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46addfd5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46addfd5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46addfd5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46addfd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46addfd5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46addfd5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46addfd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46addfd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186d122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186d122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46addfd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46addfd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back to dashboard for accurate numbers.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46addfd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46addfd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2202c93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2202c93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46addfd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46addfd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13b7092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13b7092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925f54cca84887ec452f1ae1cd430ba9b37cfa555c2e1575760c3f2265c3a69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1" type="body"/>
          </p:nvPr>
        </p:nvSpPr>
        <p:spPr>
          <a:xfrm>
            <a:off x="311700" y="671275"/>
            <a:ext cx="8520600" cy="3897900"/>
          </a:xfrm>
          <a:prstGeom prst="rect">
            <a:avLst/>
          </a:prstGeom>
        </p:spPr>
        <p:txBody>
          <a:bodyPr anchorCtr="0" anchor="t" bIns="91425" lIns="91425" spcFirstLastPara="1" rIns="91425" wrap="square" tIns="91425">
            <a:normAutofit/>
          </a:bodyPr>
          <a:lstStyle/>
          <a:p>
            <a:pPr indent="0" lvl="0" marL="0" rtl="0" algn="ctr">
              <a:lnSpc>
                <a:spcPct val="125000"/>
              </a:lnSpc>
              <a:spcBef>
                <a:spcPts val="0"/>
              </a:spcBef>
              <a:spcAft>
                <a:spcPts val="0"/>
              </a:spcAft>
              <a:buNone/>
            </a:pPr>
            <a:r>
              <a:rPr b="1" lang="en" sz="2400">
                <a:solidFill>
                  <a:srgbClr val="2B2B2B"/>
                </a:solidFill>
                <a:latin typeface="Times New Roman"/>
                <a:ea typeface="Times New Roman"/>
                <a:cs typeface="Times New Roman"/>
                <a:sym typeface="Times New Roman"/>
              </a:rPr>
              <a:t>An Analysis on Employee Retention and Attrition Rates by various factors in the Healthcare Sector Database in the US</a:t>
            </a:r>
            <a:endParaRPr b="1" sz="4260" u="sng">
              <a:solidFill>
                <a:srgbClr val="2B2B2B"/>
              </a:solidFill>
              <a:latin typeface="Times New Roman"/>
              <a:ea typeface="Times New Roman"/>
              <a:cs typeface="Times New Roman"/>
              <a:sym typeface="Times New Roman"/>
            </a:endParaRPr>
          </a:p>
          <a:p>
            <a:pPr indent="0" lvl="0" marL="0" rtl="0" algn="ctr">
              <a:spcBef>
                <a:spcPts val="1200"/>
              </a:spcBef>
              <a:spcAft>
                <a:spcPts val="0"/>
              </a:spcAft>
              <a:buNone/>
            </a:pPr>
            <a:r>
              <a:t/>
            </a:r>
            <a:endParaRPr>
              <a:solidFill>
                <a:srgbClr val="2B2B2B"/>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b="1" lang="en" u="sng">
                <a:solidFill>
                  <a:srgbClr val="1D1C1D"/>
                </a:solidFill>
                <a:latin typeface="Times New Roman"/>
                <a:ea typeface="Times New Roman"/>
                <a:cs typeface="Times New Roman"/>
                <a:sym typeface="Times New Roman"/>
              </a:rPr>
              <a:t>Team Members:</a:t>
            </a:r>
            <a:r>
              <a:rPr lang="en">
                <a:solidFill>
                  <a:srgbClr val="1D1C1D"/>
                </a:solidFill>
                <a:latin typeface="Times New Roman"/>
                <a:ea typeface="Times New Roman"/>
                <a:cs typeface="Times New Roman"/>
                <a:sym typeface="Times New Roman"/>
              </a:rPr>
              <a:t> </a:t>
            </a:r>
            <a:r>
              <a:rPr lang="en" sz="1500">
                <a:solidFill>
                  <a:srgbClr val="1D1C1D"/>
                </a:solidFill>
                <a:latin typeface="Times New Roman"/>
                <a:ea typeface="Times New Roman"/>
                <a:cs typeface="Times New Roman"/>
                <a:sym typeface="Times New Roman"/>
              </a:rPr>
              <a:t> </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Jane Enkhbaatar </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Payal Dhillon (Alisha) </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Geon Woo Jeong Andy</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Oseremhen Okpamen</a:t>
            </a:r>
            <a:endParaRPr>
              <a:solidFill>
                <a:srgbClr val="2B2B2B"/>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3482075" y="1945175"/>
            <a:ext cx="23880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Thank You!</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601525" y="268075"/>
            <a:ext cx="7682400" cy="4651200"/>
          </a:xfrm>
          <a:prstGeom prst="rect">
            <a:avLst/>
          </a:prstGeom>
        </p:spPr>
        <p:txBody>
          <a:bodyPr anchorCtr="0" anchor="t" bIns="91425" lIns="91425" spcFirstLastPara="1" rIns="91425" wrap="square" tIns="91425">
            <a:normAutofit/>
          </a:bodyPr>
          <a:lstStyle/>
          <a:p>
            <a:pPr indent="0" lvl="0" marL="0" rtl="0" algn="l">
              <a:lnSpc>
                <a:spcPct val="100000"/>
              </a:lnSpc>
              <a:spcBef>
                <a:spcPts val="750"/>
              </a:spcBef>
              <a:spcAft>
                <a:spcPts val="0"/>
              </a:spcAft>
              <a:buNone/>
            </a:pPr>
            <a:r>
              <a:rPr b="1" lang="en" u="sng">
                <a:solidFill>
                  <a:srgbClr val="1D1C1D"/>
                </a:solidFill>
                <a:latin typeface="Times New Roman"/>
                <a:ea typeface="Times New Roman"/>
                <a:cs typeface="Times New Roman"/>
                <a:sym typeface="Times New Roman"/>
              </a:rPr>
              <a:t>Project Goal:</a:t>
            </a:r>
            <a:endParaRPr sz="2000">
              <a:solidFill>
                <a:srgbClr val="1D1C1D"/>
              </a:solidFill>
              <a:latin typeface="Times New Roman"/>
              <a:ea typeface="Times New Roman"/>
              <a:cs typeface="Times New Roman"/>
              <a:sym typeface="Times New Roman"/>
            </a:endParaRPr>
          </a:p>
          <a:p>
            <a:pPr indent="0" lvl="0" marL="0" rtl="0" algn="l">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Analyze employee retention and attrition rates by various factors based on the healthcare sector database in the US.</a:t>
            </a:r>
            <a:endParaRPr sz="1500">
              <a:solidFill>
                <a:srgbClr val="1D1C1D"/>
              </a:solidFill>
              <a:latin typeface="Times New Roman"/>
              <a:ea typeface="Times New Roman"/>
              <a:cs typeface="Times New Roman"/>
              <a:sym typeface="Times New Roman"/>
            </a:endParaRPr>
          </a:p>
          <a:p>
            <a:pPr indent="0" lvl="0" marL="0" rtl="0" algn="l">
              <a:lnSpc>
                <a:spcPct val="100000"/>
              </a:lnSpc>
              <a:spcBef>
                <a:spcPts val="750"/>
              </a:spcBef>
              <a:spcAft>
                <a:spcPts val="0"/>
              </a:spcAft>
              <a:buNone/>
            </a:pPr>
            <a:r>
              <a:t/>
            </a:r>
            <a:endParaRPr sz="900">
              <a:solidFill>
                <a:srgbClr val="1D1C1D"/>
              </a:solidFill>
              <a:latin typeface="Times New Roman"/>
              <a:ea typeface="Times New Roman"/>
              <a:cs typeface="Times New Roman"/>
              <a:sym typeface="Times New Roman"/>
            </a:endParaRPr>
          </a:p>
          <a:p>
            <a:pPr indent="0" lvl="0" marL="0" rtl="0" algn="l">
              <a:lnSpc>
                <a:spcPct val="100000"/>
              </a:lnSpc>
              <a:spcBef>
                <a:spcPts val="750"/>
              </a:spcBef>
              <a:spcAft>
                <a:spcPts val="0"/>
              </a:spcAft>
              <a:buNone/>
            </a:pPr>
            <a:r>
              <a:rPr b="1" lang="en" u="sng">
                <a:solidFill>
                  <a:srgbClr val="1D1C1D"/>
                </a:solidFill>
                <a:latin typeface="Times New Roman"/>
                <a:ea typeface="Times New Roman"/>
                <a:cs typeface="Times New Roman"/>
                <a:sym typeface="Times New Roman"/>
              </a:rPr>
              <a:t>Resources:</a:t>
            </a:r>
            <a:endParaRPr b="1" u="sng">
              <a:solidFill>
                <a:srgbClr val="1D1C1D"/>
              </a:solidFill>
              <a:latin typeface="Times New Roman"/>
              <a:ea typeface="Times New Roman"/>
              <a:cs typeface="Times New Roman"/>
              <a:sym typeface="Times New Roman"/>
            </a:endParaRPr>
          </a:p>
          <a:p>
            <a:pPr indent="-323850" lvl="0" marL="457200" rtl="0" algn="l">
              <a:lnSpc>
                <a:spcPct val="100000"/>
              </a:lnSpc>
              <a:spcBef>
                <a:spcPts val="750"/>
              </a:spcBef>
              <a:spcAft>
                <a:spcPts val="0"/>
              </a:spcAft>
              <a:buClr>
                <a:srgbClr val="1D1C1D"/>
              </a:buClr>
              <a:buSzPts val="1500"/>
              <a:buFont typeface="Times New Roman"/>
              <a:buChar char="●"/>
            </a:pPr>
            <a:r>
              <a:rPr lang="en" sz="1500">
                <a:solidFill>
                  <a:srgbClr val="1D1C1D"/>
                </a:solidFill>
                <a:latin typeface="Times New Roman"/>
                <a:ea typeface="Times New Roman"/>
                <a:cs typeface="Times New Roman"/>
                <a:sym typeface="Times New Roman"/>
              </a:rPr>
              <a:t>Kaggle.com (</a:t>
            </a:r>
            <a:r>
              <a:rPr lang="en" sz="1500" u="sng">
                <a:solidFill>
                  <a:srgbClr val="1D1C1D"/>
                </a:solidFill>
                <a:latin typeface="Times New Roman"/>
                <a:ea typeface="Times New Roman"/>
                <a:cs typeface="Times New Roman"/>
                <a:sym typeface="Times New Roman"/>
                <a:hlinkClick r:id="rId3">
                  <a:extLst>
                    <a:ext uri="{A12FA001-AC4F-418D-AE19-62706E023703}">
                      <ahyp:hlinkClr val="tx"/>
                    </a:ext>
                  </a:extLst>
                </a:hlinkClick>
              </a:rPr>
              <a:t>Employee Attrition for Healthcare | Kaggle</a:t>
            </a:r>
            <a:r>
              <a:rPr lang="en" sz="1500">
                <a:solidFill>
                  <a:srgbClr val="1D1C1D"/>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u="sng">
                <a:solidFill>
                  <a:srgbClr val="1D1C1D"/>
                </a:solidFill>
                <a:latin typeface="Times New Roman"/>
                <a:ea typeface="Times New Roman"/>
                <a:cs typeface="Times New Roman"/>
                <a:sym typeface="Times New Roman"/>
              </a:rPr>
              <a:t>Limitation: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Sample Size = 1676 (Research questions are answered by sample dataset).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Sample Profile (IBM Watson Dataset only).</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Data Collection (Kaggle Employee Attrition for Healthcare - dataset).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Analysis (Note Healthcare experts, Analysis are done only based on dataset).</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2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u="sng">
                <a:solidFill>
                  <a:srgbClr val="000000"/>
                </a:solidFill>
                <a:latin typeface="Times New Roman"/>
                <a:ea typeface="Times New Roman"/>
                <a:cs typeface="Times New Roman"/>
                <a:sym typeface="Times New Roman"/>
              </a:rPr>
              <a:t>Marital Status vs Attrition:</a:t>
            </a:r>
            <a:endParaRPr sz="3040" u="sng">
              <a:solidFill>
                <a:srgbClr val="000000"/>
              </a:solidFill>
              <a:latin typeface="Times New Roman"/>
              <a:ea typeface="Times New Roman"/>
              <a:cs typeface="Times New Roman"/>
              <a:sym typeface="Times New Roman"/>
            </a:endParaRPr>
          </a:p>
        </p:txBody>
      </p:sp>
      <p:sp>
        <p:nvSpPr>
          <p:cNvPr id="77" name="Google Shape;77;p15"/>
          <p:cNvSpPr txBox="1"/>
          <p:nvPr>
            <p:ph idx="1" type="body"/>
          </p:nvPr>
        </p:nvSpPr>
        <p:spPr>
          <a:xfrm>
            <a:off x="155125" y="3460975"/>
            <a:ext cx="8677200" cy="14493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Single people’s retention rate was lower compared to Married and Divorced people’s retention rate.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Married and Divorced people’s attrition rate is relatively similar.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7.8% of Married employees left the job and 92% were retained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21.8% of Single employees </a:t>
            </a:r>
            <a:r>
              <a:rPr lang="en">
                <a:solidFill>
                  <a:srgbClr val="000000"/>
                </a:solidFill>
                <a:latin typeface="Times New Roman"/>
                <a:ea typeface="Times New Roman"/>
                <a:cs typeface="Times New Roman"/>
                <a:sym typeface="Times New Roman"/>
              </a:rPr>
              <a:t>left the job</a:t>
            </a:r>
            <a:r>
              <a:rPr lang="en">
                <a:solidFill>
                  <a:srgbClr val="000000"/>
                </a:solidFill>
                <a:latin typeface="Times New Roman"/>
                <a:ea typeface="Times New Roman"/>
                <a:cs typeface="Times New Roman"/>
                <a:sym typeface="Times New Roman"/>
              </a:rPr>
              <a:t> and 78.1% </a:t>
            </a:r>
            <a:r>
              <a:rPr lang="en">
                <a:solidFill>
                  <a:srgbClr val="000000"/>
                </a:solidFill>
                <a:latin typeface="Times New Roman"/>
                <a:ea typeface="Times New Roman"/>
                <a:cs typeface="Times New Roman"/>
                <a:sym typeface="Times New Roman"/>
              </a:rPr>
              <a:t>were retained</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6.3% of Divorced employees </a:t>
            </a:r>
            <a:r>
              <a:rPr lang="en">
                <a:solidFill>
                  <a:srgbClr val="000000"/>
                </a:solidFill>
                <a:latin typeface="Times New Roman"/>
                <a:ea typeface="Times New Roman"/>
                <a:cs typeface="Times New Roman"/>
                <a:sym typeface="Times New Roman"/>
              </a:rPr>
              <a:t>left the job</a:t>
            </a:r>
            <a:r>
              <a:rPr lang="en">
                <a:solidFill>
                  <a:srgbClr val="000000"/>
                </a:solidFill>
                <a:latin typeface="Times New Roman"/>
                <a:ea typeface="Times New Roman"/>
                <a:cs typeface="Times New Roman"/>
                <a:sym typeface="Times New Roman"/>
              </a:rPr>
              <a:t> and 93% </a:t>
            </a:r>
            <a:r>
              <a:rPr lang="en">
                <a:solidFill>
                  <a:srgbClr val="000000"/>
                </a:solidFill>
                <a:latin typeface="Times New Roman"/>
                <a:ea typeface="Times New Roman"/>
                <a:cs typeface="Times New Roman"/>
                <a:sym typeface="Times New Roman"/>
              </a:rPr>
              <a:t>were retained</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p:txBody>
      </p:sp>
      <p:pic>
        <p:nvPicPr>
          <p:cNvPr id="78" name="Google Shape;78;p15"/>
          <p:cNvPicPr preferRelativeResize="0"/>
          <p:nvPr/>
        </p:nvPicPr>
        <p:blipFill>
          <a:blip r:embed="rId3">
            <a:alphaModFix/>
          </a:blip>
          <a:stretch>
            <a:fillRect/>
          </a:stretch>
        </p:blipFill>
        <p:spPr>
          <a:xfrm>
            <a:off x="0" y="749725"/>
            <a:ext cx="3079376" cy="2711700"/>
          </a:xfrm>
          <a:prstGeom prst="rect">
            <a:avLst/>
          </a:prstGeom>
          <a:noFill/>
          <a:ln>
            <a:noFill/>
          </a:ln>
        </p:spPr>
      </p:pic>
      <p:pic>
        <p:nvPicPr>
          <p:cNvPr id="79" name="Google Shape;79;p15"/>
          <p:cNvPicPr preferRelativeResize="0"/>
          <p:nvPr/>
        </p:nvPicPr>
        <p:blipFill>
          <a:blip r:embed="rId4">
            <a:alphaModFix/>
          </a:blip>
          <a:stretch>
            <a:fillRect/>
          </a:stretch>
        </p:blipFill>
        <p:spPr>
          <a:xfrm>
            <a:off x="3079375" y="749725"/>
            <a:ext cx="3010599" cy="2711700"/>
          </a:xfrm>
          <a:prstGeom prst="rect">
            <a:avLst/>
          </a:prstGeom>
          <a:noFill/>
          <a:ln>
            <a:noFill/>
          </a:ln>
        </p:spPr>
      </p:pic>
      <p:pic>
        <p:nvPicPr>
          <p:cNvPr id="80" name="Google Shape;80;p15"/>
          <p:cNvPicPr preferRelativeResize="0"/>
          <p:nvPr/>
        </p:nvPicPr>
        <p:blipFill>
          <a:blip r:embed="rId5">
            <a:alphaModFix/>
          </a:blip>
          <a:stretch>
            <a:fillRect/>
          </a:stretch>
        </p:blipFill>
        <p:spPr>
          <a:xfrm>
            <a:off x="6084425" y="747450"/>
            <a:ext cx="3079376" cy="271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62825" y="183800"/>
            <a:ext cx="5833800" cy="48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u="sng">
                <a:solidFill>
                  <a:srgbClr val="000000"/>
                </a:solidFill>
                <a:latin typeface="Times New Roman"/>
                <a:ea typeface="Times New Roman"/>
                <a:cs typeface="Times New Roman"/>
                <a:sym typeface="Times New Roman"/>
              </a:rPr>
              <a:t>Hourly Rate (USD)</a:t>
            </a:r>
            <a:r>
              <a:rPr lang="en" sz="3000" u="sng">
                <a:solidFill>
                  <a:srgbClr val="000000"/>
                </a:solidFill>
                <a:latin typeface="Times New Roman"/>
                <a:ea typeface="Times New Roman"/>
                <a:cs typeface="Times New Roman"/>
                <a:sym typeface="Times New Roman"/>
              </a:rPr>
              <a:t> vs Attrition:</a:t>
            </a:r>
            <a:endParaRPr sz="3000" u="sng">
              <a:solidFill>
                <a:srgbClr val="000000"/>
              </a:solidFill>
              <a:latin typeface="Times New Roman"/>
              <a:ea typeface="Times New Roman"/>
              <a:cs typeface="Times New Roman"/>
              <a:sym typeface="Times New Roman"/>
            </a:endParaRPr>
          </a:p>
        </p:txBody>
      </p:sp>
      <p:pic>
        <p:nvPicPr>
          <p:cNvPr id="86" name="Google Shape;86;p16"/>
          <p:cNvPicPr preferRelativeResize="0"/>
          <p:nvPr/>
        </p:nvPicPr>
        <p:blipFill>
          <a:blip r:embed="rId3">
            <a:alphaModFix/>
          </a:blip>
          <a:stretch>
            <a:fillRect/>
          </a:stretch>
        </p:blipFill>
        <p:spPr>
          <a:xfrm>
            <a:off x="152400" y="824300"/>
            <a:ext cx="8249499" cy="2901800"/>
          </a:xfrm>
          <a:prstGeom prst="rect">
            <a:avLst/>
          </a:prstGeom>
          <a:noFill/>
          <a:ln>
            <a:noFill/>
          </a:ln>
        </p:spPr>
      </p:pic>
      <p:sp>
        <p:nvSpPr>
          <p:cNvPr id="87" name="Google Shape;87;p16"/>
          <p:cNvSpPr txBox="1"/>
          <p:nvPr>
            <p:ph idx="1" type="body"/>
          </p:nvPr>
        </p:nvSpPr>
        <p:spPr>
          <a:xfrm>
            <a:off x="152450" y="3726100"/>
            <a:ext cx="8249400" cy="107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000000"/>
                </a:solidFill>
                <a:latin typeface="Times New Roman"/>
                <a:ea typeface="Times New Roman"/>
                <a:cs typeface="Times New Roman"/>
                <a:sym typeface="Times New Roman"/>
              </a:rPr>
              <a:t>The numbers of employees who stayed at their jobs vs. who quit. The least number of attrition happened in the highest pay range ($90-$100), but surprisingly, the most number of people who quit was not in the lowest pay range. </a:t>
            </a:r>
            <a:r>
              <a:rPr lang="en" sz="1500">
                <a:solidFill>
                  <a:srgbClr val="000000"/>
                </a:solidFill>
                <a:latin typeface="Times New Roman"/>
                <a:ea typeface="Times New Roman"/>
                <a:cs typeface="Times New Roman"/>
                <a:sym typeface="Times New Roman"/>
              </a:rPr>
              <a:t>Although</a:t>
            </a:r>
            <a:r>
              <a:rPr lang="en" sz="1500">
                <a:solidFill>
                  <a:srgbClr val="000000"/>
                </a:solidFill>
                <a:latin typeface="Times New Roman"/>
                <a:ea typeface="Times New Roman"/>
                <a:cs typeface="Times New Roman"/>
                <a:sym typeface="Times New Roman"/>
              </a:rPr>
              <a:t> the high percentage of retention in the highest pay range was easily predicted, the lower ranges did not show expected correlation with attrition rates. </a:t>
            </a:r>
            <a:endParaRPr sz="150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179425" y="0"/>
            <a:ext cx="5624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u="sng">
                <a:solidFill>
                  <a:srgbClr val="000000"/>
                </a:solidFill>
                <a:latin typeface="Times New Roman"/>
                <a:ea typeface="Times New Roman"/>
                <a:cs typeface="Times New Roman"/>
                <a:sym typeface="Times New Roman"/>
              </a:rPr>
              <a:t>Department vs Attrition:</a:t>
            </a:r>
            <a:endParaRPr sz="3040" u="sng">
              <a:solidFill>
                <a:srgbClr val="000000"/>
              </a:solidFill>
              <a:latin typeface="Times New Roman"/>
              <a:ea typeface="Times New Roman"/>
              <a:cs typeface="Times New Roman"/>
              <a:sym typeface="Times New Roman"/>
            </a:endParaRPr>
          </a:p>
        </p:txBody>
      </p:sp>
      <p:pic>
        <p:nvPicPr>
          <p:cNvPr id="93" name="Google Shape;93;p17"/>
          <p:cNvPicPr preferRelativeResize="0"/>
          <p:nvPr/>
        </p:nvPicPr>
        <p:blipFill>
          <a:blip r:embed="rId3">
            <a:alphaModFix/>
          </a:blip>
          <a:stretch>
            <a:fillRect/>
          </a:stretch>
        </p:blipFill>
        <p:spPr>
          <a:xfrm>
            <a:off x="79900" y="2786925"/>
            <a:ext cx="3046424" cy="2249850"/>
          </a:xfrm>
          <a:prstGeom prst="rect">
            <a:avLst/>
          </a:prstGeom>
          <a:noFill/>
          <a:ln>
            <a:noFill/>
          </a:ln>
        </p:spPr>
      </p:pic>
      <p:pic>
        <p:nvPicPr>
          <p:cNvPr id="94" name="Google Shape;94;p17"/>
          <p:cNvPicPr preferRelativeResize="0"/>
          <p:nvPr/>
        </p:nvPicPr>
        <p:blipFill>
          <a:blip r:embed="rId4">
            <a:alphaModFix/>
          </a:blip>
          <a:stretch>
            <a:fillRect/>
          </a:stretch>
        </p:blipFill>
        <p:spPr>
          <a:xfrm>
            <a:off x="5804125" y="599325"/>
            <a:ext cx="3254951" cy="2411274"/>
          </a:xfrm>
          <a:prstGeom prst="rect">
            <a:avLst/>
          </a:prstGeom>
          <a:noFill/>
          <a:ln>
            <a:noFill/>
          </a:ln>
        </p:spPr>
      </p:pic>
      <p:pic>
        <p:nvPicPr>
          <p:cNvPr id="95" name="Google Shape;95;p17"/>
          <p:cNvPicPr preferRelativeResize="0"/>
          <p:nvPr/>
        </p:nvPicPr>
        <p:blipFill>
          <a:blip r:embed="rId5">
            <a:alphaModFix/>
          </a:blip>
          <a:stretch>
            <a:fillRect/>
          </a:stretch>
        </p:blipFill>
        <p:spPr>
          <a:xfrm>
            <a:off x="79900" y="599325"/>
            <a:ext cx="3046424" cy="2187601"/>
          </a:xfrm>
          <a:prstGeom prst="rect">
            <a:avLst/>
          </a:prstGeom>
          <a:noFill/>
          <a:ln>
            <a:noFill/>
          </a:ln>
        </p:spPr>
      </p:pic>
      <p:sp>
        <p:nvSpPr>
          <p:cNvPr id="96" name="Google Shape;96;p17"/>
          <p:cNvSpPr txBox="1"/>
          <p:nvPr/>
        </p:nvSpPr>
        <p:spPr>
          <a:xfrm>
            <a:off x="3126325" y="655900"/>
            <a:ext cx="27459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Neurology Department:</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neurology department had the least number of employees in the dataset. The department recorded the lowest number of attrition at 7.7%</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Cardiology Department: </a:t>
            </a:r>
            <a:endParaRPr b="1"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cardiology department recorded about 13.9% of their employees leave.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Maternity</a:t>
            </a:r>
            <a:r>
              <a:rPr b="1" lang="en" sz="1500">
                <a:latin typeface="Times New Roman"/>
                <a:ea typeface="Times New Roman"/>
                <a:cs typeface="Times New Roman"/>
                <a:sym typeface="Times New Roman"/>
              </a:rPr>
              <a:t> Department: </a:t>
            </a:r>
            <a:endParaRPr b="1"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Maternity department has the highest number of employees leaving their jobs but also had the most number of employees in the dataset. The department recorded 12.3% attrition.</a:t>
            </a:r>
            <a:endParaRPr sz="15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887875" y="74650"/>
            <a:ext cx="5833800" cy="48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00" u="sng">
                <a:solidFill>
                  <a:srgbClr val="000000"/>
                </a:solidFill>
                <a:latin typeface="Times New Roman"/>
                <a:ea typeface="Times New Roman"/>
                <a:cs typeface="Times New Roman"/>
                <a:sym typeface="Times New Roman"/>
              </a:rPr>
              <a:t>Job Satisfaction vs Attrition:</a:t>
            </a:r>
            <a:endParaRPr sz="3300" u="sng">
              <a:solidFill>
                <a:srgbClr val="000000"/>
              </a:solidFill>
              <a:latin typeface="Times New Roman"/>
              <a:ea typeface="Times New Roman"/>
              <a:cs typeface="Times New Roman"/>
              <a:sym typeface="Times New Roman"/>
            </a:endParaRPr>
          </a:p>
        </p:txBody>
      </p:sp>
      <p:pic>
        <p:nvPicPr>
          <p:cNvPr id="102" name="Google Shape;102;p18"/>
          <p:cNvPicPr preferRelativeResize="0"/>
          <p:nvPr/>
        </p:nvPicPr>
        <p:blipFill>
          <a:blip r:embed="rId3">
            <a:alphaModFix/>
          </a:blip>
          <a:stretch>
            <a:fillRect/>
          </a:stretch>
        </p:blipFill>
        <p:spPr>
          <a:xfrm>
            <a:off x="17050" y="720500"/>
            <a:ext cx="3366200" cy="1971911"/>
          </a:xfrm>
          <a:prstGeom prst="rect">
            <a:avLst/>
          </a:prstGeom>
          <a:noFill/>
          <a:ln>
            <a:noFill/>
          </a:ln>
        </p:spPr>
      </p:pic>
      <p:pic>
        <p:nvPicPr>
          <p:cNvPr id="103" name="Google Shape;103;p18"/>
          <p:cNvPicPr preferRelativeResize="0"/>
          <p:nvPr/>
        </p:nvPicPr>
        <p:blipFill>
          <a:blip r:embed="rId4">
            <a:alphaModFix/>
          </a:blip>
          <a:stretch>
            <a:fillRect/>
          </a:stretch>
        </p:blipFill>
        <p:spPr>
          <a:xfrm>
            <a:off x="17050" y="2692400"/>
            <a:ext cx="3366200" cy="2069100"/>
          </a:xfrm>
          <a:prstGeom prst="rect">
            <a:avLst/>
          </a:prstGeom>
          <a:noFill/>
          <a:ln>
            <a:noFill/>
          </a:ln>
        </p:spPr>
      </p:pic>
      <p:pic>
        <p:nvPicPr>
          <p:cNvPr id="104" name="Google Shape;104;p18"/>
          <p:cNvPicPr preferRelativeResize="0"/>
          <p:nvPr/>
        </p:nvPicPr>
        <p:blipFill>
          <a:blip r:embed="rId5">
            <a:alphaModFix/>
          </a:blip>
          <a:stretch>
            <a:fillRect/>
          </a:stretch>
        </p:blipFill>
        <p:spPr>
          <a:xfrm>
            <a:off x="5747125" y="671900"/>
            <a:ext cx="3366200" cy="2069100"/>
          </a:xfrm>
          <a:prstGeom prst="rect">
            <a:avLst/>
          </a:prstGeom>
          <a:noFill/>
          <a:ln>
            <a:noFill/>
          </a:ln>
        </p:spPr>
      </p:pic>
      <p:pic>
        <p:nvPicPr>
          <p:cNvPr id="105" name="Google Shape;105;p18"/>
          <p:cNvPicPr preferRelativeResize="0"/>
          <p:nvPr/>
        </p:nvPicPr>
        <p:blipFill>
          <a:blip r:embed="rId6">
            <a:alphaModFix/>
          </a:blip>
          <a:stretch>
            <a:fillRect/>
          </a:stretch>
        </p:blipFill>
        <p:spPr>
          <a:xfrm>
            <a:off x="5747125" y="2741000"/>
            <a:ext cx="3366200" cy="2069100"/>
          </a:xfrm>
          <a:prstGeom prst="rect">
            <a:avLst/>
          </a:prstGeom>
          <a:noFill/>
          <a:ln>
            <a:noFill/>
          </a:ln>
        </p:spPr>
      </p:pic>
      <p:sp>
        <p:nvSpPr>
          <p:cNvPr id="106" name="Google Shape;106;p18"/>
          <p:cNvSpPr txBox="1"/>
          <p:nvPr>
            <p:ph idx="1" type="body"/>
          </p:nvPr>
        </p:nvSpPr>
        <p:spPr>
          <a:xfrm>
            <a:off x="3369625" y="788675"/>
            <a:ext cx="2377500" cy="38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Based on the database, it has shown that 15.5% </a:t>
            </a:r>
            <a:r>
              <a:rPr lang="en">
                <a:solidFill>
                  <a:srgbClr val="000000"/>
                </a:solidFill>
                <a:latin typeface="Arial"/>
                <a:ea typeface="Arial"/>
                <a:cs typeface="Arial"/>
                <a:sym typeface="Arial"/>
              </a:rPr>
              <a:t>employees that were Unsatisfied with their job, were more likely to leave their employer compared to the the employees which were satisfied with their job. </a:t>
            </a:r>
            <a:endParaRPr>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a:solidFill>
                  <a:srgbClr val="000000"/>
                </a:solidFill>
                <a:latin typeface="Arial"/>
                <a:ea typeface="Arial"/>
                <a:cs typeface="Arial"/>
                <a:sym typeface="Arial"/>
              </a:rPr>
              <a:t>Which is approximately 4-7% more compared to the employees who are satisfied with their job. </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Employees that did not want to give an input about their job satisfaction based on the chart you can see they also had the 2nd highest percentage of leaving their job.</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83150" y="147400"/>
            <a:ext cx="85587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300" u="sng">
                <a:solidFill>
                  <a:srgbClr val="000000"/>
                </a:solidFill>
                <a:latin typeface="Times New Roman"/>
                <a:ea typeface="Times New Roman"/>
                <a:cs typeface="Times New Roman"/>
                <a:sym typeface="Times New Roman"/>
              </a:rPr>
              <a:t>Job Satisfaction vs Attrition:</a:t>
            </a:r>
            <a:endParaRPr sz="3300" u="sng">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366" u="sng">
                <a:solidFill>
                  <a:srgbClr val="000000"/>
                </a:solidFill>
                <a:latin typeface="Times New Roman"/>
                <a:ea typeface="Times New Roman"/>
                <a:cs typeface="Times New Roman"/>
                <a:sym typeface="Times New Roman"/>
              </a:rPr>
              <a:t>Total Number of </a:t>
            </a:r>
            <a:r>
              <a:rPr lang="en" sz="1366" u="sng">
                <a:solidFill>
                  <a:srgbClr val="000000"/>
                </a:solidFill>
                <a:latin typeface="Times New Roman"/>
                <a:ea typeface="Times New Roman"/>
                <a:cs typeface="Times New Roman"/>
                <a:sym typeface="Times New Roman"/>
              </a:rPr>
              <a:t>Attrition</a:t>
            </a:r>
            <a:endParaRPr sz="1366" u="sng">
              <a:solidFill>
                <a:srgbClr val="000000"/>
              </a:solidFill>
              <a:latin typeface="Times New Roman"/>
              <a:ea typeface="Times New Roman"/>
              <a:cs typeface="Times New Roman"/>
              <a:sym typeface="Times New Roman"/>
            </a:endParaRPr>
          </a:p>
        </p:txBody>
      </p:sp>
      <p:sp>
        <p:nvSpPr>
          <p:cNvPr id="112" name="Google Shape;112;p19"/>
          <p:cNvSpPr txBox="1"/>
          <p:nvPr>
            <p:ph idx="1" type="body"/>
          </p:nvPr>
        </p:nvSpPr>
        <p:spPr>
          <a:xfrm>
            <a:off x="859300" y="1307950"/>
            <a:ext cx="32298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rgbClr val="000000"/>
                </a:solidFill>
                <a:latin typeface="Times New Roman"/>
                <a:ea typeface="Times New Roman"/>
                <a:cs typeface="Times New Roman"/>
                <a:sym typeface="Times New Roman"/>
              </a:rPr>
              <a:t>Combining all 4 </a:t>
            </a:r>
            <a:r>
              <a:rPr lang="en" sz="1600">
                <a:solidFill>
                  <a:srgbClr val="000000"/>
                </a:solidFill>
                <a:latin typeface="Times New Roman"/>
                <a:ea typeface="Times New Roman"/>
                <a:cs typeface="Times New Roman"/>
                <a:sym typeface="Times New Roman"/>
              </a:rPr>
              <a:t>surveys</a:t>
            </a:r>
            <a:r>
              <a:rPr lang="en" sz="1600">
                <a:solidFill>
                  <a:srgbClr val="000000"/>
                </a:solidFill>
                <a:latin typeface="Times New Roman"/>
                <a:ea typeface="Times New Roman"/>
                <a:cs typeface="Times New Roman"/>
                <a:sym typeface="Times New Roman"/>
              </a:rPr>
              <a:t> about employees being satisfied or not being </a:t>
            </a:r>
            <a:r>
              <a:rPr lang="en" sz="1600">
                <a:solidFill>
                  <a:srgbClr val="000000"/>
                </a:solidFill>
                <a:latin typeface="Times New Roman"/>
                <a:ea typeface="Times New Roman"/>
                <a:cs typeface="Times New Roman"/>
                <a:sym typeface="Times New Roman"/>
              </a:rPr>
              <a:t>satisfied, the database shows that about 199 employees have left their jobs, which makes up to 13.4% of the American Healthcare sector to leave their place of employment despite being satisfied, not satisfied, or neutral</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p:txBody>
      </p:sp>
      <p:pic>
        <p:nvPicPr>
          <p:cNvPr id="113" name="Google Shape;113;p19"/>
          <p:cNvPicPr preferRelativeResize="0"/>
          <p:nvPr/>
        </p:nvPicPr>
        <p:blipFill>
          <a:blip r:embed="rId3">
            <a:alphaModFix/>
          </a:blip>
          <a:stretch>
            <a:fillRect/>
          </a:stretch>
        </p:blipFill>
        <p:spPr>
          <a:xfrm>
            <a:off x="4390675" y="2056388"/>
            <a:ext cx="4600899" cy="2825525"/>
          </a:xfrm>
          <a:prstGeom prst="rect">
            <a:avLst/>
          </a:prstGeom>
          <a:noFill/>
          <a:ln>
            <a:noFill/>
          </a:ln>
        </p:spPr>
      </p:pic>
      <p:pic>
        <p:nvPicPr>
          <p:cNvPr id="114" name="Google Shape;114;p19"/>
          <p:cNvPicPr preferRelativeResize="0"/>
          <p:nvPr/>
        </p:nvPicPr>
        <p:blipFill>
          <a:blip r:embed="rId4">
            <a:alphaModFix/>
          </a:blip>
          <a:stretch>
            <a:fillRect/>
          </a:stretch>
        </p:blipFill>
        <p:spPr>
          <a:xfrm>
            <a:off x="5476425" y="1055513"/>
            <a:ext cx="2341197" cy="8484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91125"/>
            <a:ext cx="43374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u="sng">
                <a:solidFill>
                  <a:srgbClr val="000000"/>
                </a:solidFill>
                <a:latin typeface="Times New Roman"/>
                <a:ea typeface="Times New Roman"/>
                <a:cs typeface="Times New Roman"/>
                <a:sym typeface="Times New Roman"/>
              </a:rPr>
              <a:t>Gender vs Attrition:</a:t>
            </a:r>
            <a:endParaRPr sz="3040" u="sng">
              <a:solidFill>
                <a:srgbClr val="000000"/>
              </a:solidFill>
              <a:latin typeface="Times New Roman"/>
              <a:ea typeface="Times New Roman"/>
              <a:cs typeface="Times New Roman"/>
              <a:sym typeface="Times New Roman"/>
            </a:endParaRPr>
          </a:p>
        </p:txBody>
      </p:sp>
      <p:sp>
        <p:nvSpPr>
          <p:cNvPr id="120" name="Google Shape;120;p20"/>
          <p:cNvSpPr txBox="1"/>
          <p:nvPr>
            <p:ph idx="1" type="body"/>
          </p:nvPr>
        </p:nvSpPr>
        <p:spPr>
          <a:xfrm>
            <a:off x="301500" y="817075"/>
            <a:ext cx="8541000" cy="909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500">
                <a:solidFill>
                  <a:srgbClr val="000000"/>
                </a:solidFill>
                <a:latin typeface="Times New Roman"/>
                <a:ea typeface="Times New Roman"/>
                <a:cs typeface="Times New Roman"/>
                <a:sym typeface="Times New Roman"/>
              </a:rPr>
              <a:t>Female attrition rate is slightly higher (1.4%), but as there is a higher number of male employees (998, of which 113 quit) than female employees (678, of which 86 quit). </a:t>
            </a:r>
            <a:endParaRPr sz="15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rPr lang="en" sz="1500">
                <a:solidFill>
                  <a:srgbClr val="000000"/>
                </a:solidFill>
                <a:latin typeface="Times New Roman"/>
                <a:ea typeface="Times New Roman"/>
                <a:cs typeface="Times New Roman"/>
                <a:sym typeface="Times New Roman"/>
              </a:rPr>
              <a:t>This data is insufficient in providing proof that gender differences contribute to attrition.</a:t>
            </a:r>
            <a:endParaRPr sz="1500">
              <a:solidFill>
                <a:srgbClr val="000000"/>
              </a:solidFill>
              <a:latin typeface="Times New Roman"/>
              <a:ea typeface="Times New Roman"/>
              <a:cs typeface="Times New Roman"/>
              <a:sym typeface="Times New Roman"/>
            </a:endParaRPr>
          </a:p>
        </p:txBody>
      </p:sp>
      <p:pic>
        <p:nvPicPr>
          <p:cNvPr id="121" name="Google Shape;121;p20"/>
          <p:cNvPicPr preferRelativeResize="0"/>
          <p:nvPr/>
        </p:nvPicPr>
        <p:blipFill>
          <a:blip r:embed="rId3">
            <a:alphaModFix/>
          </a:blip>
          <a:stretch>
            <a:fillRect/>
          </a:stretch>
        </p:blipFill>
        <p:spPr>
          <a:xfrm>
            <a:off x="4649100" y="1782175"/>
            <a:ext cx="4337399" cy="3203775"/>
          </a:xfrm>
          <a:prstGeom prst="rect">
            <a:avLst/>
          </a:prstGeom>
          <a:noFill/>
          <a:ln>
            <a:noFill/>
          </a:ln>
        </p:spPr>
      </p:pic>
      <p:pic>
        <p:nvPicPr>
          <p:cNvPr id="122" name="Google Shape;122;p20"/>
          <p:cNvPicPr preferRelativeResize="0"/>
          <p:nvPr/>
        </p:nvPicPr>
        <p:blipFill>
          <a:blip r:embed="rId4">
            <a:alphaModFix/>
          </a:blip>
          <a:stretch>
            <a:fillRect/>
          </a:stretch>
        </p:blipFill>
        <p:spPr>
          <a:xfrm>
            <a:off x="144925" y="1782175"/>
            <a:ext cx="4271576" cy="3203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Conclusion:</a:t>
            </a:r>
            <a:endParaRPr>
              <a:solidFill>
                <a:srgbClr val="000000"/>
              </a:solidFill>
              <a:latin typeface="Times New Roman"/>
              <a:ea typeface="Times New Roman"/>
              <a:cs typeface="Times New Roman"/>
              <a:sym typeface="Times New Roman"/>
            </a:endParaRPr>
          </a:p>
        </p:txBody>
      </p:sp>
      <p:sp>
        <p:nvSpPr>
          <p:cNvPr id="128" name="Google Shape;12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Data is insufficient; direct correlations of the analyzed factors with attrition rates are difficult to find.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is assumed that all of the analyzed factors are not direct nor definite indicators of attrition. Attrition, namely job quitting, particularly but not limited to the healthcare sector in the U.S., cannot be predetermined by any one factor of employees; attrition is a result of various combinations of such factors, in addition to many other instances and experiences in the personal level.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