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42AB-CC6D-4947-B346-77A72CEF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E5C93-172B-B040-B65F-3CE556DD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1CDD23-FFE3-AB41-8C4D-05353977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9F93F-63F5-D949-9211-A0F5380F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E2225-9379-E34B-B2AB-B159347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7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3A24-E74D-CB43-85D0-D9FC6C0E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3F942-D58D-E74A-8D45-3CDBD485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67C05-0939-B54E-AD5F-EFF58C31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98A75-8842-AC4B-887E-90CD35C3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C6239-8339-CA4F-B629-B5BDC792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1963F-02C9-BB4C-B7FF-10AE176B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620116-0D6B-E140-AD59-4853A7E0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A0940-9230-C34C-A101-C333C4B2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96CC1-931B-0D42-AC02-A5D9274A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6E893-443F-5440-8B79-27FA209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832F-1BCF-F04F-A24A-9061CD3F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35FB-3C01-0C48-AE7F-3C74F517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03F26-6081-D342-BCAD-E3C661EA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36154-EC72-9347-BA0C-4DDD7403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52AC4-B9F3-6043-AA21-EDEE9101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76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00B1-3407-E240-921A-A8514CB6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57B41-1F1C-6745-80F1-24E03FFC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7B301-4161-C843-A30B-40CB8876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6707E-54C9-4147-A38B-E52AB315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D80FA-B5E6-C445-8067-ED2C011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D749-DD39-BA41-B7AE-2A3BBBC7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B1E5F-10A6-0D4D-86CA-0B6E1A2A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292F1-6594-1E49-ADF3-02DEEB5D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4E8AB-FC25-1E41-912F-A1715FBF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5A2DC-04B4-A142-BFC1-56351CD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7FEE5-CFA6-D94F-B6C5-9184F94C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E731-AD5C-2A40-A037-0F74441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1BAA27-0511-BB48-B669-E00114C1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A66F3-3EE2-2A4B-A055-ACFDB8C6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C5C1F-BFF1-8546-9429-37BF5800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2EBA64-85F0-414C-A687-3B3ACB897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10B15D-DE43-514E-AC92-5D7626B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8C235-DC40-C14E-A6C8-79C61922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B37F66-E3E3-2843-8B26-D03590C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3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95B0-6104-D748-8EC8-4D60A76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E70C9A-8D33-D14A-A3CD-83B5193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87B130-C568-E14C-BF82-E0F03CBE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3A58A-7002-E247-8A52-0910BC6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68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FF3555-9272-B64A-BBE5-4A36FDF5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CED375-E3A7-8349-8EBE-E002CB5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DB814-4268-A742-8AE7-C0F7AE2D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CBC5-B21C-B741-9EC5-50ACE51F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95516-4864-254A-BB36-96BCF831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45EC66-E87E-F64E-B1B6-BB4F046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1BCDCA-D187-394E-91CA-B0F1746D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C3814-223A-BD4E-885A-49801A7B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D734C-7B2E-CA46-A57B-2475918C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99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CF87-26CB-C948-9980-9FFAAC21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78A5CD-1A8D-FF44-A32C-2A4B3347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9E05D-D4F1-5A40-85DD-14A230CB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6FE33-31C3-2147-B59E-7FA3145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4A9E6-CE3F-9C4C-911F-FF7624F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9DEF5-3473-CC40-95B8-8BA76B8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86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BA4DFC-D109-2842-9B99-41AFABCC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251E2-1BF8-0641-B9E7-CF7E8E69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CD953-18F5-3C4E-92D0-516945CD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CD54-25D4-2944-8EB3-1BB4810B2333}" type="datetimeFigureOut">
              <a:rPr lang="es-CL" smtClean="0"/>
              <a:t>21-06-21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AC12-F63F-0445-A9E4-D0227A9C1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6C6E2-E9DD-BE47-8971-6E4A1DF5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0EED-5FB3-3247-9720-0425A689A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91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15F47A-4AB8-A943-9817-815292AA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CL" sz="5200">
                <a:solidFill>
                  <a:schemeClr val="tx2"/>
                </a:solidFill>
              </a:rPr>
              <a:t>GEOOS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CDDDA-FA7F-B54B-B2FF-78E3897A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2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6110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9446FE-E6A8-409C-BC39-FF75CDD1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6E4B14-1732-4F80-BFC0-04C5CE6F7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473" y="0"/>
            <a:ext cx="5646974" cy="6483075"/>
            <a:chOff x="-19221" y="0"/>
            <a:chExt cx="5646974" cy="648307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3970E0A-95A0-448E-8438-0E9A611D1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363229-8C12-4605-BB37-28E5EF67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2B0C8FE-4C69-4DC2-B154-52A26C40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E67B2D-0169-4771-94DF-8FC3FD87F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3266E1-7CBE-4AED-A9E1-3A246E04A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E95CA3-8943-7245-B0A5-2FF5B3A3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3" y="59903"/>
            <a:ext cx="3659777" cy="1095797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Capas Vectoriales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EF3E1-43FF-C04B-8AB6-F87A2585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39" y="991717"/>
            <a:ext cx="4977578" cy="751076"/>
          </a:xfrm>
        </p:spPr>
        <p:txBody>
          <a:bodyPr anchor="ctr">
            <a:normAutofit/>
          </a:bodyPr>
          <a:lstStyle/>
          <a:p>
            <a:r>
              <a:rPr lang="es-CL" sz="1800" dirty="0">
                <a:solidFill>
                  <a:schemeClr val="tx2"/>
                </a:solidFill>
              </a:rPr>
              <a:t>Se agregan como capas a “Mi Panel”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8674C0-52AE-4A01-BCDA-3D1673A8D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4087" y="4079694"/>
            <a:ext cx="4977975" cy="1979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ge7image65787024">
            <a:extLst>
              <a:ext uri="{FF2B5EF4-FFF2-40B4-BE49-F238E27FC236}">
                <a16:creationId xmlns:a16="http://schemas.microsoft.com/office/drawing/2014/main" id="{BF63E761-9FA1-AB42-A9B2-25DDBD3EC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8035" y="1806293"/>
            <a:ext cx="5600700" cy="18796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8image65338800">
            <a:extLst>
              <a:ext uri="{FF2B5EF4-FFF2-40B4-BE49-F238E27FC236}">
                <a16:creationId xmlns:a16="http://schemas.microsoft.com/office/drawing/2014/main" id="{FE79ADBA-BD02-9440-85B2-F714ABDEA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77914" y="3224355"/>
            <a:ext cx="5613400" cy="3479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352D7-A8A5-EC4B-A0E1-90D8234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52996"/>
            <a:ext cx="100792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Variables Raster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Centroide</a:t>
            </a: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 descr="page8image65332080">
            <a:extLst>
              <a:ext uri="{FF2B5EF4-FFF2-40B4-BE49-F238E27FC236}">
                <a16:creationId xmlns:a16="http://schemas.microsoft.com/office/drawing/2014/main" id="{ED8FE2CC-6CA0-5F4F-A3C5-584F96EF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400" y="1498516"/>
            <a:ext cx="9221883" cy="43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75CAE-E4F8-A849-A0D9-24269E6A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7" y="192487"/>
            <a:ext cx="6646463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>
                <a:solidFill>
                  <a:schemeClr val="tx2"/>
                </a:solidFill>
              </a:rPr>
              <a:t>Información</a:t>
            </a:r>
            <a:r>
              <a:rPr lang="en-US" sz="3400" dirty="0">
                <a:solidFill>
                  <a:schemeClr val="tx2"/>
                </a:solidFill>
              </a:rPr>
              <a:t> Tabular - </a:t>
            </a:r>
            <a:r>
              <a:rPr lang="en-US" sz="3400" dirty="0" err="1">
                <a:solidFill>
                  <a:schemeClr val="tx2"/>
                </a:solidFill>
              </a:rPr>
              <a:t>Asociada</a:t>
            </a:r>
            <a:r>
              <a:rPr lang="en-US" sz="3400" dirty="0">
                <a:solidFill>
                  <a:schemeClr val="tx2"/>
                </a:solidFill>
              </a:rPr>
              <a:t> a una </a:t>
            </a:r>
            <a:r>
              <a:rPr lang="en-US" sz="3400" dirty="0" err="1">
                <a:solidFill>
                  <a:schemeClr val="tx2"/>
                </a:solidFill>
              </a:rPr>
              <a:t>capa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n-US" sz="3400" dirty="0" err="1">
                <a:solidFill>
                  <a:schemeClr val="tx2"/>
                </a:solidFill>
              </a:rPr>
              <a:t>objetos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 dirty="0" err="1">
                <a:solidFill>
                  <a:schemeClr val="tx2"/>
                </a:solidFill>
              </a:rPr>
              <a:t>vectoriales</a:t>
            </a:r>
            <a:br>
              <a:rPr lang="en-US" sz="3400" dirty="0">
                <a:solidFill>
                  <a:schemeClr val="tx2"/>
                </a:solidFill>
              </a:rPr>
            </a:br>
            <a:endParaRPr lang="en-US" sz="34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2" name="Picture 2" descr="page9image66007072">
            <a:extLst>
              <a:ext uri="{FF2B5EF4-FFF2-40B4-BE49-F238E27FC236}">
                <a16:creationId xmlns:a16="http://schemas.microsoft.com/office/drawing/2014/main" id="{05040683-641E-454D-94E0-255CF15A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136" y="1459478"/>
            <a:ext cx="5267512" cy="200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10image65715856">
            <a:extLst>
              <a:ext uri="{FF2B5EF4-FFF2-40B4-BE49-F238E27FC236}">
                <a16:creationId xmlns:a16="http://schemas.microsoft.com/office/drawing/2014/main" id="{7802B348-7A6B-2742-AFCF-CF82FB1F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847" y="2820391"/>
            <a:ext cx="5921953" cy="33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31B91-4A9B-E84B-BE5E-C974811D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2" y="305432"/>
            <a:ext cx="6093360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 - Representable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“Variables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Observadas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los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Objetos</a:t>
            </a:r>
            <a: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Vectoriales</a:t>
            </a:r>
            <a:br>
              <a:rPr lang="en-US" sz="1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266" name="Picture 2" descr="page11image65717680">
            <a:extLst>
              <a:ext uri="{FF2B5EF4-FFF2-40B4-BE49-F238E27FC236}">
                <a16:creationId xmlns:a16="http://schemas.microsoft.com/office/drawing/2014/main" id="{C3A669A4-F9DF-2F48-AC8C-378DC173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911" y="1346982"/>
            <a:ext cx="8635877" cy="494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3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675E8-FE9E-8046-8C25-FDC50DB2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1911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Tabular- RIE: Red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Integrada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Estaciones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290" name="Picture 2" descr="page12image65748624">
            <a:extLst>
              <a:ext uri="{FF2B5EF4-FFF2-40B4-BE49-F238E27FC236}">
                <a16:creationId xmlns:a16="http://schemas.microsoft.com/office/drawing/2014/main" id="{886B42C9-22E9-DF49-A075-0AACF37F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1346" y="1266220"/>
            <a:ext cx="9009054" cy="513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569F7E-5364-BF45-9B60-91205F7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2"/>
                </a:solidFill>
              </a:rPr>
              <a:t>Tipos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57640-2507-D048-A67A-7793BB23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Raster: 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Matriz de datos – (lat, lng) – valores de variables</a:t>
            </a:r>
          </a:p>
          <a:p>
            <a:r>
              <a:rPr lang="es-CL" sz="1800">
                <a:solidFill>
                  <a:schemeClr val="tx2"/>
                </a:solidFill>
              </a:rPr>
              <a:t>Vectorial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Polígonos, puntos, líneas georeferenciados con propiedades</a:t>
            </a:r>
          </a:p>
          <a:p>
            <a:r>
              <a:rPr lang="es-CL" sz="1800">
                <a:solidFill>
                  <a:schemeClr val="tx2"/>
                </a:solidFill>
              </a:rPr>
              <a:t>Tabular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Data Warehousing – Modelo Copo de Nieve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Variables temporales acumuladas según dimensiones de clasificación</a:t>
            </a:r>
          </a:p>
          <a:p>
            <a:pPr lvl="1"/>
            <a:r>
              <a:rPr lang="es-CL" sz="1800">
                <a:solidFill>
                  <a:schemeClr val="tx2"/>
                </a:solidFill>
              </a:rPr>
              <a:t>Asociadas (directa o indirectamente) a un objeto vectorial</a:t>
            </a:r>
          </a:p>
        </p:txBody>
      </p:sp>
    </p:spTree>
    <p:extLst>
      <p:ext uri="{BB962C8B-B14F-4D97-AF65-F5344CB8AC3E}">
        <p14:creationId xmlns:p14="http://schemas.microsoft.com/office/powerpoint/2010/main" val="613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B7024-FA0D-2042-9B83-84A07E3B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CL" sz="3600">
                <a:solidFill>
                  <a:schemeClr val="tx2"/>
                </a:solidFill>
              </a:rPr>
              <a:t>Raster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166F0-1F26-934D-B0F2-FFA710CA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CL" sz="1800">
                <a:solidFill>
                  <a:schemeClr val="tx2"/>
                </a:solidFill>
              </a:rPr>
              <a:t>Se obtienen los datos (matriz) desde el servidor</a:t>
            </a:r>
          </a:p>
          <a:p>
            <a:r>
              <a:rPr lang="es-CL" sz="1800">
                <a:solidFill>
                  <a:schemeClr val="tx2"/>
                </a:solidFill>
              </a:rPr>
              <a:t>Portal crea representaciones gráficas: Visualizadores</a:t>
            </a:r>
          </a:p>
          <a:p>
            <a:r>
              <a:rPr lang="es-CL" sz="1800">
                <a:solidFill>
                  <a:schemeClr val="tx2"/>
                </a:solidFill>
              </a:rPr>
              <a:t>Shader</a:t>
            </a:r>
          </a:p>
          <a:p>
            <a:pPr lvl="2"/>
            <a:endParaRPr lang="es-CL" sz="1800">
              <a:solidFill>
                <a:schemeClr val="tx2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age2image65498160">
            <a:extLst>
              <a:ext uri="{FF2B5EF4-FFF2-40B4-BE49-F238E27FC236}">
                <a16:creationId xmlns:a16="http://schemas.microsoft.com/office/drawing/2014/main" id="{DC54F398-3F57-4946-A095-A40DDFDE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188" y="1591245"/>
            <a:ext cx="6775136" cy="36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39AA77-70C5-B342-92B1-1341028B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2" y="193355"/>
            <a:ext cx="6548628" cy="1454051"/>
          </a:xfrm>
        </p:spPr>
        <p:txBody>
          <a:bodyPr>
            <a:normAutofit/>
          </a:bodyPr>
          <a:lstStyle/>
          <a:p>
            <a:r>
              <a:rPr lang="es-CL" sz="3600" dirty="0">
                <a:solidFill>
                  <a:schemeClr val="tx2"/>
                </a:solidFill>
              </a:rPr>
              <a:t>Visualizadores Raster - </a:t>
            </a:r>
            <a:r>
              <a:rPr lang="es-CL" sz="3600" dirty="0" err="1">
                <a:solidFill>
                  <a:schemeClr val="tx2"/>
                </a:solidFill>
              </a:rPr>
              <a:t>Isobandas</a:t>
            </a:r>
            <a:endParaRPr lang="es-CL" sz="36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age3image65736528">
            <a:extLst>
              <a:ext uri="{FF2B5EF4-FFF2-40B4-BE49-F238E27FC236}">
                <a16:creationId xmlns:a16="http://schemas.microsoft.com/office/drawing/2014/main" id="{2E2EB990-5EA1-6D41-BE93-F2623320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7400" y="1287029"/>
            <a:ext cx="6916928" cy="491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E1DA3-7758-964E-A78B-11AE286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2" y="412379"/>
            <a:ext cx="717027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Isolineas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78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page4image65808560">
            <a:extLst>
              <a:ext uri="{FF2B5EF4-FFF2-40B4-BE49-F238E27FC236}">
                <a16:creationId xmlns:a16="http://schemas.microsoft.com/office/drawing/2014/main" id="{7A55582D-602C-8D46-89D0-4372C15C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801" y="1491879"/>
            <a:ext cx="7342588" cy="47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610E3-9907-8649-92DD-D7A1D2D8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495932"/>
            <a:ext cx="80137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Partículas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page5image65587728">
            <a:extLst>
              <a:ext uri="{FF2B5EF4-FFF2-40B4-BE49-F238E27FC236}">
                <a16:creationId xmlns:a16="http://schemas.microsoft.com/office/drawing/2014/main" id="{128CB378-8FD6-1041-ACB8-7D4A3E8C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600" y="1793047"/>
            <a:ext cx="7501347" cy="43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8EF5D-6561-F642-8CC6-6A782A67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523817"/>
            <a:ext cx="9169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Visualizadores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Raster -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Vectores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 descr="page5image65608592">
            <a:extLst>
              <a:ext uri="{FF2B5EF4-FFF2-40B4-BE49-F238E27FC236}">
                <a16:creationId xmlns:a16="http://schemas.microsoft.com/office/drawing/2014/main" id="{FD3B1482-2604-F344-9D2C-3D6DBDC0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459" y="1895417"/>
            <a:ext cx="7808923" cy="40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BC9EA-BFE8-B54B-8D7F-9CAB967C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4" y="394332"/>
            <a:ext cx="878843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Punto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page6image65736752">
            <a:extLst>
              <a:ext uri="{FF2B5EF4-FFF2-40B4-BE49-F238E27FC236}">
                <a16:creationId xmlns:a16="http://schemas.microsoft.com/office/drawing/2014/main" id="{653B7A18-6FF9-3A44-9CB5-DDF983E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744444"/>
            <a:ext cx="8370983" cy="43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51FDF-6147-E944-89F0-2630504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2" y="419732"/>
            <a:ext cx="799642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Raster: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medida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74" name="Picture 6" descr="page7image65796544">
            <a:extLst>
              <a:ext uri="{FF2B5EF4-FFF2-40B4-BE49-F238E27FC236}">
                <a16:creationId xmlns:a16="http://schemas.microsoft.com/office/drawing/2014/main" id="{A9E03459-1BA5-2246-AB62-DCB83B91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8382" y="1644887"/>
            <a:ext cx="7402907" cy="479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page7image49248896">
            <a:extLst>
              <a:ext uri="{FF2B5EF4-FFF2-40B4-BE49-F238E27FC236}">
                <a16:creationId xmlns:a16="http://schemas.microsoft.com/office/drawing/2014/main" id="{7A1DA44D-B802-B147-9952-F1907B7C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7image65796544">
            <a:extLst>
              <a:ext uri="{FF2B5EF4-FFF2-40B4-BE49-F238E27FC236}">
                <a16:creationId xmlns:a16="http://schemas.microsoft.com/office/drawing/2014/main" id="{834D7644-0238-B64E-9581-906C3E19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7image49248896">
            <a:extLst>
              <a:ext uri="{FF2B5EF4-FFF2-40B4-BE49-F238E27FC236}">
                <a16:creationId xmlns:a16="http://schemas.microsoft.com/office/drawing/2014/main" id="{23358A7A-59C5-E14E-9E72-175BD780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155400" cy="157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ge7image65796544">
            <a:extLst>
              <a:ext uri="{FF2B5EF4-FFF2-40B4-BE49-F238E27FC236}">
                <a16:creationId xmlns:a16="http://schemas.microsoft.com/office/drawing/2014/main" id="{BF66C742-DD69-914D-91E0-0637A24B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96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42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150</Words>
  <Application>Microsoft Macintosh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GEOOS</vt:lpstr>
      <vt:lpstr>Tipos de Información</vt:lpstr>
      <vt:lpstr>Raster</vt:lpstr>
      <vt:lpstr>Visualizadores Raster - Isobandas</vt:lpstr>
      <vt:lpstr>Visualizadores Raster - Isolineas</vt:lpstr>
      <vt:lpstr>Visualizadores Raster - Partículas</vt:lpstr>
      <vt:lpstr>Visualizadores Raster - Vectores</vt:lpstr>
      <vt:lpstr>Raster: Valores en Punto</vt:lpstr>
      <vt:lpstr>Raster: Herramientas a medida</vt:lpstr>
      <vt:lpstr>Capas Vectoriales</vt:lpstr>
      <vt:lpstr>Capas Vectoriales - Variables Raster en Centroide</vt:lpstr>
      <vt:lpstr>Información Tabular - Asociada a una capa de objetos vectoriales </vt:lpstr>
      <vt:lpstr>Información Tabular - Representable como “Variables Observadas” en los Objetos Vectoriales </vt:lpstr>
      <vt:lpstr>Información Tabular- RIE: Red Integrada de Estaciones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GEOOS</dc:title>
  <dc:creator>Jorge Jiménez</dc:creator>
  <cp:lastModifiedBy>Jorge Jiménez</cp:lastModifiedBy>
  <cp:revision>7</cp:revision>
  <dcterms:created xsi:type="dcterms:W3CDTF">2021-06-20T12:51:43Z</dcterms:created>
  <dcterms:modified xsi:type="dcterms:W3CDTF">2021-06-21T11:51:40Z</dcterms:modified>
</cp:coreProperties>
</file>