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88" r:id="rId3"/>
    <p:sldId id="262" r:id="rId4"/>
    <p:sldId id="268" r:id="rId5"/>
    <p:sldId id="289" r:id="rId6"/>
    <p:sldId id="285" r:id="rId7"/>
    <p:sldId id="287" r:id="rId8"/>
    <p:sldId id="286" r:id="rId9"/>
    <p:sldId id="290" r:id="rId10"/>
    <p:sldId id="269" r:id="rId11"/>
    <p:sldId id="270" r:id="rId12"/>
    <p:sldId id="271" r:id="rId13"/>
    <p:sldId id="272" r:id="rId14"/>
    <p:sldId id="273" r:id="rId15"/>
    <p:sldId id="274" r:id="rId16"/>
    <p:sldId id="275" r:id="rId17"/>
    <p:sldId id="276" r:id="rId18"/>
    <p:sldId id="277" r:id="rId19"/>
    <p:sldId id="278" r:id="rId20"/>
    <p:sldId id="279" r:id="rId21"/>
    <p:sldId id="291" r:id="rId22"/>
    <p:sldId id="281" r:id="rId23"/>
    <p:sldId id="282" r:id="rId24"/>
    <p:sldId id="283" r:id="rId25"/>
    <p:sldId id="284" r:id="rId26"/>
    <p:sldId id="258" r:id="rId2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92" autoAdjust="0"/>
    <p:restoredTop sz="94660"/>
  </p:normalViewPr>
  <p:slideViewPr>
    <p:cSldViewPr>
      <p:cViewPr>
        <p:scale>
          <a:sx n="80" d="100"/>
          <a:sy n="80" d="100"/>
        </p:scale>
        <p:origin x="-810" y="-72"/>
      </p:cViewPr>
      <p:guideLst>
        <p:guide orient="horz" pos="2160"/>
        <p:guide pos="2880"/>
      </p:guideLst>
    </p:cSldViewPr>
  </p:slideViewPr>
  <p:notesTextViewPr>
    <p:cViewPr>
      <p:scale>
        <a:sx n="100" d="100"/>
        <a:sy n="100" d="100"/>
      </p:scale>
      <p:origin x="0" y="0"/>
    </p:cViewPr>
  </p:notesTextViewPr>
  <p:notesViewPr>
    <p:cSldViewPr>
      <p:cViewPr varScale="1">
        <p:scale>
          <a:sx n="53" d="100"/>
          <a:sy n="53" d="100"/>
        </p:scale>
        <p:origin x="-2610"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36704EE0-92FD-4092-91E4-F5FD5C8C2A11}" type="datetimeFigureOut">
              <a:rPr lang="zh-CN" altLang="en-US"/>
              <a:pPr>
                <a:defRPr/>
              </a:pPr>
              <a:t>2009-12-26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625CC819-DB52-4398-B0C0-2AFD8076C5A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10CB8313-CD88-4270-B0CC-38902BDBC31C}" type="datetimeFigureOut">
              <a:rPr lang="zh-CN" altLang="en-US"/>
              <a:pPr>
                <a:defRPr/>
              </a:pPr>
              <a:t>2009-12-26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A5E956F2-718D-41D1-9B4D-E51E438B06E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p:spPr>
      </p:sp>
      <p:sp>
        <p:nvSpPr>
          <p:cNvPr id="7270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270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49EBAA2-B32D-4536-8523-3B5A26446F10}" type="slidenum">
              <a:rPr lang="zh-CN" altLang="en-US" smtClean="0">
                <a:latin typeface="Arial" pitchFamily="34" charset="0"/>
                <a:ea typeface="宋体" pitchFamily="2" charset="-122"/>
              </a:rPr>
              <a:pPr/>
              <a:t>2</a:t>
            </a:fld>
            <a:endParaRPr lang="zh-CN" altLang="en-US" smtClean="0">
              <a:latin typeface="Arial" pitchFamily="34" charset="0"/>
              <a:ea typeface="宋体"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900267-A16D-4B2C-A7DB-256C58D9E123}" type="slidenum">
              <a:rPr lang="zh-CN" altLang="en-US"/>
              <a:pPr/>
              <a:t>16</a:t>
            </a:fld>
            <a:endParaRPr lang="en-US" altLang="zh-CN"/>
          </a:p>
        </p:txBody>
      </p:sp>
      <p:sp>
        <p:nvSpPr>
          <p:cNvPr id="3443714" name="Rectangle 2"/>
          <p:cNvSpPr>
            <a:spLocks noGrp="1" noRot="1" noChangeAspect="1" noChangeArrowheads="1" noTextEdit="1"/>
          </p:cNvSpPr>
          <p:nvPr>
            <p:ph type="sldImg"/>
          </p:nvPr>
        </p:nvSpPr>
        <p:spPr>
          <a:ln/>
        </p:spPr>
      </p:sp>
      <p:sp>
        <p:nvSpPr>
          <p:cNvPr id="34437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900267-A16D-4B2C-A7DB-256C58D9E123}" type="slidenum">
              <a:rPr lang="zh-CN" altLang="en-US"/>
              <a:pPr/>
              <a:t>17</a:t>
            </a:fld>
            <a:endParaRPr lang="en-US" altLang="zh-CN"/>
          </a:p>
        </p:txBody>
      </p:sp>
      <p:sp>
        <p:nvSpPr>
          <p:cNvPr id="3443714" name="Rectangle 2"/>
          <p:cNvSpPr>
            <a:spLocks noGrp="1" noRot="1" noChangeAspect="1" noChangeArrowheads="1" noTextEdit="1"/>
          </p:cNvSpPr>
          <p:nvPr>
            <p:ph type="sldImg"/>
          </p:nvPr>
        </p:nvSpPr>
        <p:spPr>
          <a:ln/>
        </p:spPr>
      </p:sp>
      <p:sp>
        <p:nvSpPr>
          <p:cNvPr id="34437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900267-A16D-4B2C-A7DB-256C58D9E123}" type="slidenum">
              <a:rPr lang="zh-CN" altLang="en-US"/>
              <a:pPr/>
              <a:t>18</a:t>
            </a:fld>
            <a:endParaRPr lang="en-US" altLang="zh-CN"/>
          </a:p>
        </p:txBody>
      </p:sp>
      <p:sp>
        <p:nvSpPr>
          <p:cNvPr id="3443714" name="Rectangle 2"/>
          <p:cNvSpPr>
            <a:spLocks noGrp="1" noRot="1" noChangeAspect="1" noChangeArrowheads="1" noTextEdit="1"/>
          </p:cNvSpPr>
          <p:nvPr>
            <p:ph type="sldImg"/>
          </p:nvPr>
        </p:nvSpPr>
        <p:spPr>
          <a:ln/>
        </p:spPr>
      </p:sp>
      <p:sp>
        <p:nvSpPr>
          <p:cNvPr id="34437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900267-A16D-4B2C-A7DB-256C58D9E123}" type="slidenum">
              <a:rPr lang="zh-CN" altLang="en-US"/>
              <a:pPr/>
              <a:t>19</a:t>
            </a:fld>
            <a:endParaRPr lang="en-US" altLang="zh-CN"/>
          </a:p>
        </p:txBody>
      </p:sp>
      <p:sp>
        <p:nvSpPr>
          <p:cNvPr id="3443714" name="Rectangle 2"/>
          <p:cNvSpPr>
            <a:spLocks noGrp="1" noRot="1" noChangeAspect="1" noChangeArrowheads="1" noTextEdit="1"/>
          </p:cNvSpPr>
          <p:nvPr>
            <p:ph type="sldImg"/>
          </p:nvPr>
        </p:nvSpPr>
        <p:spPr>
          <a:ln/>
        </p:spPr>
      </p:sp>
      <p:sp>
        <p:nvSpPr>
          <p:cNvPr id="34437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900267-A16D-4B2C-A7DB-256C58D9E123}" type="slidenum">
              <a:rPr lang="zh-CN" altLang="en-US"/>
              <a:pPr/>
              <a:t>20</a:t>
            </a:fld>
            <a:endParaRPr lang="en-US" altLang="zh-CN"/>
          </a:p>
        </p:txBody>
      </p:sp>
      <p:sp>
        <p:nvSpPr>
          <p:cNvPr id="3443714" name="Rectangle 2"/>
          <p:cNvSpPr>
            <a:spLocks noGrp="1" noRot="1" noChangeAspect="1" noChangeArrowheads="1" noTextEdit="1"/>
          </p:cNvSpPr>
          <p:nvPr>
            <p:ph type="sldImg"/>
          </p:nvPr>
        </p:nvSpPr>
        <p:spPr>
          <a:ln/>
        </p:spPr>
      </p:sp>
      <p:sp>
        <p:nvSpPr>
          <p:cNvPr id="34437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p:spPr>
      </p:sp>
      <p:sp>
        <p:nvSpPr>
          <p:cNvPr id="7270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270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49EBAA2-B32D-4536-8523-3B5A26446F10}" type="slidenum">
              <a:rPr lang="zh-CN" altLang="en-US" smtClean="0">
                <a:latin typeface="Arial" pitchFamily="34" charset="0"/>
                <a:ea typeface="宋体" pitchFamily="2" charset="-122"/>
              </a:rPr>
              <a:pPr/>
              <a:t>21</a:t>
            </a:fld>
            <a:endParaRPr lang="zh-CN" altLang="en-US" smtClean="0">
              <a:latin typeface="Arial" pitchFamily="34" charset="0"/>
              <a:ea typeface="宋体"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900267-A16D-4B2C-A7DB-256C58D9E123}" type="slidenum">
              <a:rPr lang="zh-CN" altLang="en-US"/>
              <a:pPr/>
              <a:t>22</a:t>
            </a:fld>
            <a:endParaRPr lang="en-US" altLang="zh-CN"/>
          </a:p>
        </p:txBody>
      </p:sp>
      <p:sp>
        <p:nvSpPr>
          <p:cNvPr id="3443714" name="Rectangle 2"/>
          <p:cNvSpPr>
            <a:spLocks noGrp="1" noRot="1" noChangeAspect="1" noChangeArrowheads="1" noTextEdit="1"/>
          </p:cNvSpPr>
          <p:nvPr>
            <p:ph type="sldImg"/>
          </p:nvPr>
        </p:nvSpPr>
        <p:spPr>
          <a:ln/>
        </p:spPr>
      </p:sp>
      <p:sp>
        <p:nvSpPr>
          <p:cNvPr id="34437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900267-A16D-4B2C-A7DB-256C58D9E123}" type="slidenum">
              <a:rPr lang="zh-CN" altLang="en-US"/>
              <a:pPr/>
              <a:t>23</a:t>
            </a:fld>
            <a:endParaRPr lang="en-US" altLang="zh-CN"/>
          </a:p>
        </p:txBody>
      </p:sp>
      <p:sp>
        <p:nvSpPr>
          <p:cNvPr id="3443714" name="Rectangle 2"/>
          <p:cNvSpPr>
            <a:spLocks noGrp="1" noRot="1" noChangeAspect="1" noChangeArrowheads="1" noTextEdit="1"/>
          </p:cNvSpPr>
          <p:nvPr>
            <p:ph type="sldImg"/>
          </p:nvPr>
        </p:nvSpPr>
        <p:spPr>
          <a:ln/>
        </p:spPr>
      </p:sp>
      <p:sp>
        <p:nvSpPr>
          <p:cNvPr id="34437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900267-A16D-4B2C-A7DB-256C58D9E123}" type="slidenum">
              <a:rPr lang="zh-CN" altLang="en-US"/>
              <a:pPr/>
              <a:t>24</a:t>
            </a:fld>
            <a:endParaRPr lang="en-US" altLang="zh-CN"/>
          </a:p>
        </p:txBody>
      </p:sp>
      <p:sp>
        <p:nvSpPr>
          <p:cNvPr id="3443714" name="Rectangle 2"/>
          <p:cNvSpPr>
            <a:spLocks noGrp="1" noRot="1" noChangeAspect="1" noChangeArrowheads="1" noTextEdit="1"/>
          </p:cNvSpPr>
          <p:nvPr>
            <p:ph type="sldImg"/>
          </p:nvPr>
        </p:nvSpPr>
        <p:spPr>
          <a:ln/>
        </p:spPr>
      </p:sp>
      <p:sp>
        <p:nvSpPr>
          <p:cNvPr id="34437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900267-A16D-4B2C-A7DB-256C58D9E123}" type="slidenum">
              <a:rPr lang="zh-CN" altLang="en-US"/>
              <a:pPr/>
              <a:t>25</a:t>
            </a:fld>
            <a:endParaRPr lang="en-US" altLang="zh-CN"/>
          </a:p>
        </p:txBody>
      </p:sp>
      <p:sp>
        <p:nvSpPr>
          <p:cNvPr id="3443714" name="Rectangle 2"/>
          <p:cNvSpPr>
            <a:spLocks noGrp="1" noRot="1" noChangeAspect="1" noChangeArrowheads="1" noTextEdit="1"/>
          </p:cNvSpPr>
          <p:nvPr>
            <p:ph type="sldImg"/>
          </p:nvPr>
        </p:nvSpPr>
        <p:spPr>
          <a:ln/>
        </p:spPr>
      </p:sp>
      <p:sp>
        <p:nvSpPr>
          <p:cNvPr id="34437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p:spPr>
      </p:sp>
      <p:sp>
        <p:nvSpPr>
          <p:cNvPr id="7270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270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49EBAA2-B32D-4536-8523-3B5A26446F10}" type="slidenum">
              <a:rPr lang="zh-CN" altLang="en-US" smtClean="0">
                <a:latin typeface="Arial" pitchFamily="34" charset="0"/>
                <a:ea typeface="宋体" pitchFamily="2" charset="-122"/>
              </a:rPr>
              <a:pPr/>
              <a:t>5</a:t>
            </a:fld>
            <a:endParaRPr lang="zh-CN" altLang="en-US" smtClean="0">
              <a:latin typeface="Arial" pitchFamily="34" charset="0"/>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p:spPr>
      </p:sp>
      <p:sp>
        <p:nvSpPr>
          <p:cNvPr id="7270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270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49EBAA2-B32D-4536-8523-3B5A26446F10}" type="slidenum">
              <a:rPr lang="zh-CN" altLang="en-US" smtClean="0">
                <a:latin typeface="Arial" pitchFamily="34" charset="0"/>
                <a:ea typeface="宋体" pitchFamily="2" charset="-122"/>
              </a:rPr>
              <a:pPr/>
              <a:t>9</a:t>
            </a:fld>
            <a:endParaRPr lang="zh-CN" altLang="en-US" smtClean="0">
              <a:latin typeface="Arial" pitchFamily="34" charset="0"/>
              <a:ea typeface="宋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338177-2BB8-45C3-B8DF-1B2DD402AD04}" type="slidenum">
              <a:rPr lang="zh-CN" altLang="en-US"/>
              <a:pPr/>
              <a:t>10</a:t>
            </a:fld>
            <a:endParaRPr lang="en-US" altLang="zh-CN"/>
          </a:p>
        </p:txBody>
      </p:sp>
      <p:sp>
        <p:nvSpPr>
          <p:cNvPr id="3357698" name="Rectangle 2"/>
          <p:cNvSpPr>
            <a:spLocks noGrp="1" noRot="1" noChangeAspect="1" noChangeArrowheads="1" noTextEdit="1"/>
          </p:cNvSpPr>
          <p:nvPr>
            <p:ph type="sldImg"/>
          </p:nvPr>
        </p:nvSpPr>
        <p:spPr>
          <a:ln/>
        </p:spPr>
      </p:sp>
      <p:sp>
        <p:nvSpPr>
          <p:cNvPr id="33576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85F35C-F94C-4E75-A706-33F56951CED4}" type="slidenum">
              <a:rPr lang="zh-CN" altLang="en-US"/>
              <a:pPr/>
              <a:t>11</a:t>
            </a:fld>
            <a:endParaRPr lang="en-US" altLang="zh-CN"/>
          </a:p>
        </p:txBody>
      </p:sp>
      <p:sp>
        <p:nvSpPr>
          <p:cNvPr id="3437570" name="Rectangle 2"/>
          <p:cNvSpPr>
            <a:spLocks noGrp="1" noRot="1" noChangeAspect="1" noChangeArrowheads="1" noTextEdit="1"/>
          </p:cNvSpPr>
          <p:nvPr>
            <p:ph type="sldImg"/>
          </p:nvPr>
        </p:nvSpPr>
        <p:spPr>
          <a:ln/>
        </p:spPr>
      </p:sp>
      <p:sp>
        <p:nvSpPr>
          <p:cNvPr id="34375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0CD56A-1F4F-4E91-B6E3-76EA8DA489E8}" type="slidenum">
              <a:rPr lang="zh-CN" altLang="en-US"/>
              <a:pPr/>
              <a:t>12</a:t>
            </a:fld>
            <a:endParaRPr lang="en-US" altLang="zh-CN"/>
          </a:p>
        </p:txBody>
      </p:sp>
      <p:sp>
        <p:nvSpPr>
          <p:cNvPr id="3439618" name="Rectangle 2"/>
          <p:cNvSpPr>
            <a:spLocks noGrp="1" noRot="1" noChangeAspect="1" noChangeArrowheads="1" noTextEdit="1"/>
          </p:cNvSpPr>
          <p:nvPr>
            <p:ph type="sldImg"/>
          </p:nvPr>
        </p:nvSpPr>
        <p:spPr>
          <a:ln/>
        </p:spPr>
      </p:sp>
      <p:sp>
        <p:nvSpPr>
          <p:cNvPr id="343961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900267-A16D-4B2C-A7DB-256C58D9E123}" type="slidenum">
              <a:rPr lang="zh-CN" altLang="en-US"/>
              <a:pPr/>
              <a:t>13</a:t>
            </a:fld>
            <a:endParaRPr lang="en-US" altLang="zh-CN"/>
          </a:p>
        </p:txBody>
      </p:sp>
      <p:sp>
        <p:nvSpPr>
          <p:cNvPr id="3443714" name="Rectangle 2"/>
          <p:cNvSpPr>
            <a:spLocks noGrp="1" noRot="1" noChangeAspect="1" noChangeArrowheads="1" noTextEdit="1"/>
          </p:cNvSpPr>
          <p:nvPr>
            <p:ph type="sldImg"/>
          </p:nvPr>
        </p:nvSpPr>
        <p:spPr>
          <a:ln/>
        </p:spPr>
      </p:sp>
      <p:sp>
        <p:nvSpPr>
          <p:cNvPr id="34437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900267-A16D-4B2C-A7DB-256C58D9E123}" type="slidenum">
              <a:rPr lang="zh-CN" altLang="en-US"/>
              <a:pPr/>
              <a:t>14</a:t>
            </a:fld>
            <a:endParaRPr lang="en-US" altLang="zh-CN"/>
          </a:p>
        </p:txBody>
      </p:sp>
      <p:sp>
        <p:nvSpPr>
          <p:cNvPr id="3443714" name="Rectangle 2"/>
          <p:cNvSpPr>
            <a:spLocks noGrp="1" noRot="1" noChangeAspect="1" noChangeArrowheads="1" noTextEdit="1"/>
          </p:cNvSpPr>
          <p:nvPr>
            <p:ph type="sldImg"/>
          </p:nvPr>
        </p:nvSpPr>
        <p:spPr>
          <a:ln/>
        </p:spPr>
      </p:sp>
      <p:sp>
        <p:nvSpPr>
          <p:cNvPr id="34437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900267-A16D-4B2C-A7DB-256C58D9E123}" type="slidenum">
              <a:rPr lang="zh-CN" altLang="en-US"/>
              <a:pPr/>
              <a:t>15</a:t>
            </a:fld>
            <a:endParaRPr lang="en-US" altLang="zh-CN"/>
          </a:p>
        </p:txBody>
      </p:sp>
      <p:sp>
        <p:nvSpPr>
          <p:cNvPr id="3443714" name="Rectangle 2"/>
          <p:cNvSpPr>
            <a:spLocks noGrp="1" noRot="1" noChangeAspect="1" noChangeArrowheads="1" noTextEdit="1"/>
          </p:cNvSpPr>
          <p:nvPr>
            <p:ph type="sldImg"/>
          </p:nvPr>
        </p:nvSpPr>
        <p:spPr>
          <a:ln/>
        </p:spPr>
      </p:sp>
      <p:sp>
        <p:nvSpPr>
          <p:cNvPr id="3443715"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2" name="图片 7" descr="首页.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pic>
        <p:nvPicPr>
          <p:cNvPr id="2" name="Picture 2" descr="C:\Users\chou\Desktop\090210公司介绍PPT美化\xiugai2\1.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自定义版式">
    <p:spTree>
      <p:nvGrpSpPr>
        <p:cNvPr id="1" name=""/>
        <p:cNvGrpSpPr/>
        <p:nvPr/>
      </p:nvGrpSpPr>
      <p:grpSpPr>
        <a:xfrm>
          <a:off x="0" y="0"/>
          <a:ext cx="0" cy="0"/>
          <a:chOff x="0" y="0"/>
          <a:chExt cx="0" cy="0"/>
        </a:xfrm>
      </p:grpSpPr>
      <p:pic>
        <p:nvPicPr>
          <p:cNvPr id="2" name="图片 7" descr="尾页.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占位符 1"/>
          <p:cNvSpPr>
            <a:spLocks noGrp="1"/>
          </p:cNvSpPr>
          <p:nvPr>
            <p:ph type="title"/>
          </p:nvPr>
        </p:nvSpPr>
        <p:spPr bwMode="auto">
          <a:xfrm>
            <a:off x="357158" y="0"/>
            <a:ext cx="8229600" cy="571480"/>
          </a:xfrm>
          <a:prstGeom prst="rect">
            <a:avLst/>
          </a:prstGeom>
          <a:noFill/>
          <a:ln w="9525">
            <a:noFill/>
            <a:miter lim="800000"/>
            <a:headEnd/>
            <a:tailEnd/>
          </a:ln>
        </p:spPr>
        <p:txBody>
          <a:bodyPr/>
          <a:lstStyle/>
          <a:p>
            <a:pPr lvl="0"/>
            <a:r>
              <a:rPr lang="zh-CN" altLang="en-US" dirty="0" smtClean="0"/>
              <a:t>单击此处编辑母版标题样式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8" descr="C:\Users\chou\Desktop\090210公司介绍PPT美化\xiugai2\2.jpg"/>
          <p:cNvPicPr>
            <a:picLocks noChangeAspect="1" noChangeArrowheads="1"/>
          </p:cNvPicPr>
          <p:nvPr/>
        </p:nvPicPr>
        <p:blipFill>
          <a:blip r:embed="rId8" cstate="print"/>
          <a:srcRect/>
          <a:stretch>
            <a:fillRect/>
          </a:stretch>
        </p:blipFill>
        <p:spPr bwMode="auto">
          <a:xfrm>
            <a:off x="0" y="0"/>
            <a:ext cx="9144000" cy="6858000"/>
          </a:xfrm>
          <a:prstGeom prst="rect">
            <a:avLst/>
          </a:prstGeom>
          <a:noFill/>
          <a:ln w="9525">
            <a:noFill/>
            <a:miter lim="800000"/>
            <a:headEnd/>
            <a:tailEnd/>
          </a:ln>
        </p:spPr>
      </p:pic>
      <p:sp>
        <p:nvSpPr>
          <p:cNvPr id="1027"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7B19F4FA-6846-43A5-8D6B-4010BE41A547}" type="datetimeFigureOut">
              <a:rPr lang="zh-CN" altLang="en-US"/>
              <a:pPr>
                <a:defRPr/>
              </a:pPr>
              <a:t>2009-12-26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66FD212D-12BA-41D1-97AD-7F989AA642C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Lst>
  <p:txStyles>
    <p:titleStyle>
      <a:lvl1pPr algn="ctr" rtl="0" eaLnBrk="0" fontAlgn="base" hangingPunct="0">
        <a:spcBef>
          <a:spcPct val="0"/>
        </a:spcBef>
        <a:spcAft>
          <a:spcPct val="0"/>
        </a:spcAft>
        <a:defRPr sz="4400" kern="1200">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sz="4400">
          <a:solidFill>
            <a:schemeClr val="tx1"/>
          </a:solidFill>
          <a:latin typeface="黑体" pitchFamily="2" charset="-122"/>
          <a:ea typeface="黑体" pitchFamily="2" charset="-122"/>
        </a:defRPr>
      </a:lvl2pPr>
      <a:lvl3pPr algn="ctr" rtl="0" eaLnBrk="0" fontAlgn="base" hangingPunct="0">
        <a:spcBef>
          <a:spcPct val="0"/>
        </a:spcBef>
        <a:spcAft>
          <a:spcPct val="0"/>
        </a:spcAft>
        <a:defRPr sz="4400">
          <a:solidFill>
            <a:schemeClr val="tx1"/>
          </a:solidFill>
          <a:latin typeface="黑体" pitchFamily="2" charset="-122"/>
          <a:ea typeface="黑体" pitchFamily="2" charset="-122"/>
        </a:defRPr>
      </a:lvl3pPr>
      <a:lvl4pPr algn="ctr" rtl="0" eaLnBrk="0" fontAlgn="base" hangingPunct="0">
        <a:spcBef>
          <a:spcPct val="0"/>
        </a:spcBef>
        <a:spcAft>
          <a:spcPct val="0"/>
        </a:spcAft>
        <a:defRPr sz="4400">
          <a:solidFill>
            <a:schemeClr val="tx1"/>
          </a:solidFill>
          <a:latin typeface="黑体" pitchFamily="2" charset="-122"/>
          <a:ea typeface="黑体" pitchFamily="2" charset="-122"/>
        </a:defRPr>
      </a:lvl4pPr>
      <a:lvl5pPr algn="ctr" rtl="0" eaLnBrk="0" fontAlgn="base" hangingPunct="0">
        <a:spcBef>
          <a:spcPct val="0"/>
        </a:spcBef>
        <a:spcAft>
          <a:spcPct val="0"/>
        </a:spcAft>
        <a:defRPr sz="4400">
          <a:solidFill>
            <a:schemeClr val="tx1"/>
          </a:solidFill>
          <a:latin typeface="黑体" pitchFamily="2" charset="-122"/>
          <a:ea typeface="黑体" pitchFamily="2" charset="-122"/>
        </a:defRPr>
      </a:lvl5pPr>
      <a:lvl6pPr marL="457200" algn="ctr" rtl="0" fontAlgn="base">
        <a:spcBef>
          <a:spcPct val="0"/>
        </a:spcBef>
        <a:spcAft>
          <a:spcPct val="0"/>
        </a:spcAft>
        <a:defRPr sz="4400">
          <a:solidFill>
            <a:schemeClr val="tx1"/>
          </a:solidFill>
          <a:latin typeface="黑体" pitchFamily="2" charset="-122"/>
          <a:ea typeface="黑体" pitchFamily="2" charset="-122"/>
        </a:defRPr>
      </a:lvl6pPr>
      <a:lvl7pPr marL="914400" algn="ctr" rtl="0" fontAlgn="base">
        <a:spcBef>
          <a:spcPct val="0"/>
        </a:spcBef>
        <a:spcAft>
          <a:spcPct val="0"/>
        </a:spcAft>
        <a:defRPr sz="4400">
          <a:solidFill>
            <a:schemeClr val="tx1"/>
          </a:solidFill>
          <a:latin typeface="黑体" pitchFamily="2" charset="-122"/>
          <a:ea typeface="黑体" pitchFamily="2" charset="-122"/>
        </a:defRPr>
      </a:lvl7pPr>
      <a:lvl8pPr marL="1371600" algn="ctr" rtl="0" fontAlgn="base">
        <a:spcBef>
          <a:spcPct val="0"/>
        </a:spcBef>
        <a:spcAft>
          <a:spcPct val="0"/>
        </a:spcAft>
        <a:defRPr sz="4400">
          <a:solidFill>
            <a:schemeClr val="tx1"/>
          </a:solidFill>
          <a:latin typeface="黑体" pitchFamily="2" charset="-122"/>
          <a:ea typeface="黑体" pitchFamily="2" charset="-122"/>
        </a:defRPr>
      </a:lvl8pPr>
      <a:lvl9pPr marL="1828800" algn="ctr" rtl="0" fontAlgn="base">
        <a:spcBef>
          <a:spcPct val="0"/>
        </a:spcBef>
        <a:spcAft>
          <a:spcPct val="0"/>
        </a:spcAft>
        <a:defRPr sz="4400">
          <a:solidFill>
            <a:schemeClr val="tx1"/>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Blip>
          <a:blip r:embed="rId9"/>
        </a:buBlip>
        <a:defRPr sz="3200" kern="1200">
          <a:solidFill>
            <a:schemeClr val="tx1"/>
          </a:solidFill>
          <a:latin typeface="黑体" pitchFamily="49" charset="-122"/>
          <a:ea typeface="黑体" pitchFamily="49" charset="-122"/>
          <a:cs typeface="+mn-cs"/>
        </a:defRPr>
      </a:lvl1pPr>
      <a:lvl2pPr marL="742950" indent="-285750" algn="l" rtl="0" eaLnBrk="0" fontAlgn="base" hangingPunct="0">
        <a:spcBef>
          <a:spcPct val="20000"/>
        </a:spcBef>
        <a:spcAft>
          <a:spcPct val="0"/>
        </a:spcAft>
        <a:buBlip>
          <a:blip r:embed="rId10"/>
        </a:buBlip>
        <a:defRPr sz="2800" kern="1200">
          <a:solidFill>
            <a:schemeClr val="tx1"/>
          </a:solidFill>
          <a:latin typeface="黑体" pitchFamily="49" charset="-122"/>
          <a:ea typeface="黑体" pitchFamily="49" charset="-122"/>
          <a:cs typeface="+mn-cs"/>
        </a:defRPr>
      </a:lvl2pPr>
      <a:lvl3pPr marL="1143000" indent="-228600" algn="l" rtl="0" eaLnBrk="0" fontAlgn="base" hangingPunct="0">
        <a:spcBef>
          <a:spcPct val="20000"/>
        </a:spcBef>
        <a:spcAft>
          <a:spcPct val="0"/>
        </a:spcAft>
        <a:buBlip>
          <a:blip r:embed="rId10"/>
        </a:buBlip>
        <a:defRPr sz="2400" kern="1200">
          <a:solidFill>
            <a:schemeClr val="tx1"/>
          </a:solidFill>
          <a:latin typeface="黑体" pitchFamily="49" charset="-122"/>
          <a:ea typeface="黑体" pitchFamily="49" charset="-122"/>
          <a:cs typeface="+mn-cs"/>
        </a:defRPr>
      </a:lvl3pPr>
      <a:lvl4pPr marL="1600200" indent="-228600" algn="l" rtl="0" eaLnBrk="0" fontAlgn="base" hangingPunct="0">
        <a:spcBef>
          <a:spcPct val="20000"/>
        </a:spcBef>
        <a:spcAft>
          <a:spcPct val="0"/>
        </a:spcAft>
        <a:buBlip>
          <a:blip r:embed="rId10"/>
        </a:buBlip>
        <a:defRPr sz="2000" kern="1200">
          <a:solidFill>
            <a:schemeClr val="tx1"/>
          </a:solidFill>
          <a:latin typeface="黑体" pitchFamily="49" charset="-122"/>
          <a:ea typeface="黑体" pitchFamily="49" charset="-122"/>
          <a:cs typeface="+mn-cs"/>
        </a:defRPr>
      </a:lvl4pPr>
      <a:lvl5pPr marL="2057400" indent="-228600" algn="l" rtl="0" eaLnBrk="0" fontAlgn="base" hangingPunct="0">
        <a:spcBef>
          <a:spcPct val="20000"/>
        </a:spcBef>
        <a:spcAft>
          <a:spcPct val="0"/>
        </a:spcAft>
        <a:buBlip>
          <a:blip r:embed="rId10"/>
        </a:buBlip>
        <a:defRPr sz="2000" kern="1200">
          <a:solidFill>
            <a:schemeClr val="tx1"/>
          </a:solidFill>
          <a:latin typeface="黑体" pitchFamily="49" charset="-122"/>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5"/>
          <p:cNvSpPr txBox="1">
            <a:spLocks noChangeArrowheads="1"/>
          </p:cNvSpPr>
          <p:nvPr/>
        </p:nvSpPr>
        <p:spPr bwMode="blackWhite">
          <a:xfrm>
            <a:off x="1100138" y="3700463"/>
            <a:ext cx="6913562" cy="647934"/>
          </a:xfrm>
          <a:prstGeom prst="rect">
            <a:avLst/>
          </a:prstGeom>
          <a:noFill/>
          <a:ln w="12700">
            <a:noFill/>
            <a:miter lim="800000"/>
            <a:headEnd/>
            <a:tailEnd/>
          </a:ln>
        </p:spPr>
        <p:txBody>
          <a:bodyPr>
            <a:spAutoFit/>
          </a:bodyPr>
          <a:lstStyle/>
          <a:p>
            <a:pPr>
              <a:lnSpc>
                <a:spcPct val="75000"/>
              </a:lnSpc>
              <a:spcBef>
                <a:spcPct val="50000"/>
              </a:spcBef>
            </a:pPr>
            <a:r>
              <a:rPr lang="zh-CN" altLang="en-US" sz="4800" b="1" dirty="0" smtClean="0">
                <a:solidFill>
                  <a:srgbClr val="CC0000"/>
                </a:solidFill>
                <a:ea typeface="黑体" pitchFamily="2" charset="-122"/>
              </a:rPr>
              <a:t>瓮福财务组织架构重构</a:t>
            </a:r>
            <a:endParaRPr lang="zh-CN" altLang="en-US" sz="4800" b="1" dirty="0">
              <a:solidFill>
                <a:srgbClr val="CC0000"/>
              </a:solidFill>
              <a:ea typeface="黑体" pitchFamily="2" charset="-122"/>
            </a:endParaRPr>
          </a:p>
        </p:txBody>
      </p:sp>
      <p:sp>
        <p:nvSpPr>
          <p:cNvPr id="6147" name="Text Box 6"/>
          <p:cNvSpPr txBox="1">
            <a:spLocks noChangeArrowheads="1"/>
          </p:cNvSpPr>
          <p:nvPr/>
        </p:nvSpPr>
        <p:spPr bwMode="blackWhite">
          <a:xfrm>
            <a:off x="3132138" y="4549775"/>
            <a:ext cx="2879725" cy="1138773"/>
          </a:xfrm>
          <a:prstGeom prst="rect">
            <a:avLst/>
          </a:prstGeom>
          <a:noFill/>
          <a:ln w="12700">
            <a:noFill/>
            <a:miter lim="800000"/>
            <a:headEnd/>
            <a:tailEnd/>
          </a:ln>
        </p:spPr>
        <p:txBody>
          <a:bodyPr>
            <a:spAutoFit/>
          </a:bodyPr>
          <a:lstStyle/>
          <a:p>
            <a:pPr algn="r">
              <a:spcAft>
                <a:spcPct val="20000"/>
              </a:spcAft>
            </a:pPr>
            <a:r>
              <a:rPr lang="zh-CN" altLang="en-US" sz="2000" b="1" dirty="0">
                <a:solidFill>
                  <a:srgbClr val="5F5F5F"/>
                </a:solidFill>
                <a:latin typeface="黑体" pitchFamily="2" charset="-122"/>
                <a:ea typeface="黑体" pitchFamily="2" charset="-122"/>
              </a:rPr>
              <a:t>用友软件股份有限公司</a:t>
            </a:r>
          </a:p>
          <a:p>
            <a:pPr algn="r">
              <a:spcAft>
                <a:spcPct val="20000"/>
              </a:spcAft>
            </a:pPr>
            <a:endParaRPr lang="en-US" altLang="zh-CN" sz="2000" b="1" dirty="0" smtClean="0">
              <a:solidFill>
                <a:srgbClr val="5F5F5F"/>
              </a:solidFill>
              <a:ea typeface="黑体" pitchFamily="2" charset="-122"/>
            </a:endParaRPr>
          </a:p>
          <a:p>
            <a:pPr algn="ctr">
              <a:spcAft>
                <a:spcPct val="20000"/>
              </a:spcAft>
            </a:pPr>
            <a:r>
              <a:rPr lang="en-US" altLang="zh-CN" sz="2000" b="1" dirty="0" smtClean="0">
                <a:solidFill>
                  <a:srgbClr val="5F5F5F"/>
                </a:solidFill>
                <a:ea typeface="黑体" pitchFamily="2" charset="-122"/>
              </a:rPr>
              <a:t>2009</a:t>
            </a:r>
            <a:r>
              <a:rPr lang="zh-CN" altLang="en-US" sz="2000" b="1" dirty="0" smtClean="0">
                <a:solidFill>
                  <a:srgbClr val="5F5F5F"/>
                </a:solidFill>
                <a:latin typeface="黑体" pitchFamily="2" charset="-122"/>
                <a:ea typeface="黑体" pitchFamily="2" charset="-122"/>
              </a:rPr>
              <a:t>年</a:t>
            </a:r>
            <a:r>
              <a:rPr lang="en-US" altLang="zh-CN" sz="2000" b="1" dirty="0" smtClean="0">
                <a:solidFill>
                  <a:srgbClr val="5F5F5F"/>
                </a:solidFill>
                <a:latin typeface="黑体" pitchFamily="2" charset="-122"/>
                <a:ea typeface="黑体" pitchFamily="2" charset="-122"/>
              </a:rPr>
              <a:t>12</a:t>
            </a:r>
            <a:r>
              <a:rPr lang="zh-CN" altLang="en-US" sz="2000" b="1" dirty="0" smtClean="0">
                <a:solidFill>
                  <a:srgbClr val="5F5F5F"/>
                </a:solidFill>
                <a:ea typeface="黑体" pitchFamily="2" charset="-122"/>
              </a:rPr>
              <a:t> </a:t>
            </a:r>
            <a:r>
              <a:rPr lang="zh-CN" altLang="en-US" sz="2000" b="1" dirty="0" smtClean="0">
                <a:solidFill>
                  <a:srgbClr val="5F5F5F"/>
                </a:solidFill>
                <a:latin typeface="黑体" pitchFamily="2" charset="-122"/>
                <a:ea typeface="黑体" pitchFamily="2" charset="-122"/>
              </a:rPr>
              <a:t>月</a:t>
            </a:r>
            <a:r>
              <a:rPr lang="zh-CN" altLang="en-US" sz="2000" b="1" dirty="0" smtClean="0">
                <a:solidFill>
                  <a:srgbClr val="5F5F5F"/>
                </a:solidFill>
                <a:ea typeface="黑体" pitchFamily="2" charset="-122"/>
              </a:rPr>
              <a:t> </a:t>
            </a:r>
            <a:r>
              <a:rPr lang="en-US" altLang="zh-CN" sz="2000" b="1" dirty="0" smtClean="0">
                <a:solidFill>
                  <a:srgbClr val="5F5F5F"/>
                </a:solidFill>
                <a:ea typeface="黑体" pitchFamily="2" charset="-122"/>
              </a:rPr>
              <a:t>23</a:t>
            </a:r>
            <a:r>
              <a:rPr lang="zh-CN" altLang="en-US" sz="2000" b="1" dirty="0" smtClean="0">
                <a:solidFill>
                  <a:srgbClr val="5F5F5F"/>
                </a:solidFill>
                <a:ea typeface="黑体" pitchFamily="2" charset="-122"/>
              </a:rPr>
              <a:t> </a:t>
            </a:r>
            <a:r>
              <a:rPr lang="zh-CN" altLang="en-US" sz="2000" b="1" dirty="0">
                <a:solidFill>
                  <a:srgbClr val="5F5F5F"/>
                </a:solidFill>
                <a:latin typeface="黑体" pitchFamily="2" charset="-122"/>
                <a:ea typeface="黑体" pitchFamily="2" charset="-122"/>
              </a:rPr>
              <a:t>日</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6699" name="Rectangle 27"/>
          <p:cNvSpPr>
            <a:spLocks noGrp="1" noChangeArrowheads="1"/>
          </p:cNvSpPr>
          <p:nvPr>
            <p:ph type="title"/>
          </p:nvPr>
        </p:nvSpPr>
        <p:spPr bwMode="gray">
          <a:xfrm>
            <a:off x="214282" y="71414"/>
            <a:ext cx="8647113" cy="657225"/>
          </a:xfrm>
        </p:spPr>
        <p:txBody>
          <a:bodyPr/>
          <a:lstStyle/>
          <a:p>
            <a:pPr algn="l">
              <a:defRPr/>
            </a:pPr>
            <a:r>
              <a:rPr lang="zh-CN" altLang="en-US" sz="3200" b="1" dirty="0" smtClean="0">
                <a:solidFill>
                  <a:srgbClr val="FF0000"/>
                </a:solidFill>
                <a:latin typeface="华文楷体" pitchFamily="2" charset="-122"/>
                <a:ea typeface="华文楷体" pitchFamily="2" charset="-122"/>
                <a:cs typeface="+mn-cs"/>
              </a:rPr>
              <a:t>瓮福集团财务组织架构现状评价</a:t>
            </a:r>
          </a:p>
        </p:txBody>
      </p:sp>
      <p:sp>
        <p:nvSpPr>
          <p:cNvPr id="3356675" name="AutoShape 3"/>
          <p:cNvSpPr>
            <a:spLocks noChangeArrowheads="1"/>
          </p:cNvSpPr>
          <p:nvPr/>
        </p:nvSpPr>
        <p:spPr bwMode="gray">
          <a:xfrm>
            <a:off x="214282" y="1714488"/>
            <a:ext cx="1466850" cy="685800"/>
          </a:xfrm>
          <a:prstGeom prst="homePlate">
            <a:avLst>
              <a:gd name="adj" fmla="val 19537"/>
            </a:avLst>
          </a:prstGeom>
          <a:ln>
            <a:headEnd/>
            <a:tailEnd/>
          </a:ln>
        </p:spPr>
        <p:style>
          <a:lnRef idx="1">
            <a:schemeClr val="accent1"/>
          </a:lnRef>
          <a:fillRef idx="2">
            <a:schemeClr val="accent1"/>
          </a:fillRef>
          <a:effectRef idx="1">
            <a:schemeClr val="accent1"/>
          </a:effectRef>
          <a:fontRef idx="minor">
            <a:schemeClr val="dk1"/>
          </a:fontRef>
        </p:style>
        <p:txBody>
          <a:bodyPr tIns="0" bIns="0" anchor="ctr"/>
          <a:lstStyle/>
          <a:p>
            <a:pPr algn="ctr" eaLnBrk="0" hangingPunct="0">
              <a:lnSpc>
                <a:spcPct val="90000"/>
              </a:lnSpc>
              <a:buClrTx/>
            </a:pPr>
            <a:r>
              <a:rPr lang="zh-CN" altLang="en-US" sz="1400" dirty="0">
                <a:solidFill>
                  <a:schemeClr val="tx1"/>
                </a:solidFill>
                <a:latin typeface="华文楷体" pitchFamily="2" charset="-122"/>
                <a:ea typeface="华文楷体" pitchFamily="2" charset="-122"/>
              </a:rPr>
              <a:t>财务业务</a:t>
            </a:r>
          </a:p>
          <a:p>
            <a:pPr algn="ctr" eaLnBrk="0" hangingPunct="0">
              <a:lnSpc>
                <a:spcPct val="90000"/>
              </a:lnSpc>
              <a:buClrTx/>
            </a:pPr>
            <a:r>
              <a:rPr lang="zh-CN" altLang="en-US" sz="1400" dirty="0">
                <a:solidFill>
                  <a:schemeClr val="tx1"/>
                </a:solidFill>
                <a:latin typeface="华文楷体" pitchFamily="2" charset="-122"/>
                <a:ea typeface="华文楷体" pitchFamily="2" charset="-122"/>
              </a:rPr>
              <a:t>集中程度</a:t>
            </a:r>
            <a:endParaRPr lang="en-US" altLang="zh-CN" sz="1400" dirty="0">
              <a:solidFill>
                <a:schemeClr val="tx1"/>
              </a:solidFill>
              <a:latin typeface="华文楷体" pitchFamily="2" charset="-122"/>
              <a:ea typeface="华文楷体" pitchFamily="2" charset="-122"/>
            </a:endParaRPr>
          </a:p>
        </p:txBody>
      </p:sp>
      <p:sp>
        <p:nvSpPr>
          <p:cNvPr id="3356676" name="AutoShape 4"/>
          <p:cNvSpPr>
            <a:spLocks noChangeArrowheads="1"/>
          </p:cNvSpPr>
          <p:nvPr/>
        </p:nvSpPr>
        <p:spPr bwMode="gray">
          <a:xfrm>
            <a:off x="214282" y="2928934"/>
            <a:ext cx="1466850" cy="685800"/>
          </a:xfrm>
          <a:prstGeom prst="homePlate">
            <a:avLst>
              <a:gd name="adj" fmla="val 19537"/>
            </a:avLst>
          </a:prstGeom>
          <a:ln>
            <a:headEnd/>
            <a:tailEnd/>
          </a:ln>
        </p:spPr>
        <p:style>
          <a:lnRef idx="1">
            <a:schemeClr val="accent1"/>
          </a:lnRef>
          <a:fillRef idx="2">
            <a:schemeClr val="accent1"/>
          </a:fillRef>
          <a:effectRef idx="1">
            <a:schemeClr val="accent1"/>
          </a:effectRef>
          <a:fontRef idx="minor">
            <a:schemeClr val="dk1"/>
          </a:fontRef>
        </p:style>
        <p:txBody>
          <a:bodyPr tIns="0" bIns="0" anchor="ctr"/>
          <a:lstStyle/>
          <a:p>
            <a:pPr algn="ctr" eaLnBrk="0" hangingPunct="0">
              <a:lnSpc>
                <a:spcPct val="90000"/>
              </a:lnSpc>
              <a:buClrTx/>
            </a:pPr>
            <a:r>
              <a:rPr lang="zh-CN" altLang="en-US" sz="1400" dirty="0">
                <a:latin typeface="华文楷体" pitchFamily="2" charset="-122"/>
                <a:ea typeface="华文楷体" pitchFamily="2" charset="-122"/>
              </a:rPr>
              <a:t>下属企业与总部财务</a:t>
            </a:r>
            <a:br>
              <a:rPr lang="zh-CN" altLang="en-US" sz="1400" dirty="0">
                <a:latin typeface="华文楷体" pitchFamily="2" charset="-122"/>
                <a:ea typeface="华文楷体" pitchFamily="2" charset="-122"/>
              </a:rPr>
            </a:br>
            <a:r>
              <a:rPr lang="zh-CN" altLang="en-US" sz="1400" dirty="0">
                <a:latin typeface="华文楷体" pitchFamily="2" charset="-122"/>
                <a:ea typeface="华文楷体" pitchFamily="2" charset="-122"/>
              </a:rPr>
              <a:t>汇报关系</a:t>
            </a:r>
          </a:p>
        </p:txBody>
      </p:sp>
      <p:sp>
        <p:nvSpPr>
          <p:cNvPr id="3356677" name="AutoShape 5"/>
          <p:cNvSpPr>
            <a:spLocks noChangeArrowheads="1"/>
          </p:cNvSpPr>
          <p:nvPr/>
        </p:nvSpPr>
        <p:spPr bwMode="gray">
          <a:xfrm>
            <a:off x="214282" y="4071942"/>
            <a:ext cx="1466850" cy="685800"/>
          </a:xfrm>
          <a:prstGeom prst="homePlate">
            <a:avLst>
              <a:gd name="adj" fmla="val 19537"/>
            </a:avLst>
          </a:prstGeom>
          <a:ln>
            <a:headEnd/>
            <a:tailEnd/>
          </a:ln>
        </p:spPr>
        <p:style>
          <a:lnRef idx="1">
            <a:schemeClr val="accent1"/>
          </a:lnRef>
          <a:fillRef idx="2">
            <a:schemeClr val="accent1"/>
          </a:fillRef>
          <a:effectRef idx="1">
            <a:schemeClr val="accent1"/>
          </a:effectRef>
          <a:fontRef idx="minor">
            <a:schemeClr val="dk1"/>
          </a:fontRef>
        </p:style>
        <p:txBody>
          <a:bodyPr tIns="0" bIns="0" anchor="ctr"/>
          <a:lstStyle/>
          <a:p>
            <a:pPr algn="ctr" eaLnBrk="0" hangingPunct="0">
              <a:lnSpc>
                <a:spcPct val="90000"/>
              </a:lnSpc>
              <a:buClrTx/>
            </a:pPr>
            <a:r>
              <a:rPr lang="zh-CN" altLang="en-US" sz="1400" dirty="0">
                <a:latin typeface="华文楷体" pitchFamily="2" charset="-122"/>
                <a:ea typeface="华文楷体" pitchFamily="2" charset="-122"/>
              </a:rPr>
              <a:t>总部财务</a:t>
            </a:r>
          </a:p>
          <a:p>
            <a:pPr algn="ctr" eaLnBrk="0" hangingPunct="0">
              <a:lnSpc>
                <a:spcPct val="90000"/>
              </a:lnSpc>
              <a:buClrTx/>
            </a:pPr>
            <a:r>
              <a:rPr lang="zh-CN" altLang="en-US" sz="1400" dirty="0">
                <a:latin typeface="华文楷体" pitchFamily="2" charset="-122"/>
                <a:ea typeface="华文楷体" pitchFamily="2" charset="-122"/>
              </a:rPr>
              <a:t>部门设置</a:t>
            </a:r>
            <a:endParaRPr lang="en-US" altLang="zh-CN" sz="1400" dirty="0">
              <a:latin typeface="华文楷体" pitchFamily="2" charset="-122"/>
              <a:ea typeface="华文楷体" pitchFamily="2" charset="-122"/>
            </a:endParaRPr>
          </a:p>
        </p:txBody>
      </p:sp>
      <p:sp>
        <p:nvSpPr>
          <p:cNvPr id="3356679" name="AutoShape 7"/>
          <p:cNvSpPr>
            <a:spLocks noChangeArrowheads="1"/>
          </p:cNvSpPr>
          <p:nvPr/>
        </p:nvSpPr>
        <p:spPr bwMode="gray">
          <a:xfrm>
            <a:off x="214282" y="5214950"/>
            <a:ext cx="1466850" cy="685800"/>
          </a:xfrm>
          <a:prstGeom prst="homePlate">
            <a:avLst>
              <a:gd name="adj" fmla="val 19537"/>
            </a:avLst>
          </a:prstGeom>
          <a:ln>
            <a:headEnd/>
            <a:tailEnd/>
          </a:ln>
        </p:spPr>
        <p:style>
          <a:lnRef idx="1">
            <a:schemeClr val="accent1"/>
          </a:lnRef>
          <a:fillRef idx="2">
            <a:schemeClr val="accent1"/>
          </a:fillRef>
          <a:effectRef idx="1">
            <a:schemeClr val="accent1"/>
          </a:effectRef>
          <a:fontRef idx="minor">
            <a:schemeClr val="dk1"/>
          </a:fontRef>
        </p:style>
        <p:txBody>
          <a:bodyPr tIns="0" bIns="0" anchor="ctr"/>
          <a:lstStyle/>
          <a:p>
            <a:pPr algn="ctr" eaLnBrk="0" hangingPunct="0">
              <a:lnSpc>
                <a:spcPct val="90000"/>
              </a:lnSpc>
              <a:buClrTx/>
            </a:pPr>
            <a:r>
              <a:rPr lang="zh-CN" altLang="en-US" sz="1400" dirty="0">
                <a:latin typeface="华文楷体" pitchFamily="2" charset="-122"/>
                <a:ea typeface="华文楷体" pitchFamily="2" charset="-122"/>
              </a:rPr>
              <a:t>财务人员</a:t>
            </a:r>
            <a:br>
              <a:rPr lang="zh-CN" altLang="en-US" sz="1400" dirty="0">
                <a:latin typeface="华文楷体" pitchFamily="2" charset="-122"/>
                <a:ea typeface="华文楷体" pitchFamily="2" charset="-122"/>
              </a:rPr>
            </a:br>
            <a:r>
              <a:rPr lang="zh-CN" altLang="en-US" sz="1400" dirty="0">
                <a:latin typeface="华文楷体" pitchFamily="2" charset="-122"/>
                <a:ea typeface="华文楷体" pitchFamily="2" charset="-122"/>
              </a:rPr>
              <a:t>配备</a:t>
            </a:r>
          </a:p>
        </p:txBody>
      </p:sp>
      <p:sp>
        <p:nvSpPr>
          <p:cNvPr id="3356681" name="Text Box 9"/>
          <p:cNvSpPr txBox="1">
            <a:spLocks noChangeArrowheads="1"/>
          </p:cNvSpPr>
          <p:nvPr/>
        </p:nvSpPr>
        <p:spPr bwMode="gray">
          <a:xfrm>
            <a:off x="1714480" y="1643050"/>
            <a:ext cx="2581275" cy="969496"/>
          </a:xfrm>
          <a:prstGeom prst="rect">
            <a:avLst/>
          </a:prstGeom>
          <a:noFill/>
          <a:ln w="12700" algn="ctr">
            <a:noFill/>
            <a:miter lim="800000"/>
            <a:headEnd/>
            <a:tailEnd/>
          </a:ln>
          <a:effectLst/>
        </p:spPr>
        <p:txBody>
          <a:bodyPr lIns="0" tIns="0" rIns="0" bIns="0">
            <a:spAutoFit/>
          </a:bodyPr>
          <a:lstStyle/>
          <a:p>
            <a:pPr marL="115888" indent="-115888">
              <a:lnSpc>
                <a:spcPct val="90000"/>
              </a:lnSpc>
              <a:buFontTx/>
              <a:buChar char="•"/>
            </a:pPr>
            <a:r>
              <a:rPr lang="zh-CN" altLang="en-US" sz="1400" b="0" dirty="0">
                <a:latin typeface="华文楷体" pitchFamily="2" charset="-122"/>
                <a:ea typeface="华文楷体" pitchFamily="2" charset="-122"/>
              </a:rPr>
              <a:t>以总部战略组织架构定位</a:t>
            </a:r>
            <a:r>
              <a:rPr lang="en-US" altLang="zh-CN" sz="1400" b="0" dirty="0">
                <a:latin typeface="华文楷体" pitchFamily="2" charset="-122"/>
                <a:ea typeface="华文楷体" pitchFamily="2" charset="-122"/>
              </a:rPr>
              <a:t>,</a:t>
            </a:r>
            <a:r>
              <a:rPr lang="zh-CN" altLang="en-US" sz="1400" b="0" dirty="0">
                <a:latin typeface="华文楷体" pitchFamily="2" charset="-122"/>
                <a:ea typeface="华文楷体" pitchFamily="2" charset="-122"/>
              </a:rPr>
              <a:t>设计财务业务集中程度来优化企业內的协同效应</a:t>
            </a:r>
          </a:p>
          <a:p>
            <a:pPr marL="115888" indent="-115888">
              <a:lnSpc>
                <a:spcPct val="90000"/>
              </a:lnSpc>
              <a:buFontTx/>
              <a:buChar char="•"/>
            </a:pPr>
            <a:r>
              <a:rPr lang="zh-CN" altLang="en-US" sz="1400" b="0" dirty="0">
                <a:latin typeface="华文楷体" pitchFamily="2" charset="-122"/>
                <a:ea typeface="华文楷体" pitchFamily="2" charset="-122"/>
              </a:rPr>
              <a:t>个别高风险职能在总部统一控制以有效管理企业承受能力</a:t>
            </a:r>
          </a:p>
        </p:txBody>
      </p:sp>
      <p:sp>
        <p:nvSpPr>
          <p:cNvPr id="3356682" name="Text Box 10"/>
          <p:cNvSpPr txBox="1">
            <a:spLocks noChangeArrowheads="1"/>
          </p:cNvSpPr>
          <p:nvPr/>
        </p:nvSpPr>
        <p:spPr bwMode="gray">
          <a:xfrm>
            <a:off x="4500562" y="1643050"/>
            <a:ext cx="2886075" cy="1163395"/>
          </a:xfrm>
          <a:prstGeom prst="rect">
            <a:avLst/>
          </a:prstGeom>
          <a:noFill/>
          <a:ln w="12700" algn="ctr">
            <a:noFill/>
            <a:miter lim="800000"/>
            <a:headEnd/>
            <a:tailEnd/>
          </a:ln>
          <a:effectLst/>
        </p:spPr>
        <p:txBody>
          <a:bodyPr lIns="0" tIns="0" rIns="0" bIns="0">
            <a:spAutoFit/>
          </a:bodyPr>
          <a:lstStyle/>
          <a:p>
            <a:pPr marL="87313" indent="-87313">
              <a:lnSpc>
                <a:spcPct val="90000"/>
              </a:lnSpc>
              <a:buFontTx/>
              <a:buChar char="•"/>
            </a:pPr>
            <a:r>
              <a:rPr lang="zh-CN" altLang="en-US" sz="1400" b="0" dirty="0">
                <a:latin typeface="华文楷体" pitchFamily="2" charset="-122"/>
                <a:ea typeface="华文楷体" pitchFamily="2" charset="-122"/>
              </a:rPr>
              <a:t>因</a:t>
            </a:r>
            <a:r>
              <a:rPr lang="zh-CN" altLang="en-US" sz="1400" b="0" dirty="0" smtClean="0">
                <a:latin typeface="华文楷体" pitchFamily="2" charset="-122"/>
                <a:ea typeface="华文楷体" pitchFamily="2" charset="-122"/>
              </a:rPr>
              <a:t>历史原因各子公司</a:t>
            </a:r>
            <a:r>
              <a:rPr lang="zh-CN" altLang="en-US" sz="1400" b="0" dirty="0">
                <a:latin typeface="华文楷体" pitchFamily="2" charset="-122"/>
                <a:ea typeface="华文楷体" pitchFamily="2" charset="-122"/>
              </a:rPr>
              <a:t>都有独立的财务部门</a:t>
            </a:r>
            <a:r>
              <a:rPr lang="en-US" altLang="zh-CN" sz="1400" b="0" dirty="0" smtClean="0">
                <a:latin typeface="华文楷体" pitchFamily="2" charset="-122"/>
                <a:ea typeface="华文楷体" pitchFamily="2" charset="-122"/>
              </a:rPr>
              <a:t>,</a:t>
            </a:r>
            <a:r>
              <a:rPr lang="zh-CN" altLang="en-US" sz="1400" b="0" dirty="0" smtClean="0">
                <a:latin typeface="华文楷体" pitchFamily="2" charset="-122"/>
                <a:ea typeface="华文楷体" pitchFamily="2" charset="-122"/>
              </a:rPr>
              <a:t>财务人员及财务组织关系并未由财务部门统管</a:t>
            </a:r>
            <a:endParaRPr lang="zh-CN" altLang="en-US" sz="1400" b="0" dirty="0">
              <a:latin typeface="华文楷体" pitchFamily="2" charset="-122"/>
              <a:ea typeface="华文楷体" pitchFamily="2" charset="-122"/>
            </a:endParaRPr>
          </a:p>
          <a:p>
            <a:pPr marL="87313" indent="-87313">
              <a:lnSpc>
                <a:spcPct val="90000"/>
              </a:lnSpc>
              <a:buFontTx/>
              <a:buChar char="•"/>
            </a:pPr>
            <a:r>
              <a:rPr lang="zh-CN" altLang="en-US" sz="1400" b="0" dirty="0">
                <a:latin typeface="华文楷体" pitchFamily="2" charset="-122"/>
                <a:ea typeface="华文楷体" pitchFamily="2" charset="-122"/>
              </a:rPr>
              <a:t>财务职能关系的松散导致资金管理分散而造成账户多和低财务收益成本效率</a:t>
            </a:r>
          </a:p>
        </p:txBody>
      </p:sp>
      <p:sp>
        <p:nvSpPr>
          <p:cNvPr id="3356683" name="Text Box 11"/>
          <p:cNvSpPr txBox="1">
            <a:spLocks noChangeArrowheads="1"/>
          </p:cNvSpPr>
          <p:nvPr/>
        </p:nvSpPr>
        <p:spPr bwMode="gray">
          <a:xfrm>
            <a:off x="1727200" y="2943243"/>
            <a:ext cx="2581275" cy="581698"/>
          </a:xfrm>
          <a:prstGeom prst="rect">
            <a:avLst/>
          </a:prstGeom>
          <a:noFill/>
          <a:ln w="12700" algn="ctr">
            <a:noFill/>
            <a:miter lim="800000"/>
            <a:headEnd/>
            <a:tailEnd/>
          </a:ln>
          <a:effectLst/>
        </p:spPr>
        <p:txBody>
          <a:bodyPr lIns="0" tIns="0" rIns="0" bIns="0">
            <a:spAutoFit/>
          </a:bodyPr>
          <a:lstStyle/>
          <a:p>
            <a:pPr marL="115888" indent="-115888">
              <a:lnSpc>
                <a:spcPct val="90000"/>
              </a:lnSpc>
              <a:buFontTx/>
              <a:buChar char="•"/>
            </a:pPr>
            <a:r>
              <a:rPr lang="zh-CN" altLang="en-US" sz="1400" b="0" dirty="0">
                <a:latin typeface="华文楷体" pitchFamily="2" charset="-122"/>
                <a:ea typeface="华文楷体" pitchFamily="2" charset="-122"/>
              </a:rPr>
              <a:t>总部和分</a:t>
            </a:r>
            <a:r>
              <a:rPr lang="en-US" altLang="zh-CN" sz="1400" b="0" dirty="0">
                <a:latin typeface="华文楷体" pitchFamily="2" charset="-122"/>
                <a:ea typeface="华文楷体" pitchFamily="2" charset="-122"/>
              </a:rPr>
              <a:t>/</a:t>
            </a:r>
            <a:r>
              <a:rPr lang="zh-CN" altLang="en-US" sz="1400" b="0" dirty="0">
                <a:latin typeface="华文楷体" pitchFamily="2" charset="-122"/>
                <a:ea typeface="华文楷体" pitchFamily="2" charset="-122"/>
              </a:rPr>
              <a:t>子公司财务部保持有效的汇报和考核关系增强财务管理的准确和及时性</a:t>
            </a:r>
          </a:p>
        </p:txBody>
      </p:sp>
      <p:sp>
        <p:nvSpPr>
          <p:cNvPr id="3356684" name="Text Box 12"/>
          <p:cNvSpPr txBox="1">
            <a:spLocks noChangeArrowheads="1"/>
          </p:cNvSpPr>
          <p:nvPr/>
        </p:nvSpPr>
        <p:spPr bwMode="gray">
          <a:xfrm>
            <a:off x="4500562" y="2857496"/>
            <a:ext cx="2886075" cy="1163395"/>
          </a:xfrm>
          <a:prstGeom prst="rect">
            <a:avLst/>
          </a:prstGeom>
          <a:noFill/>
          <a:ln w="12700" algn="ctr">
            <a:noFill/>
            <a:miter lim="800000"/>
            <a:headEnd/>
            <a:tailEnd/>
          </a:ln>
          <a:effectLst/>
        </p:spPr>
        <p:txBody>
          <a:bodyPr lIns="0" tIns="0" rIns="0" bIns="0">
            <a:spAutoFit/>
          </a:bodyPr>
          <a:lstStyle/>
          <a:p>
            <a:pPr marL="87313" indent="-87313">
              <a:lnSpc>
                <a:spcPct val="90000"/>
              </a:lnSpc>
              <a:buFontTx/>
              <a:buChar char="•"/>
            </a:pPr>
            <a:r>
              <a:rPr lang="zh-CN" altLang="en-US" sz="1400" b="0" dirty="0" smtClean="0">
                <a:latin typeface="华文楷体" pitchFamily="2" charset="-122"/>
                <a:ea typeface="华文楷体" pitchFamily="2" charset="-122"/>
              </a:rPr>
              <a:t>子公司并没有向集团财务汇报的义务</a:t>
            </a:r>
            <a:r>
              <a:rPr lang="zh-CN" altLang="en-US" sz="1400" dirty="0" smtClean="0">
                <a:latin typeface="华文楷体" pitchFamily="2" charset="-122"/>
                <a:ea typeface="华文楷体" pitchFamily="2" charset="-122"/>
              </a:rPr>
              <a:t>，只是由于合并报表的需要向上报送财务报表。</a:t>
            </a:r>
            <a:endParaRPr lang="en-US" altLang="zh-CN" sz="1400" dirty="0" smtClean="0">
              <a:latin typeface="华文楷体" pitchFamily="2" charset="-122"/>
              <a:ea typeface="华文楷体" pitchFamily="2" charset="-122"/>
            </a:endParaRPr>
          </a:p>
          <a:p>
            <a:pPr marL="87313" indent="-87313">
              <a:lnSpc>
                <a:spcPct val="90000"/>
              </a:lnSpc>
              <a:buFontTx/>
              <a:buChar char="•"/>
            </a:pPr>
            <a:r>
              <a:rPr lang="zh-CN" altLang="en-US" sz="1400" dirty="0" smtClean="0">
                <a:latin typeface="华文楷体" pitchFamily="2" charset="-122"/>
                <a:ea typeface="华文楷体" pitchFamily="2" charset="-122"/>
              </a:rPr>
              <a:t>集团财务在子公司眼中只是一个报表汇总部门而已。财务的管控不具备基本条件</a:t>
            </a:r>
            <a:endParaRPr lang="zh-CN" altLang="en-US" sz="1400" b="0" dirty="0">
              <a:latin typeface="华文楷体" pitchFamily="2" charset="-122"/>
              <a:ea typeface="华文楷体" pitchFamily="2" charset="-122"/>
            </a:endParaRPr>
          </a:p>
        </p:txBody>
      </p:sp>
      <p:sp>
        <p:nvSpPr>
          <p:cNvPr id="3356685" name="Text Box 13"/>
          <p:cNvSpPr txBox="1">
            <a:spLocks noChangeArrowheads="1"/>
          </p:cNvSpPr>
          <p:nvPr/>
        </p:nvSpPr>
        <p:spPr bwMode="gray">
          <a:xfrm>
            <a:off x="1727200" y="4203718"/>
            <a:ext cx="2581275" cy="387798"/>
          </a:xfrm>
          <a:prstGeom prst="rect">
            <a:avLst/>
          </a:prstGeom>
          <a:noFill/>
          <a:ln w="12700" algn="ctr">
            <a:noFill/>
            <a:miter lim="800000"/>
            <a:headEnd/>
            <a:tailEnd/>
          </a:ln>
          <a:effectLst/>
        </p:spPr>
        <p:txBody>
          <a:bodyPr lIns="0" tIns="0" rIns="0" bIns="0">
            <a:spAutoFit/>
          </a:bodyPr>
          <a:lstStyle/>
          <a:p>
            <a:pPr marL="115888" indent="-115888">
              <a:lnSpc>
                <a:spcPct val="90000"/>
              </a:lnSpc>
              <a:buFontTx/>
              <a:buChar char="•"/>
            </a:pPr>
            <a:r>
              <a:rPr lang="zh-CN" altLang="en-US" sz="1400" b="0">
                <a:latin typeface="华文楷体" pitchFamily="2" charset="-122"/>
                <a:ea typeface="华文楷体" pitchFamily="2" charset="-122"/>
              </a:rPr>
              <a:t>每个财务职位都有清楚的工作权责上级汇报和考核制度</a:t>
            </a:r>
          </a:p>
        </p:txBody>
      </p:sp>
      <p:sp>
        <p:nvSpPr>
          <p:cNvPr id="3356686" name="Text Box 14"/>
          <p:cNvSpPr txBox="1">
            <a:spLocks noChangeArrowheads="1"/>
          </p:cNvSpPr>
          <p:nvPr/>
        </p:nvSpPr>
        <p:spPr bwMode="gray">
          <a:xfrm>
            <a:off x="4500562" y="4071942"/>
            <a:ext cx="2886075" cy="1163395"/>
          </a:xfrm>
          <a:prstGeom prst="rect">
            <a:avLst/>
          </a:prstGeom>
          <a:noFill/>
          <a:ln w="12700" algn="ctr">
            <a:noFill/>
            <a:miter lim="800000"/>
            <a:headEnd/>
            <a:tailEnd/>
          </a:ln>
          <a:effectLst/>
        </p:spPr>
        <p:txBody>
          <a:bodyPr lIns="0" tIns="0" rIns="0" bIns="0">
            <a:spAutoFit/>
          </a:bodyPr>
          <a:lstStyle/>
          <a:p>
            <a:pPr marL="87313" indent="-87313">
              <a:lnSpc>
                <a:spcPct val="90000"/>
              </a:lnSpc>
              <a:buFontTx/>
              <a:buChar char="•"/>
            </a:pPr>
            <a:r>
              <a:rPr lang="zh-CN" altLang="en-US" sz="1400" b="0" dirty="0" smtClean="0">
                <a:latin typeface="华文楷体" pitchFamily="2" charset="-122"/>
                <a:ea typeface="华文楷体" pitchFamily="2" charset="-122"/>
              </a:rPr>
              <a:t>当前瓮福总部</a:t>
            </a:r>
            <a:r>
              <a:rPr lang="zh-CN" altLang="en-US" sz="1400" b="0" dirty="0">
                <a:latin typeface="华文楷体" pitchFamily="2" charset="-122"/>
                <a:ea typeface="华文楷体" pitchFamily="2" charset="-122"/>
              </a:rPr>
              <a:t>内的基本财务职能已经落实到位</a:t>
            </a:r>
            <a:r>
              <a:rPr lang="zh-CN" altLang="en-US" sz="1400" b="0" dirty="0" smtClean="0">
                <a:latin typeface="华文楷体" pitchFamily="2" charset="-122"/>
                <a:ea typeface="华文楷体" pitchFamily="2" charset="-122"/>
              </a:rPr>
              <a:t>，但对子公司的管理体系没有建立，而投资发展部由于职能及人员专业所限也未对子公司实行有效管理，子公司财务职能管理无从落实</a:t>
            </a:r>
            <a:endParaRPr lang="zh-CN" altLang="en-US" sz="1400" b="0" dirty="0">
              <a:latin typeface="华文楷体" pitchFamily="2" charset="-122"/>
              <a:ea typeface="华文楷体" pitchFamily="2" charset="-122"/>
            </a:endParaRPr>
          </a:p>
        </p:txBody>
      </p:sp>
      <p:sp>
        <p:nvSpPr>
          <p:cNvPr id="3356687" name="Text Box 15"/>
          <p:cNvSpPr txBox="1">
            <a:spLocks noChangeArrowheads="1"/>
          </p:cNvSpPr>
          <p:nvPr/>
        </p:nvSpPr>
        <p:spPr bwMode="gray">
          <a:xfrm>
            <a:off x="1727200" y="5175268"/>
            <a:ext cx="2581275" cy="1163395"/>
          </a:xfrm>
          <a:prstGeom prst="rect">
            <a:avLst/>
          </a:prstGeom>
          <a:noFill/>
          <a:ln w="12700" algn="ctr">
            <a:noFill/>
            <a:miter lim="800000"/>
            <a:headEnd/>
            <a:tailEnd/>
          </a:ln>
          <a:effectLst/>
        </p:spPr>
        <p:txBody>
          <a:bodyPr lIns="0" tIns="0" rIns="0" bIns="0">
            <a:spAutoFit/>
          </a:bodyPr>
          <a:lstStyle/>
          <a:p>
            <a:pPr marL="115888" indent="-115888">
              <a:lnSpc>
                <a:spcPct val="90000"/>
              </a:lnSpc>
              <a:buFontTx/>
              <a:buChar char="•"/>
            </a:pPr>
            <a:r>
              <a:rPr lang="zh-CN" altLang="en-US" sz="1400" b="0">
                <a:latin typeface="华文楷体" pitchFamily="2" charset="-122"/>
                <a:ea typeface="华文楷体" pitchFamily="2" charset="-122"/>
              </a:rPr>
              <a:t>财务人员的技能和经验需要跟工作范围相关</a:t>
            </a:r>
            <a:r>
              <a:rPr lang="en-US" altLang="zh-CN" sz="1400" b="0">
                <a:latin typeface="华文楷体" pitchFamily="2" charset="-122"/>
                <a:ea typeface="华文楷体" pitchFamily="2" charset="-122"/>
              </a:rPr>
              <a:t>, </a:t>
            </a:r>
            <a:r>
              <a:rPr lang="zh-CN" altLang="en-US" sz="1400" b="0">
                <a:latin typeface="华文楷体" pitchFamily="2" charset="-122"/>
                <a:ea typeface="华文楷体" pitchFamily="2" charset="-122"/>
              </a:rPr>
              <a:t>即需要定期培训以加强技能并学习有关新知识应用于工作</a:t>
            </a:r>
          </a:p>
          <a:p>
            <a:pPr marL="115888" indent="-115888">
              <a:lnSpc>
                <a:spcPct val="90000"/>
              </a:lnSpc>
              <a:buFontTx/>
              <a:buChar char="•"/>
            </a:pPr>
            <a:r>
              <a:rPr lang="zh-CN" altLang="en-US" sz="1400" b="0">
                <a:latin typeface="华文楷体" pitchFamily="2" charset="-122"/>
                <a:ea typeface="华文楷体" pitchFamily="2" charset="-122"/>
              </a:rPr>
              <a:t>须定期对财务人员进行检查</a:t>
            </a:r>
            <a:r>
              <a:rPr lang="en-US" altLang="zh-CN" sz="1400" b="0">
                <a:latin typeface="华文楷体" pitchFamily="2" charset="-122"/>
                <a:ea typeface="华文楷体" pitchFamily="2" charset="-122"/>
              </a:rPr>
              <a:t>, </a:t>
            </a:r>
            <a:r>
              <a:rPr lang="zh-CN" altLang="en-US" sz="1400" b="0">
                <a:latin typeface="华文楷体" pitchFamily="2" charset="-122"/>
                <a:ea typeface="华文楷体" pitchFamily="2" charset="-122"/>
              </a:rPr>
              <a:t>确保人数和能力满足业务所需</a:t>
            </a:r>
          </a:p>
        </p:txBody>
      </p:sp>
      <p:sp>
        <p:nvSpPr>
          <p:cNvPr id="3356688" name="Text Box 16"/>
          <p:cNvSpPr txBox="1">
            <a:spLocks noChangeArrowheads="1"/>
          </p:cNvSpPr>
          <p:nvPr/>
        </p:nvSpPr>
        <p:spPr bwMode="gray">
          <a:xfrm>
            <a:off x="4514850" y="5317024"/>
            <a:ext cx="2886075" cy="775597"/>
          </a:xfrm>
          <a:prstGeom prst="rect">
            <a:avLst/>
          </a:prstGeom>
          <a:noFill/>
          <a:ln w="12700" algn="ctr">
            <a:noFill/>
            <a:miter lim="800000"/>
            <a:headEnd/>
            <a:tailEnd/>
          </a:ln>
          <a:effectLst/>
        </p:spPr>
        <p:txBody>
          <a:bodyPr lIns="0" tIns="0" rIns="0" bIns="0">
            <a:spAutoFit/>
          </a:bodyPr>
          <a:lstStyle/>
          <a:p>
            <a:pPr marL="87313" indent="-87313">
              <a:lnSpc>
                <a:spcPct val="90000"/>
              </a:lnSpc>
              <a:buFontTx/>
              <a:buChar char="•"/>
            </a:pPr>
            <a:r>
              <a:rPr lang="zh-CN" altLang="en-US" sz="1400" b="0" dirty="0" smtClean="0">
                <a:latin typeface="华文楷体" pitchFamily="2" charset="-122"/>
                <a:ea typeface="华文楷体" pitchFamily="2" charset="-122"/>
              </a:rPr>
              <a:t>各分子公司的财务人员未由集团财务统管，也无从对其制定发展及培训规划，财务人员的集团素质急需提高</a:t>
            </a:r>
            <a:endParaRPr lang="zh-CN" altLang="en-US" sz="1400" b="0" dirty="0">
              <a:latin typeface="华文楷体" pitchFamily="2" charset="-122"/>
              <a:ea typeface="华文楷体" pitchFamily="2" charset="-122"/>
            </a:endParaRPr>
          </a:p>
        </p:txBody>
      </p:sp>
      <p:sp>
        <p:nvSpPr>
          <p:cNvPr id="3356689" name="Oval 17"/>
          <p:cNvSpPr>
            <a:spLocks noChangeArrowheads="1"/>
          </p:cNvSpPr>
          <p:nvPr/>
        </p:nvSpPr>
        <p:spPr bwMode="gray">
          <a:xfrm>
            <a:off x="7500958" y="1714488"/>
            <a:ext cx="1406525" cy="7032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45720" tIns="72000" rIns="45720" bIns="72000" anchor="ctr"/>
          <a:lstStyle/>
          <a:p>
            <a:pPr algn="ctr"/>
            <a:r>
              <a:rPr lang="zh-CN" altLang="en-US" sz="1400" dirty="0">
                <a:solidFill>
                  <a:srgbClr val="0070C0"/>
                </a:solidFill>
                <a:latin typeface="华文楷体" pitchFamily="2" charset="-122"/>
                <a:ea typeface="华文楷体" pitchFamily="2" charset="-122"/>
              </a:rPr>
              <a:t>财务体系过度分散</a:t>
            </a:r>
            <a:endParaRPr lang="en-US" altLang="zh-CN" sz="1400" dirty="0">
              <a:solidFill>
                <a:srgbClr val="0070C0"/>
              </a:solidFill>
              <a:latin typeface="华文楷体" pitchFamily="2" charset="-122"/>
              <a:ea typeface="华文楷体" pitchFamily="2" charset="-122"/>
            </a:endParaRPr>
          </a:p>
        </p:txBody>
      </p:sp>
      <p:sp>
        <p:nvSpPr>
          <p:cNvPr id="3356690" name="Oval 18"/>
          <p:cNvSpPr>
            <a:spLocks noChangeArrowheads="1"/>
          </p:cNvSpPr>
          <p:nvPr/>
        </p:nvSpPr>
        <p:spPr bwMode="gray">
          <a:xfrm>
            <a:off x="7518400" y="2943243"/>
            <a:ext cx="1406525" cy="7032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45720" tIns="72000" rIns="45720" bIns="72000" anchor="ctr"/>
          <a:lstStyle/>
          <a:p>
            <a:pPr algn="ctr"/>
            <a:r>
              <a:rPr lang="zh-CN" altLang="en-US" sz="1400" dirty="0">
                <a:solidFill>
                  <a:srgbClr val="0070C0"/>
                </a:solidFill>
                <a:latin typeface="华文楷体" pitchFamily="2" charset="-122"/>
                <a:ea typeface="华文楷体" pitchFamily="2" charset="-122"/>
              </a:rPr>
              <a:t>缺乏财务汇报关系</a:t>
            </a:r>
          </a:p>
        </p:txBody>
      </p:sp>
      <p:sp>
        <p:nvSpPr>
          <p:cNvPr id="3356692" name="Oval 20"/>
          <p:cNvSpPr>
            <a:spLocks noChangeArrowheads="1"/>
          </p:cNvSpPr>
          <p:nvPr/>
        </p:nvSpPr>
        <p:spPr bwMode="gray">
          <a:xfrm>
            <a:off x="7518400" y="5226067"/>
            <a:ext cx="1406525" cy="7032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45720" tIns="72000" rIns="45720" bIns="72000" anchor="ctr"/>
          <a:lstStyle/>
          <a:p>
            <a:pPr algn="ctr"/>
            <a:r>
              <a:rPr lang="zh-CN" altLang="en-US" sz="1400" dirty="0">
                <a:solidFill>
                  <a:srgbClr val="0070C0"/>
                </a:solidFill>
                <a:latin typeface="华文楷体" pitchFamily="2" charset="-122"/>
                <a:ea typeface="华文楷体" pitchFamily="2" charset="-122"/>
              </a:rPr>
              <a:t>缺乏财务人员发展计划</a:t>
            </a:r>
            <a:endParaRPr lang="en-US" altLang="zh-CN" sz="1400" dirty="0">
              <a:solidFill>
                <a:srgbClr val="0070C0"/>
              </a:solidFill>
              <a:latin typeface="华文楷体" pitchFamily="2" charset="-122"/>
              <a:ea typeface="华文楷体" pitchFamily="2" charset="-122"/>
            </a:endParaRPr>
          </a:p>
        </p:txBody>
      </p:sp>
      <p:sp>
        <p:nvSpPr>
          <p:cNvPr id="3356693" name="Text Box 21"/>
          <p:cNvSpPr txBox="1">
            <a:spLocks noChangeArrowheads="1"/>
          </p:cNvSpPr>
          <p:nvPr/>
        </p:nvSpPr>
        <p:spPr bwMode="gray">
          <a:xfrm>
            <a:off x="7786710" y="1142984"/>
            <a:ext cx="904875" cy="215444"/>
          </a:xfrm>
          <a:prstGeom prst="rect">
            <a:avLst/>
          </a:prstGeom>
          <a:noFill/>
          <a:ln w="12700" algn="ctr">
            <a:noFill/>
            <a:miter lim="800000"/>
            <a:headEnd/>
            <a:tailEnd/>
          </a:ln>
          <a:effectLst/>
        </p:spPr>
        <p:txBody>
          <a:bodyPr lIns="0" tIns="0" rIns="0" bIns="0" anchor="ctr">
            <a:spAutoFit/>
          </a:bodyPr>
          <a:lstStyle/>
          <a:p>
            <a:r>
              <a:rPr lang="zh-CN" altLang="en-US" sz="1400" dirty="0">
                <a:latin typeface="华文楷体" pitchFamily="2" charset="-122"/>
                <a:ea typeface="华文楷体" pitchFamily="2" charset="-122"/>
              </a:rPr>
              <a:t>根本原因</a:t>
            </a:r>
            <a:endParaRPr lang="en-US" altLang="zh-CN" sz="1400" dirty="0">
              <a:latin typeface="华文楷体" pitchFamily="2" charset="-122"/>
              <a:ea typeface="华文楷体" pitchFamily="2" charset="-122"/>
            </a:endParaRPr>
          </a:p>
        </p:txBody>
      </p:sp>
      <p:sp>
        <p:nvSpPr>
          <p:cNvPr id="3356694" name="Text Box 22"/>
          <p:cNvSpPr txBox="1">
            <a:spLocks noChangeArrowheads="1"/>
          </p:cNvSpPr>
          <p:nvPr/>
        </p:nvSpPr>
        <p:spPr bwMode="gray">
          <a:xfrm>
            <a:off x="2500298" y="1142984"/>
            <a:ext cx="922338" cy="215444"/>
          </a:xfrm>
          <a:prstGeom prst="rect">
            <a:avLst/>
          </a:prstGeom>
          <a:noFill/>
          <a:ln w="12700" algn="ctr">
            <a:noFill/>
            <a:miter lim="800000"/>
            <a:headEnd/>
            <a:tailEnd/>
          </a:ln>
          <a:effectLst/>
        </p:spPr>
        <p:txBody>
          <a:bodyPr lIns="0" tIns="0" rIns="0" bIns="0" anchor="ctr">
            <a:spAutoFit/>
          </a:bodyPr>
          <a:lstStyle/>
          <a:p>
            <a:pPr algn="ctr"/>
            <a:r>
              <a:rPr lang="zh-CN" altLang="en-US" sz="1400" dirty="0">
                <a:latin typeface="华文楷体" pitchFamily="2" charset="-122"/>
                <a:ea typeface="华文楷体" pitchFamily="2" charset="-122"/>
              </a:rPr>
              <a:t>最佳实践</a:t>
            </a:r>
            <a:endParaRPr lang="en-US" altLang="zh-CN" sz="1400" dirty="0">
              <a:latin typeface="华文楷体" pitchFamily="2" charset="-122"/>
              <a:ea typeface="华文楷体" pitchFamily="2" charset="-122"/>
            </a:endParaRPr>
          </a:p>
        </p:txBody>
      </p:sp>
      <p:sp>
        <p:nvSpPr>
          <p:cNvPr id="3356695" name="Text Box 23"/>
          <p:cNvSpPr txBox="1">
            <a:spLocks noChangeArrowheads="1"/>
          </p:cNvSpPr>
          <p:nvPr/>
        </p:nvSpPr>
        <p:spPr bwMode="gray">
          <a:xfrm>
            <a:off x="5286380" y="1142984"/>
            <a:ext cx="1311275" cy="215444"/>
          </a:xfrm>
          <a:prstGeom prst="rect">
            <a:avLst/>
          </a:prstGeom>
          <a:noFill/>
          <a:ln w="12700" algn="ctr">
            <a:noFill/>
            <a:miter lim="800000"/>
            <a:headEnd/>
            <a:tailEnd/>
          </a:ln>
          <a:effectLst/>
        </p:spPr>
        <p:txBody>
          <a:bodyPr lIns="0" tIns="0" rIns="0" bIns="0" anchor="ctr">
            <a:spAutoFit/>
          </a:bodyPr>
          <a:lstStyle/>
          <a:p>
            <a:pPr algn="ctr"/>
            <a:r>
              <a:rPr lang="zh-CN" altLang="en-US" sz="1400" dirty="0" smtClean="0">
                <a:latin typeface="华文楷体" pitchFamily="2" charset="-122"/>
                <a:ea typeface="华文楷体" pitchFamily="2" charset="-122"/>
              </a:rPr>
              <a:t>瓮福集团现状</a:t>
            </a:r>
            <a:endParaRPr lang="zh-CN" altLang="en-US" sz="1400" dirty="0">
              <a:latin typeface="华文楷体" pitchFamily="2" charset="-122"/>
              <a:ea typeface="华文楷体" pitchFamily="2" charset="-122"/>
            </a:endParaRPr>
          </a:p>
        </p:txBody>
      </p:sp>
      <p:sp>
        <p:nvSpPr>
          <p:cNvPr id="3356696" name="Text Box 24"/>
          <p:cNvSpPr txBox="1">
            <a:spLocks noChangeArrowheads="1"/>
          </p:cNvSpPr>
          <p:nvPr/>
        </p:nvSpPr>
        <p:spPr bwMode="gray">
          <a:xfrm>
            <a:off x="285720" y="6500834"/>
            <a:ext cx="6162675" cy="136525"/>
          </a:xfrm>
          <a:prstGeom prst="rect">
            <a:avLst/>
          </a:prstGeom>
          <a:noFill/>
          <a:ln w="9525">
            <a:noFill/>
            <a:miter lim="800000"/>
            <a:headEnd/>
            <a:tailEnd/>
          </a:ln>
          <a:effectLst/>
        </p:spPr>
        <p:txBody>
          <a:bodyPr lIns="0" tIns="0" rIns="0" bIns="0" anchor="b">
            <a:spAutoFit/>
          </a:bodyPr>
          <a:lstStyle/>
          <a:p>
            <a:pPr marL="569913" indent="-569913" eaLnBrk="0" hangingPunct="0">
              <a:lnSpc>
                <a:spcPct val="90000"/>
              </a:lnSpc>
              <a:buClrTx/>
            </a:pPr>
            <a:r>
              <a:rPr lang="zh-CN" altLang="en-US" sz="1000" b="0" dirty="0"/>
              <a:t>来源</a:t>
            </a:r>
            <a:r>
              <a:rPr lang="en-US" altLang="zh-CN" sz="1000" b="0" dirty="0"/>
              <a:t>:	</a:t>
            </a:r>
            <a:r>
              <a:rPr lang="zh-CN" altLang="en-US" sz="1000" b="0" dirty="0"/>
              <a:t>科尔尼分析</a:t>
            </a:r>
          </a:p>
        </p:txBody>
      </p:sp>
      <p:sp>
        <p:nvSpPr>
          <p:cNvPr id="3356698" name="Oval 26"/>
          <p:cNvSpPr>
            <a:spLocks noChangeArrowheads="1"/>
          </p:cNvSpPr>
          <p:nvPr/>
        </p:nvSpPr>
        <p:spPr bwMode="gray">
          <a:xfrm>
            <a:off x="7518400" y="4203718"/>
            <a:ext cx="1406525" cy="7032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45720" tIns="72000" rIns="45720" bIns="72000" anchor="ctr"/>
          <a:lstStyle/>
          <a:p>
            <a:pPr algn="ctr"/>
            <a:r>
              <a:rPr lang="zh-CN" altLang="en-US" sz="1400" dirty="0">
                <a:solidFill>
                  <a:srgbClr val="0070C0"/>
                </a:solidFill>
                <a:latin typeface="华文楷体" pitchFamily="2" charset="-122"/>
                <a:ea typeface="华文楷体" pitchFamily="2" charset="-122"/>
              </a:rPr>
              <a:t>岗位和职责设置不清晰</a:t>
            </a:r>
            <a:endParaRPr lang="en-US" altLang="zh-CN" sz="1400" dirty="0">
              <a:solidFill>
                <a:srgbClr val="0070C0"/>
              </a:solidFill>
              <a:latin typeface="华文楷体" pitchFamily="2" charset="-122"/>
              <a:ea typeface="华文楷体" pitchFamily="2" charset="-122"/>
            </a:endParaRPr>
          </a:p>
        </p:txBody>
      </p:sp>
      <p:sp>
        <p:nvSpPr>
          <p:cNvPr id="3356700" name="Line 28"/>
          <p:cNvSpPr>
            <a:spLocks noChangeShapeType="1"/>
          </p:cNvSpPr>
          <p:nvPr/>
        </p:nvSpPr>
        <p:spPr bwMode="gray">
          <a:xfrm>
            <a:off x="1714480" y="1500174"/>
            <a:ext cx="2660650" cy="0"/>
          </a:xfrm>
          <a:prstGeom prst="line">
            <a:avLst/>
          </a:prstGeom>
          <a:noFill/>
          <a:ln w="12700">
            <a:solidFill>
              <a:schemeClr val="tx1"/>
            </a:solidFill>
            <a:round/>
            <a:headEnd/>
            <a:tailEnd/>
          </a:ln>
          <a:effectLst/>
        </p:spPr>
        <p:txBody>
          <a:bodyPr lIns="72000" tIns="72000" rIns="72000" bIns="72000"/>
          <a:lstStyle/>
          <a:p>
            <a:endParaRPr lang="zh-CN" altLang="en-US" sz="1400">
              <a:latin typeface="华文楷体" pitchFamily="2" charset="-122"/>
              <a:ea typeface="华文楷体" pitchFamily="2" charset="-122"/>
            </a:endParaRPr>
          </a:p>
        </p:txBody>
      </p:sp>
      <p:sp>
        <p:nvSpPr>
          <p:cNvPr id="3356701" name="Line 29"/>
          <p:cNvSpPr>
            <a:spLocks noChangeShapeType="1"/>
          </p:cNvSpPr>
          <p:nvPr/>
        </p:nvSpPr>
        <p:spPr bwMode="gray">
          <a:xfrm>
            <a:off x="4572000" y="1500174"/>
            <a:ext cx="2760662" cy="0"/>
          </a:xfrm>
          <a:prstGeom prst="line">
            <a:avLst/>
          </a:prstGeom>
          <a:noFill/>
          <a:ln w="12700">
            <a:solidFill>
              <a:schemeClr val="tx1"/>
            </a:solidFill>
            <a:round/>
            <a:headEnd/>
            <a:tailEnd/>
          </a:ln>
          <a:effectLst/>
        </p:spPr>
        <p:txBody>
          <a:bodyPr lIns="72000" tIns="72000" rIns="72000" bIns="72000"/>
          <a:lstStyle/>
          <a:p>
            <a:endParaRPr lang="zh-CN" altLang="en-US" sz="1400">
              <a:latin typeface="华文楷体" pitchFamily="2" charset="-122"/>
              <a:ea typeface="华文楷体" pitchFamily="2" charset="-122"/>
            </a:endParaRPr>
          </a:p>
        </p:txBody>
      </p:sp>
      <p:sp>
        <p:nvSpPr>
          <p:cNvPr id="3356702" name="Line 30"/>
          <p:cNvSpPr>
            <a:spLocks noChangeShapeType="1"/>
          </p:cNvSpPr>
          <p:nvPr/>
        </p:nvSpPr>
        <p:spPr bwMode="gray">
          <a:xfrm>
            <a:off x="7500958" y="1500174"/>
            <a:ext cx="1371600" cy="0"/>
          </a:xfrm>
          <a:prstGeom prst="line">
            <a:avLst/>
          </a:prstGeom>
          <a:noFill/>
          <a:ln w="12700">
            <a:solidFill>
              <a:schemeClr val="tx1"/>
            </a:solidFill>
            <a:round/>
            <a:headEnd/>
            <a:tailEnd/>
          </a:ln>
          <a:effectLst/>
        </p:spPr>
        <p:txBody>
          <a:bodyPr lIns="72000" tIns="72000" rIns="72000" bIns="72000"/>
          <a:lstStyle/>
          <a:p>
            <a:endParaRPr lang="zh-CN" altLang="en-US" sz="1400">
              <a:latin typeface="华文楷体" pitchFamily="2" charset="-122"/>
              <a:ea typeface="华文楷体" pitchFamily="2" charset="-122"/>
            </a:endParaRPr>
          </a:p>
        </p:txBody>
      </p:sp>
      <p:sp>
        <p:nvSpPr>
          <p:cNvPr id="3356703" name="Line 31"/>
          <p:cNvSpPr>
            <a:spLocks noChangeShapeType="1"/>
          </p:cNvSpPr>
          <p:nvPr/>
        </p:nvSpPr>
        <p:spPr bwMode="gray">
          <a:xfrm>
            <a:off x="1687513" y="4127518"/>
            <a:ext cx="7204075" cy="0"/>
          </a:xfrm>
          <a:prstGeom prst="line">
            <a:avLst/>
          </a:prstGeom>
          <a:noFill/>
          <a:ln w="12700">
            <a:solidFill>
              <a:schemeClr val="bg2"/>
            </a:solidFill>
            <a:prstDash val="dash"/>
            <a:round/>
            <a:headEnd/>
            <a:tailEnd/>
          </a:ln>
          <a:effectLst/>
        </p:spPr>
        <p:txBody>
          <a:bodyPr lIns="72000" tIns="72000" rIns="72000" bIns="72000"/>
          <a:lstStyle/>
          <a:p>
            <a:endParaRPr lang="zh-CN" altLang="en-US" sz="1400">
              <a:latin typeface="华文楷体" pitchFamily="2" charset="-122"/>
              <a:ea typeface="华文楷体" pitchFamily="2" charset="-122"/>
            </a:endParaRPr>
          </a:p>
        </p:txBody>
      </p:sp>
      <p:sp>
        <p:nvSpPr>
          <p:cNvPr id="3356704" name="Line 32"/>
          <p:cNvSpPr>
            <a:spLocks noChangeShapeType="1"/>
          </p:cNvSpPr>
          <p:nvPr/>
        </p:nvSpPr>
        <p:spPr bwMode="gray">
          <a:xfrm>
            <a:off x="1687513" y="2847993"/>
            <a:ext cx="7204075" cy="0"/>
          </a:xfrm>
          <a:prstGeom prst="line">
            <a:avLst/>
          </a:prstGeom>
          <a:noFill/>
          <a:ln w="12700">
            <a:solidFill>
              <a:schemeClr val="bg2"/>
            </a:solidFill>
            <a:prstDash val="dash"/>
            <a:round/>
            <a:headEnd/>
            <a:tailEnd/>
          </a:ln>
          <a:effectLst/>
        </p:spPr>
        <p:txBody>
          <a:bodyPr lIns="72000" tIns="72000" rIns="72000" bIns="72000"/>
          <a:lstStyle/>
          <a:p>
            <a:endParaRPr lang="zh-CN" altLang="en-US" sz="1400">
              <a:latin typeface="华文楷体" pitchFamily="2" charset="-122"/>
              <a:ea typeface="华文楷体" pitchFamily="2" charset="-122"/>
            </a:endParaRPr>
          </a:p>
        </p:txBody>
      </p:sp>
      <p:sp>
        <p:nvSpPr>
          <p:cNvPr id="3356705" name="Line 33"/>
          <p:cNvSpPr>
            <a:spLocks noChangeShapeType="1"/>
          </p:cNvSpPr>
          <p:nvPr/>
        </p:nvSpPr>
        <p:spPr bwMode="gray">
          <a:xfrm>
            <a:off x="1687513" y="5060968"/>
            <a:ext cx="7204075" cy="0"/>
          </a:xfrm>
          <a:prstGeom prst="line">
            <a:avLst/>
          </a:prstGeom>
          <a:noFill/>
          <a:ln w="12700">
            <a:solidFill>
              <a:schemeClr val="bg2"/>
            </a:solidFill>
            <a:prstDash val="dash"/>
            <a:round/>
            <a:headEnd/>
            <a:tailEnd/>
          </a:ln>
          <a:effectLst/>
        </p:spPr>
        <p:txBody>
          <a:bodyPr lIns="72000" tIns="72000" rIns="72000" bIns="72000"/>
          <a:lstStyle/>
          <a:p>
            <a:endParaRPr lang="zh-CN" altLang="en-US" sz="1400">
              <a:latin typeface="华文楷体" pitchFamily="2" charset="-122"/>
              <a:ea typeface="华文楷体" pitchFamily="2" charset="-122"/>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6565" name="Rectangle 21"/>
          <p:cNvSpPr>
            <a:spLocks noGrp="1" noChangeArrowheads="1"/>
          </p:cNvSpPr>
          <p:nvPr>
            <p:ph type="title"/>
          </p:nvPr>
        </p:nvSpPr>
        <p:spPr bwMode="gray">
          <a:xfrm>
            <a:off x="0" y="0"/>
            <a:ext cx="8858280" cy="642918"/>
          </a:xfrm>
        </p:spPr>
        <p:txBody>
          <a:bodyPr/>
          <a:lstStyle/>
          <a:p>
            <a:pPr algn="l">
              <a:defRPr/>
            </a:pPr>
            <a:r>
              <a:rPr lang="zh-CN" altLang="en-US" sz="3200" b="1" dirty="0">
                <a:solidFill>
                  <a:srgbClr val="FF0000"/>
                </a:solidFill>
                <a:latin typeface="华文楷体" pitchFamily="2" charset="-122"/>
                <a:ea typeface="华文楷体" pitchFamily="2" charset="-122"/>
                <a:cs typeface="+mn-cs"/>
              </a:rPr>
              <a:t>基本构思 </a:t>
            </a:r>
            <a:r>
              <a:rPr lang="en-US" altLang="zh-CN" sz="3200" b="1" dirty="0">
                <a:solidFill>
                  <a:srgbClr val="FF0000"/>
                </a:solidFill>
                <a:latin typeface="华文楷体" pitchFamily="2" charset="-122"/>
                <a:ea typeface="华文楷体" pitchFamily="2" charset="-122"/>
                <a:cs typeface="+mn-cs"/>
              </a:rPr>
              <a:t>– </a:t>
            </a:r>
            <a:r>
              <a:rPr lang="zh-CN" altLang="en-US" sz="3200" b="1" dirty="0">
                <a:solidFill>
                  <a:srgbClr val="FF0000"/>
                </a:solidFill>
                <a:latin typeface="华文楷体" pitchFamily="2" charset="-122"/>
                <a:ea typeface="华文楷体" pitchFamily="2" charset="-122"/>
                <a:cs typeface="+mn-cs"/>
              </a:rPr>
              <a:t>建立清晰有效</a:t>
            </a:r>
            <a:r>
              <a:rPr lang="zh-CN" altLang="en-US" sz="3200" b="1" dirty="0" smtClean="0">
                <a:solidFill>
                  <a:srgbClr val="FF0000"/>
                </a:solidFill>
                <a:latin typeface="华文楷体" pitchFamily="2" charset="-122"/>
                <a:ea typeface="华文楷体" pitchFamily="2" charset="-122"/>
                <a:cs typeface="+mn-cs"/>
              </a:rPr>
              <a:t>的财务管理</a:t>
            </a:r>
            <a:r>
              <a:rPr lang="zh-CN" altLang="en-US" sz="3200" b="1" dirty="0">
                <a:solidFill>
                  <a:srgbClr val="FF0000"/>
                </a:solidFill>
                <a:latin typeface="华文楷体" pitchFamily="2" charset="-122"/>
                <a:ea typeface="华文楷体" pitchFamily="2" charset="-122"/>
                <a:cs typeface="+mn-cs"/>
              </a:rPr>
              <a:t>战略</a:t>
            </a:r>
          </a:p>
        </p:txBody>
      </p:sp>
      <p:sp>
        <p:nvSpPr>
          <p:cNvPr id="3436547" name="Rectangle 3"/>
          <p:cNvSpPr>
            <a:spLocks noChangeArrowheads="1"/>
          </p:cNvSpPr>
          <p:nvPr/>
        </p:nvSpPr>
        <p:spPr bwMode="gray">
          <a:xfrm>
            <a:off x="847725" y="928670"/>
            <a:ext cx="1382713"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92075" rIns="92075" bIns="92075" anchor="ctr"/>
          <a:lstStyle/>
          <a:p>
            <a:pPr algn="ctr" eaLnBrk="0" hangingPunct="0">
              <a:lnSpc>
                <a:spcPct val="85000"/>
              </a:lnSpc>
              <a:buClrTx/>
            </a:pPr>
            <a:r>
              <a:rPr lang="zh-CN" altLang="en-US" sz="1400">
                <a:latin typeface="华文楷体" pitchFamily="2" charset="-122"/>
                <a:ea typeface="华文楷体" pitchFamily="2" charset="-122"/>
              </a:rPr>
              <a:t>现状</a:t>
            </a:r>
          </a:p>
        </p:txBody>
      </p:sp>
      <p:sp>
        <p:nvSpPr>
          <p:cNvPr id="3436548" name="Rectangle 4"/>
          <p:cNvSpPr>
            <a:spLocks noChangeArrowheads="1"/>
          </p:cNvSpPr>
          <p:nvPr/>
        </p:nvSpPr>
        <p:spPr bwMode="gray">
          <a:xfrm>
            <a:off x="2533650" y="928670"/>
            <a:ext cx="6237288" cy="304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2075" tIns="92075" rIns="92075" bIns="92075" anchor="ctr"/>
          <a:lstStyle/>
          <a:p>
            <a:pPr algn="ctr" eaLnBrk="0" hangingPunct="0">
              <a:lnSpc>
                <a:spcPct val="85000"/>
              </a:lnSpc>
              <a:buClrTx/>
            </a:pPr>
            <a:r>
              <a:rPr lang="zh-CN" altLang="en-US" sz="1400" dirty="0" smtClean="0">
                <a:latin typeface="华文楷体" pitchFamily="2" charset="-122"/>
                <a:ea typeface="华文楷体" pitchFamily="2" charset="-122"/>
              </a:rPr>
              <a:t>重构思路</a:t>
            </a:r>
            <a:endParaRPr lang="zh-CN" altLang="en-US" sz="1400" dirty="0">
              <a:latin typeface="华文楷体" pitchFamily="2" charset="-122"/>
              <a:ea typeface="华文楷体" pitchFamily="2" charset="-122"/>
            </a:endParaRPr>
          </a:p>
        </p:txBody>
      </p:sp>
      <p:sp>
        <p:nvSpPr>
          <p:cNvPr id="3436549" name="Rectangle 5"/>
          <p:cNvSpPr>
            <a:spLocks noChangeArrowheads="1"/>
          </p:cNvSpPr>
          <p:nvPr/>
        </p:nvSpPr>
        <p:spPr bwMode="gray">
          <a:xfrm>
            <a:off x="847725" y="1357298"/>
            <a:ext cx="1381125" cy="723900"/>
          </a:xfrm>
          <a:prstGeom prst="rect">
            <a:avLst/>
          </a:prstGeom>
          <a:solidFill>
            <a:schemeClr val="bg1"/>
          </a:solidFill>
          <a:ln w="12700">
            <a:solidFill>
              <a:schemeClr val="tx1"/>
            </a:solidFill>
            <a:miter lim="800000"/>
            <a:headEnd/>
            <a:tailEnd/>
          </a:ln>
          <a:effectLst/>
        </p:spPr>
        <p:txBody>
          <a:bodyPr/>
          <a:lstStyle/>
          <a:p>
            <a:pPr marL="117475" indent="-117475" eaLnBrk="0" hangingPunct="0">
              <a:lnSpc>
                <a:spcPct val="80000"/>
              </a:lnSpc>
              <a:spcBef>
                <a:spcPct val="50000"/>
              </a:spcBef>
              <a:buFontTx/>
              <a:buChar char="•"/>
            </a:pPr>
            <a:r>
              <a:rPr lang="zh-CN" altLang="en-US" sz="1400" b="0" dirty="0" smtClean="0">
                <a:latin typeface="华文楷体" pitchFamily="2" charset="-122"/>
                <a:ea typeface="华文楷体" pitchFamily="2" charset="-122"/>
              </a:rPr>
              <a:t>瓮福财务</a:t>
            </a:r>
            <a:r>
              <a:rPr lang="zh-CN" altLang="en-US" sz="1400" b="0" dirty="0">
                <a:latin typeface="华文楷体" pitchFamily="2" charset="-122"/>
                <a:ea typeface="华文楷体" pitchFamily="2" charset="-122"/>
              </a:rPr>
              <a:t>当前缺乏清晰的愿景和战略来支持企业发展</a:t>
            </a:r>
          </a:p>
        </p:txBody>
      </p:sp>
      <p:sp>
        <p:nvSpPr>
          <p:cNvPr id="3436550" name="Rectangle 6"/>
          <p:cNvSpPr>
            <a:spLocks noChangeArrowheads="1"/>
          </p:cNvSpPr>
          <p:nvPr/>
        </p:nvSpPr>
        <p:spPr bwMode="gray">
          <a:xfrm>
            <a:off x="2533650" y="1357298"/>
            <a:ext cx="6235700" cy="723900"/>
          </a:xfrm>
          <a:prstGeom prst="rect">
            <a:avLst/>
          </a:prstGeom>
          <a:solidFill>
            <a:schemeClr val="bg1"/>
          </a:solidFill>
          <a:ln w="12700">
            <a:solidFill>
              <a:schemeClr val="tx1"/>
            </a:solidFill>
            <a:miter lim="800000"/>
            <a:headEnd/>
            <a:tailEnd/>
          </a:ln>
          <a:effectLst/>
        </p:spPr>
        <p:txBody>
          <a:bodyPr/>
          <a:lstStyle/>
          <a:p>
            <a:pPr marL="117475" indent="-117475" eaLnBrk="0" hangingPunct="0">
              <a:lnSpc>
                <a:spcPct val="80000"/>
              </a:lnSpc>
              <a:spcBef>
                <a:spcPct val="50000"/>
              </a:spcBef>
              <a:buFontTx/>
              <a:buChar char="•"/>
            </a:pPr>
            <a:r>
              <a:rPr lang="zh-CN" altLang="en-US" sz="1400" b="0" dirty="0">
                <a:latin typeface="华文楷体" pitchFamily="2" charset="-122"/>
                <a:ea typeface="华文楷体" pitchFamily="2" charset="-122"/>
              </a:rPr>
              <a:t>从核算型财务管理体系全面转型</a:t>
            </a:r>
            <a:r>
              <a:rPr lang="zh-CN" altLang="en-US" sz="1400" b="0" dirty="0" smtClean="0">
                <a:latin typeface="华文楷体" pitchFamily="2" charset="-122"/>
                <a:ea typeface="华文楷体" pitchFamily="2" charset="-122"/>
              </a:rPr>
              <a:t>为服务决策型</a:t>
            </a:r>
            <a:r>
              <a:rPr lang="zh-CN" altLang="en-US" sz="1400" b="0" dirty="0">
                <a:latin typeface="华文楷体" pitchFamily="2" charset="-122"/>
                <a:ea typeface="华文楷体" pitchFamily="2" charset="-122"/>
              </a:rPr>
              <a:t>财务管理体系</a:t>
            </a:r>
            <a:r>
              <a:rPr lang="zh-CN" altLang="en-US" sz="1400" b="0" dirty="0" smtClean="0">
                <a:latin typeface="华文楷体" pitchFamily="2" charset="-122"/>
                <a:ea typeface="华文楷体" pitchFamily="2" charset="-122"/>
              </a:rPr>
              <a:t>；通过三个平台的建设财务信息平台的建设、财务服务平台的建设、财务决策支持平台的推进，为企业的战略目标而服务、提供企业所需的业务洞察力、成为财务人员成长和发展的平台；</a:t>
            </a:r>
            <a:endParaRPr lang="zh-CN" altLang="en-US" sz="1400" b="0" dirty="0">
              <a:latin typeface="华文楷体" pitchFamily="2" charset="-122"/>
              <a:ea typeface="华文楷体" pitchFamily="2" charset="-122"/>
            </a:endParaRPr>
          </a:p>
        </p:txBody>
      </p:sp>
      <p:sp>
        <p:nvSpPr>
          <p:cNvPr id="3436551" name="Text Box 7"/>
          <p:cNvSpPr txBox="1">
            <a:spLocks noChangeArrowheads="1"/>
          </p:cNvSpPr>
          <p:nvPr/>
        </p:nvSpPr>
        <p:spPr bwMode="gray">
          <a:xfrm rot="-5400000">
            <a:off x="196057" y="1485092"/>
            <a:ext cx="722312" cy="4667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spcBef>
                <a:spcPct val="50000"/>
              </a:spcBef>
              <a:buClrTx/>
            </a:pPr>
            <a:r>
              <a:rPr lang="zh-CN" altLang="en-US" sz="1400" dirty="0">
                <a:latin typeface="华文楷体" pitchFamily="2" charset="-122"/>
                <a:ea typeface="华文楷体" pitchFamily="2" charset="-122"/>
              </a:rPr>
              <a:t>愿景</a:t>
            </a:r>
            <a:endParaRPr lang="en-US" altLang="zh-CN" sz="1400" dirty="0">
              <a:latin typeface="华文楷体" pitchFamily="2" charset="-122"/>
              <a:ea typeface="华文楷体" pitchFamily="2" charset="-122"/>
            </a:endParaRPr>
          </a:p>
        </p:txBody>
      </p:sp>
      <p:sp>
        <p:nvSpPr>
          <p:cNvPr id="3436553" name="Text Box 9"/>
          <p:cNvSpPr txBox="1">
            <a:spLocks noChangeArrowheads="1"/>
          </p:cNvSpPr>
          <p:nvPr/>
        </p:nvSpPr>
        <p:spPr bwMode="gray">
          <a:xfrm rot="-5400000">
            <a:off x="-228605" y="2767010"/>
            <a:ext cx="1571637" cy="4667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spcBef>
                <a:spcPct val="50000"/>
              </a:spcBef>
              <a:buClrTx/>
            </a:pPr>
            <a:r>
              <a:rPr lang="zh-CN" altLang="en-US" sz="1400" dirty="0">
                <a:latin typeface="华文楷体" pitchFamily="2" charset="-122"/>
                <a:ea typeface="华文楷体" pitchFamily="2" charset="-122"/>
              </a:rPr>
              <a:t>职能定位</a:t>
            </a:r>
            <a:endParaRPr lang="en-US" altLang="zh-CN" sz="1400" dirty="0">
              <a:latin typeface="华文楷体" pitchFamily="2" charset="-122"/>
              <a:ea typeface="华文楷体" pitchFamily="2" charset="-122"/>
            </a:endParaRPr>
          </a:p>
        </p:txBody>
      </p:sp>
      <p:sp>
        <p:nvSpPr>
          <p:cNvPr id="3436554" name="Rectangle 10"/>
          <p:cNvSpPr>
            <a:spLocks noChangeArrowheads="1"/>
          </p:cNvSpPr>
          <p:nvPr/>
        </p:nvSpPr>
        <p:spPr bwMode="gray">
          <a:xfrm>
            <a:off x="847725" y="2214554"/>
            <a:ext cx="1438259" cy="1571636"/>
          </a:xfrm>
          <a:prstGeom prst="rect">
            <a:avLst/>
          </a:prstGeom>
          <a:solidFill>
            <a:schemeClr val="bg1"/>
          </a:solidFill>
          <a:ln w="12700" algn="ctr">
            <a:solidFill>
              <a:schemeClr val="tx1"/>
            </a:solidFill>
            <a:miter lim="800000"/>
            <a:headEnd/>
            <a:tailEnd/>
          </a:ln>
          <a:effectLst/>
        </p:spPr>
        <p:txBody>
          <a:bodyPr/>
          <a:lstStyle/>
          <a:p>
            <a:pPr marL="117475" indent="-117475" eaLnBrk="0" hangingPunct="0">
              <a:lnSpc>
                <a:spcPct val="80000"/>
              </a:lnSpc>
              <a:spcBef>
                <a:spcPct val="50000"/>
              </a:spcBef>
              <a:buFontTx/>
              <a:buChar char="•"/>
            </a:pPr>
            <a:r>
              <a:rPr lang="zh-CN" altLang="en-US" sz="1400" b="0" dirty="0">
                <a:latin typeface="华文楷体" pitchFamily="2" charset="-122"/>
                <a:ea typeface="华文楷体" pitchFamily="2" charset="-122"/>
              </a:rPr>
              <a:t>形式</a:t>
            </a:r>
            <a:r>
              <a:rPr lang="zh-CN" altLang="en-US" sz="1400" b="0" dirty="0" smtClean="0">
                <a:latin typeface="华文楷体" pitchFamily="2" charset="-122"/>
                <a:ea typeface="华文楷体" pitchFamily="2" charset="-122"/>
              </a:rPr>
              <a:t>上瓮福</a:t>
            </a:r>
            <a:r>
              <a:rPr lang="zh-CN" altLang="en-US" sz="1400" b="0" smtClean="0">
                <a:latin typeface="华文楷体" pitchFamily="2" charset="-122"/>
                <a:ea typeface="华文楷体" pitchFamily="2" charset="-122"/>
              </a:rPr>
              <a:t>财务部已具备一定的现代财务管理体系，但手工化的工作及底层平台的制约正在严重透支这个团队的执业能力</a:t>
            </a:r>
            <a:endParaRPr lang="zh-CN" altLang="en-US" sz="1400" b="0" dirty="0">
              <a:latin typeface="华文楷体" pitchFamily="2" charset="-122"/>
              <a:ea typeface="华文楷体" pitchFamily="2" charset="-122"/>
            </a:endParaRPr>
          </a:p>
        </p:txBody>
      </p:sp>
      <p:sp>
        <p:nvSpPr>
          <p:cNvPr id="3436555" name="Rectangle 11"/>
          <p:cNvSpPr>
            <a:spLocks noChangeArrowheads="1"/>
          </p:cNvSpPr>
          <p:nvPr/>
        </p:nvSpPr>
        <p:spPr bwMode="gray">
          <a:xfrm>
            <a:off x="2533650" y="2214554"/>
            <a:ext cx="6235700" cy="1571636"/>
          </a:xfrm>
          <a:prstGeom prst="rect">
            <a:avLst/>
          </a:prstGeom>
          <a:solidFill>
            <a:schemeClr val="bg1"/>
          </a:solidFill>
          <a:ln w="12700" algn="ctr">
            <a:solidFill>
              <a:schemeClr val="tx1"/>
            </a:solidFill>
            <a:miter lim="800000"/>
            <a:headEnd/>
            <a:tailEnd/>
          </a:ln>
          <a:effectLst/>
        </p:spPr>
        <p:txBody>
          <a:bodyPr/>
          <a:lstStyle/>
          <a:p>
            <a:pPr marL="117475" indent="-117475" eaLnBrk="0" hangingPunct="0">
              <a:lnSpc>
                <a:spcPct val="80000"/>
              </a:lnSpc>
              <a:spcBef>
                <a:spcPct val="25000"/>
              </a:spcBef>
              <a:buFontTx/>
              <a:buChar char="•"/>
            </a:pPr>
            <a:r>
              <a:rPr lang="zh-CN" altLang="en-US" sz="1400" b="0" dirty="0">
                <a:latin typeface="华文楷体" pitchFamily="2" charset="-122"/>
                <a:ea typeface="华文楷体" pitchFamily="2" charset="-122"/>
              </a:rPr>
              <a:t>对各类外部相关方，如投资人、政府机关、外部审计、银行、评级机构和股票分析师等及时准确地披露公司财务及经营信息；</a:t>
            </a:r>
          </a:p>
          <a:p>
            <a:pPr marL="117475" indent="-117475" eaLnBrk="0" hangingPunct="0">
              <a:lnSpc>
                <a:spcPct val="80000"/>
              </a:lnSpc>
              <a:spcBef>
                <a:spcPct val="25000"/>
              </a:spcBef>
              <a:buFontTx/>
              <a:buChar char="•"/>
            </a:pPr>
            <a:r>
              <a:rPr lang="zh-CN" altLang="en-US" sz="1400" b="0" dirty="0">
                <a:latin typeface="华文楷体" pitchFamily="2" charset="-122"/>
                <a:ea typeface="华文楷体" pitchFamily="2" charset="-122"/>
              </a:rPr>
              <a:t>向董事会及高级管理层提供及时、有效、相关的管理汇报与分析，积极参与重大决策，支持企业战略目标的达成；</a:t>
            </a:r>
          </a:p>
          <a:p>
            <a:pPr marL="117475" indent="-117475" eaLnBrk="0" hangingPunct="0">
              <a:lnSpc>
                <a:spcPct val="80000"/>
              </a:lnSpc>
              <a:spcBef>
                <a:spcPct val="25000"/>
              </a:spcBef>
              <a:buFontTx/>
              <a:buChar char="•"/>
            </a:pPr>
            <a:r>
              <a:rPr lang="zh-CN" altLang="en-US" sz="1400" b="0" dirty="0">
                <a:latin typeface="华文楷体" pitchFamily="2" charset="-122"/>
                <a:ea typeface="华文楷体" pitchFamily="2" charset="-122"/>
              </a:rPr>
              <a:t>对公司各下属企业进行有效的财务管控，保障全公司资金安全性和使用效率；</a:t>
            </a:r>
          </a:p>
          <a:p>
            <a:pPr marL="117475" indent="-117475" eaLnBrk="0" hangingPunct="0">
              <a:lnSpc>
                <a:spcPct val="80000"/>
              </a:lnSpc>
              <a:spcBef>
                <a:spcPct val="25000"/>
              </a:spcBef>
              <a:buFontTx/>
              <a:buChar char="•"/>
            </a:pPr>
            <a:r>
              <a:rPr lang="zh-CN" altLang="en-US" sz="1400" b="0" dirty="0" smtClean="0">
                <a:latin typeface="华文楷体" pitchFamily="2" charset="-122"/>
                <a:ea typeface="华文楷体" pitchFamily="2" charset="-122"/>
              </a:rPr>
              <a:t>推动瓮福战略</a:t>
            </a:r>
            <a:r>
              <a:rPr lang="zh-CN" altLang="en-US" sz="1400" b="0" dirty="0">
                <a:latin typeface="华文楷体" pitchFamily="2" charset="-122"/>
                <a:ea typeface="华文楷体" pitchFamily="2" charset="-122"/>
              </a:rPr>
              <a:t>型财务管理体系的持续提升，</a:t>
            </a:r>
            <a:r>
              <a:rPr lang="zh-CN" altLang="en-US" sz="1400" b="0" dirty="0" smtClean="0">
                <a:latin typeface="华文楷体" pitchFamily="2" charset="-122"/>
                <a:ea typeface="华文楷体" pitchFamily="2" charset="-122"/>
              </a:rPr>
              <a:t>为瓮福财务</a:t>
            </a:r>
            <a:r>
              <a:rPr lang="zh-CN" altLang="en-US" sz="1400" b="0" dirty="0">
                <a:latin typeface="华文楷体" pitchFamily="2" charset="-122"/>
                <a:ea typeface="华文楷体" pitchFamily="2" charset="-122"/>
              </a:rPr>
              <a:t>人员提供知识、经验积累和职业发展的机会</a:t>
            </a:r>
          </a:p>
        </p:txBody>
      </p:sp>
      <p:sp>
        <p:nvSpPr>
          <p:cNvPr id="3436557" name="Text Box 13"/>
          <p:cNvSpPr txBox="1">
            <a:spLocks noChangeArrowheads="1"/>
          </p:cNvSpPr>
          <p:nvPr/>
        </p:nvSpPr>
        <p:spPr bwMode="gray">
          <a:xfrm rot="-5400000">
            <a:off x="-37306" y="4361661"/>
            <a:ext cx="1189038" cy="4667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spcBef>
                <a:spcPct val="50000"/>
              </a:spcBef>
              <a:buClrTx/>
            </a:pPr>
            <a:r>
              <a:rPr lang="zh-CN" altLang="zh-CN" sz="1400" dirty="0">
                <a:latin typeface="华文楷体" pitchFamily="2" charset="-122"/>
                <a:ea typeface="华文楷体" pitchFamily="2" charset="-122"/>
              </a:rPr>
              <a:t>战略目标</a:t>
            </a:r>
          </a:p>
        </p:txBody>
      </p:sp>
      <p:sp>
        <p:nvSpPr>
          <p:cNvPr id="3436558" name="Rectangle 14"/>
          <p:cNvSpPr>
            <a:spLocks noChangeArrowheads="1"/>
          </p:cNvSpPr>
          <p:nvPr/>
        </p:nvSpPr>
        <p:spPr bwMode="gray">
          <a:xfrm>
            <a:off x="847725" y="4041775"/>
            <a:ext cx="1381125" cy="1101737"/>
          </a:xfrm>
          <a:prstGeom prst="rect">
            <a:avLst/>
          </a:prstGeom>
          <a:solidFill>
            <a:schemeClr val="bg1"/>
          </a:solidFill>
          <a:ln w="12700" algn="ctr">
            <a:solidFill>
              <a:schemeClr val="tx1"/>
            </a:solidFill>
            <a:miter lim="800000"/>
            <a:headEnd/>
            <a:tailEnd/>
          </a:ln>
          <a:effectLst/>
        </p:spPr>
        <p:txBody>
          <a:bodyPr/>
          <a:lstStyle/>
          <a:p>
            <a:pPr marL="117475" indent="-117475" eaLnBrk="0" hangingPunct="0">
              <a:lnSpc>
                <a:spcPct val="80000"/>
              </a:lnSpc>
              <a:spcBef>
                <a:spcPct val="50000"/>
              </a:spcBef>
              <a:buFontTx/>
              <a:buChar char="•"/>
            </a:pPr>
            <a:r>
              <a:rPr lang="zh-CN" altLang="en-US" sz="1400" b="0" dirty="0" smtClean="0">
                <a:latin typeface="华文楷体" pitchFamily="2" charset="-122"/>
                <a:ea typeface="华文楷体" pitchFamily="2" charset="-122"/>
              </a:rPr>
              <a:t>瓮福财务部目标明确但缺乏实行手段、</a:t>
            </a:r>
            <a:endParaRPr lang="en-US" altLang="zh-CN" sz="1400" b="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400" b="0" dirty="0" smtClean="0">
                <a:latin typeface="华文楷体" pitchFamily="2" charset="-122"/>
                <a:ea typeface="华文楷体" pitchFamily="2" charset="-122"/>
              </a:rPr>
              <a:t>战略清晰但缺乏支撑平台</a:t>
            </a:r>
            <a:endParaRPr lang="zh-CN" altLang="en-US" sz="1400" b="0" dirty="0">
              <a:latin typeface="华文楷体" pitchFamily="2" charset="-122"/>
              <a:ea typeface="华文楷体" pitchFamily="2" charset="-122"/>
            </a:endParaRPr>
          </a:p>
        </p:txBody>
      </p:sp>
      <p:sp>
        <p:nvSpPr>
          <p:cNvPr id="3436559" name="Rectangle 15"/>
          <p:cNvSpPr>
            <a:spLocks noChangeArrowheads="1"/>
          </p:cNvSpPr>
          <p:nvPr/>
        </p:nvSpPr>
        <p:spPr bwMode="gray">
          <a:xfrm>
            <a:off x="2533650" y="4041775"/>
            <a:ext cx="6235700" cy="1190625"/>
          </a:xfrm>
          <a:prstGeom prst="rect">
            <a:avLst/>
          </a:prstGeom>
          <a:solidFill>
            <a:schemeClr val="bg1"/>
          </a:solidFill>
          <a:ln w="12700" algn="ctr">
            <a:solidFill>
              <a:schemeClr val="tx1"/>
            </a:solidFill>
            <a:miter lim="800000"/>
            <a:headEnd/>
            <a:tailEnd/>
          </a:ln>
          <a:effectLst/>
        </p:spPr>
        <p:txBody>
          <a:bodyPr/>
          <a:lstStyle/>
          <a:p>
            <a:pPr marL="117475" indent="-117475" eaLnBrk="0" hangingPunct="0">
              <a:lnSpc>
                <a:spcPct val="80000"/>
              </a:lnSpc>
              <a:spcBef>
                <a:spcPct val="25000"/>
              </a:spcBef>
              <a:buFontTx/>
              <a:buChar char="•"/>
            </a:pPr>
            <a:r>
              <a:rPr lang="zh-CN" altLang="en-US" sz="1400" b="0" dirty="0" smtClean="0">
                <a:latin typeface="华文楷体" pitchFamily="2" charset="-122"/>
                <a:ea typeface="华文楷体" pitchFamily="2" charset="-122"/>
              </a:rPr>
              <a:t>购建统一的分子公司管理体系、以服务为先导、管控为辅助的财务管理体系的建立；</a:t>
            </a:r>
            <a:endParaRPr lang="zh-CN" altLang="en-US" sz="1400" b="0" dirty="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400" b="0" dirty="0" smtClean="0">
                <a:latin typeface="华文楷体" pitchFamily="2" charset="-122"/>
                <a:ea typeface="华文楷体" pitchFamily="2" charset="-122"/>
              </a:rPr>
              <a:t>针对瓮福未来</a:t>
            </a:r>
            <a:r>
              <a:rPr lang="zh-CN" altLang="en-US" sz="1400" b="0" dirty="0">
                <a:latin typeface="华文楷体" pitchFamily="2" charset="-122"/>
                <a:ea typeface="华文楷体" pitchFamily="2" charset="-122"/>
              </a:rPr>
              <a:t>发展战略，制订一套有效的、包括财务及运营数据的关键绩效指标报告体系，帮助董事会及高级管理层做出管理决策</a:t>
            </a:r>
          </a:p>
          <a:p>
            <a:pPr marL="117475" indent="-117475" eaLnBrk="0" hangingPunct="0">
              <a:lnSpc>
                <a:spcPct val="80000"/>
              </a:lnSpc>
              <a:spcBef>
                <a:spcPct val="25000"/>
              </a:spcBef>
              <a:buFontTx/>
              <a:buChar char="•"/>
            </a:pPr>
            <a:r>
              <a:rPr lang="zh-CN" altLang="en-US" sz="1400" b="0" dirty="0">
                <a:latin typeface="华文楷体" pitchFamily="2" charset="-122"/>
                <a:ea typeface="华文楷体" pitchFamily="2" charset="-122"/>
              </a:rPr>
              <a:t>通过对财务部人员的充实，结构的调整，考评方式的优化，</a:t>
            </a:r>
            <a:r>
              <a:rPr lang="zh-CN" altLang="en-US" sz="1400" b="0" dirty="0" smtClean="0">
                <a:latin typeface="华文楷体" pitchFamily="2" charset="-122"/>
                <a:ea typeface="华文楷体" pitchFamily="2" charset="-122"/>
              </a:rPr>
              <a:t>形成财务服务和管理</a:t>
            </a:r>
            <a:r>
              <a:rPr lang="zh-CN" altLang="en-US" sz="1400" b="0" dirty="0">
                <a:latin typeface="华文楷体" pitchFamily="2" charset="-122"/>
                <a:ea typeface="华文楷体" pitchFamily="2" charset="-122"/>
              </a:rPr>
              <a:t>能力</a:t>
            </a:r>
            <a:endParaRPr lang="en-US" altLang="zh-CN" sz="1400" b="0" dirty="0">
              <a:latin typeface="华文楷体" pitchFamily="2" charset="-122"/>
              <a:ea typeface="华文楷体" pitchFamily="2" charset="-122"/>
            </a:endParaRPr>
          </a:p>
        </p:txBody>
      </p:sp>
      <p:sp>
        <p:nvSpPr>
          <p:cNvPr id="3436561" name="Rectangle 17"/>
          <p:cNvSpPr>
            <a:spLocks noChangeArrowheads="1"/>
          </p:cNvSpPr>
          <p:nvPr/>
        </p:nvSpPr>
        <p:spPr bwMode="gray">
          <a:xfrm>
            <a:off x="847725" y="5286388"/>
            <a:ext cx="1381125" cy="1346200"/>
          </a:xfrm>
          <a:prstGeom prst="rect">
            <a:avLst/>
          </a:prstGeom>
          <a:solidFill>
            <a:schemeClr val="bg1"/>
          </a:solidFill>
          <a:ln w="12700">
            <a:solidFill>
              <a:schemeClr val="tx1"/>
            </a:solidFill>
            <a:miter lim="800000"/>
            <a:headEnd/>
            <a:tailEnd/>
          </a:ln>
          <a:effectLst/>
        </p:spPr>
        <p:txBody>
          <a:bodyPr/>
          <a:lstStyle/>
          <a:p>
            <a:pPr marL="117475" indent="-117475" eaLnBrk="0" hangingPunct="0">
              <a:lnSpc>
                <a:spcPct val="80000"/>
              </a:lnSpc>
              <a:spcBef>
                <a:spcPct val="50000"/>
              </a:spcBef>
              <a:buFontTx/>
              <a:buChar char="•"/>
            </a:pPr>
            <a:r>
              <a:rPr lang="zh-CN" altLang="en-US" sz="1400" b="0" dirty="0" smtClean="0">
                <a:latin typeface="华文楷体" pitchFamily="2" charset="-122"/>
                <a:ea typeface="华文楷体" pitchFamily="2" charset="-122"/>
              </a:rPr>
              <a:t>以信息化建设为手段、以财务服务职能为主线、以反映</a:t>
            </a:r>
            <a:r>
              <a:rPr lang="zh-CN" altLang="en-US" sz="1400" b="0" smtClean="0">
                <a:latin typeface="华文楷体" pitchFamily="2" charset="-122"/>
                <a:ea typeface="华文楷体" pitchFamily="2" charset="-122"/>
              </a:rPr>
              <a:t>和监控为辅助目标的</a:t>
            </a:r>
            <a:r>
              <a:rPr lang="zh-CN" altLang="en-US" sz="1400" b="0" dirty="0" smtClean="0">
                <a:latin typeface="华文楷体" pitchFamily="2" charset="-122"/>
                <a:ea typeface="华文楷体" pitchFamily="2" charset="-122"/>
              </a:rPr>
              <a:t>财务立体形信息体系建立</a:t>
            </a:r>
            <a:endParaRPr lang="zh-CN" altLang="en-US" sz="1400" b="0" dirty="0">
              <a:latin typeface="华文楷体" pitchFamily="2" charset="-122"/>
              <a:ea typeface="华文楷体" pitchFamily="2" charset="-122"/>
            </a:endParaRPr>
          </a:p>
        </p:txBody>
      </p:sp>
      <p:sp>
        <p:nvSpPr>
          <p:cNvPr id="3436562" name="Rectangle 18"/>
          <p:cNvSpPr>
            <a:spLocks noChangeArrowheads="1"/>
          </p:cNvSpPr>
          <p:nvPr/>
        </p:nvSpPr>
        <p:spPr bwMode="gray">
          <a:xfrm>
            <a:off x="2533650" y="5318125"/>
            <a:ext cx="6235700" cy="1346200"/>
          </a:xfrm>
          <a:prstGeom prst="rect">
            <a:avLst/>
          </a:prstGeom>
          <a:solidFill>
            <a:schemeClr val="bg1"/>
          </a:solidFill>
          <a:ln w="12700">
            <a:solidFill>
              <a:schemeClr val="tx1"/>
            </a:solidFill>
            <a:miter lim="800000"/>
            <a:headEnd/>
            <a:tailEnd/>
          </a:ln>
          <a:effectLst/>
        </p:spPr>
        <p:txBody>
          <a:bodyPr/>
          <a:lstStyle/>
          <a:p>
            <a:pPr marL="117475" indent="-117475" eaLnBrk="0" hangingPunct="0">
              <a:lnSpc>
                <a:spcPct val="80000"/>
              </a:lnSpc>
              <a:spcBef>
                <a:spcPct val="25000"/>
              </a:spcBef>
              <a:buFontTx/>
              <a:buChar char="•"/>
            </a:pPr>
            <a:r>
              <a:rPr lang="zh-CN" altLang="en-US" sz="1400" dirty="0" smtClean="0">
                <a:latin typeface="华文楷体" pitchFamily="2" charset="-122"/>
                <a:ea typeface="华文楷体" pitchFamily="2" charset="-122"/>
              </a:rPr>
              <a:t>财务人员的管理为先导实现以人的管理为基础，实现对分子公司初步的财务管控体系；</a:t>
            </a:r>
            <a:endParaRPr lang="en-US" altLang="zh-CN" sz="14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400" dirty="0" smtClean="0">
                <a:latin typeface="华文楷体" pitchFamily="2" charset="-122"/>
                <a:ea typeface="华文楷体" pitchFamily="2" charset="-122"/>
              </a:rPr>
              <a:t>以财务信息平台的建设为手段、实现分子公司财务信息的互联互通、为统一的集团财务打下基础；</a:t>
            </a:r>
            <a:endParaRPr lang="en-US" altLang="zh-CN" sz="14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400" b="0" dirty="0" smtClean="0">
                <a:latin typeface="华文楷体" pitchFamily="2" charset="-122"/>
                <a:ea typeface="华文楷体" pitchFamily="2" charset="-122"/>
              </a:rPr>
              <a:t>通过财务组织架构的重组，实现现代的财务管理职能，通过对人的培养运用达到瓮福集团现代的财务管理职能</a:t>
            </a:r>
            <a:endParaRPr lang="en-US" altLang="zh-CN" sz="1400" b="0" dirty="0" smtClean="0">
              <a:latin typeface="华文楷体" pitchFamily="2" charset="-122"/>
              <a:ea typeface="华文楷体" pitchFamily="2" charset="-122"/>
            </a:endParaRPr>
          </a:p>
        </p:txBody>
      </p:sp>
      <p:sp>
        <p:nvSpPr>
          <p:cNvPr id="3436563" name="Text Box 19"/>
          <p:cNvSpPr txBox="1">
            <a:spLocks noChangeArrowheads="1"/>
          </p:cNvSpPr>
          <p:nvPr/>
        </p:nvSpPr>
        <p:spPr bwMode="gray">
          <a:xfrm rot="-5400000">
            <a:off x="-115094" y="5757069"/>
            <a:ext cx="1344613" cy="4667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spcBef>
                <a:spcPct val="50000"/>
              </a:spcBef>
              <a:buClrTx/>
            </a:pPr>
            <a:r>
              <a:rPr lang="zh-CN" altLang="zh-CN" sz="1400">
                <a:latin typeface="华文楷体" pitchFamily="2" charset="-122"/>
                <a:ea typeface="华文楷体" pitchFamily="2" charset="-122"/>
              </a:rPr>
              <a:t>发展规划</a:t>
            </a:r>
            <a:endParaRPr lang="en-US" altLang="zh-CN" sz="1400">
              <a:latin typeface="华文楷体" pitchFamily="2" charset="-122"/>
              <a:ea typeface="华文楷体" pitchFamily="2" charset="-122"/>
            </a:endParaRPr>
          </a:p>
        </p:txBody>
      </p:sp>
      <p:sp>
        <p:nvSpPr>
          <p:cNvPr id="21" name="AutoShape 8"/>
          <p:cNvSpPr>
            <a:spLocks noChangeArrowheads="1"/>
          </p:cNvSpPr>
          <p:nvPr/>
        </p:nvSpPr>
        <p:spPr bwMode="gray">
          <a:xfrm rot="5400000">
            <a:off x="2067703" y="1718455"/>
            <a:ext cx="719137" cy="139700"/>
          </a:xfrm>
          <a:prstGeom prst="triangle">
            <a:avLst>
              <a:gd name="adj" fmla="val 50000"/>
            </a:avLst>
          </a:prstGeom>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endParaRPr lang="zh-CN" altLang="en-US"/>
          </a:p>
        </p:txBody>
      </p:sp>
      <p:sp>
        <p:nvSpPr>
          <p:cNvPr id="22" name="AutoShape 8"/>
          <p:cNvSpPr>
            <a:spLocks noChangeArrowheads="1"/>
          </p:cNvSpPr>
          <p:nvPr/>
        </p:nvSpPr>
        <p:spPr bwMode="gray">
          <a:xfrm rot="5400000">
            <a:off x="2067704" y="3004339"/>
            <a:ext cx="719137" cy="139700"/>
          </a:xfrm>
          <a:prstGeom prst="triangle">
            <a:avLst>
              <a:gd name="adj" fmla="val 50000"/>
            </a:avLst>
          </a:prstGeom>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endParaRPr lang="zh-CN" altLang="en-US"/>
          </a:p>
        </p:txBody>
      </p:sp>
      <p:sp>
        <p:nvSpPr>
          <p:cNvPr id="23" name="AutoShape 8"/>
          <p:cNvSpPr>
            <a:spLocks noChangeArrowheads="1"/>
          </p:cNvSpPr>
          <p:nvPr/>
        </p:nvSpPr>
        <p:spPr bwMode="gray">
          <a:xfrm rot="5400000">
            <a:off x="2067703" y="4575975"/>
            <a:ext cx="719137" cy="139700"/>
          </a:xfrm>
          <a:prstGeom prst="triangle">
            <a:avLst>
              <a:gd name="adj" fmla="val 50000"/>
            </a:avLst>
          </a:prstGeom>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endParaRPr lang="zh-CN" altLang="en-US"/>
          </a:p>
        </p:txBody>
      </p:sp>
      <p:sp>
        <p:nvSpPr>
          <p:cNvPr id="24" name="AutoShape 8"/>
          <p:cNvSpPr>
            <a:spLocks noChangeArrowheads="1"/>
          </p:cNvSpPr>
          <p:nvPr/>
        </p:nvSpPr>
        <p:spPr bwMode="gray">
          <a:xfrm rot="5400000">
            <a:off x="2067703" y="5933297"/>
            <a:ext cx="719137" cy="139700"/>
          </a:xfrm>
          <a:prstGeom prst="triangle">
            <a:avLst>
              <a:gd name="adj" fmla="val 50000"/>
            </a:avLst>
          </a:prstGeom>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8613" name="Rectangle 21"/>
          <p:cNvSpPr>
            <a:spLocks noGrp="1" noChangeArrowheads="1"/>
          </p:cNvSpPr>
          <p:nvPr>
            <p:ph type="title"/>
          </p:nvPr>
        </p:nvSpPr>
        <p:spPr bwMode="gray">
          <a:xfrm>
            <a:off x="-71470" y="-24"/>
            <a:ext cx="9144000" cy="657225"/>
          </a:xfrm>
        </p:spPr>
        <p:txBody>
          <a:bodyPr/>
          <a:lstStyle/>
          <a:p>
            <a:pPr algn="l">
              <a:defRPr/>
            </a:pPr>
            <a:r>
              <a:rPr lang="zh-CN" altLang="en-US" sz="3200" b="1" dirty="0">
                <a:solidFill>
                  <a:srgbClr val="FF0000"/>
                </a:solidFill>
                <a:latin typeface="华文楷体" pitchFamily="2" charset="-122"/>
                <a:ea typeface="华文楷体" pitchFamily="2" charset="-122"/>
                <a:cs typeface="+mn-cs"/>
              </a:rPr>
              <a:t>基本</a:t>
            </a:r>
            <a:r>
              <a:rPr lang="zh-CN" altLang="en-US" sz="3200" b="1" dirty="0" smtClean="0">
                <a:solidFill>
                  <a:srgbClr val="FF0000"/>
                </a:solidFill>
                <a:latin typeface="华文楷体" pitchFamily="2" charset="-122"/>
                <a:ea typeface="华文楷体" pitchFamily="2" charset="-122"/>
                <a:cs typeface="+mn-cs"/>
              </a:rPr>
              <a:t>构思</a:t>
            </a:r>
            <a:r>
              <a:rPr lang="en-US" altLang="zh-CN" sz="3200" b="1" dirty="0" smtClean="0">
                <a:solidFill>
                  <a:srgbClr val="FF0000"/>
                </a:solidFill>
                <a:latin typeface="华文楷体" pitchFamily="2" charset="-122"/>
                <a:ea typeface="华文楷体" pitchFamily="2" charset="-122"/>
                <a:cs typeface="+mn-cs"/>
              </a:rPr>
              <a:t>–</a:t>
            </a:r>
            <a:r>
              <a:rPr lang="zh-CN" altLang="en-US" sz="3200" b="1" dirty="0" smtClean="0">
                <a:solidFill>
                  <a:srgbClr val="FF0000"/>
                </a:solidFill>
                <a:latin typeface="华文楷体" pitchFamily="2" charset="-122"/>
                <a:ea typeface="华文楷体" pitchFamily="2" charset="-122"/>
                <a:cs typeface="+mn-cs"/>
              </a:rPr>
              <a:t>建立适合服务型财务管理的组织架构</a:t>
            </a:r>
            <a:endParaRPr lang="zh-CN" altLang="en-US" sz="3200" b="1" dirty="0">
              <a:solidFill>
                <a:srgbClr val="FF0000"/>
              </a:solidFill>
              <a:latin typeface="华文楷体" pitchFamily="2" charset="-122"/>
              <a:ea typeface="华文楷体" pitchFamily="2" charset="-122"/>
              <a:cs typeface="+mn-cs"/>
            </a:endParaRPr>
          </a:p>
        </p:txBody>
      </p:sp>
      <p:sp>
        <p:nvSpPr>
          <p:cNvPr id="3438595" name="Rectangle 3"/>
          <p:cNvSpPr>
            <a:spLocks noChangeArrowheads="1"/>
          </p:cNvSpPr>
          <p:nvPr/>
        </p:nvSpPr>
        <p:spPr bwMode="gray">
          <a:xfrm>
            <a:off x="828675" y="857232"/>
            <a:ext cx="1382713"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92075" rIns="92075" bIns="92075" anchor="ctr"/>
          <a:lstStyle/>
          <a:p>
            <a:pPr algn="ctr" eaLnBrk="0" hangingPunct="0">
              <a:lnSpc>
                <a:spcPct val="85000"/>
              </a:lnSpc>
              <a:buClrTx/>
            </a:pPr>
            <a:r>
              <a:rPr lang="zh-CN" altLang="en-US" sz="1400">
                <a:latin typeface="华文楷体" pitchFamily="2" charset="-122"/>
                <a:ea typeface="华文楷体" pitchFamily="2" charset="-122"/>
              </a:rPr>
              <a:t>现状</a:t>
            </a:r>
          </a:p>
        </p:txBody>
      </p:sp>
      <p:sp>
        <p:nvSpPr>
          <p:cNvPr id="3438596" name="Rectangle 4"/>
          <p:cNvSpPr>
            <a:spLocks noChangeArrowheads="1"/>
          </p:cNvSpPr>
          <p:nvPr/>
        </p:nvSpPr>
        <p:spPr bwMode="gray">
          <a:xfrm>
            <a:off x="2514600" y="857232"/>
            <a:ext cx="6237288" cy="304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2075" tIns="92075" rIns="92075" bIns="92075" anchor="ctr"/>
          <a:lstStyle/>
          <a:p>
            <a:pPr algn="ctr" eaLnBrk="0" hangingPunct="0">
              <a:lnSpc>
                <a:spcPct val="85000"/>
              </a:lnSpc>
              <a:buClrTx/>
            </a:pPr>
            <a:r>
              <a:rPr lang="zh-CN" altLang="en-US" sz="1400" dirty="0" smtClean="0">
                <a:latin typeface="华文楷体" pitchFamily="2" charset="-122"/>
                <a:ea typeface="华文楷体" pitchFamily="2" charset="-122"/>
              </a:rPr>
              <a:t>重构思路</a:t>
            </a:r>
            <a:endParaRPr lang="zh-CN" altLang="en-US" sz="1400" dirty="0">
              <a:latin typeface="华文楷体" pitchFamily="2" charset="-122"/>
              <a:ea typeface="华文楷体" pitchFamily="2" charset="-122"/>
            </a:endParaRPr>
          </a:p>
        </p:txBody>
      </p:sp>
      <p:sp>
        <p:nvSpPr>
          <p:cNvPr id="3438597" name="Rectangle 5"/>
          <p:cNvSpPr>
            <a:spLocks noChangeArrowheads="1"/>
          </p:cNvSpPr>
          <p:nvPr/>
        </p:nvSpPr>
        <p:spPr bwMode="gray">
          <a:xfrm>
            <a:off x="828675" y="1285860"/>
            <a:ext cx="1381125" cy="1382712"/>
          </a:xfrm>
          <a:prstGeom prst="rect">
            <a:avLst/>
          </a:prstGeom>
          <a:solidFill>
            <a:schemeClr val="bg1"/>
          </a:solidFill>
          <a:ln w="12700">
            <a:solidFill>
              <a:schemeClr val="tx1"/>
            </a:solidFill>
            <a:miter lim="800000"/>
            <a:headEnd/>
            <a:tailEnd/>
          </a:ln>
          <a:effectLst/>
        </p:spPr>
        <p:txBody>
          <a:bodyPr/>
          <a:lstStyle/>
          <a:p>
            <a:pPr marL="117475" indent="-117475" eaLnBrk="0" hangingPunct="0">
              <a:lnSpc>
                <a:spcPct val="80000"/>
              </a:lnSpc>
              <a:spcBef>
                <a:spcPct val="50000"/>
              </a:spcBef>
              <a:buFontTx/>
              <a:buChar char="•"/>
            </a:pPr>
            <a:r>
              <a:rPr lang="zh-CN" altLang="en-US" sz="1400" b="0" dirty="0" smtClean="0">
                <a:latin typeface="华文楷体" pitchFamily="2" charset="-122"/>
                <a:ea typeface="华文楷体" pitchFamily="2" charset="-122"/>
              </a:rPr>
              <a:t>集团财务部，只对分公司实行了财务管理，子公司财务尚未统管</a:t>
            </a:r>
            <a:endParaRPr lang="zh-CN" altLang="en-US" sz="1400" b="0" dirty="0">
              <a:latin typeface="华文楷体" pitchFamily="2" charset="-122"/>
              <a:ea typeface="华文楷体" pitchFamily="2" charset="-122"/>
            </a:endParaRPr>
          </a:p>
          <a:p>
            <a:pPr marL="117475" indent="-117475" eaLnBrk="0" hangingPunct="0">
              <a:lnSpc>
                <a:spcPct val="80000"/>
              </a:lnSpc>
              <a:spcBef>
                <a:spcPct val="50000"/>
              </a:spcBef>
              <a:buFontTx/>
              <a:buChar char="•"/>
            </a:pPr>
            <a:endParaRPr lang="zh-CN" altLang="en-US" sz="1400" b="0" dirty="0">
              <a:latin typeface="华文楷体" pitchFamily="2" charset="-122"/>
              <a:ea typeface="华文楷体" pitchFamily="2" charset="-122"/>
            </a:endParaRPr>
          </a:p>
        </p:txBody>
      </p:sp>
      <p:sp>
        <p:nvSpPr>
          <p:cNvPr id="3438598" name="Rectangle 6"/>
          <p:cNvSpPr>
            <a:spLocks noChangeArrowheads="1"/>
          </p:cNvSpPr>
          <p:nvPr/>
        </p:nvSpPr>
        <p:spPr bwMode="gray">
          <a:xfrm>
            <a:off x="2514600" y="1285860"/>
            <a:ext cx="6235700" cy="1382712"/>
          </a:xfrm>
          <a:prstGeom prst="rect">
            <a:avLst/>
          </a:prstGeom>
          <a:solidFill>
            <a:schemeClr val="bg1"/>
          </a:solidFill>
          <a:ln w="12700">
            <a:solidFill>
              <a:schemeClr val="tx1"/>
            </a:solidFill>
            <a:miter lim="800000"/>
            <a:headEnd/>
            <a:tailEnd/>
          </a:ln>
          <a:effectLst/>
        </p:spPr>
        <p:txBody>
          <a:bodyPr/>
          <a:lstStyle/>
          <a:p>
            <a:pPr marL="117475" indent="-117475" eaLnBrk="0" hangingPunct="0">
              <a:lnSpc>
                <a:spcPct val="80000"/>
              </a:lnSpc>
              <a:spcBef>
                <a:spcPct val="25000"/>
              </a:spcBef>
              <a:buFontTx/>
              <a:buChar char="•"/>
            </a:pPr>
            <a:r>
              <a:rPr lang="zh-CN" altLang="en-US" sz="1400" b="0" dirty="0" smtClean="0">
                <a:latin typeface="华文楷体" pitchFamily="2" charset="-122"/>
                <a:ea typeface="华文楷体" pitchFamily="2" charset="-122"/>
              </a:rPr>
              <a:t>对子公司财务需要按照集团对分公司财务管理的思路来进行重建将子公司的财务纳入集团财务管理体系中</a:t>
            </a:r>
            <a:endParaRPr lang="en-US" altLang="zh-CN" sz="1400" b="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400" b="0" dirty="0" smtClean="0">
                <a:latin typeface="华文楷体" pitchFamily="2" charset="-122"/>
                <a:ea typeface="华文楷体" pitchFamily="2" charset="-122"/>
              </a:rPr>
              <a:t>分子公司资金</a:t>
            </a:r>
            <a:r>
              <a:rPr lang="zh-CN" altLang="en-US" sz="1400" b="0" dirty="0">
                <a:latin typeface="华文楷体" pitchFamily="2" charset="-122"/>
                <a:ea typeface="华文楷体" pitchFamily="2" charset="-122"/>
              </a:rPr>
              <a:t>集中管理</a:t>
            </a:r>
          </a:p>
          <a:p>
            <a:pPr marL="117475" indent="-117475" eaLnBrk="0" hangingPunct="0">
              <a:lnSpc>
                <a:spcPct val="80000"/>
              </a:lnSpc>
              <a:spcBef>
                <a:spcPct val="25000"/>
              </a:spcBef>
              <a:buFontTx/>
              <a:buChar char="•"/>
            </a:pPr>
            <a:r>
              <a:rPr lang="zh-CN" altLang="en-US" sz="1400" b="0" dirty="0" smtClean="0">
                <a:latin typeface="华文楷体" pitchFamily="2" charset="-122"/>
                <a:ea typeface="华文楷体" pitchFamily="2" charset="-122"/>
              </a:rPr>
              <a:t>总部财务以提供财务平台和服务建设为主导方向</a:t>
            </a:r>
            <a:endParaRPr lang="en-US" altLang="zh-CN" sz="1400" b="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400" b="0" dirty="0" smtClean="0">
                <a:latin typeface="华文楷体" pitchFamily="2" charset="-122"/>
                <a:ea typeface="华文楷体" pitchFamily="2" charset="-122"/>
              </a:rPr>
              <a:t>子公司的管理按集团对其影响决定是否采用统一的平台服务或是采用报表管理的方式</a:t>
            </a:r>
            <a:endParaRPr lang="zh-CN" altLang="en-US" sz="1400" b="0" dirty="0">
              <a:latin typeface="华文楷体" pitchFamily="2" charset="-122"/>
              <a:ea typeface="华文楷体" pitchFamily="2" charset="-122"/>
            </a:endParaRPr>
          </a:p>
        </p:txBody>
      </p:sp>
      <p:sp>
        <p:nvSpPr>
          <p:cNvPr id="3438599" name="Text Box 7"/>
          <p:cNvSpPr txBox="1">
            <a:spLocks noChangeArrowheads="1"/>
          </p:cNvSpPr>
          <p:nvPr/>
        </p:nvSpPr>
        <p:spPr bwMode="gray">
          <a:xfrm rot="-5400000">
            <a:off x="-152400" y="1743060"/>
            <a:ext cx="1381125" cy="4667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spcBef>
                <a:spcPct val="50000"/>
              </a:spcBef>
              <a:buClrTx/>
            </a:pPr>
            <a:r>
              <a:rPr lang="zh-CN" altLang="zh-CN" sz="1400" dirty="0">
                <a:latin typeface="华文楷体" pitchFamily="2" charset="-122"/>
                <a:ea typeface="华文楷体" pitchFamily="2" charset="-122"/>
              </a:rPr>
              <a:t>财务集中程度</a:t>
            </a:r>
            <a:endParaRPr lang="en-US" altLang="zh-CN" sz="1400" dirty="0">
              <a:latin typeface="华文楷体" pitchFamily="2" charset="-122"/>
              <a:ea typeface="华文楷体" pitchFamily="2" charset="-122"/>
            </a:endParaRPr>
          </a:p>
        </p:txBody>
      </p:sp>
      <p:sp>
        <p:nvSpPr>
          <p:cNvPr id="3438600" name="AutoShape 8"/>
          <p:cNvSpPr>
            <a:spLocks noChangeArrowheads="1"/>
          </p:cNvSpPr>
          <p:nvPr/>
        </p:nvSpPr>
        <p:spPr bwMode="gray">
          <a:xfrm rot="5400000">
            <a:off x="1996281" y="1861331"/>
            <a:ext cx="719137" cy="139700"/>
          </a:xfrm>
          <a:prstGeom prst="triangle">
            <a:avLst>
              <a:gd name="adj" fmla="val 50000"/>
            </a:avLst>
          </a:prstGeom>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endParaRPr lang="zh-CN" altLang="en-US"/>
          </a:p>
        </p:txBody>
      </p:sp>
      <p:sp>
        <p:nvSpPr>
          <p:cNvPr id="3438601" name="Text Box 9"/>
          <p:cNvSpPr txBox="1">
            <a:spLocks noChangeArrowheads="1"/>
          </p:cNvSpPr>
          <p:nvPr/>
        </p:nvSpPr>
        <p:spPr bwMode="gray">
          <a:xfrm rot="-5400000">
            <a:off x="-109537" y="3200397"/>
            <a:ext cx="1295402" cy="4667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lnSpc>
                <a:spcPct val="85000"/>
              </a:lnSpc>
              <a:spcBef>
                <a:spcPct val="20000"/>
              </a:spcBef>
              <a:buClrTx/>
            </a:pPr>
            <a:r>
              <a:rPr lang="zh-CN" altLang="en-US" sz="1400" dirty="0" smtClean="0">
                <a:latin typeface="华文楷体" pitchFamily="2" charset="-122"/>
                <a:ea typeface="华文楷体" pitchFamily="2" charset="-122"/>
              </a:rPr>
              <a:t>子公司</a:t>
            </a:r>
            <a:r>
              <a:rPr lang="zh-CN" altLang="zh-CN" sz="1400" dirty="0" smtClean="0">
                <a:latin typeface="华文楷体" pitchFamily="2" charset="-122"/>
                <a:ea typeface="华文楷体" pitchFamily="2" charset="-122"/>
              </a:rPr>
              <a:t>与</a:t>
            </a:r>
            <a:r>
              <a:rPr lang="zh-CN" altLang="en-US" sz="1400" dirty="0" smtClean="0">
                <a:latin typeface="华文楷体" pitchFamily="2" charset="-122"/>
                <a:ea typeface="华文楷体" pitchFamily="2" charset="-122"/>
              </a:rPr>
              <a:t>集团</a:t>
            </a:r>
            <a:r>
              <a:rPr lang="zh-CN" altLang="zh-CN" sz="1400" dirty="0" smtClean="0">
                <a:latin typeface="华文楷体" pitchFamily="2" charset="-122"/>
                <a:ea typeface="华文楷体" pitchFamily="2" charset="-122"/>
              </a:rPr>
              <a:t>财务关系</a:t>
            </a:r>
            <a:endParaRPr lang="zh-CN" altLang="zh-CN" sz="1400" dirty="0">
              <a:latin typeface="华文楷体" pitchFamily="2" charset="-122"/>
              <a:ea typeface="华文楷体" pitchFamily="2" charset="-122"/>
            </a:endParaRPr>
          </a:p>
        </p:txBody>
      </p:sp>
      <p:sp>
        <p:nvSpPr>
          <p:cNvPr id="3438602" name="Rectangle 10"/>
          <p:cNvSpPr>
            <a:spLocks noChangeArrowheads="1"/>
          </p:cNvSpPr>
          <p:nvPr/>
        </p:nvSpPr>
        <p:spPr bwMode="gray">
          <a:xfrm>
            <a:off x="828675" y="2786058"/>
            <a:ext cx="1381125" cy="1285884"/>
          </a:xfrm>
          <a:prstGeom prst="rect">
            <a:avLst/>
          </a:prstGeom>
          <a:solidFill>
            <a:schemeClr val="bg1"/>
          </a:solidFill>
          <a:ln w="12700" algn="ctr">
            <a:solidFill>
              <a:schemeClr val="tx1"/>
            </a:solidFill>
            <a:miter lim="800000"/>
            <a:headEnd/>
            <a:tailEnd/>
          </a:ln>
          <a:effectLst/>
        </p:spPr>
        <p:txBody>
          <a:bodyPr/>
          <a:lstStyle/>
          <a:p>
            <a:pPr marL="117475" indent="-117475" eaLnBrk="0" hangingPunct="0">
              <a:lnSpc>
                <a:spcPct val="80000"/>
              </a:lnSpc>
              <a:spcBef>
                <a:spcPct val="50000"/>
              </a:spcBef>
              <a:buFontTx/>
              <a:buChar char="•"/>
            </a:pPr>
            <a:r>
              <a:rPr lang="zh-CN" altLang="en-US" sz="1400" b="0" dirty="0" smtClean="0">
                <a:latin typeface="华文楷体" pitchFamily="2" charset="-122"/>
                <a:ea typeface="华文楷体" pitchFamily="2" charset="-122"/>
              </a:rPr>
              <a:t>子公司与集团财务部无汇关系</a:t>
            </a:r>
            <a:endParaRPr lang="en-US" altLang="zh-CN" sz="1400" b="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400" dirty="0" smtClean="0">
                <a:latin typeface="华文楷体" pitchFamily="2" charset="-122"/>
                <a:ea typeface="华文楷体" pitchFamily="2" charset="-122"/>
              </a:rPr>
              <a:t>子公司财务与集团财务只是报表关系</a:t>
            </a:r>
            <a:endParaRPr lang="zh-CN" altLang="en-US" sz="1400" b="0" dirty="0">
              <a:latin typeface="华文楷体" pitchFamily="2" charset="-122"/>
              <a:ea typeface="华文楷体" pitchFamily="2" charset="-122"/>
            </a:endParaRPr>
          </a:p>
        </p:txBody>
      </p:sp>
      <p:sp>
        <p:nvSpPr>
          <p:cNvPr id="3438603" name="Rectangle 11"/>
          <p:cNvSpPr>
            <a:spLocks noChangeArrowheads="1"/>
          </p:cNvSpPr>
          <p:nvPr/>
        </p:nvSpPr>
        <p:spPr bwMode="gray">
          <a:xfrm>
            <a:off x="2514600" y="2786058"/>
            <a:ext cx="6235700" cy="1285884"/>
          </a:xfrm>
          <a:prstGeom prst="rect">
            <a:avLst/>
          </a:prstGeom>
          <a:solidFill>
            <a:schemeClr val="bg1"/>
          </a:solidFill>
          <a:ln w="12700" algn="ctr">
            <a:solidFill>
              <a:schemeClr val="tx1"/>
            </a:solidFill>
            <a:miter lim="800000"/>
            <a:headEnd/>
            <a:tailEnd/>
          </a:ln>
          <a:effectLst/>
        </p:spPr>
        <p:txBody>
          <a:bodyPr/>
          <a:lstStyle/>
          <a:p>
            <a:pPr marL="117475" indent="-117475" eaLnBrk="0" hangingPunct="0">
              <a:lnSpc>
                <a:spcPct val="80000"/>
              </a:lnSpc>
              <a:spcBef>
                <a:spcPct val="25000"/>
              </a:spcBef>
              <a:buFontTx/>
              <a:buChar char="•"/>
            </a:pPr>
            <a:r>
              <a:rPr lang="zh-CN" altLang="en-US" sz="1400" b="0" dirty="0" smtClean="0">
                <a:latin typeface="华文楷体" pitchFamily="2" charset="-122"/>
                <a:ea typeface="华文楷体" pitchFamily="2" charset="-122"/>
              </a:rPr>
              <a:t>集团财务部从组织架构上看应为各分子公司财务的主管部门，实现财务业务的垂直管理</a:t>
            </a:r>
            <a:endParaRPr lang="en-US" altLang="zh-CN" sz="1400" b="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400" dirty="0" smtClean="0">
                <a:latin typeface="华文楷体" pitchFamily="2" charset="-122"/>
                <a:ea typeface="华文楷体" pitchFamily="2" charset="-122"/>
              </a:rPr>
              <a:t>分子公司财务要按照集团财务的布署，实现统一的财务核算、报告体系、统一的财务制度；</a:t>
            </a:r>
            <a:endParaRPr lang="en-US" altLang="zh-CN" sz="14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400" b="0" dirty="0" smtClean="0">
                <a:latin typeface="华文楷体" pitchFamily="2" charset="-122"/>
                <a:ea typeface="华文楷体" pitchFamily="2" charset="-122"/>
              </a:rPr>
              <a:t>分子公司的资金管理、担保业务、投资业务、预算业务、融资业务要按照集团财务的要求来进行运作；</a:t>
            </a:r>
            <a:endParaRPr lang="en-US" altLang="zh-CN" sz="1400" b="0" dirty="0">
              <a:latin typeface="华文楷体" pitchFamily="2" charset="-122"/>
              <a:ea typeface="华文楷体" pitchFamily="2" charset="-122"/>
            </a:endParaRPr>
          </a:p>
        </p:txBody>
      </p:sp>
      <p:sp>
        <p:nvSpPr>
          <p:cNvPr id="3438604" name="AutoShape 12"/>
          <p:cNvSpPr>
            <a:spLocks noChangeArrowheads="1"/>
          </p:cNvSpPr>
          <p:nvPr/>
        </p:nvSpPr>
        <p:spPr bwMode="gray">
          <a:xfrm rot="5400000">
            <a:off x="1996281" y="3715544"/>
            <a:ext cx="719138" cy="139700"/>
          </a:xfrm>
          <a:prstGeom prst="triangle">
            <a:avLst>
              <a:gd name="adj" fmla="val 50000"/>
            </a:avLst>
          </a:prstGeom>
          <a:solidFill>
            <a:schemeClr val="accent1"/>
          </a:solidFill>
          <a:ln w="9525">
            <a:noFill/>
            <a:miter lim="800000"/>
            <a:headEnd/>
            <a:tailEnd/>
          </a:ln>
          <a:effectLst/>
        </p:spPr>
        <p:txBody>
          <a:bodyPr anchor="ctr">
            <a:spAutoFit/>
          </a:bodyPr>
          <a:lstStyle/>
          <a:p>
            <a:endParaRPr lang="zh-CN" altLang="en-US"/>
          </a:p>
        </p:txBody>
      </p:sp>
      <p:sp>
        <p:nvSpPr>
          <p:cNvPr id="3438605" name="Text Box 13"/>
          <p:cNvSpPr txBox="1">
            <a:spLocks noChangeArrowheads="1"/>
          </p:cNvSpPr>
          <p:nvPr/>
        </p:nvSpPr>
        <p:spPr bwMode="gray">
          <a:xfrm rot="-5400000">
            <a:off x="-33334" y="4624390"/>
            <a:ext cx="1142994" cy="4667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lnSpc>
                <a:spcPct val="85000"/>
              </a:lnSpc>
              <a:spcBef>
                <a:spcPct val="20000"/>
              </a:spcBef>
              <a:buClrTx/>
            </a:pPr>
            <a:r>
              <a:rPr lang="zh-CN" altLang="en-US" sz="1400" dirty="0" smtClean="0">
                <a:latin typeface="华文楷体" pitchFamily="2" charset="-122"/>
                <a:ea typeface="华文楷体" pitchFamily="2" charset="-122"/>
              </a:rPr>
              <a:t>集团</a:t>
            </a:r>
            <a:r>
              <a:rPr lang="zh-CN" altLang="zh-CN" sz="1400" dirty="0" smtClean="0">
                <a:latin typeface="华文楷体" pitchFamily="2" charset="-122"/>
                <a:ea typeface="华文楷体" pitchFamily="2" charset="-122"/>
              </a:rPr>
              <a:t>财务</a:t>
            </a:r>
            <a:endParaRPr lang="zh-CN" altLang="en-US" sz="1400" dirty="0">
              <a:latin typeface="华文楷体" pitchFamily="2" charset="-122"/>
              <a:ea typeface="华文楷体" pitchFamily="2" charset="-122"/>
            </a:endParaRPr>
          </a:p>
          <a:p>
            <a:pPr algn="ctr" eaLnBrk="0" hangingPunct="0">
              <a:lnSpc>
                <a:spcPct val="85000"/>
              </a:lnSpc>
              <a:spcBef>
                <a:spcPct val="20000"/>
              </a:spcBef>
              <a:buClrTx/>
            </a:pPr>
            <a:r>
              <a:rPr lang="zh-CN" altLang="zh-CN" sz="1400" dirty="0">
                <a:latin typeface="华文楷体" pitchFamily="2" charset="-122"/>
                <a:ea typeface="华文楷体" pitchFamily="2" charset="-122"/>
              </a:rPr>
              <a:t>部门设置</a:t>
            </a:r>
          </a:p>
        </p:txBody>
      </p:sp>
      <p:sp>
        <p:nvSpPr>
          <p:cNvPr id="3438606" name="Rectangle 14"/>
          <p:cNvSpPr>
            <a:spLocks noChangeArrowheads="1"/>
          </p:cNvSpPr>
          <p:nvPr/>
        </p:nvSpPr>
        <p:spPr bwMode="gray">
          <a:xfrm>
            <a:off x="828675" y="4286257"/>
            <a:ext cx="1381125" cy="1142994"/>
          </a:xfrm>
          <a:prstGeom prst="rect">
            <a:avLst/>
          </a:prstGeom>
          <a:solidFill>
            <a:schemeClr val="bg1"/>
          </a:solidFill>
          <a:ln w="12700" algn="ctr">
            <a:solidFill>
              <a:schemeClr val="tx1"/>
            </a:solidFill>
            <a:miter lim="800000"/>
            <a:headEnd/>
            <a:tailEnd/>
          </a:ln>
          <a:effectLst/>
        </p:spPr>
        <p:txBody>
          <a:bodyPr/>
          <a:lstStyle/>
          <a:p>
            <a:pPr marL="117475" indent="-117475" eaLnBrk="0" hangingPunct="0">
              <a:lnSpc>
                <a:spcPct val="80000"/>
              </a:lnSpc>
              <a:spcBef>
                <a:spcPct val="50000"/>
              </a:spcBef>
              <a:buFontTx/>
              <a:buChar char="•"/>
            </a:pPr>
            <a:r>
              <a:rPr lang="zh-CN" altLang="en-US" sz="1400" dirty="0" smtClean="0">
                <a:latin typeface="华文楷体" pitchFamily="2" charset="-122"/>
                <a:ea typeface="华文楷体" pitchFamily="2" charset="-122"/>
              </a:rPr>
              <a:t>岗位和职责在财务内部基本清晰</a:t>
            </a:r>
            <a:endParaRPr lang="en-US" altLang="zh-CN" sz="14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400" dirty="0" smtClean="0">
                <a:latin typeface="华文楷体" pitchFamily="2" charset="-122"/>
                <a:ea typeface="华文楷体" pitchFamily="2" charset="-122"/>
              </a:rPr>
              <a:t>未完全建立适应现代财务管理的组织架构</a:t>
            </a:r>
            <a:endParaRPr lang="zh-CN" altLang="en-US" sz="1400" b="0" dirty="0">
              <a:latin typeface="华文楷体" pitchFamily="2" charset="-122"/>
              <a:ea typeface="华文楷体" pitchFamily="2" charset="-122"/>
            </a:endParaRPr>
          </a:p>
        </p:txBody>
      </p:sp>
      <p:sp>
        <p:nvSpPr>
          <p:cNvPr id="3438607" name="Rectangle 15"/>
          <p:cNvSpPr>
            <a:spLocks noChangeArrowheads="1"/>
          </p:cNvSpPr>
          <p:nvPr/>
        </p:nvSpPr>
        <p:spPr bwMode="gray">
          <a:xfrm>
            <a:off x="2514600" y="4286257"/>
            <a:ext cx="6235700" cy="1142994"/>
          </a:xfrm>
          <a:prstGeom prst="rect">
            <a:avLst/>
          </a:prstGeom>
          <a:solidFill>
            <a:schemeClr val="bg1"/>
          </a:solidFill>
          <a:ln w="12700" algn="ctr">
            <a:solidFill>
              <a:schemeClr val="tx1"/>
            </a:solidFill>
            <a:miter lim="800000"/>
            <a:headEnd/>
            <a:tailEnd/>
          </a:ln>
          <a:effectLst/>
        </p:spPr>
        <p:txBody>
          <a:bodyPr/>
          <a:lstStyle/>
          <a:p>
            <a:pPr marL="117475" indent="-117475" eaLnBrk="0" hangingPunct="0">
              <a:lnSpc>
                <a:spcPct val="80000"/>
              </a:lnSpc>
              <a:spcBef>
                <a:spcPct val="25000"/>
              </a:spcBef>
              <a:buFontTx/>
              <a:buChar char="•"/>
            </a:pPr>
            <a:r>
              <a:rPr lang="zh-CN" altLang="en-US" sz="1400" b="0" dirty="0" smtClean="0">
                <a:latin typeface="华文楷体" pitchFamily="2" charset="-122"/>
                <a:ea typeface="华文楷体" pitchFamily="2" charset="-122"/>
              </a:rPr>
              <a:t>集团财务</a:t>
            </a:r>
            <a:r>
              <a:rPr lang="zh-CN" altLang="en-US" sz="1400" b="0" dirty="0">
                <a:latin typeface="华文楷体" pitchFamily="2" charset="-122"/>
                <a:ea typeface="华文楷体" pitchFamily="2" charset="-122"/>
              </a:rPr>
              <a:t>分为财务日常业务处理部门、</a:t>
            </a:r>
            <a:r>
              <a:rPr lang="zh-CN" altLang="en-US" sz="1400" b="0" dirty="0" smtClean="0">
                <a:latin typeface="华文楷体" pitchFamily="2" charset="-122"/>
                <a:ea typeface="华文楷体" pitchFamily="2" charset="-122"/>
              </a:rPr>
              <a:t>财务管理</a:t>
            </a:r>
            <a:r>
              <a:rPr lang="zh-CN" altLang="en-US" sz="1400" b="0" dirty="0">
                <a:latin typeface="华文楷体" pitchFamily="2" charset="-122"/>
                <a:ea typeface="华文楷体" pitchFamily="2" charset="-122"/>
              </a:rPr>
              <a:t>部门及财务基础设施构建</a:t>
            </a:r>
            <a:r>
              <a:rPr lang="zh-CN" altLang="en-US" sz="1400" b="0" dirty="0" smtClean="0">
                <a:latin typeface="华文楷体" pitchFamily="2" charset="-122"/>
                <a:ea typeface="华文楷体" pitchFamily="2" charset="-122"/>
              </a:rPr>
              <a:t>部门；</a:t>
            </a:r>
            <a:endParaRPr lang="en-US" altLang="zh-CN" sz="1400" b="0" dirty="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400" b="0" dirty="0" smtClean="0">
                <a:latin typeface="华文楷体" pitchFamily="2" charset="-122"/>
                <a:ea typeface="华文楷体" pitchFamily="2" charset="-122"/>
              </a:rPr>
              <a:t>明确各财务二级机构的职责及责任划分；</a:t>
            </a:r>
            <a:endParaRPr lang="en-US" altLang="zh-CN" sz="1400" b="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400" b="0" dirty="0" smtClean="0">
                <a:latin typeface="华文楷体" pitchFamily="2" charset="-122"/>
                <a:ea typeface="华文楷体" pitchFamily="2" charset="-122"/>
              </a:rPr>
              <a:t>集团财务组织架构的目标是构建符合现代财务管理及信息化财务管理的组织架构目标；</a:t>
            </a:r>
            <a:endParaRPr lang="zh-CN" altLang="en-US" sz="1400" b="0" dirty="0">
              <a:latin typeface="华文楷体" pitchFamily="2" charset="-122"/>
              <a:ea typeface="华文楷体" pitchFamily="2" charset="-122"/>
            </a:endParaRPr>
          </a:p>
        </p:txBody>
      </p:sp>
      <p:sp>
        <p:nvSpPr>
          <p:cNvPr id="3438608" name="AutoShape 16"/>
          <p:cNvSpPr>
            <a:spLocks noChangeArrowheads="1"/>
          </p:cNvSpPr>
          <p:nvPr/>
        </p:nvSpPr>
        <p:spPr bwMode="gray">
          <a:xfrm rot="5400000">
            <a:off x="1996281" y="4841082"/>
            <a:ext cx="719137" cy="139700"/>
          </a:xfrm>
          <a:prstGeom prst="triangle">
            <a:avLst>
              <a:gd name="adj" fmla="val 50000"/>
            </a:avLst>
          </a:prstGeom>
          <a:solidFill>
            <a:schemeClr val="accent1"/>
          </a:solidFill>
          <a:ln w="9525">
            <a:noFill/>
            <a:miter lim="800000"/>
            <a:headEnd/>
            <a:tailEnd/>
          </a:ln>
          <a:effectLst/>
        </p:spPr>
        <p:txBody>
          <a:bodyPr anchor="ctr">
            <a:spAutoFit/>
          </a:bodyPr>
          <a:lstStyle/>
          <a:p>
            <a:endParaRPr lang="zh-CN" altLang="en-US"/>
          </a:p>
        </p:txBody>
      </p:sp>
      <p:sp>
        <p:nvSpPr>
          <p:cNvPr id="3438609" name="Rectangle 17"/>
          <p:cNvSpPr>
            <a:spLocks noChangeArrowheads="1"/>
          </p:cNvSpPr>
          <p:nvPr/>
        </p:nvSpPr>
        <p:spPr bwMode="gray">
          <a:xfrm>
            <a:off x="828675" y="5514975"/>
            <a:ext cx="1381125" cy="1098550"/>
          </a:xfrm>
          <a:prstGeom prst="rect">
            <a:avLst/>
          </a:prstGeom>
          <a:solidFill>
            <a:schemeClr val="bg1"/>
          </a:solidFill>
          <a:ln w="12700">
            <a:solidFill>
              <a:schemeClr val="tx1"/>
            </a:solidFill>
            <a:miter lim="800000"/>
            <a:headEnd/>
            <a:tailEnd/>
          </a:ln>
          <a:effectLst/>
        </p:spPr>
        <p:txBody>
          <a:bodyPr/>
          <a:lstStyle/>
          <a:p>
            <a:pPr marL="117475" indent="-117475" eaLnBrk="0" hangingPunct="0">
              <a:lnSpc>
                <a:spcPct val="80000"/>
              </a:lnSpc>
              <a:spcBef>
                <a:spcPct val="50000"/>
              </a:spcBef>
              <a:buFontTx/>
              <a:buChar char="•"/>
            </a:pPr>
            <a:r>
              <a:rPr lang="zh-CN" altLang="en-US" sz="1400" b="0" dirty="0" smtClean="0">
                <a:latin typeface="华文楷体" pitchFamily="2" charset="-122"/>
                <a:ea typeface="华文楷体" pitchFamily="2" charset="-122"/>
              </a:rPr>
              <a:t>变核算型财务人员向业务型财务人员转型、信息化财务人员转型</a:t>
            </a:r>
            <a:endParaRPr lang="zh-CN" sz="1400" b="0" dirty="0">
              <a:latin typeface="华文楷体" pitchFamily="2" charset="-122"/>
              <a:ea typeface="华文楷体" pitchFamily="2" charset="-122"/>
            </a:endParaRPr>
          </a:p>
        </p:txBody>
      </p:sp>
      <p:sp>
        <p:nvSpPr>
          <p:cNvPr id="3438610" name="Rectangle 18"/>
          <p:cNvSpPr>
            <a:spLocks noChangeArrowheads="1"/>
          </p:cNvSpPr>
          <p:nvPr/>
        </p:nvSpPr>
        <p:spPr bwMode="gray">
          <a:xfrm>
            <a:off x="2514600" y="5514975"/>
            <a:ext cx="6235700" cy="1098550"/>
          </a:xfrm>
          <a:prstGeom prst="rect">
            <a:avLst/>
          </a:prstGeom>
          <a:solidFill>
            <a:schemeClr val="bg1"/>
          </a:solidFill>
          <a:ln w="12700">
            <a:solidFill>
              <a:schemeClr val="tx1"/>
            </a:solidFill>
            <a:miter lim="800000"/>
            <a:headEnd/>
            <a:tailEnd/>
          </a:ln>
          <a:effectLst/>
        </p:spPr>
        <p:txBody>
          <a:bodyPr/>
          <a:lstStyle/>
          <a:p>
            <a:pPr marL="117475" indent="-117475" eaLnBrk="0" hangingPunct="0">
              <a:lnSpc>
                <a:spcPct val="80000"/>
              </a:lnSpc>
              <a:spcBef>
                <a:spcPct val="25000"/>
              </a:spcBef>
              <a:buFontTx/>
              <a:buChar char="•"/>
            </a:pPr>
            <a:r>
              <a:rPr lang="zh-CN" altLang="en-US" sz="1400" b="0" dirty="0" smtClean="0">
                <a:latin typeface="华文楷体" pitchFamily="2" charset="-122"/>
                <a:ea typeface="华文楷体" pitchFamily="2" charset="-122"/>
              </a:rPr>
              <a:t>增加具有财务信息管理经验的财务人员</a:t>
            </a:r>
            <a:endParaRPr lang="en-US" altLang="zh-CN" sz="14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400" dirty="0" smtClean="0">
                <a:latin typeface="华文楷体" pitchFamily="2" charset="-122"/>
                <a:ea typeface="华文楷体" pitchFamily="2" charset="-122"/>
              </a:rPr>
              <a:t>增加具有业务经验的财务管理人员</a:t>
            </a:r>
            <a:endParaRPr lang="en-US" altLang="zh-CN" sz="1400" b="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400" b="0" dirty="0" smtClean="0">
                <a:latin typeface="华文楷体" pitchFamily="2" charset="-122"/>
                <a:ea typeface="华文楷体" pitchFamily="2" charset="-122"/>
              </a:rPr>
              <a:t>明确</a:t>
            </a:r>
            <a:r>
              <a:rPr lang="zh-CN" altLang="en-US" sz="1400" b="0" dirty="0">
                <a:latin typeface="华文楷体" pitchFamily="2" charset="-122"/>
                <a:ea typeface="华文楷体" pitchFamily="2" charset="-122"/>
              </a:rPr>
              <a:t>财务人员职业生涯发展途径</a:t>
            </a:r>
          </a:p>
        </p:txBody>
      </p:sp>
      <p:sp>
        <p:nvSpPr>
          <p:cNvPr id="3438611" name="Text Box 19"/>
          <p:cNvSpPr txBox="1">
            <a:spLocks noChangeArrowheads="1"/>
          </p:cNvSpPr>
          <p:nvPr/>
        </p:nvSpPr>
        <p:spPr bwMode="gray">
          <a:xfrm rot="-5400000">
            <a:off x="-10318" y="5831681"/>
            <a:ext cx="1096962" cy="4667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spcBef>
                <a:spcPct val="50000"/>
              </a:spcBef>
              <a:buClrTx/>
            </a:pPr>
            <a:r>
              <a:rPr lang="zh-CN" altLang="zh-CN" sz="1400" dirty="0">
                <a:latin typeface="华文楷体" pitchFamily="2" charset="-122"/>
                <a:ea typeface="华文楷体" pitchFamily="2" charset="-122"/>
              </a:rPr>
              <a:t>财务人员</a:t>
            </a:r>
            <a:r>
              <a:rPr lang="zh-CN" altLang="en-US" sz="1400" dirty="0">
                <a:latin typeface="华文楷体" pitchFamily="2" charset="-122"/>
                <a:ea typeface="华文楷体" pitchFamily="2" charset="-122"/>
              </a:rPr>
              <a:t/>
            </a:r>
            <a:br>
              <a:rPr lang="zh-CN" altLang="en-US" sz="1400" dirty="0">
                <a:latin typeface="华文楷体" pitchFamily="2" charset="-122"/>
                <a:ea typeface="华文楷体" pitchFamily="2" charset="-122"/>
              </a:rPr>
            </a:br>
            <a:r>
              <a:rPr lang="zh-CN" altLang="zh-CN" sz="1400" dirty="0">
                <a:latin typeface="华文楷体" pitchFamily="2" charset="-122"/>
                <a:ea typeface="华文楷体" pitchFamily="2" charset="-122"/>
              </a:rPr>
              <a:t>配备</a:t>
            </a:r>
          </a:p>
        </p:txBody>
      </p:sp>
      <p:sp>
        <p:nvSpPr>
          <p:cNvPr id="3438612" name="AutoShape 20"/>
          <p:cNvSpPr>
            <a:spLocks noChangeArrowheads="1"/>
          </p:cNvSpPr>
          <p:nvPr/>
        </p:nvSpPr>
        <p:spPr bwMode="gray">
          <a:xfrm rot="5400000">
            <a:off x="1996281" y="5995194"/>
            <a:ext cx="719138" cy="139700"/>
          </a:xfrm>
          <a:prstGeom prst="triangle">
            <a:avLst>
              <a:gd name="adj" fmla="val 50000"/>
            </a:avLst>
          </a:prstGeom>
          <a:solidFill>
            <a:schemeClr val="accent1"/>
          </a:solidFill>
          <a:ln w="9525">
            <a:noFill/>
            <a:miter lim="800000"/>
            <a:headEnd/>
            <a:tailEnd/>
          </a:ln>
          <a:effectLst/>
        </p:spPr>
        <p:txBody>
          <a:bodyPr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2743" name="Rectangle 55"/>
          <p:cNvSpPr>
            <a:spLocks noGrp="1" noChangeArrowheads="1"/>
          </p:cNvSpPr>
          <p:nvPr>
            <p:ph type="title"/>
          </p:nvPr>
        </p:nvSpPr>
        <p:spPr bwMode="gray">
          <a:xfrm>
            <a:off x="0" y="0"/>
            <a:ext cx="8229600" cy="642918"/>
          </a:xfrm>
        </p:spPr>
        <p:txBody>
          <a:bodyPr/>
          <a:lstStyle/>
          <a:p>
            <a:pPr algn="l">
              <a:defRPr/>
            </a:pPr>
            <a:r>
              <a:rPr lang="zh-CN" altLang="en-US" sz="3200" b="1" dirty="0" smtClean="0">
                <a:solidFill>
                  <a:srgbClr val="FF0000"/>
                </a:solidFill>
                <a:latin typeface="华文楷体" pitchFamily="2" charset="-122"/>
                <a:ea typeface="华文楷体" pitchFamily="2" charset="-122"/>
                <a:cs typeface="+mn-cs"/>
              </a:rPr>
              <a:t>建议的财务组织架构</a:t>
            </a:r>
            <a:endParaRPr lang="en-US" altLang="zh-CN" sz="3200" b="1" dirty="0">
              <a:solidFill>
                <a:srgbClr val="FF0000"/>
              </a:solidFill>
              <a:latin typeface="华文楷体" pitchFamily="2" charset="-122"/>
              <a:ea typeface="华文楷体" pitchFamily="2" charset="-122"/>
              <a:cs typeface="+mn-cs"/>
            </a:endParaRPr>
          </a:p>
        </p:txBody>
      </p:sp>
      <p:sp>
        <p:nvSpPr>
          <p:cNvPr id="3442691" name="Rectangle 3"/>
          <p:cNvSpPr>
            <a:spLocks noChangeArrowheads="1"/>
          </p:cNvSpPr>
          <p:nvPr/>
        </p:nvSpPr>
        <p:spPr bwMode="gray">
          <a:xfrm>
            <a:off x="4743453" y="1777983"/>
            <a:ext cx="1042993" cy="293695"/>
          </a:xfrm>
          <a:prstGeom prst="rect">
            <a:avLst/>
          </a:prstGeom>
          <a:ln>
            <a:headEnd/>
            <a:tailEnd/>
          </a:ln>
        </p:spPr>
        <p:style>
          <a:lnRef idx="1">
            <a:schemeClr val="dk1"/>
          </a:lnRef>
          <a:fillRef idx="2">
            <a:schemeClr val="dk1"/>
          </a:fillRef>
          <a:effectRef idx="1">
            <a:schemeClr val="dk1"/>
          </a:effectRef>
          <a:fontRef idx="minor">
            <a:schemeClr val="dk1"/>
          </a:fontRef>
        </p:style>
        <p:txBody>
          <a:bodyPr lIns="72000" tIns="72000" rIns="72000" bIns="72000" anchor="ctr"/>
          <a:lstStyle/>
          <a:p>
            <a:pPr algn="ctr"/>
            <a:r>
              <a:rPr lang="zh-CN" altLang="en-US" sz="1600" dirty="0" smtClean="0">
                <a:solidFill>
                  <a:schemeClr val="tx1"/>
                </a:solidFill>
                <a:latin typeface="华文楷体" pitchFamily="2" charset="-122"/>
                <a:ea typeface="华文楷体" pitchFamily="2" charset="-122"/>
              </a:rPr>
              <a:t>总会计师</a:t>
            </a:r>
            <a:endParaRPr lang="en-US" altLang="zh-CN" sz="1600" dirty="0">
              <a:solidFill>
                <a:schemeClr val="tx1"/>
              </a:solidFill>
              <a:latin typeface="华文楷体" pitchFamily="2" charset="-122"/>
              <a:ea typeface="华文楷体" pitchFamily="2" charset="-122"/>
            </a:endParaRPr>
          </a:p>
        </p:txBody>
      </p:sp>
      <p:sp>
        <p:nvSpPr>
          <p:cNvPr id="3442706" name="Rectangle 18"/>
          <p:cNvSpPr>
            <a:spLocks noChangeArrowheads="1"/>
          </p:cNvSpPr>
          <p:nvPr/>
        </p:nvSpPr>
        <p:spPr bwMode="gray">
          <a:xfrm>
            <a:off x="4743453" y="1389046"/>
            <a:ext cx="1042993" cy="325442"/>
          </a:xfrm>
          <a:prstGeom prst="rect">
            <a:avLst/>
          </a:prstGeom>
          <a:ln>
            <a:headEnd/>
            <a:tailEnd/>
          </a:ln>
        </p:spPr>
        <p:style>
          <a:lnRef idx="1">
            <a:schemeClr val="dk1"/>
          </a:lnRef>
          <a:fillRef idx="2">
            <a:schemeClr val="dk1"/>
          </a:fillRef>
          <a:effectRef idx="1">
            <a:schemeClr val="dk1"/>
          </a:effectRef>
          <a:fontRef idx="minor">
            <a:schemeClr val="dk1"/>
          </a:fontRef>
        </p:style>
        <p:txBody>
          <a:bodyPr lIns="72000" tIns="72000" rIns="72000" bIns="72000" anchor="ctr"/>
          <a:lstStyle/>
          <a:p>
            <a:pPr algn="ctr"/>
            <a:r>
              <a:rPr lang="zh-CN" altLang="en-US" sz="1600" dirty="0" smtClean="0">
                <a:solidFill>
                  <a:schemeClr val="tx1"/>
                </a:solidFill>
                <a:latin typeface="华文楷体" pitchFamily="2" charset="-122"/>
                <a:ea typeface="华文楷体" pitchFamily="2" charset="-122"/>
              </a:rPr>
              <a:t>总经理</a:t>
            </a:r>
            <a:endParaRPr lang="zh-CN" altLang="en-US" sz="1600" dirty="0">
              <a:solidFill>
                <a:schemeClr val="tx1"/>
              </a:solidFill>
              <a:latin typeface="华文楷体" pitchFamily="2" charset="-122"/>
              <a:ea typeface="华文楷体" pitchFamily="2" charset="-122"/>
            </a:endParaRPr>
          </a:p>
        </p:txBody>
      </p:sp>
      <p:sp>
        <p:nvSpPr>
          <p:cNvPr id="3442707" name="Rectangle 19"/>
          <p:cNvSpPr>
            <a:spLocks noChangeArrowheads="1"/>
          </p:cNvSpPr>
          <p:nvPr/>
        </p:nvSpPr>
        <p:spPr bwMode="gray">
          <a:xfrm>
            <a:off x="4743453" y="1000108"/>
            <a:ext cx="1042993" cy="357190"/>
          </a:xfrm>
          <a:prstGeom prst="rect">
            <a:avLst/>
          </a:prstGeom>
          <a:ln>
            <a:headEnd/>
            <a:tailEnd/>
          </a:ln>
        </p:spPr>
        <p:style>
          <a:lnRef idx="1">
            <a:schemeClr val="dk1"/>
          </a:lnRef>
          <a:fillRef idx="2">
            <a:schemeClr val="dk1"/>
          </a:fillRef>
          <a:effectRef idx="1">
            <a:schemeClr val="dk1"/>
          </a:effectRef>
          <a:fontRef idx="minor">
            <a:schemeClr val="dk1"/>
          </a:fontRef>
        </p:style>
        <p:txBody>
          <a:bodyPr lIns="72000" tIns="72000" rIns="72000" bIns="72000" anchor="ctr"/>
          <a:lstStyle/>
          <a:p>
            <a:pPr algn="ctr"/>
            <a:r>
              <a:rPr lang="zh-CN" altLang="en-US" sz="1600" dirty="0">
                <a:solidFill>
                  <a:schemeClr val="tx1"/>
                </a:solidFill>
                <a:latin typeface="华文楷体" pitchFamily="2" charset="-122"/>
                <a:ea typeface="华文楷体" pitchFamily="2" charset="-122"/>
              </a:rPr>
              <a:t>董事长</a:t>
            </a:r>
            <a:endParaRPr lang="en-US" altLang="zh-CN" sz="1600" dirty="0">
              <a:solidFill>
                <a:schemeClr val="tx1"/>
              </a:solidFill>
              <a:latin typeface="华文楷体" pitchFamily="2" charset="-122"/>
              <a:ea typeface="华文楷体" pitchFamily="2" charset="-122"/>
            </a:endParaRPr>
          </a:p>
        </p:txBody>
      </p:sp>
      <p:cxnSp>
        <p:nvCxnSpPr>
          <p:cNvPr id="3442708" name="AutoShape 20"/>
          <p:cNvCxnSpPr>
            <a:cxnSpLocks noChangeShapeType="1"/>
            <a:stCxn id="3442706" idx="2"/>
            <a:endCxn id="3442691" idx="0"/>
          </p:cNvCxnSpPr>
          <p:nvPr/>
        </p:nvCxnSpPr>
        <p:spPr bwMode="gray">
          <a:xfrm rot="5400000">
            <a:off x="5233203" y="1746235"/>
            <a:ext cx="63495" cy="1588"/>
          </a:xfrm>
          <a:prstGeom prst="straightConnector1">
            <a:avLst/>
          </a:prstGeom>
          <a:noFill/>
          <a:ln w="12700">
            <a:solidFill>
              <a:schemeClr val="tx1"/>
            </a:solidFill>
            <a:round/>
            <a:headEnd/>
            <a:tailEnd/>
          </a:ln>
          <a:effectLst/>
        </p:spPr>
      </p:cxnSp>
      <p:cxnSp>
        <p:nvCxnSpPr>
          <p:cNvPr id="3442709" name="AutoShape 21"/>
          <p:cNvCxnSpPr>
            <a:cxnSpLocks noChangeShapeType="1"/>
            <a:stCxn id="3442707" idx="2"/>
            <a:endCxn id="3442706" idx="0"/>
          </p:cNvCxnSpPr>
          <p:nvPr/>
        </p:nvCxnSpPr>
        <p:spPr bwMode="gray">
          <a:xfrm rot="5400000">
            <a:off x="5249076" y="1373172"/>
            <a:ext cx="31748" cy="1588"/>
          </a:xfrm>
          <a:prstGeom prst="straightConnector1">
            <a:avLst/>
          </a:prstGeom>
          <a:noFill/>
          <a:ln w="12700">
            <a:solidFill>
              <a:schemeClr val="tx1"/>
            </a:solidFill>
            <a:round/>
            <a:headEnd/>
            <a:tailEnd/>
          </a:ln>
          <a:effectLst/>
        </p:spPr>
      </p:cxnSp>
      <p:cxnSp>
        <p:nvCxnSpPr>
          <p:cNvPr id="75" name="直接连接符 74"/>
          <p:cNvCxnSpPr/>
          <p:nvPr/>
        </p:nvCxnSpPr>
        <p:spPr>
          <a:xfrm>
            <a:off x="2928926" y="2285992"/>
            <a:ext cx="457203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5400000">
            <a:off x="2751125" y="2463793"/>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5400000">
            <a:off x="7323157" y="2463793"/>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5400000">
            <a:off x="5178429" y="2178041"/>
            <a:ext cx="214314" cy="1588"/>
          </a:xfrm>
          <a:prstGeom prst="line">
            <a:avLst/>
          </a:prstGeom>
        </p:spPr>
        <p:style>
          <a:lnRef idx="1">
            <a:schemeClr val="accent1"/>
          </a:lnRef>
          <a:fillRef idx="0">
            <a:schemeClr val="accent1"/>
          </a:fillRef>
          <a:effectRef idx="0">
            <a:schemeClr val="accent1"/>
          </a:effectRef>
          <a:fontRef idx="minor">
            <a:schemeClr val="tx1"/>
          </a:fontRef>
        </p:style>
      </p:cxnSp>
      <p:sp>
        <p:nvSpPr>
          <p:cNvPr id="94" name="Rectangle 18"/>
          <p:cNvSpPr>
            <a:spLocks noChangeArrowheads="1"/>
          </p:cNvSpPr>
          <p:nvPr/>
        </p:nvSpPr>
        <p:spPr bwMode="gray">
          <a:xfrm>
            <a:off x="2285984" y="2643182"/>
            <a:ext cx="1285884" cy="325442"/>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lIns="72000" tIns="72000" rIns="72000" bIns="72000" anchor="ctr"/>
          <a:lstStyle/>
          <a:p>
            <a:pPr algn="ctr"/>
            <a:r>
              <a:rPr lang="zh-CN" altLang="en-US" sz="1600" dirty="0" smtClean="0">
                <a:solidFill>
                  <a:schemeClr val="tx1"/>
                </a:solidFill>
                <a:latin typeface="华文楷体" pitchFamily="2" charset="-122"/>
                <a:ea typeface="华文楷体" pitchFamily="2" charset="-122"/>
              </a:rPr>
              <a:t>集团财务部</a:t>
            </a:r>
            <a:endParaRPr lang="zh-CN" altLang="en-US" sz="1600" dirty="0">
              <a:solidFill>
                <a:schemeClr val="tx1"/>
              </a:solidFill>
              <a:latin typeface="华文楷体" pitchFamily="2" charset="-122"/>
              <a:ea typeface="华文楷体" pitchFamily="2" charset="-122"/>
            </a:endParaRPr>
          </a:p>
        </p:txBody>
      </p:sp>
      <p:sp>
        <p:nvSpPr>
          <p:cNvPr id="95" name="Rectangle 18"/>
          <p:cNvSpPr>
            <a:spLocks noChangeArrowheads="1"/>
          </p:cNvSpPr>
          <p:nvPr/>
        </p:nvSpPr>
        <p:spPr bwMode="gray">
          <a:xfrm>
            <a:off x="6929454" y="2643182"/>
            <a:ext cx="1042993" cy="325442"/>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lIns="72000" tIns="72000" rIns="72000" bIns="72000" anchor="ctr"/>
          <a:lstStyle/>
          <a:p>
            <a:pPr algn="ctr"/>
            <a:r>
              <a:rPr lang="zh-CN" altLang="en-US" sz="1600" dirty="0" smtClean="0">
                <a:solidFill>
                  <a:schemeClr val="tx1"/>
                </a:solidFill>
                <a:latin typeface="华文楷体" pitchFamily="2" charset="-122"/>
                <a:ea typeface="华文楷体" pitchFamily="2" charset="-122"/>
              </a:rPr>
              <a:t>结算中心</a:t>
            </a:r>
            <a:endParaRPr lang="zh-CN" altLang="en-US" sz="1600" dirty="0">
              <a:solidFill>
                <a:schemeClr val="tx1"/>
              </a:solidFill>
              <a:latin typeface="华文楷体" pitchFamily="2" charset="-122"/>
              <a:ea typeface="华文楷体" pitchFamily="2" charset="-122"/>
            </a:endParaRPr>
          </a:p>
        </p:txBody>
      </p:sp>
      <p:sp>
        <p:nvSpPr>
          <p:cNvPr id="96" name="Rectangle 18"/>
          <p:cNvSpPr>
            <a:spLocks noChangeArrowheads="1"/>
          </p:cNvSpPr>
          <p:nvPr/>
        </p:nvSpPr>
        <p:spPr bwMode="gray">
          <a:xfrm>
            <a:off x="142844" y="3357562"/>
            <a:ext cx="1214446" cy="35719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72000" tIns="72000" rIns="72000" bIns="72000" anchor="ctr"/>
          <a:lstStyle/>
          <a:p>
            <a:pPr algn="ctr"/>
            <a:r>
              <a:rPr lang="zh-CN" altLang="en-US" sz="1400" dirty="0" smtClean="0">
                <a:solidFill>
                  <a:schemeClr val="tx1"/>
                </a:solidFill>
                <a:latin typeface="华文楷体" pitchFamily="2" charset="-122"/>
                <a:ea typeface="华文楷体" pitchFamily="2" charset="-122"/>
              </a:rPr>
              <a:t>本部财务</a:t>
            </a:r>
            <a:endParaRPr lang="zh-CN" altLang="en-US" sz="1400" dirty="0">
              <a:solidFill>
                <a:schemeClr val="tx1"/>
              </a:solidFill>
              <a:latin typeface="华文楷体" pitchFamily="2" charset="-122"/>
              <a:ea typeface="华文楷体" pitchFamily="2" charset="-122"/>
            </a:endParaRPr>
          </a:p>
        </p:txBody>
      </p:sp>
      <p:sp>
        <p:nvSpPr>
          <p:cNvPr id="104" name="Rectangle 18"/>
          <p:cNvSpPr>
            <a:spLocks noChangeArrowheads="1"/>
          </p:cNvSpPr>
          <p:nvPr/>
        </p:nvSpPr>
        <p:spPr bwMode="gray">
          <a:xfrm>
            <a:off x="1571604" y="3357562"/>
            <a:ext cx="1214446" cy="35719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72000" tIns="72000" rIns="72000" bIns="72000" anchor="ctr"/>
          <a:lstStyle/>
          <a:p>
            <a:pPr algn="ctr"/>
            <a:r>
              <a:rPr lang="zh-CN" altLang="en-US" sz="1400" dirty="0" smtClean="0">
                <a:solidFill>
                  <a:schemeClr val="tx1"/>
                </a:solidFill>
                <a:latin typeface="华文楷体" pitchFamily="2" charset="-122"/>
                <a:ea typeface="华文楷体" pitchFamily="2" charset="-122"/>
              </a:rPr>
              <a:t>集团核算报告</a:t>
            </a:r>
            <a:endParaRPr lang="zh-CN" altLang="en-US" sz="1400" dirty="0">
              <a:solidFill>
                <a:schemeClr val="tx1"/>
              </a:solidFill>
              <a:latin typeface="华文楷体" pitchFamily="2" charset="-122"/>
              <a:ea typeface="华文楷体" pitchFamily="2" charset="-122"/>
            </a:endParaRPr>
          </a:p>
        </p:txBody>
      </p:sp>
      <p:sp>
        <p:nvSpPr>
          <p:cNvPr id="105" name="Rectangle 18"/>
          <p:cNvSpPr>
            <a:spLocks noChangeArrowheads="1"/>
          </p:cNvSpPr>
          <p:nvPr/>
        </p:nvSpPr>
        <p:spPr bwMode="gray">
          <a:xfrm>
            <a:off x="2928926" y="3357562"/>
            <a:ext cx="1785950" cy="35719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72000" tIns="72000" rIns="72000" bIns="72000" anchor="ctr"/>
          <a:lstStyle/>
          <a:p>
            <a:pPr algn="ctr"/>
            <a:r>
              <a:rPr lang="zh-CN" altLang="en-US" sz="1400" dirty="0" smtClean="0">
                <a:solidFill>
                  <a:schemeClr val="tx1"/>
                </a:solidFill>
                <a:latin typeface="华文楷体" pitchFamily="2" charset="-122"/>
                <a:ea typeface="华文楷体" pitchFamily="2" charset="-122"/>
              </a:rPr>
              <a:t>预算及风险评价</a:t>
            </a:r>
            <a:endParaRPr lang="zh-CN" altLang="en-US" sz="1400" dirty="0">
              <a:solidFill>
                <a:schemeClr val="tx1"/>
              </a:solidFill>
              <a:latin typeface="华文楷体" pitchFamily="2" charset="-122"/>
              <a:ea typeface="华文楷体" pitchFamily="2" charset="-122"/>
            </a:endParaRPr>
          </a:p>
        </p:txBody>
      </p:sp>
      <p:sp>
        <p:nvSpPr>
          <p:cNvPr id="106" name="Rectangle 18"/>
          <p:cNvSpPr>
            <a:spLocks noChangeArrowheads="1"/>
          </p:cNvSpPr>
          <p:nvPr/>
        </p:nvSpPr>
        <p:spPr bwMode="gray">
          <a:xfrm>
            <a:off x="4929190" y="3357562"/>
            <a:ext cx="1000132" cy="35719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72000" tIns="72000" rIns="72000" bIns="72000" anchor="ctr"/>
          <a:lstStyle/>
          <a:p>
            <a:pPr algn="ctr"/>
            <a:r>
              <a:rPr lang="zh-CN" altLang="en-US" sz="1400" dirty="0" smtClean="0">
                <a:solidFill>
                  <a:schemeClr val="tx1"/>
                </a:solidFill>
                <a:latin typeface="华文楷体" pitchFamily="2" charset="-122"/>
                <a:ea typeface="华文楷体" pitchFamily="2" charset="-122"/>
              </a:rPr>
              <a:t>税收筹划</a:t>
            </a:r>
            <a:endParaRPr lang="zh-CN" altLang="en-US" sz="1400" dirty="0">
              <a:solidFill>
                <a:schemeClr val="tx1"/>
              </a:solidFill>
              <a:latin typeface="华文楷体" pitchFamily="2" charset="-122"/>
              <a:ea typeface="华文楷体" pitchFamily="2" charset="-122"/>
            </a:endParaRPr>
          </a:p>
        </p:txBody>
      </p:sp>
      <p:sp>
        <p:nvSpPr>
          <p:cNvPr id="109" name="Rectangle 18"/>
          <p:cNvSpPr>
            <a:spLocks noChangeArrowheads="1"/>
          </p:cNvSpPr>
          <p:nvPr/>
        </p:nvSpPr>
        <p:spPr bwMode="gray">
          <a:xfrm>
            <a:off x="6215075" y="3357562"/>
            <a:ext cx="1071569" cy="35719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72000" tIns="72000" rIns="72000" bIns="72000" anchor="ctr"/>
          <a:lstStyle/>
          <a:p>
            <a:pPr algn="ctr"/>
            <a:r>
              <a:rPr lang="zh-CN" altLang="en-US" sz="1600" dirty="0" smtClean="0">
                <a:solidFill>
                  <a:schemeClr val="tx1"/>
                </a:solidFill>
                <a:latin typeface="华文楷体" pitchFamily="2" charset="-122"/>
                <a:ea typeface="华文楷体" pitchFamily="2" charset="-122"/>
              </a:rPr>
              <a:t>资金结算</a:t>
            </a:r>
            <a:endParaRPr lang="zh-CN" altLang="en-US" sz="1600" dirty="0">
              <a:solidFill>
                <a:schemeClr val="tx1"/>
              </a:solidFill>
              <a:latin typeface="华文楷体" pitchFamily="2" charset="-122"/>
              <a:ea typeface="华文楷体" pitchFamily="2" charset="-122"/>
            </a:endParaRPr>
          </a:p>
        </p:txBody>
      </p:sp>
      <p:sp>
        <p:nvSpPr>
          <p:cNvPr id="110" name="Rectangle 18"/>
          <p:cNvSpPr>
            <a:spLocks noChangeArrowheads="1"/>
          </p:cNvSpPr>
          <p:nvPr/>
        </p:nvSpPr>
        <p:spPr bwMode="gray">
          <a:xfrm>
            <a:off x="7500959" y="3357562"/>
            <a:ext cx="1285883" cy="35719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72000" tIns="72000" rIns="72000" bIns="72000" anchor="ctr"/>
          <a:lstStyle/>
          <a:p>
            <a:pPr algn="ctr"/>
            <a:r>
              <a:rPr lang="zh-CN" altLang="en-US" sz="1600" dirty="0" smtClean="0">
                <a:solidFill>
                  <a:schemeClr val="tx1"/>
                </a:solidFill>
                <a:latin typeface="华文楷体" pitchFamily="2" charset="-122"/>
                <a:ea typeface="华文楷体" pitchFamily="2" charset="-122"/>
              </a:rPr>
              <a:t>计划信贷</a:t>
            </a:r>
            <a:endParaRPr lang="zh-CN" altLang="en-US" sz="1600" dirty="0">
              <a:solidFill>
                <a:schemeClr val="tx1"/>
              </a:solidFill>
              <a:latin typeface="华文楷体" pitchFamily="2" charset="-122"/>
              <a:ea typeface="华文楷体" pitchFamily="2" charset="-122"/>
            </a:endParaRPr>
          </a:p>
        </p:txBody>
      </p:sp>
      <p:sp>
        <p:nvSpPr>
          <p:cNvPr id="112" name="矩形 111"/>
          <p:cNvSpPr/>
          <p:nvPr/>
        </p:nvSpPr>
        <p:spPr>
          <a:xfrm>
            <a:off x="214282" y="4000504"/>
            <a:ext cx="214314" cy="164307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出纳</a:t>
            </a:r>
            <a:endParaRPr lang="zh-CN" altLang="en-US" sz="1400" dirty="0">
              <a:latin typeface="华文楷体" pitchFamily="2" charset="-122"/>
              <a:ea typeface="华文楷体" pitchFamily="2" charset="-122"/>
            </a:endParaRPr>
          </a:p>
        </p:txBody>
      </p:sp>
      <p:sp>
        <p:nvSpPr>
          <p:cNvPr id="113" name="矩形 112"/>
          <p:cNvSpPr/>
          <p:nvPr/>
        </p:nvSpPr>
        <p:spPr>
          <a:xfrm>
            <a:off x="500034" y="4000504"/>
            <a:ext cx="214314" cy="164307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会计</a:t>
            </a:r>
            <a:endParaRPr lang="zh-CN" altLang="en-US" sz="1400" dirty="0">
              <a:latin typeface="华文楷体" pitchFamily="2" charset="-122"/>
              <a:ea typeface="华文楷体" pitchFamily="2" charset="-122"/>
            </a:endParaRPr>
          </a:p>
        </p:txBody>
      </p:sp>
      <p:sp>
        <p:nvSpPr>
          <p:cNvPr id="114" name="矩形 113"/>
          <p:cNvSpPr/>
          <p:nvPr/>
        </p:nvSpPr>
        <p:spPr>
          <a:xfrm>
            <a:off x="1643042" y="4000504"/>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会计制度</a:t>
            </a:r>
            <a:endParaRPr lang="zh-CN" altLang="en-US" sz="1400" dirty="0">
              <a:latin typeface="华文楷体" pitchFamily="2" charset="-122"/>
              <a:ea typeface="华文楷体" pitchFamily="2" charset="-122"/>
            </a:endParaRPr>
          </a:p>
        </p:txBody>
      </p:sp>
      <p:sp>
        <p:nvSpPr>
          <p:cNvPr id="115" name="矩形 114"/>
          <p:cNvSpPr/>
          <p:nvPr/>
        </p:nvSpPr>
        <p:spPr>
          <a:xfrm>
            <a:off x="2500298" y="4000504"/>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财务管理报告</a:t>
            </a:r>
            <a:endParaRPr lang="zh-CN" altLang="en-US" sz="1400" dirty="0">
              <a:latin typeface="华文楷体" pitchFamily="2" charset="-122"/>
              <a:ea typeface="华文楷体" pitchFamily="2" charset="-122"/>
            </a:endParaRPr>
          </a:p>
        </p:txBody>
      </p:sp>
      <p:sp>
        <p:nvSpPr>
          <p:cNvPr id="116" name="矩形 115"/>
          <p:cNvSpPr/>
          <p:nvPr/>
        </p:nvSpPr>
        <p:spPr>
          <a:xfrm>
            <a:off x="1928794" y="4000504"/>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合并报表</a:t>
            </a:r>
            <a:endParaRPr lang="zh-CN" altLang="en-US" sz="1400" dirty="0">
              <a:latin typeface="华文楷体" pitchFamily="2" charset="-122"/>
              <a:ea typeface="华文楷体" pitchFamily="2" charset="-122"/>
            </a:endParaRPr>
          </a:p>
        </p:txBody>
      </p:sp>
      <p:sp>
        <p:nvSpPr>
          <p:cNvPr id="117" name="矩形 116"/>
          <p:cNvSpPr/>
          <p:nvPr/>
        </p:nvSpPr>
        <p:spPr>
          <a:xfrm>
            <a:off x="3000363" y="4000504"/>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预算管理</a:t>
            </a:r>
            <a:endParaRPr lang="zh-CN" altLang="en-US" sz="1400" dirty="0">
              <a:latin typeface="华文楷体" pitchFamily="2" charset="-122"/>
              <a:ea typeface="华文楷体" pitchFamily="2" charset="-122"/>
            </a:endParaRPr>
          </a:p>
        </p:txBody>
      </p:sp>
      <p:sp>
        <p:nvSpPr>
          <p:cNvPr id="118" name="矩形 117"/>
          <p:cNvSpPr/>
          <p:nvPr/>
        </p:nvSpPr>
        <p:spPr>
          <a:xfrm>
            <a:off x="3286115" y="4000504"/>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预算分析</a:t>
            </a:r>
            <a:endParaRPr lang="zh-CN" altLang="en-US" sz="1400" dirty="0">
              <a:latin typeface="华文楷体" pitchFamily="2" charset="-122"/>
              <a:ea typeface="华文楷体" pitchFamily="2" charset="-122"/>
            </a:endParaRPr>
          </a:p>
        </p:txBody>
      </p:sp>
      <p:sp>
        <p:nvSpPr>
          <p:cNvPr id="119" name="矩形 118"/>
          <p:cNvSpPr/>
          <p:nvPr/>
        </p:nvSpPr>
        <p:spPr>
          <a:xfrm>
            <a:off x="3571867" y="4000504"/>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预算报告</a:t>
            </a:r>
            <a:endParaRPr lang="zh-CN" altLang="en-US" sz="1400" dirty="0">
              <a:latin typeface="华文楷体" pitchFamily="2" charset="-122"/>
              <a:ea typeface="华文楷体" pitchFamily="2" charset="-122"/>
            </a:endParaRPr>
          </a:p>
        </p:txBody>
      </p:sp>
      <p:sp>
        <p:nvSpPr>
          <p:cNvPr id="120" name="矩形 119"/>
          <p:cNvSpPr/>
          <p:nvPr/>
        </p:nvSpPr>
        <p:spPr>
          <a:xfrm>
            <a:off x="5072066" y="4000504"/>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集团税收</a:t>
            </a:r>
            <a:endParaRPr lang="zh-CN" altLang="en-US" sz="1400" dirty="0">
              <a:latin typeface="华文楷体" pitchFamily="2" charset="-122"/>
              <a:ea typeface="华文楷体" pitchFamily="2" charset="-122"/>
            </a:endParaRPr>
          </a:p>
        </p:txBody>
      </p:sp>
      <p:sp>
        <p:nvSpPr>
          <p:cNvPr id="121" name="矩形 120"/>
          <p:cNvSpPr/>
          <p:nvPr/>
        </p:nvSpPr>
        <p:spPr>
          <a:xfrm>
            <a:off x="5357818" y="4000504"/>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政策研究</a:t>
            </a:r>
            <a:endParaRPr lang="zh-CN" altLang="en-US" sz="1400" dirty="0">
              <a:latin typeface="华文楷体" pitchFamily="2" charset="-122"/>
              <a:ea typeface="华文楷体" pitchFamily="2" charset="-122"/>
            </a:endParaRPr>
          </a:p>
        </p:txBody>
      </p:sp>
      <p:sp>
        <p:nvSpPr>
          <p:cNvPr id="122" name="矩形 121"/>
          <p:cNvSpPr/>
          <p:nvPr/>
        </p:nvSpPr>
        <p:spPr>
          <a:xfrm>
            <a:off x="5643570" y="4000504"/>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内外价格接口</a:t>
            </a:r>
            <a:endParaRPr lang="zh-CN" altLang="en-US" sz="1400" dirty="0">
              <a:latin typeface="华文楷体" pitchFamily="2" charset="-122"/>
              <a:ea typeface="华文楷体" pitchFamily="2" charset="-122"/>
            </a:endParaRPr>
          </a:p>
        </p:txBody>
      </p:sp>
      <p:sp>
        <p:nvSpPr>
          <p:cNvPr id="123" name="矩形 122"/>
          <p:cNvSpPr/>
          <p:nvPr/>
        </p:nvSpPr>
        <p:spPr>
          <a:xfrm>
            <a:off x="3857619" y="4000504"/>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财务及成本分析</a:t>
            </a:r>
            <a:endParaRPr lang="zh-CN" altLang="en-US" sz="1400" dirty="0">
              <a:latin typeface="华文楷体" pitchFamily="2" charset="-122"/>
              <a:ea typeface="华文楷体" pitchFamily="2" charset="-122"/>
            </a:endParaRPr>
          </a:p>
        </p:txBody>
      </p:sp>
      <p:sp>
        <p:nvSpPr>
          <p:cNvPr id="124" name="矩形 123"/>
          <p:cNvSpPr/>
          <p:nvPr/>
        </p:nvSpPr>
        <p:spPr>
          <a:xfrm>
            <a:off x="4143371" y="4000504"/>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企业风险评估</a:t>
            </a:r>
            <a:endParaRPr lang="zh-CN" altLang="en-US" sz="1400" dirty="0">
              <a:latin typeface="华文楷体" pitchFamily="2" charset="-122"/>
              <a:ea typeface="华文楷体" pitchFamily="2" charset="-122"/>
            </a:endParaRPr>
          </a:p>
        </p:txBody>
      </p:sp>
      <p:sp>
        <p:nvSpPr>
          <p:cNvPr id="125" name="矩形 124"/>
          <p:cNvSpPr/>
          <p:nvPr/>
        </p:nvSpPr>
        <p:spPr>
          <a:xfrm>
            <a:off x="4429123" y="4000504"/>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企业内控监控</a:t>
            </a:r>
            <a:endParaRPr lang="zh-CN" altLang="en-US" sz="1400" dirty="0">
              <a:latin typeface="华文楷体" pitchFamily="2" charset="-122"/>
              <a:ea typeface="华文楷体" pitchFamily="2" charset="-122"/>
            </a:endParaRPr>
          </a:p>
        </p:txBody>
      </p:sp>
      <p:sp>
        <p:nvSpPr>
          <p:cNvPr id="126" name="矩形 125"/>
          <p:cNvSpPr/>
          <p:nvPr/>
        </p:nvSpPr>
        <p:spPr>
          <a:xfrm>
            <a:off x="785786" y="4000504"/>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财务信息建设</a:t>
            </a:r>
            <a:endParaRPr lang="zh-CN" altLang="en-US" sz="1400" dirty="0">
              <a:latin typeface="华文楷体" pitchFamily="2" charset="-122"/>
              <a:ea typeface="华文楷体" pitchFamily="2" charset="-122"/>
            </a:endParaRPr>
          </a:p>
        </p:txBody>
      </p:sp>
      <p:sp>
        <p:nvSpPr>
          <p:cNvPr id="127" name="矩形 126"/>
          <p:cNvSpPr/>
          <p:nvPr/>
        </p:nvSpPr>
        <p:spPr>
          <a:xfrm>
            <a:off x="2214546" y="4000504"/>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财务内部稽核</a:t>
            </a:r>
            <a:endParaRPr lang="zh-CN" altLang="en-US" sz="1400" dirty="0">
              <a:latin typeface="华文楷体" pitchFamily="2" charset="-122"/>
              <a:ea typeface="华文楷体" pitchFamily="2" charset="-122"/>
            </a:endParaRPr>
          </a:p>
        </p:txBody>
      </p:sp>
      <p:sp>
        <p:nvSpPr>
          <p:cNvPr id="128" name="矩形 127"/>
          <p:cNvSpPr/>
          <p:nvPr/>
        </p:nvSpPr>
        <p:spPr>
          <a:xfrm>
            <a:off x="6357950" y="4000504"/>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内外账户管理</a:t>
            </a:r>
            <a:endParaRPr lang="zh-CN" altLang="en-US" sz="1400" dirty="0">
              <a:latin typeface="华文楷体" pitchFamily="2" charset="-122"/>
              <a:ea typeface="华文楷体" pitchFamily="2" charset="-122"/>
            </a:endParaRPr>
          </a:p>
        </p:txBody>
      </p:sp>
      <p:sp>
        <p:nvSpPr>
          <p:cNvPr id="129" name="矩形 128"/>
          <p:cNvSpPr/>
          <p:nvPr/>
        </p:nvSpPr>
        <p:spPr>
          <a:xfrm>
            <a:off x="6643702" y="4000504"/>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内外资金结算</a:t>
            </a:r>
            <a:endParaRPr lang="zh-CN" altLang="en-US" sz="1400" dirty="0">
              <a:latin typeface="华文楷体" pitchFamily="2" charset="-122"/>
              <a:ea typeface="华文楷体" pitchFamily="2" charset="-122"/>
            </a:endParaRPr>
          </a:p>
        </p:txBody>
      </p:sp>
      <p:sp>
        <p:nvSpPr>
          <p:cNvPr id="130" name="矩形 129"/>
          <p:cNvSpPr/>
          <p:nvPr/>
        </p:nvSpPr>
        <p:spPr>
          <a:xfrm>
            <a:off x="6929454" y="4000504"/>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集团对账</a:t>
            </a:r>
            <a:endParaRPr lang="zh-CN" altLang="en-US" sz="1400" dirty="0">
              <a:latin typeface="华文楷体" pitchFamily="2" charset="-122"/>
              <a:ea typeface="华文楷体" pitchFamily="2" charset="-122"/>
            </a:endParaRPr>
          </a:p>
        </p:txBody>
      </p:sp>
      <p:sp>
        <p:nvSpPr>
          <p:cNvPr id="131" name="矩形 130"/>
          <p:cNvSpPr/>
          <p:nvPr/>
        </p:nvSpPr>
        <p:spPr>
          <a:xfrm>
            <a:off x="7643834" y="4000504"/>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资金计划编制</a:t>
            </a:r>
            <a:endParaRPr lang="zh-CN" altLang="en-US" sz="1400" dirty="0">
              <a:latin typeface="华文楷体" pitchFamily="2" charset="-122"/>
              <a:ea typeface="华文楷体" pitchFamily="2" charset="-122"/>
            </a:endParaRPr>
          </a:p>
        </p:txBody>
      </p:sp>
      <p:sp>
        <p:nvSpPr>
          <p:cNvPr id="132" name="矩形 131"/>
          <p:cNvSpPr/>
          <p:nvPr/>
        </p:nvSpPr>
        <p:spPr>
          <a:xfrm>
            <a:off x="7929586" y="4000504"/>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资金头寸管理</a:t>
            </a:r>
            <a:endParaRPr lang="zh-CN" altLang="en-US" sz="1400" dirty="0">
              <a:latin typeface="华文楷体" pitchFamily="2" charset="-122"/>
              <a:ea typeface="华文楷体" pitchFamily="2" charset="-122"/>
            </a:endParaRPr>
          </a:p>
        </p:txBody>
      </p:sp>
      <p:sp>
        <p:nvSpPr>
          <p:cNvPr id="133" name="矩形 132"/>
          <p:cNvSpPr/>
          <p:nvPr/>
        </p:nvSpPr>
        <p:spPr>
          <a:xfrm>
            <a:off x="8215338" y="4000504"/>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银行事务管理</a:t>
            </a:r>
            <a:endParaRPr lang="zh-CN" altLang="en-US" sz="1400" dirty="0">
              <a:latin typeface="华文楷体" pitchFamily="2" charset="-122"/>
              <a:ea typeface="华文楷体" pitchFamily="2" charset="-122"/>
            </a:endParaRPr>
          </a:p>
        </p:txBody>
      </p:sp>
      <p:sp>
        <p:nvSpPr>
          <p:cNvPr id="134" name="矩形 133"/>
          <p:cNvSpPr/>
          <p:nvPr/>
        </p:nvSpPr>
        <p:spPr>
          <a:xfrm>
            <a:off x="8501090" y="4000504"/>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内外信贷管理</a:t>
            </a:r>
            <a:endParaRPr lang="zh-CN" altLang="en-US" sz="1400" dirty="0">
              <a:latin typeface="华文楷体" pitchFamily="2" charset="-122"/>
              <a:ea typeface="华文楷体" pitchFamily="2" charset="-122"/>
            </a:endParaRPr>
          </a:p>
        </p:txBody>
      </p:sp>
      <p:sp>
        <p:nvSpPr>
          <p:cNvPr id="135" name="Rectangle 18"/>
          <p:cNvSpPr>
            <a:spLocks noChangeArrowheads="1"/>
          </p:cNvSpPr>
          <p:nvPr/>
        </p:nvSpPr>
        <p:spPr bwMode="gray">
          <a:xfrm>
            <a:off x="214282" y="6072206"/>
            <a:ext cx="928693" cy="35719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72000" tIns="72000" rIns="72000" bIns="72000" anchor="ctr"/>
          <a:lstStyle/>
          <a:p>
            <a:pPr algn="ctr"/>
            <a:r>
              <a:rPr lang="zh-CN" altLang="en-US" sz="1400" dirty="0" smtClean="0">
                <a:solidFill>
                  <a:schemeClr val="tx1"/>
                </a:solidFill>
                <a:latin typeface="华文楷体" pitchFamily="2" charset="-122"/>
                <a:ea typeface="华文楷体" pitchFamily="2" charset="-122"/>
              </a:rPr>
              <a:t>基础业务</a:t>
            </a:r>
            <a:endParaRPr lang="zh-CN" altLang="en-US" sz="1400" dirty="0">
              <a:solidFill>
                <a:schemeClr val="tx1"/>
              </a:solidFill>
              <a:latin typeface="华文楷体" pitchFamily="2" charset="-122"/>
              <a:ea typeface="华文楷体" pitchFamily="2" charset="-122"/>
            </a:endParaRPr>
          </a:p>
        </p:txBody>
      </p:sp>
      <p:sp>
        <p:nvSpPr>
          <p:cNvPr id="136" name="Rectangle 18"/>
          <p:cNvSpPr>
            <a:spLocks noChangeArrowheads="1"/>
          </p:cNvSpPr>
          <p:nvPr/>
        </p:nvSpPr>
        <p:spPr bwMode="gray">
          <a:xfrm>
            <a:off x="3143241" y="6072206"/>
            <a:ext cx="928693" cy="35719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72000" tIns="72000" rIns="72000" bIns="72000" anchor="ctr"/>
          <a:lstStyle/>
          <a:p>
            <a:pPr algn="ctr"/>
            <a:r>
              <a:rPr lang="zh-CN" altLang="en-US" sz="1400" dirty="0" smtClean="0">
                <a:solidFill>
                  <a:schemeClr val="tx1"/>
                </a:solidFill>
                <a:latin typeface="华文楷体" pitchFamily="2" charset="-122"/>
                <a:ea typeface="华文楷体" pitchFamily="2" charset="-122"/>
              </a:rPr>
              <a:t>协同业务</a:t>
            </a:r>
            <a:endParaRPr lang="zh-CN" altLang="en-US" sz="1400" dirty="0">
              <a:solidFill>
                <a:schemeClr val="tx1"/>
              </a:solidFill>
              <a:latin typeface="华文楷体" pitchFamily="2" charset="-122"/>
              <a:ea typeface="华文楷体" pitchFamily="2" charset="-122"/>
            </a:endParaRPr>
          </a:p>
        </p:txBody>
      </p:sp>
      <p:sp>
        <p:nvSpPr>
          <p:cNvPr id="137" name="Rectangle 18"/>
          <p:cNvSpPr>
            <a:spLocks noChangeArrowheads="1"/>
          </p:cNvSpPr>
          <p:nvPr/>
        </p:nvSpPr>
        <p:spPr bwMode="gray">
          <a:xfrm>
            <a:off x="1643043" y="6072206"/>
            <a:ext cx="928693" cy="35719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72000" tIns="72000" rIns="72000" bIns="72000" anchor="ctr"/>
          <a:lstStyle/>
          <a:p>
            <a:pPr algn="ctr"/>
            <a:r>
              <a:rPr lang="zh-CN" altLang="en-US" sz="1400" dirty="0" smtClean="0">
                <a:solidFill>
                  <a:schemeClr val="tx1"/>
                </a:solidFill>
                <a:latin typeface="华文楷体" pitchFamily="2" charset="-122"/>
                <a:ea typeface="华文楷体" pitchFamily="2" charset="-122"/>
              </a:rPr>
              <a:t>服务业务</a:t>
            </a:r>
            <a:endParaRPr lang="zh-CN" altLang="en-US" sz="1400" dirty="0">
              <a:solidFill>
                <a:schemeClr val="tx1"/>
              </a:solidFill>
              <a:latin typeface="华文楷体" pitchFamily="2" charset="-122"/>
              <a:ea typeface="华文楷体" pitchFamily="2" charset="-122"/>
            </a:endParaRPr>
          </a:p>
        </p:txBody>
      </p:sp>
      <p:cxnSp>
        <p:nvCxnSpPr>
          <p:cNvPr id="141" name="直接连接符 140"/>
          <p:cNvCxnSpPr/>
          <p:nvPr/>
        </p:nvCxnSpPr>
        <p:spPr>
          <a:xfrm>
            <a:off x="428596" y="3000372"/>
            <a:ext cx="500066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6643702" y="3000372"/>
            <a:ext cx="157163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rot="5400000">
            <a:off x="250795" y="3178173"/>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rot="5400000">
            <a:off x="3678230" y="3178173"/>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rot="5400000">
            <a:off x="5251455" y="3178173"/>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rot="5400000">
            <a:off x="6465901" y="3178173"/>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rot="5400000">
            <a:off x="8037537" y="3178173"/>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rot="5400000">
            <a:off x="1965307" y="3178173"/>
            <a:ext cx="35719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53" name="矩形 152"/>
          <p:cNvSpPr/>
          <p:nvPr/>
        </p:nvSpPr>
        <p:spPr>
          <a:xfrm>
            <a:off x="1071538" y="4000504"/>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财务接口</a:t>
            </a:r>
            <a:endParaRPr lang="zh-CN" altLang="en-US" sz="1400" dirty="0">
              <a:latin typeface="华文楷体" pitchFamily="2" charset="-122"/>
              <a:ea typeface="华文楷体" pitchFamily="2" charset="-122"/>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2743" name="Rectangle 55"/>
          <p:cNvSpPr>
            <a:spLocks noGrp="1" noChangeArrowheads="1"/>
          </p:cNvSpPr>
          <p:nvPr>
            <p:ph type="title"/>
          </p:nvPr>
        </p:nvSpPr>
        <p:spPr bwMode="gray">
          <a:xfrm>
            <a:off x="0" y="0"/>
            <a:ext cx="8229600" cy="642918"/>
          </a:xfrm>
        </p:spPr>
        <p:txBody>
          <a:bodyPr/>
          <a:lstStyle/>
          <a:p>
            <a:pPr algn="l">
              <a:defRPr/>
            </a:pPr>
            <a:r>
              <a:rPr lang="zh-CN" altLang="en-US" sz="3200" b="1" dirty="0" smtClean="0">
                <a:solidFill>
                  <a:srgbClr val="FF0000"/>
                </a:solidFill>
                <a:latin typeface="华文楷体" pitchFamily="2" charset="-122"/>
                <a:ea typeface="华文楷体" pitchFamily="2" charset="-122"/>
                <a:cs typeface="+mn-cs"/>
              </a:rPr>
              <a:t>总会计师岗位职责</a:t>
            </a:r>
            <a:endParaRPr lang="en-US" altLang="zh-CN" sz="3200" b="1" dirty="0">
              <a:solidFill>
                <a:srgbClr val="FF0000"/>
              </a:solidFill>
              <a:latin typeface="华文楷体" pitchFamily="2" charset="-122"/>
              <a:ea typeface="华文楷体" pitchFamily="2" charset="-122"/>
              <a:cs typeface="+mn-cs"/>
            </a:endParaRPr>
          </a:p>
        </p:txBody>
      </p:sp>
      <p:sp>
        <p:nvSpPr>
          <p:cNvPr id="3442691" name="Rectangle 3"/>
          <p:cNvSpPr>
            <a:spLocks noChangeArrowheads="1"/>
          </p:cNvSpPr>
          <p:nvPr/>
        </p:nvSpPr>
        <p:spPr bwMode="gray">
          <a:xfrm>
            <a:off x="1671619" y="1809731"/>
            <a:ext cx="1042993" cy="293695"/>
          </a:xfrm>
          <a:prstGeom prst="rect">
            <a:avLst/>
          </a:prstGeom>
          <a:ln>
            <a:headEnd/>
            <a:tailEnd/>
          </a:ln>
        </p:spPr>
        <p:style>
          <a:lnRef idx="1">
            <a:schemeClr val="dk1"/>
          </a:lnRef>
          <a:fillRef idx="2">
            <a:schemeClr val="dk1"/>
          </a:fillRef>
          <a:effectRef idx="1">
            <a:schemeClr val="dk1"/>
          </a:effectRef>
          <a:fontRef idx="minor">
            <a:schemeClr val="dk1"/>
          </a:fontRef>
        </p:style>
        <p:txBody>
          <a:bodyPr lIns="72000" tIns="72000" rIns="72000" bIns="72000" anchor="ctr"/>
          <a:lstStyle/>
          <a:p>
            <a:pPr algn="ctr"/>
            <a:r>
              <a:rPr lang="zh-CN" altLang="en-US" sz="1600" dirty="0" smtClean="0">
                <a:solidFill>
                  <a:schemeClr val="tx1"/>
                </a:solidFill>
                <a:latin typeface="华文楷体" pitchFamily="2" charset="-122"/>
                <a:ea typeface="华文楷体" pitchFamily="2" charset="-122"/>
              </a:rPr>
              <a:t>总会计师</a:t>
            </a:r>
            <a:endParaRPr lang="en-US" altLang="zh-CN" sz="1600" dirty="0">
              <a:solidFill>
                <a:schemeClr val="tx1"/>
              </a:solidFill>
              <a:latin typeface="华文楷体" pitchFamily="2" charset="-122"/>
              <a:ea typeface="华文楷体" pitchFamily="2" charset="-122"/>
            </a:endParaRPr>
          </a:p>
        </p:txBody>
      </p:sp>
      <p:sp>
        <p:nvSpPr>
          <p:cNvPr id="3442706" name="Rectangle 18"/>
          <p:cNvSpPr>
            <a:spLocks noChangeArrowheads="1"/>
          </p:cNvSpPr>
          <p:nvPr/>
        </p:nvSpPr>
        <p:spPr bwMode="gray">
          <a:xfrm>
            <a:off x="1671619" y="1420794"/>
            <a:ext cx="1042993" cy="325442"/>
          </a:xfrm>
          <a:prstGeom prst="rect">
            <a:avLst/>
          </a:prstGeom>
          <a:ln>
            <a:headEnd/>
            <a:tailEnd/>
          </a:ln>
        </p:spPr>
        <p:style>
          <a:lnRef idx="1">
            <a:schemeClr val="dk1"/>
          </a:lnRef>
          <a:fillRef idx="2">
            <a:schemeClr val="dk1"/>
          </a:fillRef>
          <a:effectRef idx="1">
            <a:schemeClr val="dk1"/>
          </a:effectRef>
          <a:fontRef idx="minor">
            <a:schemeClr val="dk1"/>
          </a:fontRef>
        </p:style>
        <p:txBody>
          <a:bodyPr lIns="72000" tIns="72000" rIns="72000" bIns="72000" anchor="ctr"/>
          <a:lstStyle/>
          <a:p>
            <a:pPr algn="ctr"/>
            <a:r>
              <a:rPr lang="zh-CN" altLang="en-US" sz="1600" dirty="0" smtClean="0">
                <a:solidFill>
                  <a:schemeClr val="tx1"/>
                </a:solidFill>
                <a:latin typeface="华文楷体" pitchFamily="2" charset="-122"/>
                <a:ea typeface="华文楷体" pitchFamily="2" charset="-122"/>
              </a:rPr>
              <a:t>总经理</a:t>
            </a:r>
            <a:endParaRPr lang="zh-CN" altLang="en-US" sz="1600" dirty="0">
              <a:solidFill>
                <a:schemeClr val="tx1"/>
              </a:solidFill>
              <a:latin typeface="华文楷体" pitchFamily="2" charset="-122"/>
              <a:ea typeface="华文楷体" pitchFamily="2" charset="-122"/>
            </a:endParaRPr>
          </a:p>
        </p:txBody>
      </p:sp>
      <p:sp>
        <p:nvSpPr>
          <p:cNvPr id="3442707" name="Rectangle 19"/>
          <p:cNvSpPr>
            <a:spLocks noChangeArrowheads="1"/>
          </p:cNvSpPr>
          <p:nvPr/>
        </p:nvSpPr>
        <p:spPr bwMode="gray">
          <a:xfrm>
            <a:off x="1671619" y="1031856"/>
            <a:ext cx="1042993" cy="357190"/>
          </a:xfrm>
          <a:prstGeom prst="rect">
            <a:avLst/>
          </a:prstGeom>
          <a:ln>
            <a:headEnd/>
            <a:tailEnd/>
          </a:ln>
        </p:spPr>
        <p:style>
          <a:lnRef idx="1">
            <a:schemeClr val="dk1"/>
          </a:lnRef>
          <a:fillRef idx="2">
            <a:schemeClr val="dk1"/>
          </a:fillRef>
          <a:effectRef idx="1">
            <a:schemeClr val="dk1"/>
          </a:effectRef>
          <a:fontRef idx="minor">
            <a:schemeClr val="dk1"/>
          </a:fontRef>
        </p:style>
        <p:txBody>
          <a:bodyPr lIns="72000" tIns="72000" rIns="72000" bIns="72000" anchor="ctr"/>
          <a:lstStyle/>
          <a:p>
            <a:pPr algn="ctr"/>
            <a:r>
              <a:rPr lang="zh-CN" altLang="en-US" sz="1600" dirty="0">
                <a:solidFill>
                  <a:schemeClr val="tx1"/>
                </a:solidFill>
                <a:latin typeface="华文楷体" pitchFamily="2" charset="-122"/>
                <a:ea typeface="华文楷体" pitchFamily="2" charset="-122"/>
              </a:rPr>
              <a:t>董事长</a:t>
            </a:r>
            <a:endParaRPr lang="en-US" altLang="zh-CN" sz="1600" dirty="0">
              <a:solidFill>
                <a:schemeClr val="tx1"/>
              </a:solidFill>
              <a:latin typeface="华文楷体" pitchFamily="2" charset="-122"/>
              <a:ea typeface="华文楷体" pitchFamily="2" charset="-122"/>
            </a:endParaRPr>
          </a:p>
        </p:txBody>
      </p:sp>
      <p:cxnSp>
        <p:nvCxnSpPr>
          <p:cNvPr id="3442708" name="AutoShape 20"/>
          <p:cNvCxnSpPr>
            <a:cxnSpLocks noChangeShapeType="1"/>
            <a:stCxn id="3442706" idx="2"/>
            <a:endCxn id="3442691" idx="0"/>
          </p:cNvCxnSpPr>
          <p:nvPr/>
        </p:nvCxnSpPr>
        <p:spPr bwMode="gray">
          <a:xfrm rot="5400000">
            <a:off x="2161369" y="1777983"/>
            <a:ext cx="63495" cy="1588"/>
          </a:xfrm>
          <a:prstGeom prst="straightConnector1">
            <a:avLst/>
          </a:prstGeom>
          <a:noFill/>
          <a:ln w="12700">
            <a:solidFill>
              <a:schemeClr val="tx1"/>
            </a:solidFill>
            <a:round/>
            <a:headEnd/>
            <a:tailEnd/>
          </a:ln>
          <a:effectLst/>
        </p:spPr>
      </p:cxnSp>
      <p:cxnSp>
        <p:nvCxnSpPr>
          <p:cNvPr id="3442709" name="AutoShape 21"/>
          <p:cNvCxnSpPr>
            <a:cxnSpLocks noChangeShapeType="1"/>
            <a:stCxn id="3442707" idx="2"/>
            <a:endCxn id="3442706" idx="0"/>
          </p:cNvCxnSpPr>
          <p:nvPr/>
        </p:nvCxnSpPr>
        <p:spPr bwMode="gray">
          <a:xfrm rot="5400000">
            <a:off x="2177242" y="1404920"/>
            <a:ext cx="31748" cy="1588"/>
          </a:xfrm>
          <a:prstGeom prst="straightConnector1">
            <a:avLst/>
          </a:prstGeom>
          <a:noFill/>
          <a:ln w="12700">
            <a:solidFill>
              <a:schemeClr val="tx1"/>
            </a:solidFill>
            <a:round/>
            <a:headEnd/>
            <a:tailEnd/>
          </a:ln>
          <a:effectLst/>
        </p:spPr>
      </p:cxnSp>
      <p:cxnSp>
        <p:nvCxnSpPr>
          <p:cNvPr id="75" name="直接连接符 74"/>
          <p:cNvCxnSpPr/>
          <p:nvPr/>
        </p:nvCxnSpPr>
        <p:spPr>
          <a:xfrm>
            <a:off x="1000100" y="2317740"/>
            <a:ext cx="207170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5400000">
            <a:off x="822299" y="2495541"/>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5400000">
            <a:off x="2894001" y="2495541"/>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5400000">
            <a:off x="2106595" y="2209789"/>
            <a:ext cx="214314" cy="1588"/>
          </a:xfrm>
          <a:prstGeom prst="line">
            <a:avLst/>
          </a:prstGeom>
        </p:spPr>
        <p:style>
          <a:lnRef idx="1">
            <a:schemeClr val="accent1"/>
          </a:lnRef>
          <a:fillRef idx="0">
            <a:schemeClr val="accent1"/>
          </a:fillRef>
          <a:effectRef idx="0">
            <a:schemeClr val="accent1"/>
          </a:effectRef>
          <a:fontRef idx="minor">
            <a:schemeClr val="tx1"/>
          </a:fontRef>
        </p:style>
      </p:cxnSp>
      <p:sp>
        <p:nvSpPr>
          <p:cNvPr id="94" name="Rectangle 18"/>
          <p:cNvSpPr>
            <a:spLocks noChangeArrowheads="1"/>
          </p:cNvSpPr>
          <p:nvPr/>
        </p:nvSpPr>
        <p:spPr bwMode="gray">
          <a:xfrm>
            <a:off x="357158" y="2674930"/>
            <a:ext cx="1185869" cy="325442"/>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lIns="72000" tIns="72000" rIns="72000" bIns="72000" anchor="ctr"/>
          <a:lstStyle/>
          <a:p>
            <a:pPr algn="ctr"/>
            <a:r>
              <a:rPr lang="zh-CN" altLang="en-US" sz="1600" dirty="0" smtClean="0">
                <a:solidFill>
                  <a:schemeClr val="tx1"/>
                </a:solidFill>
                <a:latin typeface="华文楷体" pitchFamily="2" charset="-122"/>
                <a:ea typeface="华文楷体" pitchFamily="2" charset="-122"/>
              </a:rPr>
              <a:t>集团财务部</a:t>
            </a:r>
            <a:endParaRPr lang="zh-CN" altLang="en-US" sz="1600" dirty="0">
              <a:solidFill>
                <a:schemeClr val="tx1"/>
              </a:solidFill>
              <a:latin typeface="华文楷体" pitchFamily="2" charset="-122"/>
              <a:ea typeface="华文楷体" pitchFamily="2" charset="-122"/>
            </a:endParaRPr>
          </a:p>
        </p:txBody>
      </p:sp>
      <p:sp>
        <p:nvSpPr>
          <p:cNvPr id="95" name="Rectangle 18"/>
          <p:cNvSpPr>
            <a:spLocks noChangeArrowheads="1"/>
          </p:cNvSpPr>
          <p:nvPr/>
        </p:nvSpPr>
        <p:spPr bwMode="gray">
          <a:xfrm>
            <a:off x="2428860" y="2674930"/>
            <a:ext cx="1042993" cy="325442"/>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lIns="72000" tIns="72000" rIns="72000" bIns="72000" anchor="ctr"/>
          <a:lstStyle/>
          <a:p>
            <a:pPr algn="ctr"/>
            <a:r>
              <a:rPr lang="zh-CN" altLang="en-US" sz="1600" dirty="0" smtClean="0">
                <a:solidFill>
                  <a:schemeClr val="tx1"/>
                </a:solidFill>
                <a:latin typeface="华文楷体" pitchFamily="2" charset="-122"/>
                <a:ea typeface="华文楷体" pitchFamily="2" charset="-122"/>
              </a:rPr>
              <a:t>结算中心</a:t>
            </a:r>
            <a:endParaRPr lang="zh-CN" altLang="en-US" sz="1600" dirty="0">
              <a:solidFill>
                <a:schemeClr val="tx1"/>
              </a:solidFill>
              <a:latin typeface="华文楷体" pitchFamily="2" charset="-122"/>
              <a:ea typeface="华文楷体" pitchFamily="2" charset="-122"/>
            </a:endParaRPr>
          </a:p>
        </p:txBody>
      </p:sp>
      <p:sp>
        <p:nvSpPr>
          <p:cNvPr id="63" name="AutoShape 8"/>
          <p:cNvSpPr>
            <a:spLocks noChangeArrowheads="1"/>
          </p:cNvSpPr>
          <p:nvPr/>
        </p:nvSpPr>
        <p:spPr bwMode="gray">
          <a:xfrm rot="5400000">
            <a:off x="3402915" y="1954879"/>
            <a:ext cx="1500196" cy="733663"/>
          </a:xfrm>
          <a:prstGeom prst="triangle">
            <a:avLst>
              <a:gd name="adj" fmla="val 50000"/>
            </a:avLst>
          </a:prstGeom>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endParaRPr lang="zh-CN" altLang="en-US"/>
          </a:p>
        </p:txBody>
      </p:sp>
      <p:sp>
        <p:nvSpPr>
          <p:cNvPr id="64" name="Rectangle 6"/>
          <p:cNvSpPr>
            <a:spLocks noChangeArrowheads="1"/>
          </p:cNvSpPr>
          <p:nvPr/>
        </p:nvSpPr>
        <p:spPr bwMode="gray">
          <a:xfrm>
            <a:off x="5000628" y="928670"/>
            <a:ext cx="3749672" cy="5429288"/>
          </a:xfrm>
          <a:prstGeom prst="rect">
            <a:avLst/>
          </a:prstGeom>
          <a:solidFill>
            <a:schemeClr val="bg1"/>
          </a:solidFill>
          <a:ln w="12700">
            <a:solidFill>
              <a:schemeClr val="tx1"/>
            </a:solidFill>
            <a:miter lim="800000"/>
            <a:headEnd/>
            <a:tailEnd/>
          </a:ln>
          <a:effectLst/>
        </p:spPr>
        <p:txBody>
          <a:bodyPr/>
          <a:lstStyle/>
          <a:p>
            <a:pPr marL="117475" indent="-117475" eaLnBrk="0" hangingPunct="0">
              <a:lnSpc>
                <a:spcPct val="80000"/>
              </a:lnSpc>
              <a:spcBef>
                <a:spcPct val="25000"/>
              </a:spcBef>
            </a:pPr>
            <a:r>
              <a:rPr lang="zh-CN" altLang="en-US" sz="1600" b="0" dirty="0" smtClean="0">
                <a:latin typeface="华文楷体" pitchFamily="2" charset="-122"/>
                <a:ea typeface="华文楷体" pitchFamily="2" charset="-122"/>
              </a:rPr>
              <a:t>岗位职责</a:t>
            </a:r>
            <a:endParaRPr lang="en-US" altLang="zh-CN" sz="1600" b="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教练职能</a:t>
            </a:r>
            <a:r>
              <a:rPr lang="en-US" altLang="zh-CN" sz="1600" dirty="0" smtClean="0">
                <a:latin typeface="华文楷体" pitchFamily="2" charset="-122"/>
                <a:ea typeface="华文楷体" pitchFamily="2" charset="-122"/>
              </a:rPr>
              <a:t>：</a:t>
            </a:r>
            <a:r>
              <a:rPr lang="zh-CN" altLang="en-US" sz="1600" dirty="0" smtClean="0">
                <a:latin typeface="华文楷体" pitchFamily="2" charset="-122"/>
                <a:ea typeface="华文楷体" pitchFamily="2" charset="-122"/>
              </a:rPr>
              <a:t>对财务系统人员的培养、职业规划、工作指导、把握集团财务的方向定位、提供集团财务完成职能所必需和必要的条件。</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b="0" dirty="0" smtClean="0">
                <a:latin typeface="华文楷体" pitchFamily="2" charset="-122"/>
                <a:ea typeface="华文楷体" pitchFamily="2" charset="-122"/>
              </a:rPr>
              <a:t>协同职能：协同财务与各个分子公司之间的关系、协同财务与集团的关系、协同财务与集团各部门之间的关系、以达到瓮福集团对财务的定位。</a:t>
            </a:r>
            <a:endParaRPr lang="en-US" altLang="zh-CN" sz="1600" b="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服务职能：为集团公司提供高素质的财务管理人员、为集团及分子公司建立良好的财务服务体系、为下属财务人员提供完成业务所必需的保障。</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财务人员的集中管理及建议任命。</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从集团公司角度建立财务制度和内控体系。</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监督和控制集团资金的运用并为之建立良好的资金管理体系。达到资源利用效率的最大化。</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推进和完善集团公司的预算管理体系、并建立支撑统一预算管理的指标及考核数据的采集系统。</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b="0" dirty="0" smtClean="0">
                <a:latin typeface="华文楷体" pitchFamily="2" charset="-122"/>
                <a:ea typeface="华文楷体" pitchFamily="2" charset="-122"/>
              </a:rPr>
              <a:t>协调并参与公司税务事项、资本事项、筹融资事项、投资及清算等重大资产重组事项。</a:t>
            </a:r>
            <a:endParaRPr lang="zh-CN" altLang="en-US" sz="1600" b="0" dirty="0">
              <a:latin typeface="华文楷体" pitchFamily="2" charset="-122"/>
              <a:ea typeface="华文楷体" pitchFamily="2" charset="-122"/>
            </a:endParaRPr>
          </a:p>
        </p:txBody>
      </p:sp>
      <p:sp>
        <p:nvSpPr>
          <p:cNvPr id="65" name="Rectangle 10"/>
          <p:cNvSpPr>
            <a:spLocks noChangeArrowheads="1"/>
          </p:cNvSpPr>
          <p:nvPr/>
        </p:nvSpPr>
        <p:spPr bwMode="gray">
          <a:xfrm>
            <a:off x="642910" y="3643314"/>
            <a:ext cx="2571768" cy="2714644"/>
          </a:xfrm>
          <a:prstGeom prst="rect">
            <a:avLst/>
          </a:prstGeom>
          <a:solidFill>
            <a:schemeClr val="bg1"/>
          </a:solidFill>
          <a:ln w="12700" algn="ctr">
            <a:solidFill>
              <a:schemeClr val="tx1"/>
            </a:solidFill>
            <a:miter lim="800000"/>
            <a:headEnd/>
            <a:tailEnd/>
          </a:ln>
          <a:effectLst/>
        </p:spPr>
        <p:txBody>
          <a:bodyPr/>
          <a:lstStyle/>
          <a:p>
            <a:pPr marL="117475" indent="-117475" eaLnBrk="0" hangingPunct="0">
              <a:lnSpc>
                <a:spcPct val="80000"/>
              </a:lnSpc>
              <a:spcBef>
                <a:spcPct val="50000"/>
              </a:spcBef>
            </a:pPr>
            <a:r>
              <a:rPr lang="zh-CN" altLang="en-US" sz="1600" dirty="0" smtClean="0">
                <a:latin typeface="华文楷体" pitchFamily="2" charset="-122"/>
                <a:ea typeface="华文楷体" pitchFamily="2" charset="-122"/>
              </a:rPr>
              <a:t>汇报关系</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向集团董事会汇报</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董事长汇报</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总经理汇报</a:t>
            </a:r>
            <a:r>
              <a:rPr lang="en-US" altLang="zh-CN" sz="1600" dirty="0" smtClean="0">
                <a:latin typeface="华文楷体" pitchFamily="2" charset="-122"/>
                <a:ea typeface="华文楷体" pitchFamily="2" charset="-122"/>
              </a:rPr>
              <a:t>    </a:t>
            </a: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集团财务系统负责人</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b="0" dirty="0" smtClean="0">
                <a:latin typeface="华文楷体" pitchFamily="2" charset="-122"/>
                <a:ea typeface="华文楷体" pitchFamily="2" charset="-122"/>
              </a:rPr>
              <a:t>下属集团财务部</a:t>
            </a:r>
            <a:endParaRPr lang="en-US" altLang="zh-CN" sz="1600" b="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集团结算中心</a:t>
            </a:r>
            <a:endParaRPr lang="zh-CN" altLang="en-US" sz="1600" b="0" dirty="0">
              <a:latin typeface="华文楷体" pitchFamily="2" charset="-122"/>
              <a:ea typeface="华文楷体" pitchFamily="2" charset="-122"/>
            </a:endParaRPr>
          </a:p>
        </p:txBody>
      </p:sp>
      <p:sp>
        <p:nvSpPr>
          <p:cNvPr id="17" name="椭圆 16"/>
          <p:cNvSpPr/>
          <p:nvPr/>
        </p:nvSpPr>
        <p:spPr>
          <a:xfrm>
            <a:off x="1285852" y="1643050"/>
            <a:ext cx="1785950" cy="642942"/>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2743" name="Rectangle 55"/>
          <p:cNvSpPr>
            <a:spLocks noGrp="1" noChangeArrowheads="1"/>
          </p:cNvSpPr>
          <p:nvPr>
            <p:ph type="title"/>
          </p:nvPr>
        </p:nvSpPr>
        <p:spPr bwMode="gray">
          <a:xfrm>
            <a:off x="0" y="0"/>
            <a:ext cx="8229600" cy="642918"/>
          </a:xfrm>
        </p:spPr>
        <p:txBody>
          <a:bodyPr/>
          <a:lstStyle/>
          <a:p>
            <a:pPr algn="l">
              <a:defRPr/>
            </a:pPr>
            <a:r>
              <a:rPr lang="zh-CN" altLang="en-US" sz="3200" b="1" dirty="0" smtClean="0">
                <a:solidFill>
                  <a:srgbClr val="FF0000"/>
                </a:solidFill>
                <a:latin typeface="华文楷体" pitchFamily="2" charset="-122"/>
                <a:ea typeface="华文楷体" pitchFamily="2" charset="-122"/>
                <a:cs typeface="+mn-cs"/>
              </a:rPr>
              <a:t>集团财务部</a:t>
            </a:r>
            <a:r>
              <a:rPr lang="en-US" altLang="zh-CN" sz="3200" b="1" dirty="0" smtClean="0">
                <a:solidFill>
                  <a:srgbClr val="FF0000"/>
                </a:solidFill>
                <a:latin typeface="华文楷体" pitchFamily="2" charset="-122"/>
                <a:ea typeface="华文楷体" pitchFamily="2" charset="-122"/>
                <a:cs typeface="+mn-cs"/>
              </a:rPr>
              <a:t>—</a:t>
            </a:r>
            <a:r>
              <a:rPr lang="zh-CN" altLang="en-US" sz="3200" b="1" dirty="0" smtClean="0">
                <a:solidFill>
                  <a:srgbClr val="FF0000"/>
                </a:solidFill>
                <a:latin typeface="华文楷体" pitchFamily="2" charset="-122"/>
                <a:ea typeface="华文楷体" pitchFamily="2" charset="-122"/>
                <a:cs typeface="+mn-cs"/>
              </a:rPr>
              <a:t>岗位职责</a:t>
            </a:r>
            <a:endParaRPr lang="en-US" altLang="zh-CN" sz="3200" b="1" dirty="0">
              <a:solidFill>
                <a:srgbClr val="FF0000"/>
              </a:solidFill>
              <a:latin typeface="华文楷体" pitchFamily="2" charset="-122"/>
              <a:ea typeface="华文楷体" pitchFamily="2" charset="-122"/>
              <a:cs typeface="+mn-cs"/>
            </a:endParaRPr>
          </a:p>
        </p:txBody>
      </p:sp>
      <p:sp>
        <p:nvSpPr>
          <p:cNvPr id="61" name="Rectangle 6"/>
          <p:cNvSpPr>
            <a:spLocks noChangeArrowheads="1"/>
          </p:cNvSpPr>
          <p:nvPr/>
        </p:nvSpPr>
        <p:spPr bwMode="gray">
          <a:xfrm>
            <a:off x="285720" y="4000504"/>
            <a:ext cx="8572560" cy="2500330"/>
          </a:xfrm>
          <a:prstGeom prst="rect">
            <a:avLst/>
          </a:prstGeom>
          <a:solidFill>
            <a:schemeClr val="bg1"/>
          </a:solidFill>
          <a:ln w="12700">
            <a:solidFill>
              <a:schemeClr val="tx1"/>
            </a:solidFill>
            <a:miter lim="800000"/>
            <a:headEnd/>
            <a:tailEnd/>
          </a:ln>
          <a:effectLst/>
        </p:spPr>
        <p:txBody>
          <a:bodyPr/>
          <a:lstStyle/>
          <a:p>
            <a:pPr marL="117475" indent="-117475" eaLnBrk="0" hangingPunct="0">
              <a:lnSpc>
                <a:spcPct val="80000"/>
              </a:lnSpc>
              <a:spcBef>
                <a:spcPct val="25000"/>
              </a:spcBef>
            </a:pPr>
            <a:r>
              <a:rPr lang="zh-CN" altLang="en-US" sz="1600" b="0" dirty="0" smtClean="0">
                <a:latin typeface="华文楷体" pitchFamily="2" charset="-122"/>
                <a:ea typeface="华文楷体" pitchFamily="2" charset="-122"/>
              </a:rPr>
              <a:t>岗位职责</a:t>
            </a:r>
            <a:endParaRPr lang="en-US" altLang="zh-CN" sz="1600" b="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b="0" dirty="0" smtClean="0">
                <a:latin typeface="华文楷体" pitchFamily="2" charset="-122"/>
                <a:ea typeface="华文楷体" pitchFamily="2" charset="-122"/>
              </a:rPr>
              <a:t>协助总会计师对集团财务进行管理。包括分公司及所属子公司，为集团财务管理和执行层。</a:t>
            </a:r>
            <a:endParaRPr lang="en-US" altLang="zh-CN" sz="1600" b="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制订统一的财务核算政策，会计制度、管理报告体系、协助总会计师完成税收、风险内控、内部考核体系、财务信息系统的建立。</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协助总会计师完成集团预算体系的建立、财务指标考核体系的建立。</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指导财务所属三级部门完成集团的管理报告和合并报表。</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协助总会计师和投资发展部完成集团投资及购并业务、并完成相应的专业报告及评价体系。</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指导三级部门完成集团的风险及内控监控体系，逐步完善集团及分子公司风险评价体系。</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指导三级部门完成财务信息化的建设、对统一核算体系的建立、统一的预算管理执行体系的建立及财务内部稽核负有责任。</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endParaRPr lang="zh-CN" altLang="en-US" sz="1600" b="0" dirty="0">
              <a:latin typeface="华文楷体" pitchFamily="2" charset="-122"/>
              <a:ea typeface="华文楷体" pitchFamily="2" charset="-122"/>
            </a:endParaRPr>
          </a:p>
        </p:txBody>
      </p:sp>
      <p:sp>
        <p:nvSpPr>
          <p:cNvPr id="62" name="Rectangle 10"/>
          <p:cNvSpPr>
            <a:spLocks noChangeArrowheads="1"/>
          </p:cNvSpPr>
          <p:nvPr/>
        </p:nvSpPr>
        <p:spPr bwMode="gray">
          <a:xfrm>
            <a:off x="6286512" y="785794"/>
            <a:ext cx="2500330" cy="2857520"/>
          </a:xfrm>
          <a:prstGeom prst="rect">
            <a:avLst/>
          </a:prstGeom>
          <a:solidFill>
            <a:schemeClr val="bg1"/>
          </a:solidFill>
          <a:ln w="12700" algn="ctr">
            <a:solidFill>
              <a:schemeClr val="tx1"/>
            </a:solidFill>
            <a:miter lim="800000"/>
            <a:headEnd/>
            <a:tailEnd/>
          </a:ln>
          <a:effectLst/>
        </p:spPr>
        <p:txBody>
          <a:bodyPr/>
          <a:lstStyle/>
          <a:p>
            <a:pPr marL="117475" indent="-117475" eaLnBrk="0" hangingPunct="0">
              <a:lnSpc>
                <a:spcPct val="80000"/>
              </a:lnSpc>
              <a:spcBef>
                <a:spcPct val="50000"/>
              </a:spcBef>
            </a:pPr>
            <a:r>
              <a:rPr lang="zh-CN" altLang="en-US" sz="1600" dirty="0" smtClean="0">
                <a:latin typeface="华文楷体" pitchFamily="2" charset="-122"/>
                <a:ea typeface="华文楷体" pitchFamily="2" charset="-122"/>
              </a:rPr>
              <a:t>汇报关系</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汇报人集团财务部部长</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向总会计师汇报</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下属本部财务科长</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集团核算及报告科长</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预算及风险评价科长</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税收筹划科长</a:t>
            </a:r>
            <a:endParaRPr lang="en-US" altLang="zh-CN" sz="1600" dirty="0" smtClean="0">
              <a:latin typeface="华文楷体" pitchFamily="2" charset="-122"/>
              <a:ea typeface="华文楷体" pitchFamily="2" charset="-122"/>
            </a:endParaRPr>
          </a:p>
        </p:txBody>
      </p:sp>
      <p:sp>
        <p:nvSpPr>
          <p:cNvPr id="63" name="椭圆 62"/>
          <p:cNvSpPr/>
          <p:nvPr/>
        </p:nvSpPr>
        <p:spPr>
          <a:xfrm>
            <a:off x="2071670" y="571480"/>
            <a:ext cx="1785950" cy="642942"/>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Rectangle 18"/>
          <p:cNvSpPr>
            <a:spLocks noChangeArrowheads="1"/>
          </p:cNvSpPr>
          <p:nvPr/>
        </p:nvSpPr>
        <p:spPr bwMode="gray">
          <a:xfrm>
            <a:off x="2357422" y="714356"/>
            <a:ext cx="1214446" cy="325442"/>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lIns="72000" tIns="72000" rIns="72000" bIns="72000" anchor="ctr"/>
          <a:lstStyle/>
          <a:p>
            <a:pPr algn="ctr"/>
            <a:r>
              <a:rPr lang="zh-CN" altLang="en-US" sz="1600" dirty="0" smtClean="0">
                <a:solidFill>
                  <a:schemeClr val="tx1"/>
                </a:solidFill>
                <a:latin typeface="华文楷体" pitchFamily="2" charset="-122"/>
                <a:ea typeface="华文楷体" pitchFamily="2" charset="-122"/>
              </a:rPr>
              <a:t>集团财务部</a:t>
            </a:r>
            <a:endParaRPr lang="zh-CN" altLang="en-US" sz="1600" dirty="0">
              <a:solidFill>
                <a:schemeClr val="tx1"/>
              </a:solidFill>
              <a:latin typeface="华文楷体" pitchFamily="2" charset="-122"/>
              <a:ea typeface="华文楷体" pitchFamily="2" charset="-122"/>
            </a:endParaRPr>
          </a:p>
        </p:txBody>
      </p:sp>
      <p:sp>
        <p:nvSpPr>
          <p:cNvPr id="38" name="Rectangle 18"/>
          <p:cNvSpPr>
            <a:spLocks noChangeArrowheads="1"/>
          </p:cNvSpPr>
          <p:nvPr/>
        </p:nvSpPr>
        <p:spPr bwMode="gray">
          <a:xfrm>
            <a:off x="142844" y="1428736"/>
            <a:ext cx="1214446" cy="35719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72000" tIns="72000" rIns="72000" bIns="72000" anchor="ctr"/>
          <a:lstStyle/>
          <a:p>
            <a:pPr algn="ctr"/>
            <a:r>
              <a:rPr lang="zh-CN" altLang="en-US" sz="1400" dirty="0" smtClean="0">
                <a:solidFill>
                  <a:schemeClr val="tx1"/>
                </a:solidFill>
                <a:latin typeface="华文楷体" pitchFamily="2" charset="-122"/>
                <a:ea typeface="华文楷体" pitchFamily="2" charset="-122"/>
              </a:rPr>
              <a:t>本部财务</a:t>
            </a:r>
            <a:endParaRPr lang="zh-CN" altLang="en-US" sz="1400" dirty="0">
              <a:solidFill>
                <a:schemeClr val="tx1"/>
              </a:solidFill>
              <a:latin typeface="华文楷体" pitchFamily="2" charset="-122"/>
              <a:ea typeface="华文楷体" pitchFamily="2" charset="-122"/>
            </a:endParaRPr>
          </a:p>
        </p:txBody>
      </p:sp>
      <p:sp>
        <p:nvSpPr>
          <p:cNvPr id="39" name="Rectangle 18"/>
          <p:cNvSpPr>
            <a:spLocks noChangeArrowheads="1"/>
          </p:cNvSpPr>
          <p:nvPr/>
        </p:nvSpPr>
        <p:spPr bwMode="gray">
          <a:xfrm>
            <a:off x="1571604" y="1428736"/>
            <a:ext cx="1214446" cy="35719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72000" tIns="72000" rIns="72000" bIns="72000" anchor="ctr"/>
          <a:lstStyle/>
          <a:p>
            <a:pPr algn="ctr"/>
            <a:r>
              <a:rPr lang="zh-CN" altLang="en-US" sz="1400" dirty="0" smtClean="0">
                <a:solidFill>
                  <a:schemeClr val="tx1"/>
                </a:solidFill>
                <a:latin typeface="华文楷体" pitchFamily="2" charset="-122"/>
                <a:ea typeface="华文楷体" pitchFamily="2" charset="-122"/>
              </a:rPr>
              <a:t>集团核算报告</a:t>
            </a:r>
            <a:endParaRPr lang="zh-CN" altLang="en-US" sz="1400" dirty="0">
              <a:solidFill>
                <a:schemeClr val="tx1"/>
              </a:solidFill>
              <a:latin typeface="华文楷体" pitchFamily="2" charset="-122"/>
              <a:ea typeface="华文楷体" pitchFamily="2" charset="-122"/>
            </a:endParaRPr>
          </a:p>
        </p:txBody>
      </p:sp>
      <p:sp>
        <p:nvSpPr>
          <p:cNvPr id="40" name="Rectangle 18"/>
          <p:cNvSpPr>
            <a:spLocks noChangeArrowheads="1"/>
          </p:cNvSpPr>
          <p:nvPr/>
        </p:nvSpPr>
        <p:spPr bwMode="gray">
          <a:xfrm>
            <a:off x="2928926" y="1428736"/>
            <a:ext cx="1785950" cy="35719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72000" tIns="72000" rIns="72000" bIns="72000" anchor="ctr"/>
          <a:lstStyle/>
          <a:p>
            <a:pPr algn="ctr"/>
            <a:r>
              <a:rPr lang="zh-CN" altLang="en-US" sz="1400" dirty="0" smtClean="0">
                <a:solidFill>
                  <a:schemeClr val="tx1"/>
                </a:solidFill>
                <a:latin typeface="华文楷体" pitchFamily="2" charset="-122"/>
                <a:ea typeface="华文楷体" pitchFamily="2" charset="-122"/>
              </a:rPr>
              <a:t>预算及风险评价</a:t>
            </a:r>
            <a:endParaRPr lang="zh-CN" altLang="en-US" sz="1400" dirty="0">
              <a:solidFill>
                <a:schemeClr val="tx1"/>
              </a:solidFill>
              <a:latin typeface="华文楷体" pitchFamily="2" charset="-122"/>
              <a:ea typeface="华文楷体" pitchFamily="2" charset="-122"/>
            </a:endParaRPr>
          </a:p>
        </p:txBody>
      </p:sp>
      <p:sp>
        <p:nvSpPr>
          <p:cNvPr id="41" name="Rectangle 18"/>
          <p:cNvSpPr>
            <a:spLocks noChangeArrowheads="1"/>
          </p:cNvSpPr>
          <p:nvPr/>
        </p:nvSpPr>
        <p:spPr bwMode="gray">
          <a:xfrm>
            <a:off x="4929190" y="1428736"/>
            <a:ext cx="1000132" cy="35719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72000" tIns="72000" rIns="72000" bIns="72000" anchor="ctr"/>
          <a:lstStyle/>
          <a:p>
            <a:pPr algn="ctr"/>
            <a:r>
              <a:rPr lang="zh-CN" altLang="en-US" sz="1400" dirty="0" smtClean="0">
                <a:solidFill>
                  <a:schemeClr val="tx1"/>
                </a:solidFill>
                <a:latin typeface="华文楷体" pitchFamily="2" charset="-122"/>
                <a:ea typeface="华文楷体" pitchFamily="2" charset="-122"/>
              </a:rPr>
              <a:t>税收筹划</a:t>
            </a:r>
            <a:endParaRPr lang="zh-CN" altLang="en-US" sz="1400" dirty="0">
              <a:solidFill>
                <a:schemeClr val="tx1"/>
              </a:solidFill>
              <a:latin typeface="华文楷体" pitchFamily="2" charset="-122"/>
              <a:ea typeface="华文楷体" pitchFamily="2" charset="-122"/>
            </a:endParaRPr>
          </a:p>
        </p:txBody>
      </p:sp>
      <p:sp>
        <p:nvSpPr>
          <p:cNvPr id="42" name="矩形 41"/>
          <p:cNvSpPr/>
          <p:nvPr/>
        </p:nvSpPr>
        <p:spPr>
          <a:xfrm>
            <a:off x="214282" y="2071678"/>
            <a:ext cx="214314" cy="164307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出纳</a:t>
            </a:r>
            <a:endParaRPr lang="zh-CN" altLang="en-US" sz="1400" dirty="0">
              <a:latin typeface="华文楷体" pitchFamily="2" charset="-122"/>
              <a:ea typeface="华文楷体" pitchFamily="2" charset="-122"/>
            </a:endParaRPr>
          </a:p>
        </p:txBody>
      </p:sp>
      <p:sp>
        <p:nvSpPr>
          <p:cNvPr id="43" name="矩形 42"/>
          <p:cNvSpPr/>
          <p:nvPr/>
        </p:nvSpPr>
        <p:spPr>
          <a:xfrm>
            <a:off x="500034" y="2071678"/>
            <a:ext cx="214314" cy="164307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会计</a:t>
            </a:r>
            <a:endParaRPr lang="zh-CN" altLang="en-US" sz="1400" dirty="0">
              <a:latin typeface="华文楷体" pitchFamily="2" charset="-122"/>
              <a:ea typeface="华文楷体" pitchFamily="2" charset="-122"/>
            </a:endParaRPr>
          </a:p>
        </p:txBody>
      </p:sp>
      <p:sp>
        <p:nvSpPr>
          <p:cNvPr id="44" name="矩形 43"/>
          <p:cNvSpPr/>
          <p:nvPr/>
        </p:nvSpPr>
        <p:spPr>
          <a:xfrm>
            <a:off x="1643042" y="2071678"/>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会计制度</a:t>
            </a:r>
            <a:endParaRPr lang="zh-CN" altLang="en-US" sz="1400" dirty="0">
              <a:latin typeface="华文楷体" pitchFamily="2" charset="-122"/>
              <a:ea typeface="华文楷体" pitchFamily="2" charset="-122"/>
            </a:endParaRPr>
          </a:p>
        </p:txBody>
      </p:sp>
      <p:sp>
        <p:nvSpPr>
          <p:cNvPr id="45" name="矩形 44"/>
          <p:cNvSpPr/>
          <p:nvPr/>
        </p:nvSpPr>
        <p:spPr>
          <a:xfrm>
            <a:off x="2500298"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财务管理报告</a:t>
            </a:r>
            <a:endParaRPr lang="zh-CN" altLang="en-US" sz="1400" dirty="0">
              <a:latin typeface="华文楷体" pitchFamily="2" charset="-122"/>
              <a:ea typeface="华文楷体" pitchFamily="2" charset="-122"/>
            </a:endParaRPr>
          </a:p>
        </p:txBody>
      </p:sp>
      <p:sp>
        <p:nvSpPr>
          <p:cNvPr id="46" name="矩形 45"/>
          <p:cNvSpPr/>
          <p:nvPr/>
        </p:nvSpPr>
        <p:spPr>
          <a:xfrm>
            <a:off x="1928794" y="2071678"/>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合并报表</a:t>
            </a:r>
            <a:endParaRPr lang="zh-CN" altLang="en-US" sz="1400" dirty="0">
              <a:latin typeface="华文楷体" pitchFamily="2" charset="-122"/>
              <a:ea typeface="华文楷体" pitchFamily="2" charset="-122"/>
            </a:endParaRPr>
          </a:p>
        </p:txBody>
      </p:sp>
      <p:sp>
        <p:nvSpPr>
          <p:cNvPr id="47" name="矩形 46"/>
          <p:cNvSpPr/>
          <p:nvPr/>
        </p:nvSpPr>
        <p:spPr>
          <a:xfrm>
            <a:off x="3000363"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预算管理</a:t>
            </a:r>
            <a:endParaRPr lang="zh-CN" altLang="en-US" sz="1400" dirty="0">
              <a:latin typeface="华文楷体" pitchFamily="2" charset="-122"/>
              <a:ea typeface="华文楷体" pitchFamily="2" charset="-122"/>
            </a:endParaRPr>
          </a:p>
        </p:txBody>
      </p:sp>
      <p:sp>
        <p:nvSpPr>
          <p:cNvPr id="48" name="矩形 47"/>
          <p:cNvSpPr/>
          <p:nvPr/>
        </p:nvSpPr>
        <p:spPr>
          <a:xfrm>
            <a:off x="3286115"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预算分析</a:t>
            </a:r>
            <a:endParaRPr lang="zh-CN" altLang="en-US" sz="1400" dirty="0">
              <a:latin typeface="华文楷体" pitchFamily="2" charset="-122"/>
              <a:ea typeface="华文楷体" pitchFamily="2" charset="-122"/>
            </a:endParaRPr>
          </a:p>
        </p:txBody>
      </p:sp>
      <p:sp>
        <p:nvSpPr>
          <p:cNvPr id="49" name="矩形 48"/>
          <p:cNvSpPr/>
          <p:nvPr/>
        </p:nvSpPr>
        <p:spPr>
          <a:xfrm>
            <a:off x="3571867"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预算报告</a:t>
            </a:r>
            <a:endParaRPr lang="zh-CN" altLang="en-US" sz="1400" dirty="0">
              <a:latin typeface="华文楷体" pitchFamily="2" charset="-122"/>
              <a:ea typeface="华文楷体" pitchFamily="2" charset="-122"/>
            </a:endParaRPr>
          </a:p>
        </p:txBody>
      </p:sp>
      <p:sp>
        <p:nvSpPr>
          <p:cNvPr id="50" name="矩形 49"/>
          <p:cNvSpPr/>
          <p:nvPr/>
        </p:nvSpPr>
        <p:spPr>
          <a:xfrm>
            <a:off x="5072066"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集团税收</a:t>
            </a:r>
            <a:endParaRPr lang="zh-CN" altLang="en-US" sz="1400" dirty="0">
              <a:latin typeface="华文楷体" pitchFamily="2" charset="-122"/>
              <a:ea typeface="华文楷体" pitchFamily="2" charset="-122"/>
            </a:endParaRPr>
          </a:p>
        </p:txBody>
      </p:sp>
      <p:sp>
        <p:nvSpPr>
          <p:cNvPr id="51" name="矩形 50"/>
          <p:cNvSpPr/>
          <p:nvPr/>
        </p:nvSpPr>
        <p:spPr>
          <a:xfrm>
            <a:off x="5357818"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政策研究</a:t>
            </a:r>
            <a:endParaRPr lang="zh-CN" altLang="en-US" sz="1400" dirty="0">
              <a:latin typeface="华文楷体" pitchFamily="2" charset="-122"/>
              <a:ea typeface="华文楷体" pitchFamily="2" charset="-122"/>
            </a:endParaRPr>
          </a:p>
        </p:txBody>
      </p:sp>
      <p:sp>
        <p:nvSpPr>
          <p:cNvPr id="52" name="矩形 51"/>
          <p:cNvSpPr/>
          <p:nvPr/>
        </p:nvSpPr>
        <p:spPr>
          <a:xfrm>
            <a:off x="5643570"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内外价格接口</a:t>
            </a:r>
            <a:endParaRPr lang="zh-CN" altLang="en-US" sz="1400" dirty="0">
              <a:latin typeface="华文楷体" pitchFamily="2" charset="-122"/>
              <a:ea typeface="华文楷体" pitchFamily="2" charset="-122"/>
            </a:endParaRPr>
          </a:p>
        </p:txBody>
      </p:sp>
      <p:sp>
        <p:nvSpPr>
          <p:cNvPr id="53" name="矩形 52"/>
          <p:cNvSpPr/>
          <p:nvPr/>
        </p:nvSpPr>
        <p:spPr>
          <a:xfrm>
            <a:off x="3857619"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财务及成本分析</a:t>
            </a:r>
            <a:endParaRPr lang="zh-CN" altLang="en-US" sz="1400" dirty="0">
              <a:latin typeface="华文楷体" pitchFamily="2" charset="-122"/>
              <a:ea typeface="华文楷体" pitchFamily="2" charset="-122"/>
            </a:endParaRPr>
          </a:p>
        </p:txBody>
      </p:sp>
      <p:sp>
        <p:nvSpPr>
          <p:cNvPr id="54" name="矩形 53"/>
          <p:cNvSpPr/>
          <p:nvPr/>
        </p:nvSpPr>
        <p:spPr>
          <a:xfrm>
            <a:off x="4143371"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企业风险评估</a:t>
            </a:r>
            <a:endParaRPr lang="zh-CN" altLang="en-US" sz="1400" dirty="0">
              <a:latin typeface="华文楷体" pitchFamily="2" charset="-122"/>
              <a:ea typeface="华文楷体" pitchFamily="2" charset="-122"/>
            </a:endParaRPr>
          </a:p>
        </p:txBody>
      </p:sp>
      <p:sp>
        <p:nvSpPr>
          <p:cNvPr id="55" name="矩形 54"/>
          <p:cNvSpPr/>
          <p:nvPr/>
        </p:nvSpPr>
        <p:spPr>
          <a:xfrm>
            <a:off x="4429123"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企业内控监控</a:t>
            </a:r>
            <a:endParaRPr lang="zh-CN" altLang="en-US" sz="1400" dirty="0">
              <a:latin typeface="华文楷体" pitchFamily="2" charset="-122"/>
              <a:ea typeface="华文楷体" pitchFamily="2" charset="-122"/>
            </a:endParaRPr>
          </a:p>
        </p:txBody>
      </p:sp>
      <p:sp>
        <p:nvSpPr>
          <p:cNvPr id="56" name="矩形 55"/>
          <p:cNvSpPr/>
          <p:nvPr/>
        </p:nvSpPr>
        <p:spPr>
          <a:xfrm>
            <a:off x="785786" y="2071678"/>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财务信息建设</a:t>
            </a:r>
            <a:endParaRPr lang="zh-CN" altLang="en-US" sz="1400" dirty="0">
              <a:latin typeface="华文楷体" pitchFamily="2" charset="-122"/>
              <a:ea typeface="华文楷体" pitchFamily="2" charset="-122"/>
            </a:endParaRPr>
          </a:p>
        </p:txBody>
      </p:sp>
      <p:sp>
        <p:nvSpPr>
          <p:cNvPr id="57" name="矩形 56"/>
          <p:cNvSpPr/>
          <p:nvPr/>
        </p:nvSpPr>
        <p:spPr>
          <a:xfrm>
            <a:off x="2214546" y="2071678"/>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财务内部稽核</a:t>
            </a:r>
            <a:endParaRPr lang="zh-CN" altLang="en-US" sz="1400" dirty="0">
              <a:latin typeface="华文楷体" pitchFamily="2" charset="-122"/>
              <a:ea typeface="华文楷体" pitchFamily="2" charset="-122"/>
            </a:endParaRPr>
          </a:p>
        </p:txBody>
      </p:sp>
      <p:cxnSp>
        <p:nvCxnSpPr>
          <p:cNvPr id="58" name="直接连接符 57"/>
          <p:cNvCxnSpPr/>
          <p:nvPr/>
        </p:nvCxnSpPr>
        <p:spPr>
          <a:xfrm>
            <a:off x="428596" y="1071546"/>
            <a:ext cx="500066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5400000">
            <a:off x="250795" y="1249347"/>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5400000">
            <a:off x="3678230" y="1249347"/>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5400000">
            <a:off x="5251455" y="1249347"/>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5400000">
            <a:off x="1965307" y="1249347"/>
            <a:ext cx="35719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1071538"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财务接口</a:t>
            </a:r>
            <a:endParaRPr lang="zh-CN" altLang="en-US" sz="1400" dirty="0">
              <a:latin typeface="华文楷体" pitchFamily="2" charset="-122"/>
              <a:ea typeface="华文楷体" pitchFamily="2" charset="-122"/>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2743" name="Rectangle 55"/>
          <p:cNvSpPr>
            <a:spLocks noGrp="1" noChangeArrowheads="1"/>
          </p:cNvSpPr>
          <p:nvPr>
            <p:ph type="title"/>
          </p:nvPr>
        </p:nvSpPr>
        <p:spPr bwMode="gray">
          <a:xfrm>
            <a:off x="0" y="0"/>
            <a:ext cx="8229600" cy="642918"/>
          </a:xfrm>
        </p:spPr>
        <p:txBody>
          <a:bodyPr/>
          <a:lstStyle/>
          <a:p>
            <a:pPr algn="l">
              <a:defRPr/>
            </a:pPr>
            <a:r>
              <a:rPr lang="zh-CN" altLang="en-US" sz="3200" b="1" dirty="0" smtClean="0">
                <a:solidFill>
                  <a:srgbClr val="FF0000"/>
                </a:solidFill>
                <a:latin typeface="华文楷体" pitchFamily="2" charset="-122"/>
                <a:ea typeface="华文楷体" pitchFamily="2" charset="-122"/>
                <a:cs typeface="+mn-cs"/>
              </a:rPr>
              <a:t>财务本部</a:t>
            </a:r>
            <a:r>
              <a:rPr lang="en-US" altLang="zh-CN" sz="3200" b="1" dirty="0" smtClean="0">
                <a:solidFill>
                  <a:srgbClr val="FF0000"/>
                </a:solidFill>
                <a:latin typeface="华文楷体" pitchFamily="2" charset="-122"/>
                <a:ea typeface="华文楷体" pitchFamily="2" charset="-122"/>
                <a:cs typeface="+mn-cs"/>
              </a:rPr>
              <a:t>—</a:t>
            </a:r>
            <a:r>
              <a:rPr lang="zh-CN" altLang="en-US" sz="3200" b="1" dirty="0" smtClean="0">
                <a:solidFill>
                  <a:srgbClr val="FF0000"/>
                </a:solidFill>
                <a:latin typeface="华文楷体" pitchFamily="2" charset="-122"/>
                <a:ea typeface="华文楷体" pitchFamily="2" charset="-122"/>
                <a:cs typeface="+mn-cs"/>
              </a:rPr>
              <a:t>岗位职责</a:t>
            </a:r>
            <a:endParaRPr lang="en-US" altLang="zh-CN" sz="3200" b="1" dirty="0">
              <a:solidFill>
                <a:srgbClr val="FF0000"/>
              </a:solidFill>
              <a:latin typeface="华文楷体" pitchFamily="2" charset="-122"/>
              <a:ea typeface="华文楷体" pitchFamily="2" charset="-122"/>
              <a:cs typeface="+mn-cs"/>
            </a:endParaRPr>
          </a:p>
        </p:txBody>
      </p:sp>
      <p:sp>
        <p:nvSpPr>
          <p:cNvPr id="61" name="Rectangle 6"/>
          <p:cNvSpPr>
            <a:spLocks noChangeArrowheads="1"/>
          </p:cNvSpPr>
          <p:nvPr/>
        </p:nvSpPr>
        <p:spPr bwMode="gray">
          <a:xfrm>
            <a:off x="285720" y="3786190"/>
            <a:ext cx="8572560" cy="2857520"/>
          </a:xfrm>
          <a:prstGeom prst="rect">
            <a:avLst/>
          </a:prstGeom>
          <a:solidFill>
            <a:schemeClr val="bg1"/>
          </a:solidFill>
          <a:ln w="12700">
            <a:solidFill>
              <a:schemeClr val="tx1"/>
            </a:solidFill>
            <a:miter lim="800000"/>
            <a:headEnd/>
            <a:tailEnd/>
          </a:ln>
          <a:effectLst/>
        </p:spPr>
        <p:txBody>
          <a:bodyPr/>
          <a:lstStyle/>
          <a:p>
            <a:pPr marL="117475" indent="-117475" eaLnBrk="0" hangingPunct="0">
              <a:lnSpc>
                <a:spcPct val="80000"/>
              </a:lnSpc>
              <a:spcBef>
                <a:spcPct val="25000"/>
              </a:spcBef>
            </a:pPr>
            <a:r>
              <a:rPr lang="zh-CN" altLang="en-US" sz="1600" b="0" dirty="0" smtClean="0">
                <a:latin typeface="华文楷体" pitchFamily="2" charset="-122"/>
                <a:ea typeface="华文楷体" pitchFamily="2" charset="-122"/>
              </a:rPr>
              <a:t>岗位职责</a:t>
            </a:r>
            <a:endParaRPr lang="en-US" altLang="zh-CN" sz="1600" b="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财务本部为集团母公司的财务部，从职能定位上是为集团公司提供财务服务的部门。</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负责集团公司的日常财务核算、报表报送、集团个性化报表定制与财务分析。</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负责集团本部的银行对账、日常费用报销业务、会计记账业务、本部的资产管理等日常业务</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作为财务部在集团财务的接口，分担一部分财务管理职能、投资管理部的财务接口部分，为公司的投资、清算、股权融资提供专业的财务服务。</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协助各财务业务部门或经营部门使用财务信息系统、协助信息部对财务信息进行专项建设和实施管理。</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协助各相关财务部门及资金结算中心完成相应的信息化管理及维护协调工作。</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完成财务类应用软件的、初始化设置、权限分配、网络建设、安全备份等工作、担当系统管理员的角色。</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endParaRPr lang="zh-CN" altLang="en-US" sz="1600" b="0" dirty="0">
              <a:latin typeface="华文楷体" pitchFamily="2" charset="-122"/>
              <a:ea typeface="华文楷体" pitchFamily="2" charset="-122"/>
            </a:endParaRPr>
          </a:p>
        </p:txBody>
      </p:sp>
      <p:sp>
        <p:nvSpPr>
          <p:cNvPr id="62" name="Rectangle 10"/>
          <p:cNvSpPr>
            <a:spLocks noChangeArrowheads="1"/>
          </p:cNvSpPr>
          <p:nvPr/>
        </p:nvSpPr>
        <p:spPr bwMode="gray">
          <a:xfrm>
            <a:off x="6286512" y="785794"/>
            <a:ext cx="2571768" cy="2857520"/>
          </a:xfrm>
          <a:prstGeom prst="rect">
            <a:avLst/>
          </a:prstGeom>
          <a:solidFill>
            <a:schemeClr val="bg1"/>
          </a:solidFill>
          <a:ln w="12700" algn="ctr">
            <a:solidFill>
              <a:schemeClr val="tx1"/>
            </a:solidFill>
            <a:miter lim="800000"/>
            <a:headEnd/>
            <a:tailEnd/>
          </a:ln>
          <a:effectLst/>
        </p:spPr>
        <p:txBody>
          <a:bodyPr/>
          <a:lstStyle/>
          <a:p>
            <a:pPr marL="117475" indent="-117475" eaLnBrk="0" hangingPunct="0">
              <a:lnSpc>
                <a:spcPct val="80000"/>
              </a:lnSpc>
              <a:spcBef>
                <a:spcPct val="50000"/>
              </a:spcBef>
            </a:pPr>
            <a:r>
              <a:rPr lang="zh-CN" altLang="en-US" sz="1600" dirty="0" smtClean="0">
                <a:latin typeface="华文楷体" pitchFamily="2" charset="-122"/>
                <a:ea typeface="华文楷体" pitchFamily="2" charset="-122"/>
              </a:rPr>
              <a:t>汇报关系</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汇报人集团本部财务科长</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向集团财务部长汇报</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下属财务本部出纳</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下属财务本部会计</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财务信息管理员</a:t>
            </a:r>
            <a:endParaRPr lang="en-US" altLang="zh-CN" sz="1600" dirty="0" smtClean="0">
              <a:latin typeface="华文楷体" pitchFamily="2" charset="-122"/>
              <a:ea typeface="华文楷体" pitchFamily="2" charset="-122"/>
            </a:endParaRPr>
          </a:p>
        </p:txBody>
      </p:sp>
      <p:sp>
        <p:nvSpPr>
          <p:cNvPr id="63" name="椭圆 62"/>
          <p:cNvSpPr/>
          <p:nvPr/>
        </p:nvSpPr>
        <p:spPr>
          <a:xfrm>
            <a:off x="-32" y="857232"/>
            <a:ext cx="1571636" cy="321471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Rectangle 18"/>
          <p:cNvSpPr>
            <a:spLocks noChangeArrowheads="1"/>
          </p:cNvSpPr>
          <p:nvPr/>
        </p:nvSpPr>
        <p:spPr bwMode="gray">
          <a:xfrm>
            <a:off x="2500298" y="714356"/>
            <a:ext cx="1214446" cy="325442"/>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lIns="72000" tIns="72000" rIns="72000" bIns="72000" anchor="ctr"/>
          <a:lstStyle/>
          <a:p>
            <a:pPr algn="ctr"/>
            <a:r>
              <a:rPr lang="zh-CN" altLang="en-US" sz="1600" dirty="0" smtClean="0">
                <a:solidFill>
                  <a:schemeClr val="tx1"/>
                </a:solidFill>
                <a:latin typeface="华文楷体" pitchFamily="2" charset="-122"/>
                <a:ea typeface="华文楷体" pitchFamily="2" charset="-122"/>
              </a:rPr>
              <a:t>集团财务部</a:t>
            </a:r>
            <a:endParaRPr lang="zh-CN" altLang="en-US" sz="1600" dirty="0">
              <a:solidFill>
                <a:schemeClr val="tx1"/>
              </a:solidFill>
              <a:latin typeface="华文楷体" pitchFamily="2" charset="-122"/>
              <a:ea typeface="华文楷体" pitchFamily="2" charset="-122"/>
            </a:endParaRPr>
          </a:p>
        </p:txBody>
      </p:sp>
      <p:sp>
        <p:nvSpPr>
          <p:cNvPr id="38" name="Rectangle 18"/>
          <p:cNvSpPr>
            <a:spLocks noChangeArrowheads="1"/>
          </p:cNvSpPr>
          <p:nvPr/>
        </p:nvSpPr>
        <p:spPr bwMode="gray">
          <a:xfrm>
            <a:off x="214282" y="1428736"/>
            <a:ext cx="1214446" cy="35719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72000" tIns="72000" rIns="72000" bIns="72000" anchor="ctr"/>
          <a:lstStyle/>
          <a:p>
            <a:pPr algn="ctr"/>
            <a:r>
              <a:rPr lang="zh-CN" altLang="en-US" sz="1400" dirty="0" smtClean="0">
                <a:solidFill>
                  <a:schemeClr val="tx1"/>
                </a:solidFill>
                <a:latin typeface="华文楷体" pitchFamily="2" charset="-122"/>
                <a:ea typeface="华文楷体" pitchFamily="2" charset="-122"/>
              </a:rPr>
              <a:t>本部财务</a:t>
            </a:r>
            <a:endParaRPr lang="zh-CN" altLang="en-US" sz="1400" dirty="0">
              <a:solidFill>
                <a:schemeClr val="tx1"/>
              </a:solidFill>
              <a:latin typeface="华文楷体" pitchFamily="2" charset="-122"/>
              <a:ea typeface="华文楷体" pitchFamily="2" charset="-122"/>
            </a:endParaRPr>
          </a:p>
        </p:txBody>
      </p:sp>
      <p:sp>
        <p:nvSpPr>
          <p:cNvPr id="39" name="Rectangle 18"/>
          <p:cNvSpPr>
            <a:spLocks noChangeArrowheads="1"/>
          </p:cNvSpPr>
          <p:nvPr/>
        </p:nvSpPr>
        <p:spPr bwMode="gray">
          <a:xfrm>
            <a:off x="1643042" y="1428736"/>
            <a:ext cx="1214446" cy="35719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72000" tIns="72000" rIns="72000" bIns="72000" anchor="ctr"/>
          <a:lstStyle/>
          <a:p>
            <a:pPr algn="ctr"/>
            <a:r>
              <a:rPr lang="zh-CN" altLang="en-US" sz="1400" dirty="0" smtClean="0">
                <a:solidFill>
                  <a:schemeClr val="tx1"/>
                </a:solidFill>
                <a:latin typeface="华文楷体" pitchFamily="2" charset="-122"/>
                <a:ea typeface="华文楷体" pitchFamily="2" charset="-122"/>
              </a:rPr>
              <a:t>集团核算报告</a:t>
            </a:r>
            <a:endParaRPr lang="zh-CN" altLang="en-US" sz="1400" dirty="0">
              <a:solidFill>
                <a:schemeClr val="tx1"/>
              </a:solidFill>
              <a:latin typeface="华文楷体" pitchFamily="2" charset="-122"/>
              <a:ea typeface="华文楷体" pitchFamily="2" charset="-122"/>
            </a:endParaRPr>
          </a:p>
        </p:txBody>
      </p:sp>
      <p:sp>
        <p:nvSpPr>
          <p:cNvPr id="40" name="Rectangle 18"/>
          <p:cNvSpPr>
            <a:spLocks noChangeArrowheads="1"/>
          </p:cNvSpPr>
          <p:nvPr/>
        </p:nvSpPr>
        <p:spPr bwMode="gray">
          <a:xfrm>
            <a:off x="3000364" y="1428736"/>
            <a:ext cx="1785950" cy="35719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72000" tIns="72000" rIns="72000" bIns="72000" anchor="ctr"/>
          <a:lstStyle/>
          <a:p>
            <a:pPr algn="ctr"/>
            <a:r>
              <a:rPr lang="zh-CN" altLang="en-US" sz="1400" dirty="0" smtClean="0">
                <a:solidFill>
                  <a:schemeClr val="tx1"/>
                </a:solidFill>
                <a:latin typeface="华文楷体" pitchFamily="2" charset="-122"/>
                <a:ea typeface="华文楷体" pitchFamily="2" charset="-122"/>
              </a:rPr>
              <a:t>预算及风险评价</a:t>
            </a:r>
            <a:endParaRPr lang="zh-CN" altLang="en-US" sz="1400" dirty="0">
              <a:solidFill>
                <a:schemeClr val="tx1"/>
              </a:solidFill>
              <a:latin typeface="华文楷体" pitchFamily="2" charset="-122"/>
              <a:ea typeface="华文楷体" pitchFamily="2" charset="-122"/>
            </a:endParaRPr>
          </a:p>
        </p:txBody>
      </p:sp>
      <p:sp>
        <p:nvSpPr>
          <p:cNvPr id="41" name="Rectangle 18"/>
          <p:cNvSpPr>
            <a:spLocks noChangeArrowheads="1"/>
          </p:cNvSpPr>
          <p:nvPr/>
        </p:nvSpPr>
        <p:spPr bwMode="gray">
          <a:xfrm>
            <a:off x="5000628" y="1428736"/>
            <a:ext cx="1000132" cy="35719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72000" tIns="72000" rIns="72000" bIns="72000" anchor="ctr"/>
          <a:lstStyle/>
          <a:p>
            <a:pPr algn="ctr"/>
            <a:r>
              <a:rPr lang="zh-CN" altLang="en-US" sz="1400" dirty="0" smtClean="0">
                <a:solidFill>
                  <a:schemeClr val="tx1"/>
                </a:solidFill>
                <a:latin typeface="华文楷体" pitchFamily="2" charset="-122"/>
                <a:ea typeface="华文楷体" pitchFamily="2" charset="-122"/>
              </a:rPr>
              <a:t>税收筹划</a:t>
            </a:r>
            <a:endParaRPr lang="zh-CN" altLang="en-US" sz="1400" dirty="0">
              <a:solidFill>
                <a:schemeClr val="tx1"/>
              </a:solidFill>
              <a:latin typeface="华文楷体" pitchFamily="2" charset="-122"/>
              <a:ea typeface="华文楷体" pitchFamily="2" charset="-122"/>
            </a:endParaRPr>
          </a:p>
        </p:txBody>
      </p:sp>
      <p:sp>
        <p:nvSpPr>
          <p:cNvPr id="42" name="矩形 41"/>
          <p:cNvSpPr/>
          <p:nvPr/>
        </p:nvSpPr>
        <p:spPr>
          <a:xfrm>
            <a:off x="285720" y="2071678"/>
            <a:ext cx="214314" cy="164307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出纳</a:t>
            </a:r>
            <a:endParaRPr lang="zh-CN" altLang="en-US" sz="1400" dirty="0">
              <a:latin typeface="华文楷体" pitchFamily="2" charset="-122"/>
              <a:ea typeface="华文楷体" pitchFamily="2" charset="-122"/>
            </a:endParaRPr>
          </a:p>
        </p:txBody>
      </p:sp>
      <p:sp>
        <p:nvSpPr>
          <p:cNvPr id="43" name="矩形 42"/>
          <p:cNvSpPr/>
          <p:nvPr/>
        </p:nvSpPr>
        <p:spPr>
          <a:xfrm>
            <a:off x="571472" y="2071678"/>
            <a:ext cx="214314" cy="164307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会计</a:t>
            </a:r>
            <a:endParaRPr lang="zh-CN" altLang="en-US" sz="1400" dirty="0">
              <a:latin typeface="华文楷体" pitchFamily="2" charset="-122"/>
              <a:ea typeface="华文楷体" pitchFamily="2" charset="-122"/>
            </a:endParaRPr>
          </a:p>
        </p:txBody>
      </p:sp>
      <p:sp>
        <p:nvSpPr>
          <p:cNvPr id="44" name="矩形 43"/>
          <p:cNvSpPr/>
          <p:nvPr/>
        </p:nvSpPr>
        <p:spPr>
          <a:xfrm>
            <a:off x="1714480" y="2071678"/>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会计制度</a:t>
            </a:r>
            <a:endParaRPr lang="zh-CN" altLang="en-US" sz="1400" dirty="0">
              <a:latin typeface="华文楷体" pitchFamily="2" charset="-122"/>
              <a:ea typeface="华文楷体" pitchFamily="2" charset="-122"/>
            </a:endParaRPr>
          </a:p>
        </p:txBody>
      </p:sp>
      <p:sp>
        <p:nvSpPr>
          <p:cNvPr id="45" name="矩形 44"/>
          <p:cNvSpPr/>
          <p:nvPr/>
        </p:nvSpPr>
        <p:spPr>
          <a:xfrm>
            <a:off x="2571736"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财务管理报告</a:t>
            </a:r>
            <a:endParaRPr lang="zh-CN" altLang="en-US" sz="1400" dirty="0">
              <a:latin typeface="华文楷体" pitchFamily="2" charset="-122"/>
              <a:ea typeface="华文楷体" pitchFamily="2" charset="-122"/>
            </a:endParaRPr>
          </a:p>
        </p:txBody>
      </p:sp>
      <p:sp>
        <p:nvSpPr>
          <p:cNvPr id="46" name="矩形 45"/>
          <p:cNvSpPr/>
          <p:nvPr/>
        </p:nvSpPr>
        <p:spPr>
          <a:xfrm>
            <a:off x="2000232" y="2071678"/>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合并报表</a:t>
            </a:r>
            <a:endParaRPr lang="zh-CN" altLang="en-US" sz="1400" dirty="0">
              <a:latin typeface="华文楷体" pitchFamily="2" charset="-122"/>
              <a:ea typeface="华文楷体" pitchFamily="2" charset="-122"/>
            </a:endParaRPr>
          </a:p>
        </p:txBody>
      </p:sp>
      <p:sp>
        <p:nvSpPr>
          <p:cNvPr id="47" name="矩形 46"/>
          <p:cNvSpPr/>
          <p:nvPr/>
        </p:nvSpPr>
        <p:spPr>
          <a:xfrm>
            <a:off x="3071801"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预算管理</a:t>
            </a:r>
            <a:endParaRPr lang="zh-CN" altLang="en-US" sz="1400" dirty="0">
              <a:latin typeface="华文楷体" pitchFamily="2" charset="-122"/>
              <a:ea typeface="华文楷体" pitchFamily="2" charset="-122"/>
            </a:endParaRPr>
          </a:p>
        </p:txBody>
      </p:sp>
      <p:sp>
        <p:nvSpPr>
          <p:cNvPr id="48" name="矩形 47"/>
          <p:cNvSpPr/>
          <p:nvPr/>
        </p:nvSpPr>
        <p:spPr>
          <a:xfrm>
            <a:off x="3357553"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预算分析</a:t>
            </a:r>
            <a:endParaRPr lang="zh-CN" altLang="en-US" sz="1400" dirty="0">
              <a:latin typeface="华文楷体" pitchFamily="2" charset="-122"/>
              <a:ea typeface="华文楷体" pitchFamily="2" charset="-122"/>
            </a:endParaRPr>
          </a:p>
        </p:txBody>
      </p:sp>
      <p:sp>
        <p:nvSpPr>
          <p:cNvPr id="49" name="矩形 48"/>
          <p:cNvSpPr/>
          <p:nvPr/>
        </p:nvSpPr>
        <p:spPr>
          <a:xfrm>
            <a:off x="3643305"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预算报告</a:t>
            </a:r>
            <a:endParaRPr lang="zh-CN" altLang="en-US" sz="1400" dirty="0">
              <a:latin typeface="华文楷体" pitchFamily="2" charset="-122"/>
              <a:ea typeface="华文楷体" pitchFamily="2" charset="-122"/>
            </a:endParaRPr>
          </a:p>
        </p:txBody>
      </p:sp>
      <p:sp>
        <p:nvSpPr>
          <p:cNvPr id="50" name="矩形 49"/>
          <p:cNvSpPr/>
          <p:nvPr/>
        </p:nvSpPr>
        <p:spPr>
          <a:xfrm>
            <a:off x="5143504"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集团税收</a:t>
            </a:r>
            <a:endParaRPr lang="zh-CN" altLang="en-US" sz="1400" dirty="0">
              <a:latin typeface="华文楷体" pitchFamily="2" charset="-122"/>
              <a:ea typeface="华文楷体" pitchFamily="2" charset="-122"/>
            </a:endParaRPr>
          </a:p>
        </p:txBody>
      </p:sp>
      <p:sp>
        <p:nvSpPr>
          <p:cNvPr id="51" name="矩形 50"/>
          <p:cNvSpPr/>
          <p:nvPr/>
        </p:nvSpPr>
        <p:spPr>
          <a:xfrm>
            <a:off x="5429256"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政策研究</a:t>
            </a:r>
            <a:endParaRPr lang="zh-CN" altLang="en-US" sz="1400" dirty="0">
              <a:latin typeface="华文楷体" pitchFamily="2" charset="-122"/>
              <a:ea typeface="华文楷体" pitchFamily="2" charset="-122"/>
            </a:endParaRPr>
          </a:p>
        </p:txBody>
      </p:sp>
      <p:sp>
        <p:nvSpPr>
          <p:cNvPr id="52" name="矩形 51"/>
          <p:cNvSpPr/>
          <p:nvPr/>
        </p:nvSpPr>
        <p:spPr>
          <a:xfrm>
            <a:off x="5715008"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内外价格接口</a:t>
            </a:r>
            <a:endParaRPr lang="zh-CN" altLang="en-US" sz="1400" dirty="0">
              <a:latin typeface="华文楷体" pitchFamily="2" charset="-122"/>
              <a:ea typeface="华文楷体" pitchFamily="2" charset="-122"/>
            </a:endParaRPr>
          </a:p>
        </p:txBody>
      </p:sp>
      <p:sp>
        <p:nvSpPr>
          <p:cNvPr id="53" name="矩形 52"/>
          <p:cNvSpPr/>
          <p:nvPr/>
        </p:nvSpPr>
        <p:spPr>
          <a:xfrm>
            <a:off x="3929057"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财务及成本分析</a:t>
            </a:r>
            <a:endParaRPr lang="zh-CN" altLang="en-US" sz="1400" dirty="0">
              <a:latin typeface="华文楷体" pitchFamily="2" charset="-122"/>
              <a:ea typeface="华文楷体" pitchFamily="2" charset="-122"/>
            </a:endParaRPr>
          </a:p>
        </p:txBody>
      </p:sp>
      <p:sp>
        <p:nvSpPr>
          <p:cNvPr id="54" name="矩形 53"/>
          <p:cNvSpPr/>
          <p:nvPr/>
        </p:nvSpPr>
        <p:spPr>
          <a:xfrm>
            <a:off x="4214809"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企业风险评估</a:t>
            </a:r>
            <a:endParaRPr lang="zh-CN" altLang="en-US" sz="1400" dirty="0">
              <a:latin typeface="华文楷体" pitchFamily="2" charset="-122"/>
              <a:ea typeface="华文楷体" pitchFamily="2" charset="-122"/>
            </a:endParaRPr>
          </a:p>
        </p:txBody>
      </p:sp>
      <p:sp>
        <p:nvSpPr>
          <p:cNvPr id="55" name="矩形 54"/>
          <p:cNvSpPr/>
          <p:nvPr/>
        </p:nvSpPr>
        <p:spPr>
          <a:xfrm>
            <a:off x="4500561"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企业内控监控</a:t>
            </a:r>
            <a:endParaRPr lang="zh-CN" altLang="en-US" sz="1400" dirty="0">
              <a:latin typeface="华文楷体" pitchFamily="2" charset="-122"/>
              <a:ea typeface="华文楷体" pitchFamily="2" charset="-122"/>
            </a:endParaRPr>
          </a:p>
        </p:txBody>
      </p:sp>
      <p:sp>
        <p:nvSpPr>
          <p:cNvPr id="56" name="矩形 55"/>
          <p:cNvSpPr/>
          <p:nvPr/>
        </p:nvSpPr>
        <p:spPr>
          <a:xfrm>
            <a:off x="857224" y="2071678"/>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财务信息建设</a:t>
            </a:r>
            <a:endParaRPr lang="zh-CN" altLang="en-US" sz="1400" dirty="0">
              <a:latin typeface="华文楷体" pitchFamily="2" charset="-122"/>
              <a:ea typeface="华文楷体" pitchFamily="2" charset="-122"/>
            </a:endParaRPr>
          </a:p>
        </p:txBody>
      </p:sp>
      <p:sp>
        <p:nvSpPr>
          <p:cNvPr id="57" name="矩形 56"/>
          <p:cNvSpPr/>
          <p:nvPr/>
        </p:nvSpPr>
        <p:spPr>
          <a:xfrm>
            <a:off x="2285984" y="2071678"/>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财务内部稽核</a:t>
            </a:r>
            <a:endParaRPr lang="zh-CN" altLang="en-US" sz="1400" dirty="0">
              <a:latin typeface="华文楷体" pitchFamily="2" charset="-122"/>
              <a:ea typeface="华文楷体" pitchFamily="2" charset="-122"/>
            </a:endParaRPr>
          </a:p>
        </p:txBody>
      </p:sp>
      <p:cxnSp>
        <p:nvCxnSpPr>
          <p:cNvPr id="58" name="直接连接符 57"/>
          <p:cNvCxnSpPr/>
          <p:nvPr/>
        </p:nvCxnSpPr>
        <p:spPr>
          <a:xfrm>
            <a:off x="500034" y="1071546"/>
            <a:ext cx="500066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5400000">
            <a:off x="322233" y="1249347"/>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5400000">
            <a:off x="3749668" y="1249347"/>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5400000">
            <a:off x="5322893" y="1249347"/>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5400000">
            <a:off x="2036745" y="1249347"/>
            <a:ext cx="35719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1142976"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财务接口</a:t>
            </a:r>
            <a:endParaRPr lang="zh-CN" altLang="en-US" sz="1400" dirty="0">
              <a:latin typeface="华文楷体" pitchFamily="2" charset="-122"/>
              <a:ea typeface="华文楷体" pitchFamily="2" charset="-122"/>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2743" name="Rectangle 55"/>
          <p:cNvSpPr>
            <a:spLocks noGrp="1" noChangeArrowheads="1"/>
          </p:cNvSpPr>
          <p:nvPr>
            <p:ph type="title"/>
          </p:nvPr>
        </p:nvSpPr>
        <p:spPr bwMode="gray">
          <a:xfrm>
            <a:off x="0" y="0"/>
            <a:ext cx="8229600" cy="642918"/>
          </a:xfrm>
        </p:spPr>
        <p:txBody>
          <a:bodyPr/>
          <a:lstStyle/>
          <a:p>
            <a:pPr algn="l">
              <a:defRPr/>
            </a:pPr>
            <a:r>
              <a:rPr lang="zh-CN" altLang="en-US" sz="3200" b="1" dirty="0" smtClean="0">
                <a:solidFill>
                  <a:srgbClr val="FF0000"/>
                </a:solidFill>
                <a:latin typeface="华文楷体" pitchFamily="2" charset="-122"/>
                <a:ea typeface="华文楷体" pitchFamily="2" charset="-122"/>
                <a:cs typeface="+mn-cs"/>
              </a:rPr>
              <a:t>集团核算与报告</a:t>
            </a:r>
            <a:r>
              <a:rPr lang="en-US" altLang="zh-CN" sz="3200" b="1" dirty="0" smtClean="0">
                <a:solidFill>
                  <a:srgbClr val="FF0000"/>
                </a:solidFill>
                <a:latin typeface="华文楷体" pitchFamily="2" charset="-122"/>
                <a:ea typeface="华文楷体" pitchFamily="2" charset="-122"/>
                <a:cs typeface="+mn-cs"/>
              </a:rPr>
              <a:t>—</a:t>
            </a:r>
            <a:r>
              <a:rPr lang="zh-CN" altLang="en-US" sz="3200" b="1" dirty="0" smtClean="0">
                <a:solidFill>
                  <a:srgbClr val="FF0000"/>
                </a:solidFill>
                <a:latin typeface="华文楷体" pitchFamily="2" charset="-122"/>
                <a:ea typeface="华文楷体" pitchFamily="2" charset="-122"/>
                <a:cs typeface="+mn-cs"/>
              </a:rPr>
              <a:t>岗位职责</a:t>
            </a:r>
            <a:endParaRPr lang="en-US" altLang="zh-CN" sz="3200" b="1" dirty="0">
              <a:solidFill>
                <a:srgbClr val="FF0000"/>
              </a:solidFill>
              <a:latin typeface="华文楷体" pitchFamily="2" charset="-122"/>
              <a:ea typeface="华文楷体" pitchFamily="2" charset="-122"/>
              <a:cs typeface="+mn-cs"/>
            </a:endParaRPr>
          </a:p>
        </p:txBody>
      </p:sp>
      <p:sp>
        <p:nvSpPr>
          <p:cNvPr id="61" name="Rectangle 6"/>
          <p:cNvSpPr>
            <a:spLocks noChangeArrowheads="1"/>
          </p:cNvSpPr>
          <p:nvPr/>
        </p:nvSpPr>
        <p:spPr bwMode="gray">
          <a:xfrm>
            <a:off x="285720" y="3857628"/>
            <a:ext cx="8572560" cy="2857496"/>
          </a:xfrm>
          <a:prstGeom prst="rect">
            <a:avLst/>
          </a:prstGeom>
          <a:solidFill>
            <a:schemeClr val="bg1"/>
          </a:solidFill>
          <a:ln w="12700">
            <a:solidFill>
              <a:schemeClr val="tx1"/>
            </a:solidFill>
            <a:miter lim="800000"/>
            <a:headEnd/>
            <a:tailEnd/>
          </a:ln>
          <a:effectLst/>
        </p:spPr>
        <p:txBody>
          <a:bodyPr/>
          <a:lstStyle/>
          <a:p>
            <a:pPr marL="117475" indent="-117475" eaLnBrk="0" hangingPunct="0">
              <a:lnSpc>
                <a:spcPct val="80000"/>
              </a:lnSpc>
              <a:spcBef>
                <a:spcPct val="25000"/>
              </a:spcBef>
            </a:pPr>
            <a:r>
              <a:rPr lang="zh-CN" altLang="en-US" sz="1600" b="0" dirty="0" smtClean="0">
                <a:latin typeface="华文楷体" pitchFamily="2" charset="-122"/>
                <a:ea typeface="华文楷体" pitchFamily="2" charset="-122"/>
              </a:rPr>
              <a:t>岗位职责</a:t>
            </a:r>
            <a:endParaRPr lang="en-US" altLang="zh-CN" sz="1600" b="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b="0" dirty="0" smtClean="0">
                <a:latin typeface="华文楷体" pitchFamily="2" charset="-122"/>
                <a:ea typeface="华文楷体" pitchFamily="2" charset="-122"/>
              </a:rPr>
              <a:t>主管集团核算与标准的部门为集团财务管理的服务业务部门。</a:t>
            </a:r>
            <a:endParaRPr lang="en-US" altLang="zh-CN" sz="1600" b="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服务对象为集团内纳入合并报表的各分子公司。</a:t>
            </a:r>
            <a:endParaRPr lang="en-US" altLang="zh-CN" sz="1600" b="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集团核算会计科目体系的建立及修改、集团客户及供应商代码的管理及维护人、集团物料代码及标准编码体系的财务协调人。</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会计手册的制订及内部核算规则、会计政策的统一。</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b="0" dirty="0" smtClean="0">
                <a:latin typeface="华文楷体" pitchFamily="2" charset="-122"/>
                <a:ea typeface="华文楷体" pitchFamily="2" charset="-122"/>
              </a:rPr>
              <a:t>为集团决策提供财务信息的报送人，按集团管理要求出具管理报告和制订、修订管理报告的格式并按要求进行填报或协调下级分子公司进行填报。</a:t>
            </a:r>
            <a:endParaRPr lang="en-US" altLang="zh-CN" sz="1600" b="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为集团提供管理用合并报表、向外界提供财务类合并报表、并出具合并报表的统一格式和合并规则及内部对账等合并程序。</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完成对集团财务的内部稽核、对核算体系的稽核、对标准体系应用的稽核、对结算中心的内部稽核。</a:t>
            </a:r>
          </a:p>
          <a:p>
            <a:pPr marL="117475" indent="-117475" eaLnBrk="0" hangingPunct="0">
              <a:lnSpc>
                <a:spcPct val="80000"/>
              </a:lnSpc>
              <a:spcBef>
                <a:spcPct val="25000"/>
              </a:spcBef>
              <a:buFontTx/>
              <a:buChar char="•"/>
            </a:pP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endParaRPr lang="en-US" altLang="zh-CN" sz="1600" b="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endParaRPr lang="zh-CN" altLang="en-US" sz="1600" b="0" dirty="0">
              <a:latin typeface="华文楷体" pitchFamily="2" charset="-122"/>
              <a:ea typeface="华文楷体" pitchFamily="2" charset="-122"/>
            </a:endParaRPr>
          </a:p>
        </p:txBody>
      </p:sp>
      <p:sp>
        <p:nvSpPr>
          <p:cNvPr id="62" name="Rectangle 10"/>
          <p:cNvSpPr>
            <a:spLocks noChangeArrowheads="1"/>
          </p:cNvSpPr>
          <p:nvPr/>
        </p:nvSpPr>
        <p:spPr bwMode="gray">
          <a:xfrm>
            <a:off x="6286512" y="785794"/>
            <a:ext cx="2571768" cy="2857520"/>
          </a:xfrm>
          <a:prstGeom prst="rect">
            <a:avLst/>
          </a:prstGeom>
          <a:solidFill>
            <a:schemeClr val="bg1"/>
          </a:solidFill>
          <a:ln w="12700" algn="ctr">
            <a:solidFill>
              <a:schemeClr val="tx1"/>
            </a:solidFill>
            <a:miter lim="800000"/>
            <a:headEnd/>
            <a:tailEnd/>
          </a:ln>
          <a:effectLst/>
        </p:spPr>
        <p:txBody>
          <a:bodyPr/>
          <a:lstStyle/>
          <a:p>
            <a:pPr marL="117475" indent="-117475" eaLnBrk="0" hangingPunct="0">
              <a:lnSpc>
                <a:spcPct val="80000"/>
              </a:lnSpc>
              <a:spcBef>
                <a:spcPct val="50000"/>
              </a:spcBef>
            </a:pPr>
            <a:r>
              <a:rPr lang="zh-CN" altLang="en-US" sz="1600" dirty="0" smtClean="0">
                <a:latin typeface="华文楷体" pitchFamily="2" charset="-122"/>
                <a:ea typeface="华文楷体" pitchFamily="2" charset="-122"/>
              </a:rPr>
              <a:t>汇报关系</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汇报人集团核算与报告部科长</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向集团财务部长汇报</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下属集团核算主管</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集团管理报告主管</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集团合并报表主管</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内部稽核主管</a:t>
            </a:r>
            <a:endParaRPr lang="en-US" altLang="zh-CN" sz="1600" dirty="0" smtClean="0">
              <a:latin typeface="华文楷体" pitchFamily="2" charset="-122"/>
              <a:ea typeface="华文楷体" pitchFamily="2" charset="-122"/>
            </a:endParaRPr>
          </a:p>
        </p:txBody>
      </p:sp>
      <p:sp>
        <p:nvSpPr>
          <p:cNvPr id="37" name="Rectangle 18"/>
          <p:cNvSpPr>
            <a:spLocks noChangeArrowheads="1"/>
          </p:cNvSpPr>
          <p:nvPr/>
        </p:nvSpPr>
        <p:spPr bwMode="gray">
          <a:xfrm>
            <a:off x="2500298" y="714356"/>
            <a:ext cx="1214446" cy="325442"/>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lIns="72000" tIns="72000" rIns="72000" bIns="72000" anchor="ctr"/>
          <a:lstStyle/>
          <a:p>
            <a:pPr algn="ctr"/>
            <a:r>
              <a:rPr lang="zh-CN" altLang="en-US" sz="1600" dirty="0" smtClean="0">
                <a:solidFill>
                  <a:schemeClr val="tx1"/>
                </a:solidFill>
                <a:latin typeface="华文楷体" pitchFamily="2" charset="-122"/>
                <a:ea typeface="华文楷体" pitchFamily="2" charset="-122"/>
              </a:rPr>
              <a:t>集团财务部</a:t>
            </a:r>
            <a:endParaRPr lang="zh-CN" altLang="en-US" sz="1600" dirty="0">
              <a:solidFill>
                <a:schemeClr val="tx1"/>
              </a:solidFill>
              <a:latin typeface="华文楷体" pitchFamily="2" charset="-122"/>
              <a:ea typeface="华文楷体" pitchFamily="2" charset="-122"/>
            </a:endParaRPr>
          </a:p>
        </p:txBody>
      </p:sp>
      <p:sp>
        <p:nvSpPr>
          <p:cNvPr id="38" name="Rectangle 18"/>
          <p:cNvSpPr>
            <a:spLocks noChangeArrowheads="1"/>
          </p:cNvSpPr>
          <p:nvPr/>
        </p:nvSpPr>
        <p:spPr bwMode="gray">
          <a:xfrm>
            <a:off x="214282" y="1428736"/>
            <a:ext cx="1214446" cy="35719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72000" tIns="72000" rIns="72000" bIns="72000" anchor="ctr"/>
          <a:lstStyle/>
          <a:p>
            <a:pPr algn="ctr"/>
            <a:r>
              <a:rPr lang="zh-CN" altLang="en-US" sz="1400" dirty="0" smtClean="0">
                <a:solidFill>
                  <a:schemeClr val="tx1"/>
                </a:solidFill>
                <a:latin typeface="华文楷体" pitchFamily="2" charset="-122"/>
                <a:ea typeface="华文楷体" pitchFamily="2" charset="-122"/>
              </a:rPr>
              <a:t>本部财务</a:t>
            </a:r>
            <a:endParaRPr lang="zh-CN" altLang="en-US" sz="1400" dirty="0">
              <a:solidFill>
                <a:schemeClr val="tx1"/>
              </a:solidFill>
              <a:latin typeface="华文楷体" pitchFamily="2" charset="-122"/>
              <a:ea typeface="华文楷体" pitchFamily="2" charset="-122"/>
            </a:endParaRPr>
          </a:p>
        </p:txBody>
      </p:sp>
      <p:sp>
        <p:nvSpPr>
          <p:cNvPr id="39" name="Rectangle 18"/>
          <p:cNvSpPr>
            <a:spLocks noChangeArrowheads="1"/>
          </p:cNvSpPr>
          <p:nvPr/>
        </p:nvSpPr>
        <p:spPr bwMode="gray">
          <a:xfrm>
            <a:off x="1643042" y="1428736"/>
            <a:ext cx="1214446" cy="35719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72000" tIns="72000" rIns="72000" bIns="72000" anchor="ctr"/>
          <a:lstStyle/>
          <a:p>
            <a:pPr algn="ctr"/>
            <a:r>
              <a:rPr lang="zh-CN" altLang="en-US" sz="1400" dirty="0" smtClean="0">
                <a:solidFill>
                  <a:schemeClr val="tx1"/>
                </a:solidFill>
                <a:latin typeface="华文楷体" pitchFamily="2" charset="-122"/>
                <a:ea typeface="华文楷体" pitchFamily="2" charset="-122"/>
              </a:rPr>
              <a:t>集团核算报告</a:t>
            </a:r>
            <a:endParaRPr lang="zh-CN" altLang="en-US" sz="1400" dirty="0">
              <a:solidFill>
                <a:schemeClr val="tx1"/>
              </a:solidFill>
              <a:latin typeface="华文楷体" pitchFamily="2" charset="-122"/>
              <a:ea typeface="华文楷体" pitchFamily="2" charset="-122"/>
            </a:endParaRPr>
          </a:p>
        </p:txBody>
      </p:sp>
      <p:sp>
        <p:nvSpPr>
          <p:cNvPr id="40" name="Rectangle 18"/>
          <p:cNvSpPr>
            <a:spLocks noChangeArrowheads="1"/>
          </p:cNvSpPr>
          <p:nvPr/>
        </p:nvSpPr>
        <p:spPr bwMode="gray">
          <a:xfrm>
            <a:off x="3000364" y="1428736"/>
            <a:ext cx="1785950" cy="35719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72000" tIns="72000" rIns="72000" bIns="72000" anchor="ctr"/>
          <a:lstStyle/>
          <a:p>
            <a:pPr algn="ctr"/>
            <a:r>
              <a:rPr lang="zh-CN" altLang="en-US" sz="1400" dirty="0" smtClean="0">
                <a:solidFill>
                  <a:schemeClr val="tx1"/>
                </a:solidFill>
                <a:latin typeface="华文楷体" pitchFamily="2" charset="-122"/>
                <a:ea typeface="华文楷体" pitchFamily="2" charset="-122"/>
              </a:rPr>
              <a:t>预算及风险评价</a:t>
            </a:r>
            <a:endParaRPr lang="zh-CN" altLang="en-US" sz="1400" dirty="0">
              <a:solidFill>
                <a:schemeClr val="tx1"/>
              </a:solidFill>
              <a:latin typeface="华文楷体" pitchFamily="2" charset="-122"/>
              <a:ea typeface="华文楷体" pitchFamily="2" charset="-122"/>
            </a:endParaRPr>
          </a:p>
        </p:txBody>
      </p:sp>
      <p:sp>
        <p:nvSpPr>
          <p:cNvPr id="41" name="Rectangle 18"/>
          <p:cNvSpPr>
            <a:spLocks noChangeArrowheads="1"/>
          </p:cNvSpPr>
          <p:nvPr/>
        </p:nvSpPr>
        <p:spPr bwMode="gray">
          <a:xfrm>
            <a:off x="5000628" y="1428736"/>
            <a:ext cx="1000132" cy="35719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72000" tIns="72000" rIns="72000" bIns="72000" anchor="ctr"/>
          <a:lstStyle/>
          <a:p>
            <a:pPr algn="ctr"/>
            <a:r>
              <a:rPr lang="zh-CN" altLang="en-US" sz="1400" dirty="0" smtClean="0">
                <a:solidFill>
                  <a:schemeClr val="tx1"/>
                </a:solidFill>
                <a:latin typeface="华文楷体" pitchFamily="2" charset="-122"/>
                <a:ea typeface="华文楷体" pitchFamily="2" charset="-122"/>
              </a:rPr>
              <a:t>税收筹划</a:t>
            </a:r>
            <a:endParaRPr lang="zh-CN" altLang="en-US" sz="1400" dirty="0">
              <a:solidFill>
                <a:schemeClr val="tx1"/>
              </a:solidFill>
              <a:latin typeface="华文楷体" pitchFamily="2" charset="-122"/>
              <a:ea typeface="华文楷体" pitchFamily="2" charset="-122"/>
            </a:endParaRPr>
          </a:p>
        </p:txBody>
      </p:sp>
      <p:sp>
        <p:nvSpPr>
          <p:cNvPr id="42" name="矩形 41"/>
          <p:cNvSpPr/>
          <p:nvPr/>
        </p:nvSpPr>
        <p:spPr>
          <a:xfrm>
            <a:off x="285720" y="2071678"/>
            <a:ext cx="214314" cy="164307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出纳</a:t>
            </a:r>
            <a:endParaRPr lang="zh-CN" altLang="en-US" sz="1400" dirty="0">
              <a:latin typeface="华文楷体" pitchFamily="2" charset="-122"/>
              <a:ea typeface="华文楷体" pitchFamily="2" charset="-122"/>
            </a:endParaRPr>
          </a:p>
        </p:txBody>
      </p:sp>
      <p:sp>
        <p:nvSpPr>
          <p:cNvPr id="43" name="矩形 42"/>
          <p:cNvSpPr/>
          <p:nvPr/>
        </p:nvSpPr>
        <p:spPr>
          <a:xfrm>
            <a:off x="571472" y="2071678"/>
            <a:ext cx="214314" cy="164307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会计</a:t>
            </a:r>
            <a:endParaRPr lang="zh-CN" altLang="en-US" sz="1400" dirty="0">
              <a:latin typeface="华文楷体" pitchFamily="2" charset="-122"/>
              <a:ea typeface="华文楷体" pitchFamily="2" charset="-122"/>
            </a:endParaRPr>
          </a:p>
        </p:txBody>
      </p:sp>
      <p:sp>
        <p:nvSpPr>
          <p:cNvPr id="44" name="矩形 43"/>
          <p:cNvSpPr/>
          <p:nvPr/>
        </p:nvSpPr>
        <p:spPr>
          <a:xfrm>
            <a:off x="1714480" y="2071678"/>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会计制度</a:t>
            </a:r>
            <a:endParaRPr lang="zh-CN" altLang="en-US" sz="1400" dirty="0">
              <a:latin typeface="华文楷体" pitchFamily="2" charset="-122"/>
              <a:ea typeface="华文楷体" pitchFamily="2" charset="-122"/>
            </a:endParaRPr>
          </a:p>
        </p:txBody>
      </p:sp>
      <p:sp>
        <p:nvSpPr>
          <p:cNvPr id="45" name="矩形 44"/>
          <p:cNvSpPr/>
          <p:nvPr/>
        </p:nvSpPr>
        <p:spPr>
          <a:xfrm>
            <a:off x="2571736"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财务管理报告</a:t>
            </a:r>
            <a:endParaRPr lang="zh-CN" altLang="en-US" sz="1400" dirty="0">
              <a:latin typeface="华文楷体" pitchFamily="2" charset="-122"/>
              <a:ea typeface="华文楷体" pitchFamily="2" charset="-122"/>
            </a:endParaRPr>
          </a:p>
        </p:txBody>
      </p:sp>
      <p:sp>
        <p:nvSpPr>
          <p:cNvPr id="46" name="矩形 45"/>
          <p:cNvSpPr/>
          <p:nvPr/>
        </p:nvSpPr>
        <p:spPr>
          <a:xfrm>
            <a:off x="2000232" y="2071678"/>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合并报表</a:t>
            </a:r>
            <a:endParaRPr lang="zh-CN" altLang="en-US" sz="1400" dirty="0">
              <a:latin typeface="华文楷体" pitchFamily="2" charset="-122"/>
              <a:ea typeface="华文楷体" pitchFamily="2" charset="-122"/>
            </a:endParaRPr>
          </a:p>
        </p:txBody>
      </p:sp>
      <p:sp>
        <p:nvSpPr>
          <p:cNvPr id="47" name="矩形 46"/>
          <p:cNvSpPr/>
          <p:nvPr/>
        </p:nvSpPr>
        <p:spPr>
          <a:xfrm>
            <a:off x="3071801"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预算管理</a:t>
            </a:r>
            <a:endParaRPr lang="zh-CN" altLang="en-US" sz="1400" dirty="0">
              <a:latin typeface="华文楷体" pitchFamily="2" charset="-122"/>
              <a:ea typeface="华文楷体" pitchFamily="2" charset="-122"/>
            </a:endParaRPr>
          </a:p>
        </p:txBody>
      </p:sp>
      <p:sp>
        <p:nvSpPr>
          <p:cNvPr id="48" name="矩形 47"/>
          <p:cNvSpPr/>
          <p:nvPr/>
        </p:nvSpPr>
        <p:spPr>
          <a:xfrm>
            <a:off x="3357553"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预算分析</a:t>
            </a:r>
            <a:endParaRPr lang="zh-CN" altLang="en-US" sz="1400" dirty="0">
              <a:latin typeface="华文楷体" pitchFamily="2" charset="-122"/>
              <a:ea typeface="华文楷体" pitchFamily="2" charset="-122"/>
            </a:endParaRPr>
          </a:p>
        </p:txBody>
      </p:sp>
      <p:sp>
        <p:nvSpPr>
          <p:cNvPr id="49" name="矩形 48"/>
          <p:cNvSpPr/>
          <p:nvPr/>
        </p:nvSpPr>
        <p:spPr>
          <a:xfrm>
            <a:off x="3643305"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预算报告</a:t>
            </a:r>
            <a:endParaRPr lang="zh-CN" altLang="en-US" sz="1400" dirty="0">
              <a:latin typeface="华文楷体" pitchFamily="2" charset="-122"/>
              <a:ea typeface="华文楷体" pitchFamily="2" charset="-122"/>
            </a:endParaRPr>
          </a:p>
        </p:txBody>
      </p:sp>
      <p:sp>
        <p:nvSpPr>
          <p:cNvPr id="50" name="矩形 49"/>
          <p:cNvSpPr/>
          <p:nvPr/>
        </p:nvSpPr>
        <p:spPr>
          <a:xfrm>
            <a:off x="5143504"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集团税收</a:t>
            </a:r>
            <a:endParaRPr lang="zh-CN" altLang="en-US" sz="1400" dirty="0">
              <a:latin typeface="华文楷体" pitchFamily="2" charset="-122"/>
              <a:ea typeface="华文楷体" pitchFamily="2" charset="-122"/>
            </a:endParaRPr>
          </a:p>
        </p:txBody>
      </p:sp>
      <p:sp>
        <p:nvSpPr>
          <p:cNvPr id="51" name="矩形 50"/>
          <p:cNvSpPr/>
          <p:nvPr/>
        </p:nvSpPr>
        <p:spPr>
          <a:xfrm>
            <a:off x="5429256"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政策研究</a:t>
            </a:r>
            <a:endParaRPr lang="zh-CN" altLang="en-US" sz="1400" dirty="0">
              <a:latin typeface="华文楷体" pitchFamily="2" charset="-122"/>
              <a:ea typeface="华文楷体" pitchFamily="2" charset="-122"/>
            </a:endParaRPr>
          </a:p>
        </p:txBody>
      </p:sp>
      <p:sp>
        <p:nvSpPr>
          <p:cNvPr id="52" name="矩形 51"/>
          <p:cNvSpPr/>
          <p:nvPr/>
        </p:nvSpPr>
        <p:spPr>
          <a:xfrm>
            <a:off x="5715008"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内外价格接口</a:t>
            </a:r>
            <a:endParaRPr lang="zh-CN" altLang="en-US" sz="1400" dirty="0">
              <a:latin typeface="华文楷体" pitchFamily="2" charset="-122"/>
              <a:ea typeface="华文楷体" pitchFamily="2" charset="-122"/>
            </a:endParaRPr>
          </a:p>
        </p:txBody>
      </p:sp>
      <p:sp>
        <p:nvSpPr>
          <p:cNvPr id="53" name="矩形 52"/>
          <p:cNvSpPr/>
          <p:nvPr/>
        </p:nvSpPr>
        <p:spPr>
          <a:xfrm>
            <a:off x="3929057"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财务及成本分析</a:t>
            </a:r>
            <a:endParaRPr lang="zh-CN" altLang="en-US" sz="1400" dirty="0">
              <a:latin typeface="华文楷体" pitchFamily="2" charset="-122"/>
              <a:ea typeface="华文楷体" pitchFamily="2" charset="-122"/>
            </a:endParaRPr>
          </a:p>
        </p:txBody>
      </p:sp>
      <p:sp>
        <p:nvSpPr>
          <p:cNvPr id="54" name="矩形 53"/>
          <p:cNvSpPr/>
          <p:nvPr/>
        </p:nvSpPr>
        <p:spPr>
          <a:xfrm>
            <a:off x="4214809"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企业风险评估</a:t>
            </a:r>
            <a:endParaRPr lang="zh-CN" altLang="en-US" sz="1400" dirty="0">
              <a:latin typeface="华文楷体" pitchFamily="2" charset="-122"/>
              <a:ea typeface="华文楷体" pitchFamily="2" charset="-122"/>
            </a:endParaRPr>
          </a:p>
        </p:txBody>
      </p:sp>
      <p:sp>
        <p:nvSpPr>
          <p:cNvPr id="55" name="矩形 54"/>
          <p:cNvSpPr/>
          <p:nvPr/>
        </p:nvSpPr>
        <p:spPr>
          <a:xfrm>
            <a:off x="4500561"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企业内控监控</a:t>
            </a:r>
            <a:endParaRPr lang="zh-CN" altLang="en-US" sz="1400" dirty="0">
              <a:latin typeface="华文楷体" pitchFamily="2" charset="-122"/>
              <a:ea typeface="华文楷体" pitchFamily="2" charset="-122"/>
            </a:endParaRPr>
          </a:p>
        </p:txBody>
      </p:sp>
      <p:sp>
        <p:nvSpPr>
          <p:cNvPr id="56" name="矩形 55"/>
          <p:cNvSpPr/>
          <p:nvPr/>
        </p:nvSpPr>
        <p:spPr>
          <a:xfrm>
            <a:off x="857224" y="2071678"/>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财务信息建设</a:t>
            </a:r>
            <a:endParaRPr lang="zh-CN" altLang="en-US" sz="1400" dirty="0">
              <a:latin typeface="华文楷体" pitchFamily="2" charset="-122"/>
              <a:ea typeface="华文楷体" pitchFamily="2" charset="-122"/>
            </a:endParaRPr>
          </a:p>
        </p:txBody>
      </p:sp>
      <p:sp>
        <p:nvSpPr>
          <p:cNvPr id="57" name="矩形 56"/>
          <p:cNvSpPr/>
          <p:nvPr/>
        </p:nvSpPr>
        <p:spPr>
          <a:xfrm>
            <a:off x="2285984" y="2071678"/>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财务内部稽核</a:t>
            </a:r>
            <a:endParaRPr lang="zh-CN" altLang="en-US" sz="1400" dirty="0">
              <a:latin typeface="华文楷体" pitchFamily="2" charset="-122"/>
              <a:ea typeface="华文楷体" pitchFamily="2" charset="-122"/>
            </a:endParaRPr>
          </a:p>
        </p:txBody>
      </p:sp>
      <p:cxnSp>
        <p:nvCxnSpPr>
          <p:cNvPr id="58" name="直接连接符 57"/>
          <p:cNvCxnSpPr/>
          <p:nvPr/>
        </p:nvCxnSpPr>
        <p:spPr>
          <a:xfrm>
            <a:off x="500034" y="1071546"/>
            <a:ext cx="500066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5400000">
            <a:off x="322233" y="1249347"/>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5400000">
            <a:off x="3749668" y="1249347"/>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5400000">
            <a:off x="5322893" y="1249347"/>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5400000">
            <a:off x="2036745" y="1249347"/>
            <a:ext cx="35719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1142976"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财务接口</a:t>
            </a:r>
            <a:endParaRPr lang="zh-CN" altLang="en-US" sz="1400" dirty="0">
              <a:latin typeface="华文楷体" pitchFamily="2" charset="-122"/>
              <a:ea typeface="华文楷体" pitchFamily="2" charset="-122"/>
            </a:endParaRPr>
          </a:p>
        </p:txBody>
      </p:sp>
      <p:sp>
        <p:nvSpPr>
          <p:cNvPr id="67" name="椭圆 66"/>
          <p:cNvSpPr/>
          <p:nvPr/>
        </p:nvSpPr>
        <p:spPr>
          <a:xfrm>
            <a:off x="1428728" y="928670"/>
            <a:ext cx="1571636" cy="321471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2743" name="Rectangle 55"/>
          <p:cNvSpPr>
            <a:spLocks noGrp="1" noChangeArrowheads="1"/>
          </p:cNvSpPr>
          <p:nvPr>
            <p:ph type="title"/>
          </p:nvPr>
        </p:nvSpPr>
        <p:spPr bwMode="gray">
          <a:xfrm>
            <a:off x="0" y="0"/>
            <a:ext cx="8229600" cy="642918"/>
          </a:xfrm>
        </p:spPr>
        <p:txBody>
          <a:bodyPr/>
          <a:lstStyle/>
          <a:p>
            <a:pPr algn="l">
              <a:defRPr/>
            </a:pPr>
            <a:r>
              <a:rPr lang="zh-CN" altLang="en-US" sz="3200" b="1" dirty="0" smtClean="0">
                <a:solidFill>
                  <a:srgbClr val="FF0000"/>
                </a:solidFill>
                <a:latin typeface="华文楷体" pitchFamily="2" charset="-122"/>
                <a:ea typeface="华文楷体" pitchFamily="2" charset="-122"/>
                <a:cs typeface="+mn-cs"/>
              </a:rPr>
              <a:t>财务本部</a:t>
            </a:r>
            <a:r>
              <a:rPr lang="en-US" altLang="zh-CN" sz="3200" b="1" dirty="0" smtClean="0">
                <a:solidFill>
                  <a:srgbClr val="FF0000"/>
                </a:solidFill>
                <a:latin typeface="华文楷体" pitchFamily="2" charset="-122"/>
                <a:ea typeface="华文楷体" pitchFamily="2" charset="-122"/>
                <a:cs typeface="+mn-cs"/>
              </a:rPr>
              <a:t>—</a:t>
            </a:r>
            <a:r>
              <a:rPr lang="zh-CN" altLang="en-US" sz="3200" b="1" dirty="0" smtClean="0">
                <a:solidFill>
                  <a:srgbClr val="FF0000"/>
                </a:solidFill>
                <a:latin typeface="华文楷体" pitchFamily="2" charset="-122"/>
                <a:ea typeface="华文楷体" pitchFamily="2" charset="-122"/>
                <a:cs typeface="+mn-cs"/>
              </a:rPr>
              <a:t>岗位职责</a:t>
            </a:r>
            <a:endParaRPr lang="en-US" altLang="zh-CN" sz="3200" b="1" dirty="0">
              <a:solidFill>
                <a:srgbClr val="FF0000"/>
              </a:solidFill>
              <a:latin typeface="华文楷体" pitchFamily="2" charset="-122"/>
              <a:ea typeface="华文楷体" pitchFamily="2" charset="-122"/>
              <a:cs typeface="+mn-cs"/>
            </a:endParaRPr>
          </a:p>
        </p:txBody>
      </p:sp>
      <p:sp>
        <p:nvSpPr>
          <p:cNvPr id="61" name="Rectangle 6"/>
          <p:cNvSpPr>
            <a:spLocks noChangeArrowheads="1"/>
          </p:cNvSpPr>
          <p:nvPr/>
        </p:nvSpPr>
        <p:spPr bwMode="gray">
          <a:xfrm>
            <a:off x="285720" y="4000504"/>
            <a:ext cx="8572560" cy="2500330"/>
          </a:xfrm>
          <a:prstGeom prst="rect">
            <a:avLst/>
          </a:prstGeom>
          <a:solidFill>
            <a:schemeClr val="bg1"/>
          </a:solidFill>
          <a:ln w="12700">
            <a:solidFill>
              <a:schemeClr val="tx1"/>
            </a:solidFill>
            <a:miter lim="800000"/>
            <a:headEnd/>
            <a:tailEnd/>
          </a:ln>
          <a:effectLst/>
        </p:spPr>
        <p:txBody>
          <a:bodyPr/>
          <a:lstStyle/>
          <a:p>
            <a:pPr marL="117475" indent="-117475" eaLnBrk="0" hangingPunct="0">
              <a:lnSpc>
                <a:spcPct val="80000"/>
              </a:lnSpc>
              <a:spcBef>
                <a:spcPct val="25000"/>
              </a:spcBef>
            </a:pPr>
            <a:r>
              <a:rPr lang="zh-CN" altLang="en-US" sz="1600" b="0" dirty="0" smtClean="0">
                <a:latin typeface="华文楷体" pitchFamily="2" charset="-122"/>
                <a:ea typeface="华文楷体" pitchFamily="2" charset="-122"/>
              </a:rPr>
              <a:t>岗位职责</a:t>
            </a:r>
            <a:endParaRPr lang="en-US" altLang="zh-CN" sz="1600" b="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为全集团的预算管理及风险内控评价服务的业务部门，是企业全面预算实际的管理者与推行者。协助预算管理委员会进行工作、并参与企业的风险评估及内控推进工作。</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预算的制度建设、为集团企业的预算制订制度为全集团推行全面预算打下制度基础。</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为全集团的预算表样的制订，协助预算管理委员会下达编制周期、编制计划、编制流程等具体工作。</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监控全集团的预算执行和调整情况，并及时协调各分子公司对预算进行适度调整的上报和推进工作。</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预算执行情况的分析，对预算执行情况及时作出详细和业务类的分析，提供决策信息。</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endParaRPr lang="zh-CN" altLang="en-US" sz="1600" b="0" dirty="0">
              <a:latin typeface="华文楷体" pitchFamily="2" charset="-122"/>
              <a:ea typeface="华文楷体" pitchFamily="2" charset="-122"/>
            </a:endParaRPr>
          </a:p>
        </p:txBody>
      </p:sp>
      <p:sp>
        <p:nvSpPr>
          <p:cNvPr id="62" name="Rectangle 10"/>
          <p:cNvSpPr>
            <a:spLocks noChangeArrowheads="1"/>
          </p:cNvSpPr>
          <p:nvPr/>
        </p:nvSpPr>
        <p:spPr bwMode="gray">
          <a:xfrm>
            <a:off x="6286512" y="785794"/>
            <a:ext cx="2571768" cy="3000396"/>
          </a:xfrm>
          <a:prstGeom prst="rect">
            <a:avLst/>
          </a:prstGeom>
          <a:solidFill>
            <a:schemeClr val="bg1"/>
          </a:solidFill>
          <a:ln w="12700" algn="ctr">
            <a:solidFill>
              <a:schemeClr val="tx1"/>
            </a:solidFill>
            <a:miter lim="800000"/>
            <a:headEnd/>
            <a:tailEnd/>
          </a:ln>
          <a:effectLst/>
        </p:spPr>
        <p:txBody>
          <a:bodyPr/>
          <a:lstStyle/>
          <a:p>
            <a:pPr marL="117475" indent="-117475" eaLnBrk="0" hangingPunct="0">
              <a:lnSpc>
                <a:spcPct val="80000"/>
              </a:lnSpc>
              <a:spcBef>
                <a:spcPct val="50000"/>
              </a:spcBef>
            </a:pPr>
            <a:r>
              <a:rPr lang="zh-CN" altLang="en-US" sz="1600" dirty="0" smtClean="0">
                <a:latin typeface="华文楷体" pitchFamily="2" charset="-122"/>
                <a:ea typeface="华文楷体" pitchFamily="2" charset="-122"/>
              </a:rPr>
              <a:t>汇报关系</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汇报人集团财务预算部及风险评价科长</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向集团财务部长汇报</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下属预算制度建设主管</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下属预算编报执行主管</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下属预算分析主管</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财务及成本分析主管</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企业风险评估主管</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企业内控及监控主管</a:t>
            </a:r>
            <a:endParaRPr lang="en-US" altLang="zh-CN" sz="1600" dirty="0" smtClean="0">
              <a:latin typeface="华文楷体" pitchFamily="2" charset="-122"/>
              <a:ea typeface="华文楷体" pitchFamily="2" charset="-122"/>
            </a:endParaRPr>
          </a:p>
        </p:txBody>
      </p:sp>
      <p:sp>
        <p:nvSpPr>
          <p:cNvPr id="37" name="Rectangle 18"/>
          <p:cNvSpPr>
            <a:spLocks noChangeArrowheads="1"/>
          </p:cNvSpPr>
          <p:nvPr/>
        </p:nvSpPr>
        <p:spPr bwMode="gray">
          <a:xfrm>
            <a:off x="2500298" y="714356"/>
            <a:ext cx="1285884" cy="325442"/>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lIns="72000" tIns="72000" rIns="72000" bIns="72000" anchor="ctr"/>
          <a:lstStyle/>
          <a:p>
            <a:pPr algn="ctr"/>
            <a:r>
              <a:rPr lang="zh-CN" altLang="en-US" sz="1600" dirty="0" smtClean="0">
                <a:solidFill>
                  <a:schemeClr val="tx1"/>
                </a:solidFill>
                <a:latin typeface="华文楷体" pitchFamily="2" charset="-122"/>
                <a:ea typeface="华文楷体" pitchFamily="2" charset="-122"/>
              </a:rPr>
              <a:t>集团财务部</a:t>
            </a:r>
            <a:endParaRPr lang="zh-CN" altLang="en-US" sz="1600" dirty="0">
              <a:solidFill>
                <a:schemeClr val="tx1"/>
              </a:solidFill>
              <a:latin typeface="华文楷体" pitchFamily="2" charset="-122"/>
              <a:ea typeface="华文楷体" pitchFamily="2" charset="-122"/>
            </a:endParaRPr>
          </a:p>
        </p:txBody>
      </p:sp>
      <p:sp>
        <p:nvSpPr>
          <p:cNvPr id="38" name="Rectangle 18"/>
          <p:cNvSpPr>
            <a:spLocks noChangeArrowheads="1"/>
          </p:cNvSpPr>
          <p:nvPr/>
        </p:nvSpPr>
        <p:spPr bwMode="gray">
          <a:xfrm>
            <a:off x="214282" y="1428736"/>
            <a:ext cx="1214446" cy="35719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72000" tIns="72000" rIns="72000" bIns="72000" anchor="ctr"/>
          <a:lstStyle/>
          <a:p>
            <a:pPr algn="ctr"/>
            <a:r>
              <a:rPr lang="zh-CN" altLang="en-US" sz="1400" dirty="0" smtClean="0">
                <a:solidFill>
                  <a:schemeClr val="tx1"/>
                </a:solidFill>
                <a:latin typeface="华文楷体" pitchFamily="2" charset="-122"/>
                <a:ea typeface="华文楷体" pitchFamily="2" charset="-122"/>
              </a:rPr>
              <a:t>本部财务</a:t>
            </a:r>
            <a:endParaRPr lang="zh-CN" altLang="en-US" sz="1400" dirty="0">
              <a:solidFill>
                <a:schemeClr val="tx1"/>
              </a:solidFill>
              <a:latin typeface="华文楷体" pitchFamily="2" charset="-122"/>
              <a:ea typeface="华文楷体" pitchFamily="2" charset="-122"/>
            </a:endParaRPr>
          </a:p>
        </p:txBody>
      </p:sp>
      <p:sp>
        <p:nvSpPr>
          <p:cNvPr id="39" name="Rectangle 18"/>
          <p:cNvSpPr>
            <a:spLocks noChangeArrowheads="1"/>
          </p:cNvSpPr>
          <p:nvPr/>
        </p:nvSpPr>
        <p:spPr bwMode="gray">
          <a:xfrm>
            <a:off x="1643042" y="1428736"/>
            <a:ext cx="1214446" cy="35719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72000" tIns="72000" rIns="72000" bIns="72000" anchor="ctr"/>
          <a:lstStyle/>
          <a:p>
            <a:pPr algn="ctr"/>
            <a:r>
              <a:rPr lang="zh-CN" altLang="en-US" sz="1400" dirty="0" smtClean="0">
                <a:solidFill>
                  <a:schemeClr val="tx1"/>
                </a:solidFill>
                <a:latin typeface="华文楷体" pitchFamily="2" charset="-122"/>
                <a:ea typeface="华文楷体" pitchFamily="2" charset="-122"/>
              </a:rPr>
              <a:t>集团核算报告</a:t>
            </a:r>
            <a:endParaRPr lang="zh-CN" altLang="en-US" sz="1400" dirty="0">
              <a:solidFill>
                <a:schemeClr val="tx1"/>
              </a:solidFill>
              <a:latin typeface="华文楷体" pitchFamily="2" charset="-122"/>
              <a:ea typeface="华文楷体" pitchFamily="2" charset="-122"/>
            </a:endParaRPr>
          </a:p>
        </p:txBody>
      </p:sp>
      <p:sp>
        <p:nvSpPr>
          <p:cNvPr id="40" name="Rectangle 18"/>
          <p:cNvSpPr>
            <a:spLocks noChangeArrowheads="1"/>
          </p:cNvSpPr>
          <p:nvPr/>
        </p:nvSpPr>
        <p:spPr bwMode="gray">
          <a:xfrm>
            <a:off x="3000364" y="1428736"/>
            <a:ext cx="1785950" cy="35719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72000" tIns="72000" rIns="72000" bIns="72000" anchor="ctr"/>
          <a:lstStyle/>
          <a:p>
            <a:pPr algn="ctr"/>
            <a:r>
              <a:rPr lang="zh-CN" altLang="en-US" sz="1400" dirty="0" smtClean="0">
                <a:solidFill>
                  <a:schemeClr val="tx1"/>
                </a:solidFill>
                <a:latin typeface="华文楷体" pitchFamily="2" charset="-122"/>
                <a:ea typeface="华文楷体" pitchFamily="2" charset="-122"/>
              </a:rPr>
              <a:t>预算及风险评价</a:t>
            </a:r>
            <a:endParaRPr lang="zh-CN" altLang="en-US" sz="1400" dirty="0">
              <a:solidFill>
                <a:schemeClr val="tx1"/>
              </a:solidFill>
              <a:latin typeface="华文楷体" pitchFamily="2" charset="-122"/>
              <a:ea typeface="华文楷体" pitchFamily="2" charset="-122"/>
            </a:endParaRPr>
          </a:p>
        </p:txBody>
      </p:sp>
      <p:sp>
        <p:nvSpPr>
          <p:cNvPr id="41" name="Rectangle 18"/>
          <p:cNvSpPr>
            <a:spLocks noChangeArrowheads="1"/>
          </p:cNvSpPr>
          <p:nvPr/>
        </p:nvSpPr>
        <p:spPr bwMode="gray">
          <a:xfrm>
            <a:off x="5000628" y="1428736"/>
            <a:ext cx="1000132" cy="35719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72000" tIns="72000" rIns="72000" bIns="72000" anchor="ctr"/>
          <a:lstStyle/>
          <a:p>
            <a:pPr algn="ctr"/>
            <a:r>
              <a:rPr lang="zh-CN" altLang="en-US" sz="1400" dirty="0" smtClean="0">
                <a:solidFill>
                  <a:schemeClr val="tx1"/>
                </a:solidFill>
                <a:latin typeface="华文楷体" pitchFamily="2" charset="-122"/>
                <a:ea typeface="华文楷体" pitchFamily="2" charset="-122"/>
              </a:rPr>
              <a:t>税收筹划</a:t>
            </a:r>
            <a:endParaRPr lang="zh-CN" altLang="en-US" sz="1400" dirty="0">
              <a:solidFill>
                <a:schemeClr val="tx1"/>
              </a:solidFill>
              <a:latin typeface="华文楷体" pitchFamily="2" charset="-122"/>
              <a:ea typeface="华文楷体" pitchFamily="2" charset="-122"/>
            </a:endParaRPr>
          </a:p>
        </p:txBody>
      </p:sp>
      <p:sp>
        <p:nvSpPr>
          <p:cNvPr id="42" name="矩形 41"/>
          <p:cNvSpPr/>
          <p:nvPr/>
        </p:nvSpPr>
        <p:spPr>
          <a:xfrm>
            <a:off x="285720" y="2071678"/>
            <a:ext cx="214314" cy="164307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出纳</a:t>
            </a:r>
            <a:endParaRPr lang="zh-CN" altLang="en-US" sz="1400" dirty="0">
              <a:latin typeface="华文楷体" pitchFamily="2" charset="-122"/>
              <a:ea typeface="华文楷体" pitchFamily="2" charset="-122"/>
            </a:endParaRPr>
          </a:p>
        </p:txBody>
      </p:sp>
      <p:sp>
        <p:nvSpPr>
          <p:cNvPr id="43" name="矩形 42"/>
          <p:cNvSpPr/>
          <p:nvPr/>
        </p:nvSpPr>
        <p:spPr>
          <a:xfrm>
            <a:off x="571472" y="2071678"/>
            <a:ext cx="214314" cy="164307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会计</a:t>
            </a:r>
            <a:endParaRPr lang="zh-CN" altLang="en-US" sz="1400" dirty="0">
              <a:latin typeface="华文楷体" pitchFamily="2" charset="-122"/>
              <a:ea typeface="华文楷体" pitchFamily="2" charset="-122"/>
            </a:endParaRPr>
          </a:p>
        </p:txBody>
      </p:sp>
      <p:sp>
        <p:nvSpPr>
          <p:cNvPr id="44" name="矩形 43"/>
          <p:cNvSpPr/>
          <p:nvPr/>
        </p:nvSpPr>
        <p:spPr>
          <a:xfrm>
            <a:off x="1714480" y="2071678"/>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会计制度</a:t>
            </a:r>
            <a:endParaRPr lang="zh-CN" altLang="en-US" sz="1400" dirty="0">
              <a:latin typeface="华文楷体" pitchFamily="2" charset="-122"/>
              <a:ea typeface="华文楷体" pitchFamily="2" charset="-122"/>
            </a:endParaRPr>
          </a:p>
        </p:txBody>
      </p:sp>
      <p:sp>
        <p:nvSpPr>
          <p:cNvPr id="45" name="矩形 44"/>
          <p:cNvSpPr/>
          <p:nvPr/>
        </p:nvSpPr>
        <p:spPr>
          <a:xfrm>
            <a:off x="2571736"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财务管理报告</a:t>
            </a:r>
            <a:endParaRPr lang="zh-CN" altLang="en-US" sz="1400" dirty="0">
              <a:latin typeface="华文楷体" pitchFamily="2" charset="-122"/>
              <a:ea typeface="华文楷体" pitchFamily="2" charset="-122"/>
            </a:endParaRPr>
          </a:p>
        </p:txBody>
      </p:sp>
      <p:sp>
        <p:nvSpPr>
          <p:cNvPr id="46" name="矩形 45"/>
          <p:cNvSpPr/>
          <p:nvPr/>
        </p:nvSpPr>
        <p:spPr>
          <a:xfrm>
            <a:off x="2000232" y="2071678"/>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合并报表</a:t>
            </a:r>
            <a:endParaRPr lang="zh-CN" altLang="en-US" sz="1400" dirty="0">
              <a:latin typeface="华文楷体" pitchFamily="2" charset="-122"/>
              <a:ea typeface="华文楷体" pitchFamily="2" charset="-122"/>
            </a:endParaRPr>
          </a:p>
        </p:txBody>
      </p:sp>
      <p:sp>
        <p:nvSpPr>
          <p:cNvPr id="47" name="矩形 46"/>
          <p:cNvSpPr/>
          <p:nvPr/>
        </p:nvSpPr>
        <p:spPr>
          <a:xfrm>
            <a:off x="3071801"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预算管理</a:t>
            </a:r>
            <a:endParaRPr lang="zh-CN" altLang="en-US" sz="1400" dirty="0">
              <a:latin typeface="华文楷体" pitchFamily="2" charset="-122"/>
              <a:ea typeface="华文楷体" pitchFamily="2" charset="-122"/>
            </a:endParaRPr>
          </a:p>
        </p:txBody>
      </p:sp>
      <p:sp>
        <p:nvSpPr>
          <p:cNvPr id="48" name="矩形 47"/>
          <p:cNvSpPr/>
          <p:nvPr/>
        </p:nvSpPr>
        <p:spPr>
          <a:xfrm>
            <a:off x="3357553"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预算分析</a:t>
            </a:r>
            <a:endParaRPr lang="zh-CN" altLang="en-US" sz="1400" dirty="0">
              <a:latin typeface="华文楷体" pitchFamily="2" charset="-122"/>
              <a:ea typeface="华文楷体" pitchFamily="2" charset="-122"/>
            </a:endParaRPr>
          </a:p>
        </p:txBody>
      </p:sp>
      <p:sp>
        <p:nvSpPr>
          <p:cNvPr id="49" name="矩形 48"/>
          <p:cNvSpPr/>
          <p:nvPr/>
        </p:nvSpPr>
        <p:spPr>
          <a:xfrm>
            <a:off x="3643305"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预算报告</a:t>
            </a:r>
            <a:endParaRPr lang="zh-CN" altLang="en-US" sz="1400" dirty="0">
              <a:latin typeface="华文楷体" pitchFamily="2" charset="-122"/>
              <a:ea typeface="华文楷体" pitchFamily="2" charset="-122"/>
            </a:endParaRPr>
          </a:p>
        </p:txBody>
      </p:sp>
      <p:sp>
        <p:nvSpPr>
          <p:cNvPr id="50" name="矩形 49"/>
          <p:cNvSpPr/>
          <p:nvPr/>
        </p:nvSpPr>
        <p:spPr>
          <a:xfrm>
            <a:off x="5143504"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集团税收</a:t>
            </a:r>
            <a:endParaRPr lang="zh-CN" altLang="en-US" sz="1400" dirty="0">
              <a:latin typeface="华文楷体" pitchFamily="2" charset="-122"/>
              <a:ea typeface="华文楷体" pitchFamily="2" charset="-122"/>
            </a:endParaRPr>
          </a:p>
        </p:txBody>
      </p:sp>
      <p:sp>
        <p:nvSpPr>
          <p:cNvPr id="51" name="矩形 50"/>
          <p:cNvSpPr/>
          <p:nvPr/>
        </p:nvSpPr>
        <p:spPr>
          <a:xfrm>
            <a:off x="5429256"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政策研究</a:t>
            </a:r>
            <a:endParaRPr lang="zh-CN" altLang="en-US" sz="1400" dirty="0">
              <a:latin typeface="华文楷体" pitchFamily="2" charset="-122"/>
              <a:ea typeface="华文楷体" pitchFamily="2" charset="-122"/>
            </a:endParaRPr>
          </a:p>
        </p:txBody>
      </p:sp>
      <p:sp>
        <p:nvSpPr>
          <p:cNvPr id="52" name="矩形 51"/>
          <p:cNvSpPr/>
          <p:nvPr/>
        </p:nvSpPr>
        <p:spPr>
          <a:xfrm>
            <a:off x="5715008"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内外价格接口</a:t>
            </a:r>
            <a:endParaRPr lang="zh-CN" altLang="en-US" sz="1400" dirty="0">
              <a:latin typeface="华文楷体" pitchFamily="2" charset="-122"/>
              <a:ea typeface="华文楷体" pitchFamily="2" charset="-122"/>
            </a:endParaRPr>
          </a:p>
        </p:txBody>
      </p:sp>
      <p:sp>
        <p:nvSpPr>
          <p:cNvPr id="53" name="矩形 52"/>
          <p:cNvSpPr/>
          <p:nvPr/>
        </p:nvSpPr>
        <p:spPr>
          <a:xfrm>
            <a:off x="3929057"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财务及成本分析</a:t>
            </a:r>
            <a:endParaRPr lang="zh-CN" altLang="en-US" sz="1400" dirty="0">
              <a:latin typeface="华文楷体" pitchFamily="2" charset="-122"/>
              <a:ea typeface="华文楷体" pitchFamily="2" charset="-122"/>
            </a:endParaRPr>
          </a:p>
        </p:txBody>
      </p:sp>
      <p:sp>
        <p:nvSpPr>
          <p:cNvPr id="54" name="矩形 53"/>
          <p:cNvSpPr/>
          <p:nvPr/>
        </p:nvSpPr>
        <p:spPr>
          <a:xfrm>
            <a:off x="4214809"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企业风险评估</a:t>
            </a:r>
            <a:endParaRPr lang="zh-CN" altLang="en-US" sz="1400" dirty="0">
              <a:latin typeface="华文楷体" pitchFamily="2" charset="-122"/>
              <a:ea typeface="华文楷体" pitchFamily="2" charset="-122"/>
            </a:endParaRPr>
          </a:p>
        </p:txBody>
      </p:sp>
      <p:sp>
        <p:nvSpPr>
          <p:cNvPr id="55" name="矩形 54"/>
          <p:cNvSpPr/>
          <p:nvPr/>
        </p:nvSpPr>
        <p:spPr>
          <a:xfrm>
            <a:off x="4500561"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企业内控监控</a:t>
            </a:r>
            <a:endParaRPr lang="zh-CN" altLang="en-US" sz="1400" dirty="0">
              <a:latin typeface="华文楷体" pitchFamily="2" charset="-122"/>
              <a:ea typeface="华文楷体" pitchFamily="2" charset="-122"/>
            </a:endParaRPr>
          </a:p>
        </p:txBody>
      </p:sp>
      <p:sp>
        <p:nvSpPr>
          <p:cNvPr id="56" name="矩形 55"/>
          <p:cNvSpPr/>
          <p:nvPr/>
        </p:nvSpPr>
        <p:spPr>
          <a:xfrm>
            <a:off x="857224" y="2071678"/>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财务信息建设</a:t>
            </a:r>
            <a:endParaRPr lang="zh-CN" altLang="en-US" sz="1400" dirty="0">
              <a:latin typeface="华文楷体" pitchFamily="2" charset="-122"/>
              <a:ea typeface="华文楷体" pitchFamily="2" charset="-122"/>
            </a:endParaRPr>
          </a:p>
        </p:txBody>
      </p:sp>
      <p:sp>
        <p:nvSpPr>
          <p:cNvPr id="57" name="矩形 56"/>
          <p:cNvSpPr/>
          <p:nvPr/>
        </p:nvSpPr>
        <p:spPr>
          <a:xfrm>
            <a:off x="2285984" y="2071678"/>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财务内部稽核</a:t>
            </a:r>
            <a:endParaRPr lang="zh-CN" altLang="en-US" sz="1400" dirty="0">
              <a:latin typeface="华文楷体" pitchFamily="2" charset="-122"/>
              <a:ea typeface="华文楷体" pitchFamily="2" charset="-122"/>
            </a:endParaRPr>
          </a:p>
        </p:txBody>
      </p:sp>
      <p:cxnSp>
        <p:nvCxnSpPr>
          <p:cNvPr id="58" name="直接连接符 57"/>
          <p:cNvCxnSpPr/>
          <p:nvPr/>
        </p:nvCxnSpPr>
        <p:spPr>
          <a:xfrm>
            <a:off x="500034" y="1071546"/>
            <a:ext cx="500066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5400000">
            <a:off x="322233" y="1249347"/>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5400000">
            <a:off x="3749668" y="1249347"/>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5400000">
            <a:off x="5322893" y="1249347"/>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5400000">
            <a:off x="2036745" y="1249347"/>
            <a:ext cx="35719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1142976"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财务接口</a:t>
            </a:r>
            <a:endParaRPr lang="zh-CN" altLang="en-US" sz="1400" dirty="0">
              <a:latin typeface="华文楷体" pitchFamily="2" charset="-122"/>
              <a:ea typeface="华文楷体" pitchFamily="2" charset="-122"/>
            </a:endParaRPr>
          </a:p>
        </p:txBody>
      </p:sp>
      <p:sp>
        <p:nvSpPr>
          <p:cNvPr id="67" name="椭圆 66"/>
          <p:cNvSpPr/>
          <p:nvPr/>
        </p:nvSpPr>
        <p:spPr>
          <a:xfrm>
            <a:off x="3000364" y="1071546"/>
            <a:ext cx="857256" cy="2928958"/>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2743" name="Rectangle 55"/>
          <p:cNvSpPr>
            <a:spLocks noGrp="1" noChangeArrowheads="1"/>
          </p:cNvSpPr>
          <p:nvPr>
            <p:ph type="title"/>
          </p:nvPr>
        </p:nvSpPr>
        <p:spPr bwMode="gray">
          <a:xfrm>
            <a:off x="0" y="0"/>
            <a:ext cx="8229600" cy="642918"/>
          </a:xfrm>
        </p:spPr>
        <p:txBody>
          <a:bodyPr/>
          <a:lstStyle/>
          <a:p>
            <a:pPr algn="l">
              <a:defRPr/>
            </a:pPr>
            <a:r>
              <a:rPr lang="zh-CN" altLang="en-US" sz="3200" b="1" dirty="0" smtClean="0">
                <a:solidFill>
                  <a:srgbClr val="FF0000"/>
                </a:solidFill>
                <a:latin typeface="华文楷体" pitchFamily="2" charset="-122"/>
                <a:ea typeface="华文楷体" pitchFamily="2" charset="-122"/>
                <a:cs typeface="+mn-cs"/>
              </a:rPr>
              <a:t>财务本部</a:t>
            </a:r>
            <a:r>
              <a:rPr lang="en-US" altLang="zh-CN" sz="3200" b="1" dirty="0" smtClean="0">
                <a:solidFill>
                  <a:srgbClr val="FF0000"/>
                </a:solidFill>
                <a:latin typeface="华文楷体" pitchFamily="2" charset="-122"/>
                <a:ea typeface="华文楷体" pitchFamily="2" charset="-122"/>
                <a:cs typeface="+mn-cs"/>
              </a:rPr>
              <a:t>—</a:t>
            </a:r>
            <a:r>
              <a:rPr lang="zh-CN" altLang="en-US" sz="3200" b="1" dirty="0" smtClean="0">
                <a:solidFill>
                  <a:srgbClr val="FF0000"/>
                </a:solidFill>
                <a:latin typeface="华文楷体" pitchFamily="2" charset="-122"/>
                <a:ea typeface="华文楷体" pitchFamily="2" charset="-122"/>
                <a:cs typeface="+mn-cs"/>
              </a:rPr>
              <a:t>岗位职责</a:t>
            </a:r>
            <a:endParaRPr lang="en-US" altLang="zh-CN" sz="3200" b="1" dirty="0">
              <a:solidFill>
                <a:srgbClr val="FF0000"/>
              </a:solidFill>
              <a:latin typeface="华文楷体" pitchFamily="2" charset="-122"/>
              <a:ea typeface="华文楷体" pitchFamily="2" charset="-122"/>
              <a:cs typeface="+mn-cs"/>
            </a:endParaRPr>
          </a:p>
        </p:txBody>
      </p:sp>
      <p:sp>
        <p:nvSpPr>
          <p:cNvPr id="37" name="Rectangle 18"/>
          <p:cNvSpPr>
            <a:spLocks noChangeArrowheads="1"/>
          </p:cNvSpPr>
          <p:nvPr/>
        </p:nvSpPr>
        <p:spPr bwMode="gray">
          <a:xfrm>
            <a:off x="2500298" y="714356"/>
            <a:ext cx="1214446" cy="325442"/>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lIns="72000" tIns="72000" rIns="72000" bIns="72000" anchor="ctr"/>
          <a:lstStyle/>
          <a:p>
            <a:pPr algn="ctr"/>
            <a:r>
              <a:rPr lang="zh-CN" altLang="en-US" sz="1600" dirty="0" smtClean="0">
                <a:solidFill>
                  <a:schemeClr val="tx1"/>
                </a:solidFill>
                <a:latin typeface="华文楷体" pitchFamily="2" charset="-122"/>
                <a:ea typeface="华文楷体" pitchFamily="2" charset="-122"/>
              </a:rPr>
              <a:t>集团财务部</a:t>
            </a:r>
            <a:endParaRPr lang="zh-CN" altLang="en-US" sz="1600" dirty="0">
              <a:solidFill>
                <a:schemeClr val="tx1"/>
              </a:solidFill>
              <a:latin typeface="华文楷体" pitchFamily="2" charset="-122"/>
              <a:ea typeface="华文楷体" pitchFamily="2" charset="-122"/>
            </a:endParaRPr>
          </a:p>
        </p:txBody>
      </p:sp>
      <p:sp>
        <p:nvSpPr>
          <p:cNvPr id="38" name="Rectangle 18"/>
          <p:cNvSpPr>
            <a:spLocks noChangeArrowheads="1"/>
          </p:cNvSpPr>
          <p:nvPr/>
        </p:nvSpPr>
        <p:spPr bwMode="gray">
          <a:xfrm>
            <a:off x="214282" y="1428736"/>
            <a:ext cx="1214446" cy="35719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72000" tIns="72000" rIns="72000" bIns="72000" anchor="ctr"/>
          <a:lstStyle/>
          <a:p>
            <a:pPr algn="ctr"/>
            <a:r>
              <a:rPr lang="zh-CN" altLang="en-US" sz="1400" dirty="0" smtClean="0">
                <a:solidFill>
                  <a:schemeClr val="tx1"/>
                </a:solidFill>
                <a:latin typeface="华文楷体" pitchFamily="2" charset="-122"/>
                <a:ea typeface="华文楷体" pitchFamily="2" charset="-122"/>
              </a:rPr>
              <a:t>本部财务</a:t>
            </a:r>
            <a:endParaRPr lang="zh-CN" altLang="en-US" sz="1400" dirty="0">
              <a:solidFill>
                <a:schemeClr val="tx1"/>
              </a:solidFill>
              <a:latin typeface="华文楷体" pitchFamily="2" charset="-122"/>
              <a:ea typeface="华文楷体" pitchFamily="2" charset="-122"/>
            </a:endParaRPr>
          </a:p>
        </p:txBody>
      </p:sp>
      <p:sp>
        <p:nvSpPr>
          <p:cNvPr id="39" name="Rectangle 18"/>
          <p:cNvSpPr>
            <a:spLocks noChangeArrowheads="1"/>
          </p:cNvSpPr>
          <p:nvPr/>
        </p:nvSpPr>
        <p:spPr bwMode="gray">
          <a:xfrm>
            <a:off x="1643042" y="1428736"/>
            <a:ext cx="1214446" cy="35719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72000" tIns="72000" rIns="72000" bIns="72000" anchor="ctr"/>
          <a:lstStyle/>
          <a:p>
            <a:pPr algn="ctr"/>
            <a:r>
              <a:rPr lang="zh-CN" altLang="en-US" sz="1400" dirty="0" smtClean="0">
                <a:solidFill>
                  <a:schemeClr val="tx1"/>
                </a:solidFill>
                <a:latin typeface="华文楷体" pitchFamily="2" charset="-122"/>
                <a:ea typeface="华文楷体" pitchFamily="2" charset="-122"/>
              </a:rPr>
              <a:t>集团核算报告</a:t>
            </a:r>
            <a:endParaRPr lang="zh-CN" altLang="en-US" sz="1400" dirty="0">
              <a:solidFill>
                <a:schemeClr val="tx1"/>
              </a:solidFill>
              <a:latin typeface="华文楷体" pitchFamily="2" charset="-122"/>
              <a:ea typeface="华文楷体" pitchFamily="2" charset="-122"/>
            </a:endParaRPr>
          </a:p>
        </p:txBody>
      </p:sp>
      <p:sp>
        <p:nvSpPr>
          <p:cNvPr id="40" name="Rectangle 18"/>
          <p:cNvSpPr>
            <a:spLocks noChangeArrowheads="1"/>
          </p:cNvSpPr>
          <p:nvPr/>
        </p:nvSpPr>
        <p:spPr bwMode="gray">
          <a:xfrm>
            <a:off x="3000364" y="1428736"/>
            <a:ext cx="1785950" cy="35719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72000" tIns="72000" rIns="72000" bIns="72000" anchor="ctr"/>
          <a:lstStyle/>
          <a:p>
            <a:pPr algn="ctr"/>
            <a:r>
              <a:rPr lang="zh-CN" altLang="en-US" sz="1400" dirty="0" smtClean="0">
                <a:solidFill>
                  <a:schemeClr val="tx1"/>
                </a:solidFill>
                <a:latin typeface="华文楷体" pitchFamily="2" charset="-122"/>
                <a:ea typeface="华文楷体" pitchFamily="2" charset="-122"/>
              </a:rPr>
              <a:t>预算及风险评价</a:t>
            </a:r>
            <a:endParaRPr lang="zh-CN" altLang="en-US" sz="1400" dirty="0">
              <a:solidFill>
                <a:schemeClr val="tx1"/>
              </a:solidFill>
              <a:latin typeface="华文楷体" pitchFamily="2" charset="-122"/>
              <a:ea typeface="华文楷体" pitchFamily="2" charset="-122"/>
            </a:endParaRPr>
          </a:p>
        </p:txBody>
      </p:sp>
      <p:sp>
        <p:nvSpPr>
          <p:cNvPr id="41" name="Rectangle 18"/>
          <p:cNvSpPr>
            <a:spLocks noChangeArrowheads="1"/>
          </p:cNvSpPr>
          <p:nvPr/>
        </p:nvSpPr>
        <p:spPr bwMode="gray">
          <a:xfrm>
            <a:off x="5000628" y="1428736"/>
            <a:ext cx="1000132" cy="35719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72000" tIns="72000" rIns="72000" bIns="72000" anchor="ctr"/>
          <a:lstStyle/>
          <a:p>
            <a:pPr algn="ctr"/>
            <a:r>
              <a:rPr lang="zh-CN" altLang="en-US" sz="1400" dirty="0" smtClean="0">
                <a:solidFill>
                  <a:schemeClr val="tx1"/>
                </a:solidFill>
                <a:latin typeface="华文楷体" pitchFamily="2" charset="-122"/>
                <a:ea typeface="华文楷体" pitchFamily="2" charset="-122"/>
              </a:rPr>
              <a:t>税收筹划</a:t>
            </a:r>
            <a:endParaRPr lang="zh-CN" altLang="en-US" sz="1400" dirty="0">
              <a:solidFill>
                <a:schemeClr val="tx1"/>
              </a:solidFill>
              <a:latin typeface="华文楷体" pitchFamily="2" charset="-122"/>
              <a:ea typeface="华文楷体" pitchFamily="2" charset="-122"/>
            </a:endParaRPr>
          </a:p>
        </p:txBody>
      </p:sp>
      <p:sp>
        <p:nvSpPr>
          <p:cNvPr id="42" name="矩形 41"/>
          <p:cNvSpPr/>
          <p:nvPr/>
        </p:nvSpPr>
        <p:spPr>
          <a:xfrm>
            <a:off x="285720" y="2071678"/>
            <a:ext cx="214314" cy="164307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出纳</a:t>
            </a:r>
            <a:endParaRPr lang="zh-CN" altLang="en-US" sz="1400" dirty="0">
              <a:latin typeface="华文楷体" pitchFamily="2" charset="-122"/>
              <a:ea typeface="华文楷体" pitchFamily="2" charset="-122"/>
            </a:endParaRPr>
          </a:p>
        </p:txBody>
      </p:sp>
      <p:sp>
        <p:nvSpPr>
          <p:cNvPr id="43" name="矩形 42"/>
          <p:cNvSpPr/>
          <p:nvPr/>
        </p:nvSpPr>
        <p:spPr>
          <a:xfrm>
            <a:off x="571472" y="2071678"/>
            <a:ext cx="214314" cy="164307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会计</a:t>
            </a:r>
            <a:endParaRPr lang="zh-CN" altLang="en-US" sz="1400" dirty="0">
              <a:latin typeface="华文楷体" pitchFamily="2" charset="-122"/>
              <a:ea typeface="华文楷体" pitchFamily="2" charset="-122"/>
            </a:endParaRPr>
          </a:p>
        </p:txBody>
      </p:sp>
      <p:sp>
        <p:nvSpPr>
          <p:cNvPr id="44" name="矩形 43"/>
          <p:cNvSpPr/>
          <p:nvPr/>
        </p:nvSpPr>
        <p:spPr>
          <a:xfrm>
            <a:off x="1714480" y="2071678"/>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会计制度</a:t>
            </a:r>
            <a:endParaRPr lang="zh-CN" altLang="en-US" sz="1400" dirty="0">
              <a:latin typeface="华文楷体" pitchFamily="2" charset="-122"/>
              <a:ea typeface="华文楷体" pitchFamily="2" charset="-122"/>
            </a:endParaRPr>
          </a:p>
        </p:txBody>
      </p:sp>
      <p:sp>
        <p:nvSpPr>
          <p:cNvPr id="45" name="矩形 44"/>
          <p:cNvSpPr/>
          <p:nvPr/>
        </p:nvSpPr>
        <p:spPr>
          <a:xfrm>
            <a:off x="2571736"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财务管理报告</a:t>
            </a:r>
            <a:endParaRPr lang="zh-CN" altLang="en-US" sz="1400" dirty="0">
              <a:latin typeface="华文楷体" pitchFamily="2" charset="-122"/>
              <a:ea typeface="华文楷体" pitchFamily="2" charset="-122"/>
            </a:endParaRPr>
          </a:p>
        </p:txBody>
      </p:sp>
      <p:sp>
        <p:nvSpPr>
          <p:cNvPr id="46" name="矩形 45"/>
          <p:cNvSpPr/>
          <p:nvPr/>
        </p:nvSpPr>
        <p:spPr>
          <a:xfrm>
            <a:off x="2000232" y="2071678"/>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合并报表</a:t>
            </a:r>
            <a:endParaRPr lang="zh-CN" altLang="en-US" sz="1400" dirty="0">
              <a:latin typeface="华文楷体" pitchFamily="2" charset="-122"/>
              <a:ea typeface="华文楷体" pitchFamily="2" charset="-122"/>
            </a:endParaRPr>
          </a:p>
        </p:txBody>
      </p:sp>
      <p:sp>
        <p:nvSpPr>
          <p:cNvPr id="47" name="矩形 46"/>
          <p:cNvSpPr/>
          <p:nvPr/>
        </p:nvSpPr>
        <p:spPr>
          <a:xfrm>
            <a:off x="3071801"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预算管理</a:t>
            </a:r>
            <a:endParaRPr lang="zh-CN" altLang="en-US" sz="1400" dirty="0">
              <a:latin typeface="华文楷体" pitchFamily="2" charset="-122"/>
              <a:ea typeface="华文楷体" pitchFamily="2" charset="-122"/>
            </a:endParaRPr>
          </a:p>
        </p:txBody>
      </p:sp>
      <p:sp>
        <p:nvSpPr>
          <p:cNvPr id="48" name="矩形 47"/>
          <p:cNvSpPr/>
          <p:nvPr/>
        </p:nvSpPr>
        <p:spPr>
          <a:xfrm>
            <a:off x="3357553"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预算分析</a:t>
            </a:r>
            <a:endParaRPr lang="zh-CN" altLang="en-US" sz="1400" dirty="0">
              <a:latin typeface="华文楷体" pitchFamily="2" charset="-122"/>
              <a:ea typeface="华文楷体" pitchFamily="2" charset="-122"/>
            </a:endParaRPr>
          </a:p>
        </p:txBody>
      </p:sp>
      <p:sp>
        <p:nvSpPr>
          <p:cNvPr id="49" name="矩形 48"/>
          <p:cNvSpPr/>
          <p:nvPr/>
        </p:nvSpPr>
        <p:spPr>
          <a:xfrm>
            <a:off x="3643305"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预算报告</a:t>
            </a:r>
            <a:endParaRPr lang="zh-CN" altLang="en-US" sz="1400" dirty="0">
              <a:latin typeface="华文楷体" pitchFamily="2" charset="-122"/>
              <a:ea typeface="华文楷体" pitchFamily="2" charset="-122"/>
            </a:endParaRPr>
          </a:p>
        </p:txBody>
      </p:sp>
      <p:sp>
        <p:nvSpPr>
          <p:cNvPr id="50" name="矩形 49"/>
          <p:cNvSpPr/>
          <p:nvPr/>
        </p:nvSpPr>
        <p:spPr>
          <a:xfrm>
            <a:off x="5143504"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集团税收</a:t>
            </a:r>
            <a:endParaRPr lang="zh-CN" altLang="en-US" sz="1400" dirty="0">
              <a:latin typeface="华文楷体" pitchFamily="2" charset="-122"/>
              <a:ea typeface="华文楷体" pitchFamily="2" charset="-122"/>
            </a:endParaRPr>
          </a:p>
        </p:txBody>
      </p:sp>
      <p:sp>
        <p:nvSpPr>
          <p:cNvPr id="51" name="矩形 50"/>
          <p:cNvSpPr/>
          <p:nvPr/>
        </p:nvSpPr>
        <p:spPr>
          <a:xfrm>
            <a:off x="5429256"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政策研究</a:t>
            </a:r>
            <a:endParaRPr lang="zh-CN" altLang="en-US" sz="1400" dirty="0">
              <a:latin typeface="华文楷体" pitchFamily="2" charset="-122"/>
              <a:ea typeface="华文楷体" pitchFamily="2" charset="-122"/>
            </a:endParaRPr>
          </a:p>
        </p:txBody>
      </p:sp>
      <p:sp>
        <p:nvSpPr>
          <p:cNvPr id="52" name="矩形 51"/>
          <p:cNvSpPr/>
          <p:nvPr/>
        </p:nvSpPr>
        <p:spPr>
          <a:xfrm>
            <a:off x="5715008"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内外价格接口</a:t>
            </a:r>
            <a:endParaRPr lang="zh-CN" altLang="en-US" sz="1400" dirty="0">
              <a:latin typeface="华文楷体" pitchFamily="2" charset="-122"/>
              <a:ea typeface="华文楷体" pitchFamily="2" charset="-122"/>
            </a:endParaRPr>
          </a:p>
        </p:txBody>
      </p:sp>
      <p:sp>
        <p:nvSpPr>
          <p:cNvPr id="53" name="矩形 52"/>
          <p:cNvSpPr/>
          <p:nvPr/>
        </p:nvSpPr>
        <p:spPr>
          <a:xfrm>
            <a:off x="3929057"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财务及成本分析</a:t>
            </a:r>
            <a:endParaRPr lang="zh-CN" altLang="en-US" sz="1400" dirty="0">
              <a:latin typeface="华文楷体" pitchFamily="2" charset="-122"/>
              <a:ea typeface="华文楷体" pitchFamily="2" charset="-122"/>
            </a:endParaRPr>
          </a:p>
        </p:txBody>
      </p:sp>
      <p:sp>
        <p:nvSpPr>
          <p:cNvPr id="54" name="矩形 53"/>
          <p:cNvSpPr/>
          <p:nvPr/>
        </p:nvSpPr>
        <p:spPr>
          <a:xfrm>
            <a:off x="4214809"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企业风险评估</a:t>
            </a:r>
            <a:endParaRPr lang="zh-CN" altLang="en-US" sz="1400" dirty="0">
              <a:latin typeface="华文楷体" pitchFamily="2" charset="-122"/>
              <a:ea typeface="华文楷体" pitchFamily="2" charset="-122"/>
            </a:endParaRPr>
          </a:p>
        </p:txBody>
      </p:sp>
      <p:sp>
        <p:nvSpPr>
          <p:cNvPr id="55" name="矩形 54"/>
          <p:cNvSpPr/>
          <p:nvPr/>
        </p:nvSpPr>
        <p:spPr>
          <a:xfrm>
            <a:off x="4500561"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企业内控监控</a:t>
            </a:r>
            <a:endParaRPr lang="zh-CN" altLang="en-US" sz="1400" dirty="0">
              <a:latin typeface="华文楷体" pitchFamily="2" charset="-122"/>
              <a:ea typeface="华文楷体" pitchFamily="2" charset="-122"/>
            </a:endParaRPr>
          </a:p>
        </p:txBody>
      </p:sp>
      <p:sp>
        <p:nvSpPr>
          <p:cNvPr id="56" name="矩形 55"/>
          <p:cNvSpPr/>
          <p:nvPr/>
        </p:nvSpPr>
        <p:spPr>
          <a:xfrm>
            <a:off x="857224" y="2071678"/>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财务信息建设</a:t>
            </a:r>
            <a:endParaRPr lang="zh-CN" altLang="en-US" sz="1400" dirty="0">
              <a:latin typeface="华文楷体" pitchFamily="2" charset="-122"/>
              <a:ea typeface="华文楷体" pitchFamily="2" charset="-122"/>
            </a:endParaRPr>
          </a:p>
        </p:txBody>
      </p:sp>
      <p:sp>
        <p:nvSpPr>
          <p:cNvPr id="57" name="矩形 56"/>
          <p:cNvSpPr/>
          <p:nvPr/>
        </p:nvSpPr>
        <p:spPr>
          <a:xfrm>
            <a:off x="2285984" y="2071678"/>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财务内部稽核</a:t>
            </a:r>
            <a:endParaRPr lang="zh-CN" altLang="en-US" sz="1400" dirty="0">
              <a:latin typeface="华文楷体" pitchFamily="2" charset="-122"/>
              <a:ea typeface="华文楷体" pitchFamily="2" charset="-122"/>
            </a:endParaRPr>
          </a:p>
        </p:txBody>
      </p:sp>
      <p:cxnSp>
        <p:nvCxnSpPr>
          <p:cNvPr id="58" name="直接连接符 57"/>
          <p:cNvCxnSpPr/>
          <p:nvPr/>
        </p:nvCxnSpPr>
        <p:spPr>
          <a:xfrm>
            <a:off x="500034" y="1071546"/>
            <a:ext cx="500066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5400000">
            <a:off x="322233" y="1249347"/>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5400000">
            <a:off x="3749668" y="1249347"/>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5400000">
            <a:off x="5322893" y="1249347"/>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5400000">
            <a:off x="2036745" y="1249347"/>
            <a:ext cx="35719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1142976"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财务接口</a:t>
            </a:r>
            <a:endParaRPr lang="zh-CN" altLang="en-US" sz="1400" dirty="0">
              <a:latin typeface="华文楷体" pitchFamily="2" charset="-122"/>
              <a:ea typeface="华文楷体" pitchFamily="2" charset="-122"/>
            </a:endParaRPr>
          </a:p>
        </p:txBody>
      </p:sp>
      <p:sp>
        <p:nvSpPr>
          <p:cNvPr id="68" name="Rectangle 10"/>
          <p:cNvSpPr>
            <a:spLocks noChangeArrowheads="1"/>
          </p:cNvSpPr>
          <p:nvPr/>
        </p:nvSpPr>
        <p:spPr bwMode="gray">
          <a:xfrm>
            <a:off x="6286512" y="785794"/>
            <a:ext cx="2571768" cy="3000396"/>
          </a:xfrm>
          <a:prstGeom prst="rect">
            <a:avLst/>
          </a:prstGeom>
          <a:solidFill>
            <a:schemeClr val="bg1"/>
          </a:solidFill>
          <a:ln w="12700" algn="ctr">
            <a:solidFill>
              <a:schemeClr val="tx1"/>
            </a:solidFill>
            <a:miter lim="800000"/>
            <a:headEnd/>
            <a:tailEnd/>
          </a:ln>
          <a:effectLst/>
        </p:spPr>
        <p:txBody>
          <a:bodyPr/>
          <a:lstStyle/>
          <a:p>
            <a:pPr marL="117475" indent="-117475" eaLnBrk="0" hangingPunct="0">
              <a:lnSpc>
                <a:spcPct val="80000"/>
              </a:lnSpc>
              <a:spcBef>
                <a:spcPct val="50000"/>
              </a:spcBef>
            </a:pPr>
            <a:r>
              <a:rPr lang="zh-CN" altLang="en-US" sz="1600" dirty="0" smtClean="0">
                <a:latin typeface="华文楷体" pitchFamily="2" charset="-122"/>
                <a:ea typeface="华文楷体" pitchFamily="2" charset="-122"/>
              </a:rPr>
              <a:t>汇报关系</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汇报人集团财务预算部及风险评价科长</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向集团财务部长汇报</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下属预算制度建设主管</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下属预算编报执行主管</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下属预算分析主管</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财务及成本分析主管</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企业风险评估主管</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企业内控及监控主管</a:t>
            </a:r>
            <a:endParaRPr lang="en-US" altLang="zh-CN" sz="1600" dirty="0" smtClean="0">
              <a:latin typeface="华文楷体" pitchFamily="2" charset="-122"/>
              <a:ea typeface="华文楷体" pitchFamily="2" charset="-122"/>
            </a:endParaRPr>
          </a:p>
        </p:txBody>
      </p:sp>
      <p:sp>
        <p:nvSpPr>
          <p:cNvPr id="69" name="Rectangle 6"/>
          <p:cNvSpPr>
            <a:spLocks noChangeArrowheads="1"/>
          </p:cNvSpPr>
          <p:nvPr/>
        </p:nvSpPr>
        <p:spPr bwMode="gray">
          <a:xfrm>
            <a:off x="285720" y="3857628"/>
            <a:ext cx="8572560" cy="2786082"/>
          </a:xfrm>
          <a:prstGeom prst="rect">
            <a:avLst/>
          </a:prstGeom>
          <a:solidFill>
            <a:schemeClr val="bg1"/>
          </a:solidFill>
          <a:ln w="12700">
            <a:solidFill>
              <a:schemeClr val="tx1"/>
            </a:solidFill>
            <a:miter lim="800000"/>
            <a:headEnd/>
            <a:tailEnd/>
          </a:ln>
          <a:effectLst/>
        </p:spPr>
        <p:txBody>
          <a:bodyPr/>
          <a:lstStyle/>
          <a:p>
            <a:pPr marL="117475" indent="-117475" eaLnBrk="0" hangingPunct="0">
              <a:lnSpc>
                <a:spcPct val="80000"/>
              </a:lnSpc>
              <a:spcBef>
                <a:spcPct val="25000"/>
              </a:spcBef>
            </a:pPr>
            <a:r>
              <a:rPr lang="zh-CN" altLang="en-US" sz="1600" b="0" dirty="0" smtClean="0">
                <a:latin typeface="华文楷体" pitchFamily="2" charset="-122"/>
                <a:ea typeface="华文楷体" pitchFamily="2" charset="-122"/>
              </a:rPr>
              <a:t>岗位职责</a:t>
            </a:r>
            <a:endParaRPr lang="en-US" altLang="zh-CN" sz="1600" b="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集团企业成本分析和风险评价、内控监控及建设推进，为集团企业的协同类业务。</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对下属各分子公司的成本科目体系制订会计科目表和核算规则，制订成本分析报表的表样和对应取数关系。</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按期出具成本分析报表，对下属子公司及外单位的担保申请提供财务意见</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对集团企业主营的业务板块提供最新的国家法律法规的分析，对集团企业和分子公司经营中的或有风险出具风险提示报告。</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对集团企业的财务内控政策进行制订、对集团的内控管理进行制度收集和监控推进（除价格管理及监控外）。</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按期发布企业风险报告、企业内控改进行建议报告等。</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endParaRPr lang="zh-CN" altLang="en-US" sz="1600" b="0" dirty="0">
              <a:latin typeface="华文楷体" pitchFamily="2" charset="-122"/>
              <a:ea typeface="华文楷体" pitchFamily="2" charset="-122"/>
            </a:endParaRPr>
          </a:p>
        </p:txBody>
      </p:sp>
      <p:sp>
        <p:nvSpPr>
          <p:cNvPr id="67" name="椭圆 66"/>
          <p:cNvSpPr/>
          <p:nvPr/>
        </p:nvSpPr>
        <p:spPr>
          <a:xfrm>
            <a:off x="3786182" y="1142984"/>
            <a:ext cx="1000132" cy="2857520"/>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C:\Users\chou\Desktop\090210公司介绍PPT美化\xiugai2\1.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28675" name="Text Box 5"/>
          <p:cNvSpPr txBox="1">
            <a:spLocks noChangeArrowheads="1"/>
          </p:cNvSpPr>
          <p:nvPr/>
        </p:nvSpPr>
        <p:spPr bwMode="blackWhite">
          <a:xfrm>
            <a:off x="2286000" y="928688"/>
            <a:ext cx="5113338" cy="641350"/>
          </a:xfrm>
          <a:prstGeom prst="rect">
            <a:avLst/>
          </a:prstGeom>
          <a:noFill/>
          <a:ln w="12700">
            <a:noFill/>
            <a:miter lim="800000"/>
            <a:headEnd/>
            <a:tailEnd/>
          </a:ln>
        </p:spPr>
        <p:txBody>
          <a:bodyPr>
            <a:spAutoFit/>
          </a:bodyPr>
          <a:lstStyle/>
          <a:p>
            <a:pPr algn="ctr">
              <a:spcAft>
                <a:spcPct val="20000"/>
              </a:spcAft>
            </a:pPr>
            <a:r>
              <a:rPr lang="zh-CN" altLang="en-US" sz="3600" b="1">
                <a:latin typeface="黑体" pitchFamily="2" charset="-122"/>
                <a:ea typeface="黑体" pitchFamily="2" charset="-122"/>
              </a:rPr>
              <a:t>目  录</a:t>
            </a:r>
          </a:p>
        </p:txBody>
      </p:sp>
      <p:sp>
        <p:nvSpPr>
          <p:cNvPr id="49156" name="Rectangle 4"/>
          <p:cNvSpPr>
            <a:spLocks noChangeArrowheads="1"/>
          </p:cNvSpPr>
          <p:nvPr/>
        </p:nvSpPr>
        <p:spPr bwMode="auto">
          <a:xfrm>
            <a:off x="2214563" y="2071688"/>
            <a:ext cx="6357937" cy="3857625"/>
          </a:xfrm>
          <a:prstGeom prst="rect">
            <a:avLst/>
          </a:prstGeom>
          <a:noFill/>
          <a:ln w="9525">
            <a:noFill/>
            <a:miter lim="800000"/>
            <a:headEnd/>
            <a:tailEnd/>
          </a:ln>
        </p:spPr>
        <p:txBody>
          <a:bodyPr/>
          <a:lstStyle/>
          <a:p>
            <a:pPr marL="274638" indent="-187325">
              <a:lnSpc>
                <a:spcPct val="150000"/>
              </a:lnSpc>
              <a:spcAft>
                <a:spcPct val="20000"/>
              </a:spcAft>
              <a:buFontTx/>
              <a:buBlip>
                <a:blip r:embed="rId4"/>
              </a:buBlip>
              <a:defRPr/>
            </a:pPr>
            <a:r>
              <a:rPr lang="en-US" altLang="zh-CN" sz="2800" b="1" dirty="0">
                <a:latin typeface="Arial" charset="0"/>
                <a:ea typeface="黑体" pitchFamily="2" charset="-122"/>
              </a:rPr>
              <a:t>  </a:t>
            </a:r>
            <a:r>
              <a:rPr lang="zh-CN" altLang="en-US" sz="2800" b="1" dirty="0" smtClean="0">
                <a:solidFill>
                  <a:srgbClr val="FF0000"/>
                </a:solidFill>
                <a:latin typeface="华文楷体" pitchFamily="2" charset="-122"/>
                <a:ea typeface="华文楷体" pitchFamily="2" charset="-122"/>
              </a:rPr>
              <a:t>集团财务的管控定位</a:t>
            </a:r>
            <a:endParaRPr lang="en-US" altLang="zh-CN" sz="2800" dirty="0">
              <a:solidFill>
                <a:srgbClr val="FF0000"/>
              </a:solidFill>
              <a:latin typeface="华文楷体" pitchFamily="2" charset="-122"/>
              <a:ea typeface="华文楷体" pitchFamily="2" charset="-122"/>
            </a:endParaRPr>
          </a:p>
          <a:p>
            <a:pPr marL="274638" indent="-187325">
              <a:lnSpc>
                <a:spcPct val="150000"/>
              </a:lnSpc>
              <a:spcAft>
                <a:spcPct val="20000"/>
              </a:spcAft>
              <a:buFontTx/>
              <a:buBlip>
                <a:blip r:embed="rId4"/>
              </a:buBlip>
              <a:defRPr/>
            </a:pPr>
            <a:r>
              <a:rPr lang="zh-CN" altLang="en-US" sz="2800" dirty="0">
                <a:latin typeface="华文楷体" pitchFamily="2" charset="-122"/>
                <a:ea typeface="华文楷体" pitchFamily="2" charset="-122"/>
              </a:rPr>
              <a:t>  </a:t>
            </a:r>
            <a:r>
              <a:rPr lang="zh-CN" altLang="en-US" sz="2800" dirty="0" smtClean="0">
                <a:solidFill>
                  <a:schemeClr val="bg1">
                    <a:lumMod val="50000"/>
                  </a:schemeClr>
                </a:solidFill>
                <a:latin typeface="华文楷体" pitchFamily="2" charset="-122"/>
                <a:ea typeface="华文楷体" pitchFamily="2" charset="-122"/>
              </a:rPr>
              <a:t>财务管理与各部门关系</a:t>
            </a:r>
            <a:endParaRPr lang="en-US" altLang="zh-CN" sz="2800" dirty="0">
              <a:solidFill>
                <a:schemeClr val="bg1">
                  <a:lumMod val="50000"/>
                </a:schemeClr>
              </a:solidFill>
              <a:latin typeface="华文楷体" pitchFamily="2" charset="-122"/>
              <a:ea typeface="华文楷体" pitchFamily="2" charset="-122"/>
            </a:endParaRPr>
          </a:p>
          <a:p>
            <a:pPr marL="274638" indent="-187325">
              <a:lnSpc>
                <a:spcPct val="150000"/>
              </a:lnSpc>
              <a:spcAft>
                <a:spcPct val="20000"/>
              </a:spcAft>
              <a:buFontTx/>
              <a:buBlip>
                <a:blip r:embed="rId4"/>
              </a:buBlip>
              <a:defRPr/>
            </a:pPr>
            <a:r>
              <a:rPr lang="en-US" altLang="zh-CN" sz="2800" dirty="0">
                <a:solidFill>
                  <a:schemeClr val="bg1">
                    <a:lumMod val="50000"/>
                  </a:schemeClr>
                </a:solidFill>
                <a:latin typeface="华文楷体" pitchFamily="2" charset="-122"/>
                <a:ea typeface="华文楷体" pitchFamily="2" charset="-122"/>
              </a:rPr>
              <a:t>  </a:t>
            </a:r>
            <a:r>
              <a:rPr lang="zh-CN" altLang="en-US" sz="2800" dirty="0" smtClean="0">
                <a:solidFill>
                  <a:schemeClr val="bg1">
                    <a:lumMod val="50000"/>
                  </a:schemeClr>
                </a:solidFill>
                <a:latin typeface="华文楷体" pitchFamily="2" charset="-122"/>
                <a:ea typeface="华文楷体" pitchFamily="2" charset="-122"/>
              </a:rPr>
              <a:t>集团财务部组织架构</a:t>
            </a:r>
            <a:endParaRPr lang="en-US" altLang="zh-CN" sz="2800" dirty="0">
              <a:solidFill>
                <a:schemeClr val="bg1">
                  <a:lumMod val="50000"/>
                </a:schemeClr>
              </a:solidFill>
              <a:latin typeface="华文楷体" pitchFamily="2" charset="-122"/>
              <a:ea typeface="华文楷体" pitchFamily="2" charset="-122"/>
            </a:endParaRPr>
          </a:p>
          <a:p>
            <a:pPr marL="274638" indent="-187325">
              <a:lnSpc>
                <a:spcPct val="150000"/>
              </a:lnSpc>
              <a:spcAft>
                <a:spcPct val="20000"/>
              </a:spcAft>
              <a:buFontTx/>
              <a:buBlip>
                <a:blip r:embed="rId4"/>
              </a:buBlip>
              <a:defRPr/>
            </a:pPr>
            <a:r>
              <a:rPr lang="zh-CN" altLang="en-US" sz="2800" dirty="0">
                <a:solidFill>
                  <a:schemeClr val="bg1">
                    <a:lumMod val="50000"/>
                  </a:schemeClr>
                </a:solidFill>
                <a:latin typeface="华文楷体" pitchFamily="2" charset="-122"/>
                <a:ea typeface="华文楷体" pitchFamily="2" charset="-122"/>
              </a:rPr>
              <a:t>  </a:t>
            </a:r>
            <a:r>
              <a:rPr lang="zh-CN" altLang="en-US" sz="2800" dirty="0" smtClean="0">
                <a:solidFill>
                  <a:schemeClr val="bg1">
                    <a:lumMod val="50000"/>
                  </a:schemeClr>
                </a:solidFill>
                <a:latin typeface="华文楷体" pitchFamily="2" charset="-122"/>
                <a:ea typeface="华文楷体" pitchFamily="2" charset="-122"/>
              </a:rPr>
              <a:t>结算中心组织架构</a:t>
            </a:r>
            <a:endParaRPr lang="en-US" altLang="zh-CN" sz="2800" dirty="0">
              <a:solidFill>
                <a:schemeClr val="bg1">
                  <a:lumMod val="50000"/>
                </a:schemeClr>
              </a:solidFill>
              <a:latin typeface="华文楷体" pitchFamily="2" charset="-122"/>
              <a:ea typeface="华文楷体" pitchFamily="2" charset="-122"/>
            </a:endParaRPr>
          </a:p>
          <a:p>
            <a:pPr marL="274638" indent="-187325">
              <a:lnSpc>
                <a:spcPct val="150000"/>
              </a:lnSpc>
              <a:spcAft>
                <a:spcPct val="20000"/>
              </a:spcAft>
              <a:defRPr/>
            </a:pPr>
            <a:endParaRPr lang="en-US" altLang="zh-CN" sz="2800" dirty="0">
              <a:solidFill>
                <a:schemeClr val="bg1">
                  <a:lumMod val="50000"/>
                </a:schemeClr>
              </a:solidFill>
              <a:latin typeface="隶书" pitchFamily="49" charset="-122"/>
              <a:ea typeface="华文中宋" pitchFamily="2" charset="-122"/>
            </a:endParaRPr>
          </a:p>
        </p:txBody>
      </p:sp>
      <p:sp>
        <p:nvSpPr>
          <p:cNvPr id="28677" name="Line 4"/>
          <p:cNvSpPr>
            <a:spLocks noChangeShapeType="1"/>
          </p:cNvSpPr>
          <p:nvPr/>
        </p:nvSpPr>
        <p:spPr bwMode="blackWhite">
          <a:xfrm>
            <a:off x="2428875" y="1714500"/>
            <a:ext cx="4824413" cy="0"/>
          </a:xfrm>
          <a:prstGeom prst="line">
            <a:avLst/>
          </a:prstGeom>
          <a:noFill/>
          <a:ln w="111125" cmpd="dbl">
            <a:solidFill>
              <a:schemeClr val="tx1"/>
            </a:solidFill>
            <a:round/>
            <a:headEnd/>
            <a:tailEnd/>
          </a:ln>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2743" name="Rectangle 55"/>
          <p:cNvSpPr>
            <a:spLocks noGrp="1" noChangeArrowheads="1"/>
          </p:cNvSpPr>
          <p:nvPr>
            <p:ph type="title"/>
          </p:nvPr>
        </p:nvSpPr>
        <p:spPr bwMode="gray">
          <a:xfrm>
            <a:off x="0" y="0"/>
            <a:ext cx="8229600" cy="642918"/>
          </a:xfrm>
        </p:spPr>
        <p:txBody>
          <a:bodyPr/>
          <a:lstStyle/>
          <a:p>
            <a:pPr algn="l">
              <a:defRPr/>
            </a:pPr>
            <a:r>
              <a:rPr lang="zh-CN" altLang="en-US" sz="3200" b="1" dirty="0" smtClean="0">
                <a:solidFill>
                  <a:srgbClr val="FF0000"/>
                </a:solidFill>
                <a:latin typeface="华文楷体" pitchFamily="2" charset="-122"/>
                <a:ea typeface="华文楷体" pitchFamily="2" charset="-122"/>
                <a:cs typeface="+mn-cs"/>
              </a:rPr>
              <a:t>财务本部</a:t>
            </a:r>
            <a:r>
              <a:rPr lang="en-US" altLang="zh-CN" sz="3200" b="1" dirty="0" smtClean="0">
                <a:solidFill>
                  <a:srgbClr val="FF0000"/>
                </a:solidFill>
                <a:latin typeface="华文楷体" pitchFamily="2" charset="-122"/>
                <a:ea typeface="华文楷体" pitchFamily="2" charset="-122"/>
                <a:cs typeface="+mn-cs"/>
              </a:rPr>
              <a:t>—</a:t>
            </a:r>
            <a:r>
              <a:rPr lang="zh-CN" altLang="en-US" sz="3200" b="1" dirty="0" smtClean="0">
                <a:solidFill>
                  <a:srgbClr val="FF0000"/>
                </a:solidFill>
                <a:latin typeface="华文楷体" pitchFamily="2" charset="-122"/>
                <a:ea typeface="华文楷体" pitchFamily="2" charset="-122"/>
                <a:cs typeface="+mn-cs"/>
              </a:rPr>
              <a:t>岗位职责</a:t>
            </a:r>
            <a:endParaRPr lang="en-US" altLang="zh-CN" sz="3200" b="1" dirty="0">
              <a:solidFill>
                <a:srgbClr val="FF0000"/>
              </a:solidFill>
              <a:latin typeface="华文楷体" pitchFamily="2" charset="-122"/>
              <a:ea typeface="华文楷体" pitchFamily="2" charset="-122"/>
              <a:cs typeface="+mn-cs"/>
            </a:endParaRPr>
          </a:p>
        </p:txBody>
      </p:sp>
      <p:sp>
        <p:nvSpPr>
          <p:cNvPr id="62" name="Rectangle 10"/>
          <p:cNvSpPr>
            <a:spLocks noChangeArrowheads="1"/>
          </p:cNvSpPr>
          <p:nvPr/>
        </p:nvSpPr>
        <p:spPr bwMode="gray">
          <a:xfrm>
            <a:off x="6286512" y="785794"/>
            <a:ext cx="2571768" cy="2857520"/>
          </a:xfrm>
          <a:prstGeom prst="rect">
            <a:avLst/>
          </a:prstGeom>
          <a:solidFill>
            <a:schemeClr val="bg1"/>
          </a:solidFill>
          <a:ln w="12700" algn="ctr">
            <a:solidFill>
              <a:schemeClr val="tx1"/>
            </a:solidFill>
            <a:miter lim="800000"/>
            <a:headEnd/>
            <a:tailEnd/>
          </a:ln>
          <a:effectLst/>
        </p:spPr>
        <p:txBody>
          <a:bodyPr/>
          <a:lstStyle/>
          <a:p>
            <a:pPr marL="117475" indent="-117475" eaLnBrk="0" hangingPunct="0">
              <a:lnSpc>
                <a:spcPct val="80000"/>
              </a:lnSpc>
              <a:spcBef>
                <a:spcPct val="50000"/>
              </a:spcBef>
            </a:pPr>
            <a:r>
              <a:rPr lang="zh-CN" altLang="en-US" sz="1600" dirty="0" smtClean="0">
                <a:latin typeface="华文楷体" pitchFamily="2" charset="-122"/>
                <a:ea typeface="华文楷体" pitchFamily="2" charset="-122"/>
              </a:rPr>
              <a:t>汇报关系</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汇报人税收筹划科长</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向集团财务部长汇报</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下属集团与本部税收主管</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税务政策研究主管</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内外价格接口主管</a:t>
            </a:r>
            <a:endParaRPr lang="en-US" altLang="zh-CN" sz="1600" dirty="0" smtClean="0">
              <a:latin typeface="华文楷体" pitchFamily="2" charset="-122"/>
              <a:ea typeface="华文楷体" pitchFamily="2" charset="-122"/>
            </a:endParaRPr>
          </a:p>
        </p:txBody>
      </p:sp>
      <p:sp>
        <p:nvSpPr>
          <p:cNvPr id="37" name="Rectangle 6"/>
          <p:cNvSpPr>
            <a:spLocks noChangeArrowheads="1"/>
          </p:cNvSpPr>
          <p:nvPr/>
        </p:nvSpPr>
        <p:spPr bwMode="gray">
          <a:xfrm>
            <a:off x="285720" y="3929066"/>
            <a:ext cx="8572560" cy="2571768"/>
          </a:xfrm>
          <a:prstGeom prst="rect">
            <a:avLst/>
          </a:prstGeom>
          <a:solidFill>
            <a:schemeClr val="bg1"/>
          </a:solidFill>
          <a:ln w="12700">
            <a:solidFill>
              <a:schemeClr val="tx1"/>
            </a:solidFill>
            <a:miter lim="800000"/>
            <a:headEnd/>
            <a:tailEnd/>
          </a:ln>
          <a:effectLst/>
        </p:spPr>
        <p:txBody>
          <a:bodyPr/>
          <a:lstStyle/>
          <a:p>
            <a:pPr marL="117475" indent="-117475" eaLnBrk="0" hangingPunct="0">
              <a:lnSpc>
                <a:spcPct val="80000"/>
              </a:lnSpc>
              <a:spcBef>
                <a:spcPct val="25000"/>
              </a:spcBef>
            </a:pPr>
            <a:r>
              <a:rPr lang="zh-CN" altLang="en-US" sz="1600" b="0" dirty="0" smtClean="0">
                <a:latin typeface="华文楷体" pitchFamily="2" charset="-122"/>
                <a:ea typeface="华文楷体" pitchFamily="2" charset="-122"/>
              </a:rPr>
              <a:t>岗位职责</a:t>
            </a:r>
            <a:endParaRPr lang="en-US" altLang="zh-CN" sz="1600" b="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为集团公司的税收协调部门及本部涉税事项的具体经办部门。代表集团与分子公司协商涉税事宜。</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对税收最新法规研究和相应集团应对措施的建立提供建议。</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对集团公司的购并及投资提供相关涉税报告。</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对集团的税收提供定期税收筹划报告、在总体上起到平衡税负和避免重复上税。</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协助价格委员会提供对内部转移价格、销售价格的涉税筹划报告。协调内部公司由于涉税所造成的内部考核问题。</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对采购价格、销售价格进行内部监控。</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endParaRPr lang="zh-CN" altLang="en-US" sz="1600" b="0" dirty="0">
              <a:latin typeface="华文楷体" pitchFamily="2" charset="-122"/>
              <a:ea typeface="华文楷体" pitchFamily="2" charset="-122"/>
            </a:endParaRPr>
          </a:p>
        </p:txBody>
      </p:sp>
      <p:sp>
        <p:nvSpPr>
          <p:cNvPr id="63" name="椭圆 62"/>
          <p:cNvSpPr/>
          <p:nvPr/>
        </p:nvSpPr>
        <p:spPr>
          <a:xfrm>
            <a:off x="4857752" y="1000108"/>
            <a:ext cx="1285884" cy="3143272"/>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Rectangle 18"/>
          <p:cNvSpPr>
            <a:spLocks noChangeArrowheads="1"/>
          </p:cNvSpPr>
          <p:nvPr/>
        </p:nvSpPr>
        <p:spPr bwMode="gray">
          <a:xfrm>
            <a:off x="2500298" y="714356"/>
            <a:ext cx="1285884" cy="325442"/>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lIns="72000" tIns="72000" rIns="72000" bIns="72000" anchor="ctr"/>
          <a:lstStyle/>
          <a:p>
            <a:pPr algn="ctr"/>
            <a:r>
              <a:rPr lang="zh-CN" altLang="en-US" sz="1600" dirty="0" smtClean="0">
                <a:solidFill>
                  <a:schemeClr val="tx1"/>
                </a:solidFill>
                <a:latin typeface="华文楷体" pitchFamily="2" charset="-122"/>
                <a:ea typeface="华文楷体" pitchFamily="2" charset="-122"/>
              </a:rPr>
              <a:t>集团财务部</a:t>
            </a:r>
            <a:endParaRPr lang="zh-CN" altLang="en-US" sz="1600" dirty="0">
              <a:solidFill>
                <a:schemeClr val="tx1"/>
              </a:solidFill>
              <a:latin typeface="华文楷体" pitchFamily="2" charset="-122"/>
              <a:ea typeface="华文楷体" pitchFamily="2" charset="-122"/>
            </a:endParaRPr>
          </a:p>
        </p:txBody>
      </p:sp>
      <p:sp>
        <p:nvSpPr>
          <p:cNvPr id="68" name="Rectangle 18"/>
          <p:cNvSpPr>
            <a:spLocks noChangeArrowheads="1"/>
          </p:cNvSpPr>
          <p:nvPr/>
        </p:nvSpPr>
        <p:spPr bwMode="gray">
          <a:xfrm>
            <a:off x="214282" y="1428736"/>
            <a:ext cx="1214446" cy="35719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72000" tIns="72000" rIns="72000" bIns="72000" anchor="ctr"/>
          <a:lstStyle/>
          <a:p>
            <a:pPr algn="ctr"/>
            <a:r>
              <a:rPr lang="zh-CN" altLang="en-US" sz="1400" dirty="0" smtClean="0">
                <a:solidFill>
                  <a:schemeClr val="tx1"/>
                </a:solidFill>
                <a:latin typeface="华文楷体" pitchFamily="2" charset="-122"/>
                <a:ea typeface="华文楷体" pitchFamily="2" charset="-122"/>
              </a:rPr>
              <a:t>本部财务</a:t>
            </a:r>
            <a:endParaRPr lang="zh-CN" altLang="en-US" sz="1400" dirty="0">
              <a:solidFill>
                <a:schemeClr val="tx1"/>
              </a:solidFill>
              <a:latin typeface="华文楷体" pitchFamily="2" charset="-122"/>
              <a:ea typeface="华文楷体" pitchFamily="2" charset="-122"/>
            </a:endParaRPr>
          </a:p>
        </p:txBody>
      </p:sp>
      <p:sp>
        <p:nvSpPr>
          <p:cNvPr id="69" name="Rectangle 18"/>
          <p:cNvSpPr>
            <a:spLocks noChangeArrowheads="1"/>
          </p:cNvSpPr>
          <p:nvPr/>
        </p:nvSpPr>
        <p:spPr bwMode="gray">
          <a:xfrm>
            <a:off x="1643042" y="1428736"/>
            <a:ext cx="1214446" cy="35719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72000" tIns="72000" rIns="72000" bIns="72000" anchor="ctr"/>
          <a:lstStyle/>
          <a:p>
            <a:pPr algn="ctr"/>
            <a:r>
              <a:rPr lang="zh-CN" altLang="en-US" sz="1400" dirty="0" smtClean="0">
                <a:solidFill>
                  <a:schemeClr val="tx1"/>
                </a:solidFill>
                <a:latin typeface="华文楷体" pitchFamily="2" charset="-122"/>
                <a:ea typeface="华文楷体" pitchFamily="2" charset="-122"/>
              </a:rPr>
              <a:t>集团核算报告</a:t>
            </a:r>
            <a:endParaRPr lang="zh-CN" altLang="en-US" sz="1400" dirty="0">
              <a:solidFill>
                <a:schemeClr val="tx1"/>
              </a:solidFill>
              <a:latin typeface="华文楷体" pitchFamily="2" charset="-122"/>
              <a:ea typeface="华文楷体" pitchFamily="2" charset="-122"/>
            </a:endParaRPr>
          </a:p>
        </p:txBody>
      </p:sp>
      <p:sp>
        <p:nvSpPr>
          <p:cNvPr id="70" name="Rectangle 18"/>
          <p:cNvSpPr>
            <a:spLocks noChangeArrowheads="1"/>
          </p:cNvSpPr>
          <p:nvPr/>
        </p:nvSpPr>
        <p:spPr bwMode="gray">
          <a:xfrm>
            <a:off x="3000364" y="1428736"/>
            <a:ext cx="1785950" cy="35719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72000" tIns="72000" rIns="72000" bIns="72000" anchor="ctr"/>
          <a:lstStyle/>
          <a:p>
            <a:pPr algn="ctr"/>
            <a:r>
              <a:rPr lang="zh-CN" altLang="en-US" sz="1400" dirty="0" smtClean="0">
                <a:solidFill>
                  <a:schemeClr val="tx1"/>
                </a:solidFill>
                <a:latin typeface="华文楷体" pitchFamily="2" charset="-122"/>
                <a:ea typeface="华文楷体" pitchFamily="2" charset="-122"/>
              </a:rPr>
              <a:t>预算及风险评价</a:t>
            </a:r>
            <a:endParaRPr lang="zh-CN" altLang="en-US" sz="1400" dirty="0">
              <a:solidFill>
                <a:schemeClr val="tx1"/>
              </a:solidFill>
              <a:latin typeface="华文楷体" pitchFamily="2" charset="-122"/>
              <a:ea typeface="华文楷体" pitchFamily="2" charset="-122"/>
            </a:endParaRPr>
          </a:p>
        </p:txBody>
      </p:sp>
      <p:sp>
        <p:nvSpPr>
          <p:cNvPr id="71" name="Rectangle 18"/>
          <p:cNvSpPr>
            <a:spLocks noChangeArrowheads="1"/>
          </p:cNvSpPr>
          <p:nvPr/>
        </p:nvSpPr>
        <p:spPr bwMode="gray">
          <a:xfrm>
            <a:off x="5000628" y="1428736"/>
            <a:ext cx="1000132" cy="35719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72000" tIns="72000" rIns="72000" bIns="72000" anchor="ctr"/>
          <a:lstStyle/>
          <a:p>
            <a:pPr algn="ctr"/>
            <a:r>
              <a:rPr lang="zh-CN" altLang="en-US" sz="1400" dirty="0" smtClean="0">
                <a:solidFill>
                  <a:schemeClr val="tx1"/>
                </a:solidFill>
                <a:latin typeface="华文楷体" pitchFamily="2" charset="-122"/>
                <a:ea typeface="华文楷体" pitchFamily="2" charset="-122"/>
              </a:rPr>
              <a:t>税收筹划</a:t>
            </a:r>
            <a:endParaRPr lang="zh-CN" altLang="en-US" sz="1400" dirty="0">
              <a:solidFill>
                <a:schemeClr val="tx1"/>
              </a:solidFill>
              <a:latin typeface="华文楷体" pitchFamily="2" charset="-122"/>
              <a:ea typeface="华文楷体" pitchFamily="2" charset="-122"/>
            </a:endParaRPr>
          </a:p>
        </p:txBody>
      </p:sp>
      <p:sp>
        <p:nvSpPr>
          <p:cNvPr id="72" name="矩形 71"/>
          <p:cNvSpPr/>
          <p:nvPr/>
        </p:nvSpPr>
        <p:spPr>
          <a:xfrm>
            <a:off x="285720" y="2071678"/>
            <a:ext cx="214314" cy="164307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出纳</a:t>
            </a:r>
            <a:endParaRPr lang="zh-CN" altLang="en-US" sz="1400" dirty="0">
              <a:latin typeface="华文楷体" pitchFamily="2" charset="-122"/>
              <a:ea typeface="华文楷体" pitchFamily="2" charset="-122"/>
            </a:endParaRPr>
          </a:p>
        </p:txBody>
      </p:sp>
      <p:sp>
        <p:nvSpPr>
          <p:cNvPr id="73" name="矩形 72"/>
          <p:cNvSpPr/>
          <p:nvPr/>
        </p:nvSpPr>
        <p:spPr>
          <a:xfrm>
            <a:off x="571472" y="2071678"/>
            <a:ext cx="214314" cy="164307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会计</a:t>
            </a:r>
            <a:endParaRPr lang="zh-CN" altLang="en-US" sz="1400" dirty="0">
              <a:latin typeface="华文楷体" pitchFamily="2" charset="-122"/>
              <a:ea typeface="华文楷体" pitchFamily="2" charset="-122"/>
            </a:endParaRPr>
          </a:p>
        </p:txBody>
      </p:sp>
      <p:sp>
        <p:nvSpPr>
          <p:cNvPr id="74" name="矩形 73"/>
          <p:cNvSpPr/>
          <p:nvPr/>
        </p:nvSpPr>
        <p:spPr>
          <a:xfrm>
            <a:off x="1714480" y="2071678"/>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会计制度</a:t>
            </a:r>
            <a:endParaRPr lang="zh-CN" altLang="en-US" sz="1400" dirty="0">
              <a:latin typeface="华文楷体" pitchFamily="2" charset="-122"/>
              <a:ea typeface="华文楷体" pitchFamily="2" charset="-122"/>
            </a:endParaRPr>
          </a:p>
        </p:txBody>
      </p:sp>
      <p:sp>
        <p:nvSpPr>
          <p:cNvPr id="75" name="矩形 74"/>
          <p:cNvSpPr/>
          <p:nvPr/>
        </p:nvSpPr>
        <p:spPr>
          <a:xfrm>
            <a:off x="2571736"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财务管理报告</a:t>
            </a:r>
            <a:endParaRPr lang="zh-CN" altLang="en-US" sz="1400" dirty="0">
              <a:latin typeface="华文楷体" pitchFamily="2" charset="-122"/>
              <a:ea typeface="华文楷体" pitchFamily="2" charset="-122"/>
            </a:endParaRPr>
          </a:p>
        </p:txBody>
      </p:sp>
      <p:sp>
        <p:nvSpPr>
          <p:cNvPr id="76" name="矩形 75"/>
          <p:cNvSpPr/>
          <p:nvPr/>
        </p:nvSpPr>
        <p:spPr>
          <a:xfrm>
            <a:off x="2000232" y="2071678"/>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合并报表</a:t>
            </a:r>
            <a:endParaRPr lang="zh-CN" altLang="en-US" sz="1400" dirty="0">
              <a:latin typeface="华文楷体" pitchFamily="2" charset="-122"/>
              <a:ea typeface="华文楷体" pitchFamily="2" charset="-122"/>
            </a:endParaRPr>
          </a:p>
        </p:txBody>
      </p:sp>
      <p:sp>
        <p:nvSpPr>
          <p:cNvPr id="77" name="矩形 76"/>
          <p:cNvSpPr/>
          <p:nvPr/>
        </p:nvSpPr>
        <p:spPr>
          <a:xfrm>
            <a:off x="3071801"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预算管理</a:t>
            </a:r>
            <a:endParaRPr lang="zh-CN" altLang="en-US" sz="1400" dirty="0">
              <a:latin typeface="华文楷体" pitchFamily="2" charset="-122"/>
              <a:ea typeface="华文楷体" pitchFamily="2" charset="-122"/>
            </a:endParaRPr>
          </a:p>
        </p:txBody>
      </p:sp>
      <p:sp>
        <p:nvSpPr>
          <p:cNvPr id="78" name="矩形 77"/>
          <p:cNvSpPr/>
          <p:nvPr/>
        </p:nvSpPr>
        <p:spPr>
          <a:xfrm>
            <a:off x="3357553"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预算分析</a:t>
            </a:r>
            <a:endParaRPr lang="zh-CN" altLang="en-US" sz="1400" dirty="0">
              <a:latin typeface="华文楷体" pitchFamily="2" charset="-122"/>
              <a:ea typeface="华文楷体" pitchFamily="2" charset="-122"/>
            </a:endParaRPr>
          </a:p>
        </p:txBody>
      </p:sp>
      <p:sp>
        <p:nvSpPr>
          <p:cNvPr id="79" name="矩形 78"/>
          <p:cNvSpPr/>
          <p:nvPr/>
        </p:nvSpPr>
        <p:spPr>
          <a:xfrm>
            <a:off x="3643305"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预算报告</a:t>
            </a:r>
            <a:endParaRPr lang="zh-CN" altLang="en-US" sz="1400" dirty="0">
              <a:latin typeface="华文楷体" pitchFamily="2" charset="-122"/>
              <a:ea typeface="华文楷体" pitchFamily="2" charset="-122"/>
            </a:endParaRPr>
          </a:p>
        </p:txBody>
      </p:sp>
      <p:sp>
        <p:nvSpPr>
          <p:cNvPr id="80" name="矩形 79"/>
          <p:cNvSpPr/>
          <p:nvPr/>
        </p:nvSpPr>
        <p:spPr>
          <a:xfrm>
            <a:off x="5143504"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集团与本部税收</a:t>
            </a:r>
            <a:endParaRPr lang="zh-CN" altLang="en-US" sz="1400" dirty="0">
              <a:latin typeface="华文楷体" pitchFamily="2" charset="-122"/>
              <a:ea typeface="华文楷体" pitchFamily="2" charset="-122"/>
            </a:endParaRPr>
          </a:p>
        </p:txBody>
      </p:sp>
      <p:sp>
        <p:nvSpPr>
          <p:cNvPr id="81" name="矩形 80"/>
          <p:cNvSpPr/>
          <p:nvPr/>
        </p:nvSpPr>
        <p:spPr>
          <a:xfrm>
            <a:off x="5429256"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税务政策研究</a:t>
            </a:r>
            <a:endParaRPr lang="zh-CN" altLang="en-US" sz="1400" dirty="0">
              <a:latin typeface="华文楷体" pitchFamily="2" charset="-122"/>
              <a:ea typeface="华文楷体" pitchFamily="2" charset="-122"/>
            </a:endParaRPr>
          </a:p>
        </p:txBody>
      </p:sp>
      <p:sp>
        <p:nvSpPr>
          <p:cNvPr id="82" name="矩形 81"/>
          <p:cNvSpPr/>
          <p:nvPr/>
        </p:nvSpPr>
        <p:spPr>
          <a:xfrm>
            <a:off x="5715008"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内外价格接口</a:t>
            </a:r>
            <a:endParaRPr lang="zh-CN" altLang="en-US" sz="1400" dirty="0">
              <a:latin typeface="华文楷体" pitchFamily="2" charset="-122"/>
              <a:ea typeface="华文楷体" pitchFamily="2" charset="-122"/>
            </a:endParaRPr>
          </a:p>
        </p:txBody>
      </p:sp>
      <p:sp>
        <p:nvSpPr>
          <p:cNvPr id="83" name="矩形 82"/>
          <p:cNvSpPr/>
          <p:nvPr/>
        </p:nvSpPr>
        <p:spPr>
          <a:xfrm>
            <a:off x="3929057"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财务及成本分析</a:t>
            </a:r>
            <a:endParaRPr lang="zh-CN" altLang="en-US" sz="1400" dirty="0">
              <a:latin typeface="华文楷体" pitchFamily="2" charset="-122"/>
              <a:ea typeface="华文楷体" pitchFamily="2" charset="-122"/>
            </a:endParaRPr>
          </a:p>
        </p:txBody>
      </p:sp>
      <p:sp>
        <p:nvSpPr>
          <p:cNvPr id="84" name="矩形 83"/>
          <p:cNvSpPr/>
          <p:nvPr/>
        </p:nvSpPr>
        <p:spPr>
          <a:xfrm>
            <a:off x="4214809"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企业风险评估</a:t>
            </a:r>
            <a:endParaRPr lang="zh-CN" altLang="en-US" sz="1400" dirty="0">
              <a:latin typeface="华文楷体" pitchFamily="2" charset="-122"/>
              <a:ea typeface="华文楷体" pitchFamily="2" charset="-122"/>
            </a:endParaRPr>
          </a:p>
        </p:txBody>
      </p:sp>
      <p:sp>
        <p:nvSpPr>
          <p:cNvPr id="85" name="矩形 84"/>
          <p:cNvSpPr/>
          <p:nvPr/>
        </p:nvSpPr>
        <p:spPr>
          <a:xfrm>
            <a:off x="4500561"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企业内控监控</a:t>
            </a:r>
            <a:endParaRPr lang="zh-CN" altLang="en-US" sz="1400" dirty="0">
              <a:latin typeface="华文楷体" pitchFamily="2" charset="-122"/>
              <a:ea typeface="华文楷体" pitchFamily="2" charset="-122"/>
            </a:endParaRPr>
          </a:p>
        </p:txBody>
      </p:sp>
      <p:sp>
        <p:nvSpPr>
          <p:cNvPr id="86" name="矩形 85"/>
          <p:cNvSpPr/>
          <p:nvPr/>
        </p:nvSpPr>
        <p:spPr>
          <a:xfrm>
            <a:off x="857224" y="2071678"/>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财务信息建设</a:t>
            </a:r>
            <a:endParaRPr lang="zh-CN" altLang="en-US" sz="1400" dirty="0">
              <a:latin typeface="华文楷体" pitchFamily="2" charset="-122"/>
              <a:ea typeface="华文楷体" pitchFamily="2" charset="-122"/>
            </a:endParaRPr>
          </a:p>
        </p:txBody>
      </p:sp>
      <p:sp>
        <p:nvSpPr>
          <p:cNvPr id="87" name="矩形 86"/>
          <p:cNvSpPr/>
          <p:nvPr/>
        </p:nvSpPr>
        <p:spPr>
          <a:xfrm>
            <a:off x="2285984" y="2071678"/>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财务内部稽核</a:t>
            </a:r>
            <a:endParaRPr lang="zh-CN" altLang="en-US" sz="1400" dirty="0">
              <a:latin typeface="华文楷体" pitchFamily="2" charset="-122"/>
              <a:ea typeface="华文楷体" pitchFamily="2" charset="-122"/>
            </a:endParaRPr>
          </a:p>
        </p:txBody>
      </p:sp>
      <p:cxnSp>
        <p:nvCxnSpPr>
          <p:cNvPr id="88" name="直接连接符 87"/>
          <p:cNvCxnSpPr/>
          <p:nvPr/>
        </p:nvCxnSpPr>
        <p:spPr>
          <a:xfrm rot="5400000">
            <a:off x="322233" y="1249347"/>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rot="5400000">
            <a:off x="3749668" y="1249347"/>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rot="5400000">
            <a:off x="5322893" y="1249347"/>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5400000">
            <a:off x="2036745" y="1249347"/>
            <a:ext cx="35719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1142976" y="2071678"/>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财务接口</a:t>
            </a:r>
            <a:endParaRPr lang="zh-CN" altLang="en-US" sz="1400" dirty="0">
              <a:latin typeface="华文楷体" pitchFamily="2" charset="-122"/>
              <a:ea typeface="华文楷体" pitchFamily="2" charset="-122"/>
            </a:endParaRPr>
          </a:p>
        </p:txBody>
      </p:sp>
      <p:cxnSp>
        <p:nvCxnSpPr>
          <p:cNvPr id="95" name="直接连接符 94"/>
          <p:cNvCxnSpPr/>
          <p:nvPr/>
        </p:nvCxnSpPr>
        <p:spPr>
          <a:xfrm>
            <a:off x="500034" y="1071546"/>
            <a:ext cx="500066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C:\Users\chou\Desktop\090210公司介绍PPT美化\xiugai2\1.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28675" name="Text Box 5"/>
          <p:cNvSpPr txBox="1">
            <a:spLocks noChangeArrowheads="1"/>
          </p:cNvSpPr>
          <p:nvPr/>
        </p:nvSpPr>
        <p:spPr bwMode="blackWhite">
          <a:xfrm>
            <a:off x="2286000" y="928688"/>
            <a:ext cx="5113338" cy="641350"/>
          </a:xfrm>
          <a:prstGeom prst="rect">
            <a:avLst/>
          </a:prstGeom>
          <a:noFill/>
          <a:ln w="12700">
            <a:noFill/>
            <a:miter lim="800000"/>
            <a:headEnd/>
            <a:tailEnd/>
          </a:ln>
        </p:spPr>
        <p:txBody>
          <a:bodyPr>
            <a:spAutoFit/>
          </a:bodyPr>
          <a:lstStyle/>
          <a:p>
            <a:pPr algn="ctr">
              <a:spcAft>
                <a:spcPct val="20000"/>
              </a:spcAft>
            </a:pPr>
            <a:r>
              <a:rPr lang="zh-CN" altLang="en-US" sz="3600" b="1">
                <a:latin typeface="黑体" pitchFamily="2" charset="-122"/>
                <a:ea typeface="黑体" pitchFamily="2" charset="-122"/>
              </a:rPr>
              <a:t>目  录</a:t>
            </a:r>
          </a:p>
        </p:txBody>
      </p:sp>
      <p:sp>
        <p:nvSpPr>
          <p:cNvPr id="49156" name="Rectangle 4"/>
          <p:cNvSpPr>
            <a:spLocks noChangeArrowheads="1"/>
          </p:cNvSpPr>
          <p:nvPr/>
        </p:nvSpPr>
        <p:spPr bwMode="auto">
          <a:xfrm>
            <a:off x="2214563" y="2071688"/>
            <a:ext cx="6357937" cy="3857625"/>
          </a:xfrm>
          <a:prstGeom prst="rect">
            <a:avLst/>
          </a:prstGeom>
          <a:noFill/>
          <a:ln w="9525">
            <a:noFill/>
            <a:miter lim="800000"/>
            <a:headEnd/>
            <a:tailEnd/>
          </a:ln>
        </p:spPr>
        <p:txBody>
          <a:bodyPr/>
          <a:lstStyle/>
          <a:p>
            <a:pPr marL="274638" indent="-187325">
              <a:lnSpc>
                <a:spcPct val="150000"/>
              </a:lnSpc>
              <a:spcAft>
                <a:spcPct val="20000"/>
              </a:spcAft>
              <a:buFontTx/>
              <a:buBlip>
                <a:blip r:embed="rId4"/>
              </a:buBlip>
              <a:defRPr/>
            </a:pPr>
            <a:r>
              <a:rPr lang="en-US" altLang="zh-CN" sz="2800" b="1" dirty="0">
                <a:latin typeface="Arial" charset="0"/>
                <a:ea typeface="黑体" pitchFamily="2" charset="-122"/>
              </a:rPr>
              <a:t>  </a:t>
            </a:r>
            <a:r>
              <a:rPr lang="zh-CN" altLang="en-US" sz="2800" dirty="0" smtClean="0">
                <a:solidFill>
                  <a:schemeClr val="bg1">
                    <a:lumMod val="50000"/>
                  </a:schemeClr>
                </a:solidFill>
                <a:latin typeface="华文楷体" pitchFamily="2" charset="-122"/>
                <a:ea typeface="华文楷体" pitchFamily="2" charset="-122"/>
              </a:rPr>
              <a:t>集团财务的管控定位</a:t>
            </a:r>
            <a:endParaRPr lang="en-US" altLang="zh-CN" sz="2800" dirty="0">
              <a:solidFill>
                <a:schemeClr val="bg1">
                  <a:lumMod val="50000"/>
                </a:schemeClr>
              </a:solidFill>
              <a:latin typeface="华文楷体" pitchFamily="2" charset="-122"/>
              <a:ea typeface="华文楷体" pitchFamily="2" charset="-122"/>
            </a:endParaRPr>
          </a:p>
          <a:p>
            <a:pPr marL="274638" indent="-187325">
              <a:lnSpc>
                <a:spcPct val="150000"/>
              </a:lnSpc>
              <a:spcAft>
                <a:spcPct val="20000"/>
              </a:spcAft>
              <a:buFontTx/>
              <a:buBlip>
                <a:blip r:embed="rId4"/>
              </a:buBlip>
              <a:defRPr/>
            </a:pPr>
            <a:r>
              <a:rPr lang="zh-CN" altLang="en-US" sz="2800" dirty="0">
                <a:latin typeface="华文楷体" pitchFamily="2" charset="-122"/>
                <a:ea typeface="华文楷体" pitchFamily="2" charset="-122"/>
              </a:rPr>
              <a:t>  </a:t>
            </a:r>
            <a:r>
              <a:rPr lang="zh-CN" altLang="en-US" sz="2800" dirty="0" smtClean="0">
                <a:solidFill>
                  <a:schemeClr val="bg1">
                    <a:lumMod val="50000"/>
                  </a:schemeClr>
                </a:solidFill>
                <a:latin typeface="华文楷体" pitchFamily="2" charset="-122"/>
                <a:ea typeface="华文楷体" pitchFamily="2" charset="-122"/>
              </a:rPr>
              <a:t>财务管理与各部门关系</a:t>
            </a:r>
            <a:endParaRPr lang="en-US" altLang="zh-CN" sz="2800" dirty="0">
              <a:solidFill>
                <a:schemeClr val="bg1">
                  <a:lumMod val="50000"/>
                </a:schemeClr>
              </a:solidFill>
              <a:latin typeface="华文楷体" pitchFamily="2" charset="-122"/>
              <a:ea typeface="华文楷体" pitchFamily="2" charset="-122"/>
            </a:endParaRPr>
          </a:p>
          <a:p>
            <a:pPr marL="274638" indent="-187325">
              <a:lnSpc>
                <a:spcPct val="150000"/>
              </a:lnSpc>
              <a:spcAft>
                <a:spcPct val="20000"/>
              </a:spcAft>
              <a:buFontTx/>
              <a:buBlip>
                <a:blip r:embed="rId4"/>
              </a:buBlip>
              <a:defRPr/>
            </a:pPr>
            <a:r>
              <a:rPr lang="en-US" altLang="zh-CN" sz="2800" dirty="0">
                <a:solidFill>
                  <a:schemeClr val="bg1">
                    <a:lumMod val="50000"/>
                  </a:schemeClr>
                </a:solidFill>
                <a:latin typeface="华文楷体" pitchFamily="2" charset="-122"/>
                <a:ea typeface="华文楷体" pitchFamily="2" charset="-122"/>
              </a:rPr>
              <a:t>  </a:t>
            </a:r>
            <a:r>
              <a:rPr lang="zh-CN" altLang="en-US" sz="2800" dirty="0" smtClean="0">
                <a:solidFill>
                  <a:schemeClr val="bg1">
                    <a:lumMod val="50000"/>
                  </a:schemeClr>
                </a:solidFill>
                <a:latin typeface="华文楷体" pitchFamily="2" charset="-122"/>
                <a:ea typeface="华文楷体" pitchFamily="2" charset="-122"/>
              </a:rPr>
              <a:t>集团财务部组织架构</a:t>
            </a:r>
            <a:endParaRPr lang="en-US" altLang="zh-CN" sz="2800" dirty="0">
              <a:solidFill>
                <a:schemeClr val="bg1">
                  <a:lumMod val="50000"/>
                </a:schemeClr>
              </a:solidFill>
              <a:latin typeface="华文楷体" pitchFamily="2" charset="-122"/>
              <a:ea typeface="华文楷体" pitchFamily="2" charset="-122"/>
            </a:endParaRPr>
          </a:p>
          <a:p>
            <a:pPr marL="274638" indent="-187325">
              <a:lnSpc>
                <a:spcPct val="150000"/>
              </a:lnSpc>
              <a:spcAft>
                <a:spcPct val="20000"/>
              </a:spcAft>
              <a:buFontTx/>
              <a:buBlip>
                <a:blip r:embed="rId4"/>
              </a:buBlip>
              <a:defRPr/>
            </a:pPr>
            <a:r>
              <a:rPr lang="zh-CN" altLang="en-US" sz="2800" dirty="0">
                <a:solidFill>
                  <a:schemeClr val="bg1">
                    <a:lumMod val="50000"/>
                  </a:schemeClr>
                </a:solidFill>
                <a:latin typeface="华文楷体" pitchFamily="2" charset="-122"/>
                <a:ea typeface="华文楷体" pitchFamily="2" charset="-122"/>
              </a:rPr>
              <a:t>  </a:t>
            </a:r>
            <a:r>
              <a:rPr lang="zh-CN" altLang="en-US" sz="2800" b="1" dirty="0" smtClean="0">
                <a:solidFill>
                  <a:srgbClr val="FF0000"/>
                </a:solidFill>
                <a:latin typeface="华文楷体" pitchFamily="2" charset="-122"/>
                <a:ea typeface="华文楷体" pitchFamily="2" charset="-122"/>
              </a:rPr>
              <a:t>结算中心组织架构</a:t>
            </a:r>
            <a:endParaRPr lang="en-US" altLang="zh-CN" sz="2800" b="1" dirty="0">
              <a:solidFill>
                <a:srgbClr val="FF0000"/>
              </a:solidFill>
              <a:latin typeface="华文楷体" pitchFamily="2" charset="-122"/>
              <a:ea typeface="华文楷体" pitchFamily="2" charset="-122"/>
            </a:endParaRPr>
          </a:p>
          <a:p>
            <a:pPr marL="274638" indent="-187325">
              <a:lnSpc>
                <a:spcPct val="150000"/>
              </a:lnSpc>
              <a:spcAft>
                <a:spcPct val="20000"/>
              </a:spcAft>
              <a:defRPr/>
            </a:pPr>
            <a:endParaRPr lang="en-US" altLang="zh-CN" sz="2800" dirty="0">
              <a:solidFill>
                <a:schemeClr val="bg1">
                  <a:lumMod val="50000"/>
                </a:schemeClr>
              </a:solidFill>
              <a:latin typeface="隶书" pitchFamily="49" charset="-122"/>
              <a:ea typeface="华文中宋" pitchFamily="2" charset="-122"/>
            </a:endParaRPr>
          </a:p>
        </p:txBody>
      </p:sp>
      <p:sp>
        <p:nvSpPr>
          <p:cNvPr id="28677" name="Line 4"/>
          <p:cNvSpPr>
            <a:spLocks noChangeShapeType="1"/>
          </p:cNvSpPr>
          <p:nvPr/>
        </p:nvSpPr>
        <p:spPr bwMode="blackWhite">
          <a:xfrm>
            <a:off x="2428875" y="1714500"/>
            <a:ext cx="4824413" cy="0"/>
          </a:xfrm>
          <a:prstGeom prst="line">
            <a:avLst/>
          </a:prstGeom>
          <a:noFill/>
          <a:ln w="111125" cmpd="dbl">
            <a:solidFill>
              <a:schemeClr val="tx1"/>
            </a:solidFill>
            <a:round/>
            <a:headEnd/>
            <a:tailEnd/>
          </a:ln>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2743" name="Rectangle 55"/>
          <p:cNvSpPr>
            <a:spLocks noGrp="1" noChangeArrowheads="1"/>
          </p:cNvSpPr>
          <p:nvPr>
            <p:ph type="title"/>
          </p:nvPr>
        </p:nvSpPr>
        <p:spPr bwMode="gray">
          <a:xfrm>
            <a:off x="0" y="0"/>
            <a:ext cx="8229600" cy="642918"/>
          </a:xfrm>
        </p:spPr>
        <p:txBody>
          <a:bodyPr/>
          <a:lstStyle/>
          <a:p>
            <a:pPr algn="l">
              <a:defRPr/>
            </a:pPr>
            <a:r>
              <a:rPr lang="zh-CN" altLang="en-US" sz="3200" b="1" dirty="0" smtClean="0">
                <a:solidFill>
                  <a:srgbClr val="FF0000"/>
                </a:solidFill>
                <a:latin typeface="华文楷体" pitchFamily="2" charset="-122"/>
                <a:ea typeface="华文楷体" pitchFamily="2" charset="-122"/>
                <a:cs typeface="+mn-cs"/>
              </a:rPr>
              <a:t>建议的财务组织架构</a:t>
            </a:r>
            <a:endParaRPr lang="en-US" altLang="zh-CN" sz="3200" b="1" dirty="0">
              <a:solidFill>
                <a:srgbClr val="FF0000"/>
              </a:solidFill>
              <a:latin typeface="华文楷体" pitchFamily="2" charset="-122"/>
              <a:ea typeface="华文楷体" pitchFamily="2" charset="-122"/>
              <a:cs typeface="+mn-cs"/>
            </a:endParaRPr>
          </a:p>
        </p:txBody>
      </p:sp>
      <p:sp>
        <p:nvSpPr>
          <p:cNvPr id="61" name="Rectangle 6"/>
          <p:cNvSpPr>
            <a:spLocks noChangeArrowheads="1"/>
          </p:cNvSpPr>
          <p:nvPr/>
        </p:nvSpPr>
        <p:spPr bwMode="gray">
          <a:xfrm>
            <a:off x="4643438" y="928670"/>
            <a:ext cx="4214842" cy="5572164"/>
          </a:xfrm>
          <a:prstGeom prst="rect">
            <a:avLst/>
          </a:prstGeom>
          <a:solidFill>
            <a:schemeClr val="bg1"/>
          </a:solidFill>
          <a:ln w="12700">
            <a:solidFill>
              <a:schemeClr val="tx1"/>
            </a:solidFill>
            <a:miter lim="800000"/>
            <a:headEnd/>
            <a:tailEnd/>
          </a:ln>
          <a:effectLst/>
        </p:spPr>
        <p:txBody>
          <a:bodyPr/>
          <a:lstStyle/>
          <a:p>
            <a:pPr marL="117475" indent="-117475" eaLnBrk="0" hangingPunct="0">
              <a:lnSpc>
                <a:spcPct val="80000"/>
              </a:lnSpc>
              <a:spcBef>
                <a:spcPct val="25000"/>
              </a:spcBef>
            </a:pPr>
            <a:r>
              <a:rPr lang="zh-CN" altLang="en-US" sz="1600" b="0" dirty="0" smtClean="0">
                <a:latin typeface="华文楷体" pitchFamily="2" charset="-122"/>
                <a:ea typeface="华文楷体" pitchFamily="2" charset="-122"/>
              </a:rPr>
              <a:t>岗位职责</a:t>
            </a: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结算中心经理：对全集团纳入经营控制的企业进行资金集中管理、账户的集中管理、头寸的集中管理、银行关系和金融融资的集中管理。</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对集团资金管理提供统一的信息化平台，在此基础上对资金业务实行统一管理。</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协助总会计师完成对银行的谈判、与战略合作关系。</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协助总会计师完成集团投资所需的融资与资金需求。</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协助总会计师完成，对资金管理体系的制度制订及组织完善。</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对集团的分子公司账户开立及注销进行统一管理。</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建立集团公司的票据池制度，达到票据在集团内部的互流互通。</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建立集团内部的风险评估体系，为内部贷款制订标准。</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建立内部资金使用制度，达到内部存款、贷款的有偿占用。</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建立集团的资金预算制度，并与预算管理、核算管理相关联。</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其他与资金管理使用相关的工作。</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endParaRPr lang="zh-CN" altLang="en-US" sz="1600" b="0" dirty="0">
              <a:latin typeface="华文楷体" pitchFamily="2" charset="-122"/>
              <a:ea typeface="华文楷体" pitchFamily="2" charset="-122"/>
            </a:endParaRPr>
          </a:p>
        </p:txBody>
      </p:sp>
      <p:sp>
        <p:nvSpPr>
          <p:cNvPr id="62" name="Rectangle 10"/>
          <p:cNvSpPr>
            <a:spLocks noChangeArrowheads="1"/>
          </p:cNvSpPr>
          <p:nvPr/>
        </p:nvSpPr>
        <p:spPr bwMode="gray">
          <a:xfrm>
            <a:off x="714348" y="4071942"/>
            <a:ext cx="3071834" cy="2428892"/>
          </a:xfrm>
          <a:prstGeom prst="rect">
            <a:avLst/>
          </a:prstGeom>
          <a:solidFill>
            <a:schemeClr val="bg1"/>
          </a:solidFill>
          <a:ln w="12700" algn="ctr">
            <a:solidFill>
              <a:schemeClr val="tx1"/>
            </a:solidFill>
            <a:miter lim="800000"/>
            <a:headEnd/>
            <a:tailEnd/>
          </a:ln>
          <a:effectLst/>
        </p:spPr>
        <p:txBody>
          <a:bodyPr/>
          <a:lstStyle/>
          <a:p>
            <a:pPr marL="117475" indent="-117475" eaLnBrk="0" hangingPunct="0">
              <a:lnSpc>
                <a:spcPct val="80000"/>
              </a:lnSpc>
              <a:spcBef>
                <a:spcPct val="50000"/>
              </a:spcBef>
            </a:pPr>
            <a:r>
              <a:rPr lang="zh-CN" altLang="en-US" sz="1600" dirty="0" smtClean="0">
                <a:latin typeface="华文楷体" pitchFamily="2" charset="-122"/>
                <a:ea typeface="华文楷体" pitchFamily="2" charset="-122"/>
              </a:rPr>
              <a:t>汇报关系</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汇报人结算中心经理</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向总会计师汇报</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结算部科长</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计划信贷科长</a:t>
            </a:r>
            <a:endParaRPr lang="en-US" altLang="zh-CN" sz="1600" dirty="0" smtClean="0">
              <a:latin typeface="华文楷体" pitchFamily="2" charset="-122"/>
              <a:ea typeface="华文楷体" pitchFamily="2" charset="-122"/>
            </a:endParaRPr>
          </a:p>
        </p:txBody>
      </p:sp>
      <p:sp>
        <p:nvSpPr>
          <p:cNvPr id="21" name="Rectangle 18"/>
          <p:cNvSpPr>
            <a:spLocks noChangeArrowheads="1"/>
          </p:cNvSpPr>
          <p:nvPr/>
        </p:nvSpPr>
        <p:spPr bwMode="gray">
          <a:xfrm>
            <a:off x="1643041" y="857232"/>
            <a:ext cx="1042993" cy="325442"/>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lIns="72000" tIns="72000" rIns="72000" bIns="72000" anchor="ctr"/>
          <a:lstStyle/>
          <a:p>
            <a:pPr algn="ctr"/>
            <a:r>
              <a:rPr lang="zh-CN" altLang="en-US" sz="1600" dirty="0" smtClean="0">
                <a:solidFill>
                  <a:schemeClr val="tx1"/>
                </a:solidFill>
                <a:latin typeface="华文楷体" pitchFamily="2" charset="-122"/>
                <a:ea typeface="华文楷体" pitchFamily="2" charset="-122"/>
              </a:rPr>
              <a:t>结算中心</a:t>
            </a:r>
            <a:endParaRPr lang="zh-CN" altLang="en-US" sz="1600" dirty="0">
              <a:solidFill>
                <a:schemeClr val="tx1"/>
              </a:solidFill>
              <a:latin typeface="华文楷体" pitchFamily="2" charset="-122"/>
              <a:ea typeface="华文楷体" pitchFamily="2" charset="-122"/>
            </a:endParaRPr>
          </a:p>
        </p:txBody>
      </p:sp>
      <p:sp>
        <p:nvSpPr>
          <p:cNvPr id="22" name="Rectangle 18"/>
          <p:cNvSpPr>
            <a:spLocks noChangeArrowheads="1"/>
          </p:cNvSpPr>
          <p:nvPr/>
        </p:nvSpPr>
        <p:spPr bwMode="gray">
          <a:xfrm>
            <a:off x="928662" y="1571612"/>
            <a:ext cx="1071569" cy="35719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72000" tIns="72000" rIns="72000" bIns="72000" anchor="ctr"/>
          <a:lstStyle/>
          <a:p>
            <a:pPr algn="ctr"/>
            <a:r>
              <a:rPr lang="zh-CN" altLang="en-US" sz="1600" dirty="0" smtClean="0">
                <a:solidFill>
                  <a:schemeClr val="tx1"/>
                </a:solidFill>
                <a:latin typeface="华文楷体" pitchFamily="2" charset="-122"/>
                <a:ea typeface="华文楷体" pitchFamily="2" charset="-122"/>
              </a:rPr>
              <a:t>资金结算</a:t>
            </a:r>
            <a:endParaRPr lang="zh-CN" altLang="en-US" sz="1600" dirty="0">
              <a:solidFill>
                <a:schemeClr val="tx1"/>
              </a:solidFill>
              <a:latin typeface="华文楷体" pitchFamily="2" charset="-122"/>
              <a:ea typeface="华文楷体" pitchFamily="2" charset="-122"/>
            </a:endParaRPr>
          </a:p>
        </p:txBody>
      </p:sp>
      <p:sp>
        <p:nvSpPr>
          <p:cNvPr id="23" name="Rectangle 18"/>
          <p:cNvSpPr>
            <a:spLocks noChangeArrowheads="1"/>
          </p:cNvSpPr>
          <p:nvPr/>
        </p:nvSpPr>
        <p:spPr bwMode="gray">
          <a:xfrm>
            <a:off x="2214546" y="1571612"/>
            <a:ext cx="1285883" cy="35719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72000" tIns="72000" rIns="72000" bIns="72000" anchor="ctr"/>
          <a:lstStyle/>
          <a:p>
            <a:pPr algn="ctr"/>
            <a:r>
              <a:rPr lang="zh-CN" altLang="en-US" sz="1600" dirty="0" smtClean="0">
                <a:solidFill>
                  <a:schemeClr val="tx1"/>
                </a:solidFill>
                <a:latin typeface="华文楷体" pitchFamily="2" charset="-122"/>
                <a:ea typeface="华文楷体" pitchFamily="2" charset="-122"/>
              </a:rPr>
              <a:t>计划信贷</a:t>
            </a:r>
            <a:endParaRPr lang="zh-CN" altLang="en-US" sz="1600" dirty="0">
              <a:solidFill>
                <a:schemeClr val="tx1"/>
              </a:solidFill>
              <a:latin typeface="华文楷体" pitchFamily="2" charset="-122"/>
              <a:ea typeface="华文楷体" pitchFamily="2" charset="-122"/>
            </a:endParaRPr>
          </a:p>
        </p:txBody>
      </p:sp>
      <p:sp>
        <p:nvSpPr>
          <p:cNvPr id="24" name="矩形 23"/>
          <p:cNvSpPr/>
          <p:nvPr/>
        </p:nvSpPr>
        <p:spPr>
          <a:xfrm>
            <a:off x="1071537" y="2214554"/>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内外账户管理</a:t>
            </a:r>
            <a:endParaRPr lang="zh-CN" altLang="en-US" sz="1400" dirty="0">
              <a:latin typeface="华文楷体" pitchFamily="2" charset="-122"/>
              <a:ea typeface="华文楷体" pitchFamily="2" charset="-122"/>
            </a:endParaRPr>
          </a:p>
        </p:txBody>
      </p:sp>
      <p:sp>
        <p:nvSpPr>
          <p:cNvPr id="25" name="矩形 24"/>
          <p:cNvSpPr/>
          <p:nvPr/>
        </p:nvSpPr>
        <p:spPr>
          <a:xfrm>
            <a:off x="1357289" y="2214554"/>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内外资金结算</a:t>
            </a:r>
            <a:endParaRPr lang="zh-CN" altLang="en-US" sz="1400" dirty="0">
              <a:latin typeface="华文楷体" pitchFamily="2" charset="-122"/>
              <a:ea typeface="华文楷体" pitchFamily="2" charset="-122"/>
            </a:endParaRPr>
          </a:p>
        </p:txBody>
      </p:sp>
      <p:sp>
        <p:nvSpPr>
          <p:cNvPr id="26" name="矩形 25"/>
          <p:cNvSpPr/>
          <p:nvPr/>
        </p:nvSpPr>
        <p:spPr>
          <a:xfrm>
            <a:off x="1643041" y="2214554"/>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集团对账</a:t>
            </a:r>
            <a:endParaRPr lang="zh-CN" altLang="en-US" sz="1400" dirty="0">
              <a:latin typeface="华文楷体" pitchFamily="2" charset="-122"/>
              <a:ea typeface="华文楷体" pitchFamily="2" charset="-122"/>
            </a:endParaRPr>
          </a:p>
        </p:txBody>
      </p:sp>
      <p:sp>
        <p:nvSpPr>
          <p:cNvPr id="27" name="矩形 26"/>
          <p:cNvSpPr/>
          <p:nvPr/>
        </p:nvSpPr>
        <p:spPr>
          <a:xfrm>
            <a:off x="2357421" y="2214554"/>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资金计划编制</a:t>
            </a:r>
            <a:endParaRPr lang="zh-CN" altLang="en-US" sz="1400" dirty="0">
              <a:latin typeface="华文楷体" pitchFamily="2" charset="-122"/>
              <a:ea typeface="华文楷体" pitchFamily="2" charset="-122"/>
            </a:endParaRPr>
          </a:p>
        </p:txBody>
      </p:sp>
      <p:sp>
        <p:nvSpPr>
          <p:cNvPr id="28" name="矩形 27"/>
          <p:cNvSpPr/>
          <p:nvPr/>
        </p:nvSpPr>
        <p:spPr>
          <a:xfrm>
            <a:off x="2643173" y="2214554"/>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资金头寸管理</a:t>
            </a:r>
            <a:endParaRPr lang="zh-CN" altLang="en-US" sz="1400" dirty="0">
              <a:latin typeface="华文楷体" pitchFamily="2" charset="-122"/>
              <a:ea typeface="华文楷体" pitchFamily="2" charset="-122"/>
            </a:endParaRPr>
          </a:p>
        </p:txBody>
      </p:sp>
      <p:sp>
        <p:nvSpPr>
          <p:cNvPr id="29" name="矩形 28"/>
          <p:cNvSpPr/>
          <p:nvPr/>
        </p:nvSpPr>
        <p:spPr>
          <a:xfrm>
            <a:off x="2928925" y="2214554"/>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银行事务管理</a:t>
            </a:r>
            <a:endParaRPr lang="zh-CN" altLang="en-US" sz="1400" dirty="0">
              <a:latin typeface="华文楷体" pitchFamily="2" charset="-122"/>
              <a:ea typeface="华文楷体" pitchFamily="2" charset="-122"/>
            </a:endParaRPr>
          </a:p>
        </p:txBody>
      </p:sp>
      <p:sp>
        <p:nvSpPr>
          <p:cNvPr id="30" name="矩形 29"/>
          <p:cNvSpPr/>
          <p:nvPr/>
        </p:nvSpPr>
        <p:spPr>
          <a:xfrm>
            <a:off x="3214677" y="2214554"/>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内外信贷管理</a:t>
            </a:r>
            <a:endParaRPr lang="zh-CN" altLang="en-US" sz="1400" dirty="0">
              <a:latin typeface="华文楷体" pitchFamily="2" charset="-122"/>
              <a:ea typeface="华文楷体" pitchFamily="2" charset="-122"/>
            </a:endParaRPr>
          </a:p>
        </p:txBody>
      </p:sp>
      <p:cxnSp>
        <p:nvCxnSpPr>
          <p:cNvPr id="31" name="直接连接符 30"/>
          <p:cNvCxnSpPr/>
          <p:nvPr/>
        </p:nvCxnSpPr>
        <p:spPr>
          <a:xfrm>
            <a:off x="1357289" y="1214422"/>
            <a:ext cx="157163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1179488" y="1392223"/>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5400000">
            <a:off x="2751124" y="1392223"/>
            <a:ext cx="35719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1214414" y="714356"/>
            <a:ext cx="1785950" cy="642942"/>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2743" name="Rectangle 55"/>
          <p:cNvSpPr>
            <a:spLocks noGrp="1" noChangeArrowheads="1"/>
          </p:cNvSpPr>
          <p:nvPr>
            <p:ph type="title"/>
          </p:nvPr>
        </p:nvSpPr>
        <p:spPr bwMode="gray">
          <a:xfrm>
            <a:off x="0" y="0"/>
            <a:ext cx="8229600" cy="642918"/>
          </a:xfrm>
        </p:spPr>
        <p:txBody>
          <a:bodyPr/>
          <a:lstStyle/>
          <a:p>
            <a:pPr algn="l">
              <a:defRPr/>
            </a:pPr>
            <a:r>
              <a:rPr lang="zh-CN" altLang="en-US" sz="3200" b="1" dirty="0" smtClean="0">
                <a:solidFill>
                  <a:srgbClr val="FF0000"/>
                </a:solidFill>
                <a:latin typeface="华文楷体" pitchFamily="2" charset="-122"/>
                <a:ea typeface="华文楷体" pitchFamily="2" charset="-122"/>
                <a:cs typeface="+mn-cs"/>
              </a:rPr>
              <a:t>建议的财务组织架构</a:t>
            </a:r>
            <a:endParaRPr lang="en-US" altLang="zh-CN" sz="3200" b="1" dirty="0">
              <a:solidFill>
                <a:srgbClr val="FF0000"/>
              </a:solidFill>
              <a:latin typeface="华文楷体" pitchFamily="2" charset="-122"/>
              <a:ea typeface="华文楷体" pitchFamily="2" charset="-122"/>
              <a:cs typeface="+mn-cs"/>
            </a:endParaRPr>
          </a:p>
        </p:txBody>
      </p:sp>
      <p:sp>
        <p:nvSpPr>
          <p:cNvPr id="61" name="Rectangle 6"/>
          <p:cNvSpPr>
            <a:spLocks noChangeArrowheads="1"/>
          </p:cNvSpPr>
          <p:nvPr/>
        </p:nvSpPr>
        <p:spPr bwMode="gray">
          <a:xfrm>
            <a:off x="4643438" y="928670"/>
            <a:ext cx="4214842" cy="5572164"/>
          </a:xfrm>
          <a:prstGeom prst="rect">
            <a:avLst/>
          </a:prstGeom>
          <a:solidFill>
            <a:schemeClr val="bg1"/>
          </a:solidFill>
          <a:ln w="12700">
            <a:solidFill>
              <a:schemeClr val="tx1"/>
            </a:solidFill>
            <a:miter lim="800000"/>
            <a:headEnd/>
            <a:tailEnd/>
          </a:ln>
          <a:effectLst/>
        </p:spPr>
        <p:txBody>
          <a:bodyPr/>
          <a:lstStyle/>
          <a:p>
            <a:pPr marL="117475" indent="-117475" eaLnBrk="0" hangingPunct="0">
              <a:lnSpc>
                <a:spcPct val="80000"/>
              </a:lnSpc>
              <a:spcBef>
                <a:spcPct val="25000"/>
              </a:spcBef>
            </a:pPr>
            <a:r>
              <a:rPr lang="zh-CN" altLang="en-US" sz="1600" b="0" dirty="0" smtClean="0">
                <a:latin typeface="华文楷体" pitchFamily="2" charset="-122"/>
                <a:ea typeface="华文楷体" pitchFamily="2" charset="-122"/>
              </a:rPr>
              <a:t>岗位职责</a:t>
            </a:r>
          </a:p>
          <a:p>
            <a:pPr marL="117475" indent="-117475" eaLnBrk="0" hangingPunct="0">
              <a:lnSpc>
                <a:spcPct val="80000"/>
              </a:lnSpc>
              <a:spcBef>
                <a:spcPct val="25000"/>
              </a:spcBef>
              <a:buFontTx/>
              <a:buChar char="•"/>
            </a:pPr>
            <a:r>
              <a:rPr lang="zh-CN" altLang="en-US" sz="1600" b="0" dirty="0" smtClean="0">
                <a:latin typeface="华文楷体" pitchFamily="2" charset="-122"/>
                <a:ea typeface="华文楷体" pitchFamily="2" charset="-122"/>
              </a:rPr>
              <a:t>结算部为为企业日常业务类部门，为集团企业的分子公司提供资金结算、账户开立、集团对账及监控相关服务的部门。</a:t>
            </a:r>
            <a:endParaRPr lang="en-US" altLang="zh-CN" sz="1600" b="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协助结算中心经理完成，企业资金结算管理的内部评估、完成对资金结算业务模式的选择、完成与银行的手续费谈判。</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b="0" dirty="0" smtClean="0">
                <a:latin typeface="华文楷体" pitchFamily="2" charset="-122"/>
                <a:ea typeface="华文楷体" pitchFamily="2" charset="-122"/>
              </a:rPr>
              <a:t>完成对分子公司的内外账户的评估、及推进相关的开户及销户工作。建立不同的账户管理体系、</a:t>
            </a:r>
            <a:r>
              <a:rPr lang="zh-CN" altLang="en-US" sz="1600" dirty="0" smtClean="0">
                <a:latin typeface="华文楷体" pitchFamily="2" charset="-122"/>
                <a:ea typeface="华文楷体" pitchFamily="2" charset="-122"/>
              </a:rPr>
              <a:t>结算户、贷款户、票据户、保证金户等</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b="0" dirty="0" smtClean="0">
                <a:latin typeface="华文楷体" pitchFamily="2" charset="-122"/>
                <a:ea typeface="华文楷体" pitchFamily="2" charset="-122"/>
              </a:rPr>
              <a:t>建立公司的银行票据池，实现银行票据在集团内部的流通流转。</a:t>
            </a:r>
            <a:endParaRPr lang="en-US" altLang="zh-CN" sz="1600" b="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建立公司资金的内外资金结算制度，根据内部结算规则与外部结算规则，对分子公司资金进行结算。</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按内部结算中心规定向各结算中心开具内部账户的分子公司单位，按期出具内部对账单据。</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按内外账户的银行对账单按期进行内外部对账，及时发现集团未达账项、并与银行进行沟通。</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b="0" dirty="0" smtClean="0">
                <a:latin typeface="华文楷体" pitchFamily="2" charset="-122"/>
                <a:ea typeface="华文楷体" pitchFamily="2" charset="-122"/>
              </a:rPr>
              <a:t>按期提供内部资金控制报告，是否存在不按计划使用资金或违规使用资金的情况。</a:t>
            </a:r>
            <a:endParaRPr lang="en-US" altLang="zh-CN" sz="1600" b="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endParaRPr lang="en-US" altLang="zh-CN" sz="1600" b="0" dirty="0" smtClean="0">
              <a:latin typeface="华文楷体" pitchFamily="2" charset="-122"/>
              <a:ea typeface="华文楷体" pitchFamily="2" charset="-122"/>
            </a:endParaRPr>
          </a:p>
        </p:txBody>
      </p:sp>
      <p:sp>
        <p:nvSpPr>
          <p:cNvPr id="62" name="Rectangle 10"/>
          <p:cNvSpPr>
            <a:spLocks noChangeArrowheads="1"/>
          </p:cNvSpPr>
          <p:nvPr/>
        </p:nvSpPr>
        <p:spPr bwMode="gray">
          <a:xfrm>
            <a:off x="714348" y="4071942"/>
            <a:ext cx="3071834" cy="2428892"/>
          </a:xfrm>
          <a:prstGeom prst="rect">
            <a:avLst/>
          </a:prstGeom>
          <a:solidFill>
            <a:schemeClr val="bg1"/>
          </a:solidFill>
          <a:ln w="12700" algn="ctr">
            <a:solidFill>
              <a:schemeClr val="tx1"/>
            </a:solidFill>
            <a:miter lim="800000"/>
            <a:headEnd/>
            <a:tailEnd/>
          </a:ln>
          <a:effectLst/>
        </p:spPr>
        <p:txBody>
          <a:bodyPr/>
          <a:lstStyle/>
          <a:p>
            <a:pPr marL="117475" indent="-117475" eaLnBrk="0" hangingPunct="0">
              <a:lnSpc>
                <a:spcPct val="80000"/>
              </a:lnSpc>
              <a:spcBef>
                <a:spcPct val="50000"/>
              </a:spcBef>
            </a:pPr>
            <a:r>
              <a:rPr lang="zh-CN" altLang="en-US" sz="1600" dirty="0" smtClean="0">
                <a:latin typeface="华文楷体" pitchFamily="2" charset="-122"/>
                <a:ea typeface="华文楷体" pitchFamily="2" charset="-122"/>
              </a:rPr>
              <a:t>汇报关系</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汇报人结算部科长</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向结算中心经理汇报</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下属账户管理主管</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下属资金结算主管</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集团对账及资金监控主管</a:t>
            </a:r>
            <a:endParaRPr lang="en-US" altLang="zh-CN" sz="1600" dirty="0" smtClean="0">
              <a:latin typeface="华文楷体" pitchFamily="2" charset="-122"/>
              <a:ea typeface="华文楷体" pitchFamily="2" charset="-122"/>
            </a:endParaRPr>
          </a:p>
        </p:txBody>
      </p:sp>
      <p:sp>
        <p:nvSpPr>
          <p:cNvPr id="22" name="Rectangle 18"/>
          <p:cNvSpPr>
            <a:spLocks noChangeArrowheads="1"/>
          </p:cNvSpPr>
          <p:nvPr/>
        </p:nvSpPr>
        <p:spPr bwMode="gray">
          <a:xfrm>
            <a:off x="1643041" y="857232"/>
            <a:ext cx="1042993" cy="325442"/>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lIns="72000" tIns="72000" rIns="72000" bIns="72000" anchor="ctr"/>
          <a:lstStyle/>
          <a:p>
            <a:pPr algn="ctr"/>
            <a:r>
              <a:rPr lang="zh-CN" altLang="en-US" sz="1600" dirty="0" smtClean="0">
                <a:solidFill>
                  <a:schemeClr val="tx1"/>
                </a:solidFill>
                <a:latin typeface="华文楷体" pitchFamily="2" charset="-122"/>
                <a:ea typeface="华文楷体" pitchFamily="2" charset="-122"/>
              </a:rPr>
              <a:t>结算中心</a:t>
            </a:r>
            <a:endParaRPr lang="zh-CN" altLang="en-US" sz="1600" dirty="0">
              <a:solidFill>
                <a:schemeClr val="tx1"/>
              </a:solidFill>
              <a:latin typeface="华文楷体" pitchFamily="2" charset="-122"/>
              <a:ea typeface="华文楷体" pitchFamily="2" charset="-122"/>
            </a:endParaRPr>
          </a:p>
        </p:txBody>
      </p:sp>
      <p:sp>
        <p:nvSpPr>
          <p:cNvPr id="23" name="Rectangle 18"/>
          <p:cNvSpPr>
            <a:spLocks noChangeArrowheads="1"/>
          </p:cNvSpPr>
          <p:nvPr/>
        </p:nvSpPr>
        <p:spPr bwMode="gray">
          <a:xfrm>
            <a:off x="928662" y="1571612"/>
            <a:ext cx="1071569" cy="35719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72000" tIns="72000" rIns="72000" bIns="72000" anchor="ctr"/>
          <a:lstStyle/>
          <a:p>
            <a:pPr algn="ctr"/>
            <a:r>
              <a:rPr lang="zh-CN" altLang="en-US" sz="1600" dirty="0" smtClean="0">
                <a:solidFill>
                  <a:schemeClr val="tx1"/>
                </a:solidFill>
                <a:latin typeface="华文楷体" pitchFamily="2" charset="-122"/>
                <a:ea typeface="华文楷体" pitchFamily="2" charset="-122"/>
              </a:rPr>
              <a:t>资金结算</a:t>
            </a:r>
            <a:endParaRPr lang="zh-CN" altLang="en-US" sz="1600" dirty="0">
              <a:solidFill>
                <a:schemeClr val="tx1"/>
              </a:solidFill>
              <a:latin typeface="华文楷体" pitchFamily="2" charset="-122"/>
              <a:ea typeface="华文楷体" pitchFamily="2" charset="-122"/>
            </a:endParaRPr>
          </a:p>
        </p:txBody>
      </p:sp>
      <p:sp>
        <p:nvSpPr>
          <p:cNvPr id="24" name="Rectangle 18"/>
          <p:cNvSpPr>
            <a:spLocks noChangeArrowheads="1"/>
          </p:cNvSpPr>
          <p:nvPr/>
        </p:nvSpPr>
        <p:spPr bwMode="gray">
          <a:xfrm>
            <a:off x="2214546" y="1571612"/>
            <a:ext cx="1285883" cy="35719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72000" tIns="72000" rIns="72000" bIns="72000" anchor="ctr"/>
          <a:lstStyle/>
          <a:p>
            <a:pPr algn="ctr"/>
            <a:r>
              <a:rPr lang="zh-CN" altLang="en-US" sz="1600" dirty="0" smtClean="0">
                <a:solidFill>
                  <a:schemeClr val="tx1"/>
                </a:solidFill>
                <a:latin typeface="华文楷体" pitchFamily="2" charset="-122"/>
                <a:ea typeface="华文楷体" pitchFamily="2" charset="-122"/>
              </a:rPr>
              <a:t>计划信贷</a:t>
            </a:r>
            <a:endParaRPr lang="zh-CN" altLang="en-US" sz="1600" dirty="0">
              <a:solidFill>
                <a:schemeClr val="tx1"/>
              </a:solidFill>
              <a:latin typeface="华文楷体" pitchFamily="2" charset="-122"/>
              <a:ea typeface="华文楷体" pitchFamily="2" charset="-122"/>
            </a:endParaRPr>
          </a:p>
        </p:txBody>
      </p:sp>
      <p:sp>
        <p:nvSpPr>
          <p:cNvPr id="25" name="矩形 24"/>
          <p:cNvSpPr/>
          <p:nvPr/>
        </p:nvSpPr>
        <p:spPr>
          <a:xfrm>
            <a:off x="1071537" y="2214554"/>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内外账户管理</a:t>
            </a:r>
            <a:endParaRPr lang="zh-CN" altLang="en-US" sz="1400" dirty="0">
              <a:latin typeface="华文楷体" pitchFamily="2" charset="-122"/>
              <a:ea typeface="华文楷体" pitchFamily="2" charset="-122"/>
            </a:endParaRPr>
          </a:p>
        </p:txBody>
      </p:sp>
      <p:sp>
        <p:nvSpPr>
          <p:cNvPr id="26" name="矩形 25"/>
          <p:cNvSpPr/>
          <p:nvPr/>
        </p:nvSpPr>
        <p:spPr>
          <a:xfrm>
            <a:off x="1357289" y="2214554"/>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内外资金结算</a:t>
            </a:r>
            <a:endParaRPr lang="zh-CN" altLang="en-US" sz="1400" dirty="0">
              <a:latin typeface="华文楷体" pitchFamily="2" charset="-122"/>
              <a:ea typeface="华文楷体" pitchFamily="2" charset="-122"/>
            </a:endParaRPr>
          </a:p>
        </p:txBody>
      </p:sp>
      <p:sp>
        <p:nvSpPr>
          <p:cNvPr id="27" name="矩形 26"/>
          <p:cNvSpPr/>
          <p:nvPr/>
        </p:nvSpPr>
        <p:spPr>
          <a:xfrm>
            <a:off x="1643041" y="2214554"/>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集团对账及监控</a:t>
            </a:r>
            <a:endParaRPr lang="zh-CN" altLang="en-US" sz="1400" dirty="0">
              <a:latin typeface="华文楷体" pitchFamily="2" charset="-122"/>
              <a:ea typeface="华文楷体" pitchFamily="2" charset="-122"/>
            </a:endParaRPr>
          </a:p>
        </p:txBody>
      </p:sp>
      <p:sp>
        <p:nvSpPr>
          <p:cNvPr id="28" name="矩形 27"/>
          <p:cNvSpPr/>
          <p:nvPr/>
        </p:nvSpPr>
        <p:spPr>
          <a:xfrm>
            <a:off x="2357421" y="2214554"/>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资金计划编制</a:t>
            </a:r>
            <a:endParaRPr lang="zh-CN" altLang="en-US" sz="1400" dirty="0">
              <a:latin typeface="华文楷体" pitchFamily="2" charset="-122"/>
              <a:ea typeface="华文楷体" pitchFamily="2" charset="-122"/>
            </a:endParaRPr>
          </a:p>
        </p:txBody>
      </p:sp>
      <p:sp>
        <p:nvSpPr>
          <p:cNvPr id="29" name="矩形 28"/>
          <p:cNvSpPr/>
          <p:nvPr/>
        </p:nvSpPr>
        <p:spPr>
          <a:xfrm>
            <a:off x="2643173" y="2214554"/>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资金头寸管理</a:t>
            </a:r>
            <a:endParaRPr lang="zh-CN" altLang="en-US" sz="1400" dirty="0">
              <a:latin typeface="华文楷体" pitchFamily="2" charset="-122"/>
              <a:ea typeface="华文楷体" pitchFamily="2" charset="-122"/>
            </a:endParaRPr>
          </a:p>
        </p:txBody>
      </p:sp>
      <p:sp>
        <p:nvSpPr>
          <p:cNvPr id="30" name="矩形 29"/>
          <p:cNvSpPr/>
          <p:nvPr/>
        </p:nvSpPr>
        <p:spPr>
          <a:xfrm>
            <a:off x="2928925" y="2214554"/>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银行事务管理</a:t>
            </a:r>
            <a:endParaRPr lang="zh-CN" altLang="en-US" sz="1400" dirty="0">
              <a:latin typeface="华文楷体" pitchFamily="2" charset="-122"/>
              <a:ea typeface="华文楷体" pitchFamily="2" charset="-122"/>
            </a:endParaRPr>
          </a:p>
        </p:txBody>
      </p:sp>
      <p:sp>
        <p:nvSpPr>
          <p:cNvPr id="31" name="矩形 30"/>
          <p:cNvSpPr/>
          <p:nvPr/>
        </p:nvSpPr>
        <p:spPr>
          <a:xfrm>
            <a:off x="3214677" y="2214554"/>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内外信贷管理</a:t>
            </a:r>
            <a:endParaRPr lang="zh-CN" altLang="en-US" sz="1400" dirty="0">
              <a:latin typeface="华文楷体" pitchFamily="2" charset="-122"/>
              <a:ea typeface="华文楷体" pitchFamily="2" charset="-122"/>
            </a:endParaRPr>
          </a:p>
        </p:txBody>
      </p:sp>
      <p:cxnSp>
        <p:nvCxnSpPr>
          <p:cNvPr id="32" name="直接连接符 31"/>
          <p:cNvCxnSpPr/>
          <p:nvPr/>
        </p:nvCxnSpPr>
        <p:spPr>
          <a:xfrm>
            <a:off x="1357289" y="1214422"/>
            <a:ext cx="157163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5400000">
            <a:off x="1179488" y="1392223"/>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5400000">
            <a:off x="2751124" y="1392223"/>
            <a:ext cx="35719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785786" y="928670"/>
            <a:ext cx="1285884" cy="3143272"/>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2743" name="Rectangle 55"/>
          <p:cNvSpPr>
            <a:spLocks noGrp="1" noChangeArrowheads="1"/>
          </p:cNvSpPr>
          <p:nvPr>
            <p:ph type="title"/>
          </p:nvPr>
        </p:nvSpPr>
        <p:spPr bwMode="gray">
          <a:xfrm>
            <a:off x="0" y="0"/>
            <a:ext cx="8229600" cy="642918"/>
          </a:xfrm>
        </p:spPr>
        <p:txBody>
          <a:bodyPr/>
          <a:lstStyle/>
          <a:p>
            <a:pPr algn="l">
              <a:defRPr/>
            </a:pPr>
            <a:r>
              <a:rPr lang="zh-CN" altLang="en-US" sz="3200" b="1" dirty="0" smtClean="0">
                <a:solidFill>
                  <a:srgbClr val="FF0000"/>
                </a:solidFill>
                <a:latin typeface="华文楷体" pitchFamily="2" charset="-122"/>
                <a:ea typeface="华文楷体" pitchFamily="2" charset="-122"/>
                <a:cs typeface="+mn-cs"/>
              </a:rPr>
              <a:t>建议的财务组织架构</a:t>
            </a:r>
            <a:endParaRPr lang="en-US" altLang="zh-CN" sz="3200" b="1" dirty="0">
              <a:solidFill>
                <a:srgbClr val="FF0000"/>
              </a:solidFill>
              <a:latin typeface="华文楷体" pitchFamily="2" charset="-122"/>
              <a:ea typeface="华文楷体" pitchFamily="2" charset="-122"/>
              <a:cs typeface="+mn-cs"/>
            </a:endParaRPr>
          </a:p>
        </p:txBody>
      </p:sp>
      <p:sp>
        <p:nvSpPr>
          <p:cNvPr id="61" name="Rectangle 6"/>
          <p:cNvSpPr>
            <a:spLocks noChangeArrowheads="1"/>
          </p:cNvSpPr>
          <p:nvPr/>
        </p:nvSpPr>
        <p:spPr bwMode="gray">
          <a:xfrm>
            <a:off x="4643438" y="928670"/>
            <a:ext cx="4214842" cy="5572164"/>
          </a:xfrm>
          <a:prstGeom prst="rect">
            <a:avLst/>
          </a:prstGeom>
          <a:solidFill>
            <a:schemeClr val="bg1"/>
          </a:solidFill>
          <a:ln w="12700">
            <a:solidFill>
              <a:schemeClr val="tx1"/>
            </a:solidFill>
            <a:miter lim="800000"/>
            <a:headEnd/>
            <a:tailEnd/>
          </a:ln>
          <a:effectLst/>
        </p:spPr>
        <p:txBody>
          <a:bodyPr/>
          <a:lstStyle/>
          <a:p>
            <a:pPr marL="117475" indent="-117475" eaLnBrk="0" hangingPunct="0">
              <a:lnSpc>
                <a:spcPct val="80000"/>
              </a:lnSpc>
              <a:spcBef>
                <a:spcPct val="25000"/>
              </a:spcBef>
            </a:pPr>
            <a:r>
              <a:rPr lang="zh-CN" altLang="en-US" sz="1600" b="0" dirty="0" smtClean="0">
                <a:latin typeface="华文楷体" pitchFamily="2" charset="-122"/>
                <a:ea typeface="华文楷体" pitchFamily="2" charset="-122"/>
              </a:rPr>
              <a:t>岗位职责</a:t>
            </a: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为集团资金集中的计划及信贷管理、对资金计划执行、使用提供制度保证，及运行支持的部门，代表集团与银行进行协商沟通部门</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协助结算中心经理及总会计师完善集团资金计划管理。</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b="0" dirty="0" smtClean="0">
                <a:latin typeface="华文楷体" pitchFamily="2" charset="-122"/>
                <a:ea typeface="华文楷体" pitchFamily="2" charset="-122"/>
              </a:rPr>
              <a:t>资金的计划编制：向集团各分子公司提供资金计划编制的制度、计划的表样设置、流程设置、但对各分子公司的实际资金计划编制并不参与。</a:t>
            </a:r>
            <a:endParaRPr lang="en-US" altLang="zh-CN" sz="1600" b="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各分子公司资金计划的编制，由相关的资金管理或财务部门在汇总平衡各业务单位的资金使用计划后，向集团资金计划部上报当期计划。</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b="0" dirty="0" smtClean="0">
                <a:latin typeface="华文楷体" pitchFamily="2" charset="-122"/>
                <a:ea typeface="华文楷体" pitchFamily="2" charset="-122"/>
              </a:rPr>
              <a:t>资金计划审定：资金管理部按下属分子公司所报资金计划，协助结算中心经理进行计划审批。</a:t>
            </a:r>
            <a:endParaRPr lang="en-US" altLang="zh-CN" sz="1600" b="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资金头寸管理：资金计划部按照各分子公司的资金计划，及公司未来对资金的需求，出具当期的资金头寸表。</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b="0" dirty="0" smtClean="0">
                <a:latin typeface="华文楷体" pitchFamily="2" charset="-122"/>
                <a:ea typeface="华文楷体" pitchFamily="2" charset="-122"/>
              </a:rPr>
              <a:t>资金头寸不足以支付企业未来必要的资金需求时，需要向相关部门提出资金需求报告，及风险 预警。</a:t>
            </a:r>
            <a:endParaRPr lang="en-US" altLang="zh-CN" sz="1600" b="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协助其他相关部门完成对资金管理的计划工作。</a:t>
            </a:r>
            <a:endParaRPr lang="en-US" altLang="zh-CN" sz="1600" b="0" dirty="0" smtClean="0">
              <a:latin typeface="华文楷体" pitchFamily="2" charset="-122"/>
              <a:ea typeface="华文楷体" pitchFamily="2" charset="-122"/>
            </a:endParaRPr>
          </a:p>
          <a:p>
            <a:pPr marL="117475" indent="-117475" eaLnBrk="0" hangingPunct="0">
              <a:lnSpc>
                <a:spcPct val="80000"/>
              </a:lnSpc>
              <a:spcBef>
                <a:spcPct val="25000"/>
              </a:spcBef>
            </a:pPr>
            <a:endParaRPr lang="en-US" altLang="zh-CN" sz="1600" b="0" dirty="0" smtClean="0">
              <a:latin typeface="华文楷体" pitchFamily="2" charset="-122"/>
              <a:ea typeface="华文楷体" pitchFamily="2" charset="-122"/>
            </a:endParaRPr>
          </a:p>
        </p:txBody>
      </p:sp>
      <p:sp>
        <p:nvSpPr>
          <p:cNvPr id="62" name="Rectangle 10"/>
          <p:cNvSpPr>
            <a:spLocks noChangeArrowheads="1"/>
          </p:cNvSpPr>
          <p:nvPr/>
        </p:nvSpPr>
        <p:spPr bwMode="gray">
          <a:xfrm>
            <a:off x="714348" y="4071942"/>
            <a:ext cx="3071834" cy="2428892"/>
          </a:xfrm>
          <a:prstGeom prst="rect">
            <a:avLst/>
          </a:prstGeom>
          <a:solidFill>
            <a:schemeClr val="bg1"/>
          </a:solidFill>
          <a:ln w="12700" algn="ctr">
            <a:solidFill>
              <a:schemeClr val="tx1"/>
            </a:solidFill>
            <a:miter lim="800000"/>
            <a:headEnd/>
            <a:tailEnd/>
          </a:ln>
          <a:effectLst/>
        </p:spPr>
        <p:txBody>
          <a:bodyPr/>
          <a:lstStyle/>
          <a:p>
            <a:pPr marL="117475" indent="-117475" eaLnBrk="0" hangingPunct="0">
              <a:lnSpc>
                <a:spcPct val="80000"/>
              </a:lnSpc>
              <a:spcBef>
                <a:spcPct val="50000"/>
              </a:spcBef>
            </a:pPr>
            <a:r>
              <a:rPr lang="zh-CN" altLang="en-US" sz="1600" dirty="0" smtClean="0">
                <a:latin typeface="华文楷体" pitchFamily="2" charset="-122"/>
                <a:ea typeface="华文楷体" pitchFamily="2" charset="-122"/>
              </a:rPr>
              <a:t>汇报关系</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汇报人计划信贷部科长</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向结算中心经理汇报</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下属资金计划管理主管</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下属资金头寸管理主管</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银行事务管理主管</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内外信贷管理主管</a:t>
            </a:r>
            <a:endParaRPr lang="en-US" altLang="zh-CN" sz="1600" dirty="0" smtClean="0">
              <a:latin typeface="华文楷体" pitchFamily="2" charset="-122"/>
              <a:ea typeface="华文楷体" pitchFamily="2" charset="-122"/>
            </a:endParaRPr>
          </a:p>
        </p:txBody>
      </p:sp>
      <p:sp>
        <p:nvSpPr>
          <p:cNvPr id="22" name="Rectangle 18"/>
          <p:cNvSpPr>
            <a:spLocks noChangeArrowheads="1"/>
          </p:cNvSpPr>
          <p:nvPr/>
        </p:nvSpPr>
        <p:spPr bwMode="gray">
          <a:xfrm>
            <a:off x="1643041" y="857232"/>
            <a:ext cx="1042993" cy="325442"/>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lIns="72000" tIns="72000" rIns="72000" bIns="72000" anchor="ctr"/>
          <a:lstStyle/>
          <a:p>
            <a:pPr algn="ctr"/>
            <a:r>
              <a:rPr lang="zh-CN" altLang="en-US" sz="1600" dirty="0" smtClean="0">
                <a:solidFill>
                  <a:schemeClr val="tx1"/>
                </a:solidFill>
                <a:latin typeface="华文楷体" pitchFamily="2" charset="-122"/>
                <a:ea typeface="华文楷体" pitchFamily="2" charset="-122"/>
              </a:rPr>
              <a:t>结算中心</a:t>
            </a:r>
            <a:endParaRPr lang="zh-CN" altLang="en-US" sz="1600" dirty="0">
              <a:solidFill>
                <a:schemeClr val="tx1"/>
              </a:solidFill>
              <a:latin typeface="华文楷体" pitchFamily="2" charset="-122"/>
              <a:ea typeface="华文楷体" pitchFamily="2" charset="-122"/>
            </a:endParaRPr>
          </a:p>
        </p:txBody>
      </p:sp>
      <p:sp>
        <p:nvSpPr>
          <p:cNvPr id="23" name="Rectangle 18"/>
          <p:cNvSpPr>
            <a:spLocks noChangeArrowheads="1"/>
          </p:cNvSpPr>
          <p:nvPr/>
        </p:nvSpPr>
        <p:spPr bwMode="gray">
          <a:xfrm>
            <a:off x="928662" y="1571612"/>
            <a:ext cx="1071569" cy="35719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72000" tIns="72000" rIns="72000" bIns="72000" anchor="ctr"/>
          <a:lstStyle/>
          <a:p>
            <a:pPr algn="ctr"/>
            <a:r>
              <a:rPr lang="zh-CN" altLang="en-US" sz="1600" dirty="0" smtClean="0">
                <a:solidFill>
                  <a:schemeClr val="tx1"/>
                </a:solidFill>
                <a:latin typeface="华文楷体" pitchFamily="2" charset="-122"/>
                <a:ea typeface="华文楷体" pitchFamily="2" charset="-122"/>
              </a:rPr>
              <a:t>资金结算</a:t>
            </a:r>
            <a:endParaRPr lang="zh-CN" altLang="en-US" sz="1600" dirty="0">
              <a:solidFill>
                <a:schemeClr val="tx1"/>
              </a:solidFill>
              <a:latin typeface="华文楷体" pitchFamily="2" charset="-122"/>
              <a:ea typeface="华文楷体" pitchFamily="2" charset="-122"/>
            </a:endParaRPr>
          </a:p>
        </p:txBody>
      </p:sp>
      <p:sp>
        <p:nvSpPr>
          <p:cNvPr id="24" name="Rectangle 18"/>
          <p:cNvSpPr>
            <a:spLocks noChangeArrowheads="1"/>
          </p:cNvSpPr>
          <p:nvPr/>
        </p:nvSpPr>
        <p:spPr bwMode="gray">
          <a:xfrm>
            <a:off x="2214546" y="1571612"/>
            <a:ext cx="1285883" cy="35719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72000" tIns="72000" rIns="72000" bIns="72000" anchor="ctr"/>
          <a:lstStyle/>
          <a:p>
            <a:pPr algn="ctr"/>
            <a:r>
              <a:rPr lang="zh-CN" altLang="en-US" sz="1600" dirty="0" smtClean="0">
                <a:solidFill>
                  <a:schemeClr val="tx1"/>
                </a:solidFill>
                <a:latin typeface="华文楷体" pitchFamily="2" charset="-122"/>
                <a:ea typeface="华文楷体" pitchFamily="2" charset="-122"/>
              </a:rPr>
              <a:t>计划信贷</a:t>
            </a:r>
            <a:endParaRPr lang="zh-CN" altLang="en-US" sz="1600" dirty="0">
              <a:solidFill>
                <a:schemeClr val="tx1"/>
              </a:solidFill>
              <a:latin typeface="华文楷体" pitchFamily="2" charset="-122"/>
              <a:ea typeface="华文楷体" pitchFamily="2" charset="-122"/>
            </a:endParaRPr>
          </a:p>
        </p:txBody>
      </p:sp>
      <p:sp>
        <p:nvSpPr>
          <p:cNvPr id="25" name="矩形 24"/>
          <p:cNvSpPr/>
          <p:nvPr/>
        </p:nvSpPr>
        <p:spPr>
          <a:xfrm>
            <a:off x="1071537" y="2214554"/>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内外账户管理</a:t>
            </a:r>
            <a:endParaRPr lang="zh-CN" altLang="en-US" sz="1400" dirty="0">
              <a:latin typeface="华文楷体" pitchFamily="2" charset="-122"/>
              <a:ea typeface="华文楷体" pitchFamily="2" charset="-122"/>
            </a:endParaRPr>
          </a:p>
        </p:txBody>
      </p:sp>
      <p:sp>
        <p:nvSpPr>
          <p:cNvPr id="26" name="矩形 25"/>
          <p:cNvSpPr/>
          <p:nvPr/>
        </p:nvSpPr>
        <p:spPr>
          <a:xfrm>
            <a:off x="1357289" y="2214554"/>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内外资金结算</a:t>
            </a:r>
            <a:endParaRPr lang="zh-CN" altLang="en-US" sz="1400" dirty="0">
              <a:latin typeface="华文楷体" pitchFamily="2" charset="-122"/>
              <a:ea typeface="华文楷体" pitchFamily="2" charset="-122"/>
            </a:endParaRPr>
          </a:p>
        </p:txBody>
      </p:sp>
      <p:sp>
        <p:nvSpPr>
          <p:cNvPr id="27" name="矩形 26"/>
          <p:cNvSpPr/>
          <p:nvPr/>
        </p:nvSpPr>
        <p:spPr>
          <a:xfrm>
            <a:off x="1643041" y="2214554"/>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集团对账</a:t>
            </a:r>
            <a:endParaRPr lang="zh-CN" altLang="en-US" sz="1400" dirty="0">
              <a:latin typeface="华文楷体" pitchFamily="2" charset="-122"/>
              <a:ea typeface="华文楷体" pitchFamily="2" charset="-122"/>
            </a:endParaRPr>
          </a:p>
        </p:txBody>
      </p:sp>
      <p:sp>
        <p:nvSpPr>
          <p:cNvPr id="28" name="矩形 27"/>
          <p:cNvSpPr/>
          <p:nvPr/>
        </p:nvSpPr>
        <p:spPr>
          <a:xfrm>
            <a:off x="2357421" y="2214554"/>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资金计划编制</a:t>
            </a:r>
            <a:endParaRPr lang="zh-CN" altLang="en-US" sz="1400" dirty="0">
              <a:latin typeface="华文楷体" pitchFamily="2" charset="-122"/>
              <a:ea typeface="华文楷体" pitchFamily="2" charset="-122"/>
            </a:endParaRPr>
          </a:p>
        </p:txBody>
      </p:sp>
      <p:sp>
        <p:nvSpPr>
          <p:cNvPr id="29" name="矩形 28"/>
          <p:cNvSpPr/>
          <p:nvPr/>
        </p:nvSpPr>
        <p:spPr>
          <a:xfrm>
            <a:off x="2643173" y="2214554"/>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资金头寸管理</a:t>
            </a:r>
            <a:endParaRPr lang="zh-CN" altLang="en-US" sz="1400" dirty="0">
              <a:latin typeface="华文楷体" pitchFamily="2" charset="-122"/>
              <a:ea typeface="华文楷体" pitchFamily="2" charset="-122"/>
            </a:endParaRPr>
          </a:p>
        </p:txBody>
      </p:sp>
      <p:sp>
        <p:nvSpPr>
          <p:cNvPr id="30" name="矩形 29"/>
          <p:cNvSpPr/>
          <p:nvPr/>
        </p:nvSpPr>
        <p:spPr>
          <a:xfrm>
            <a:off x="2928925" y="2214554"/>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银行事务管理</a:t>
            </a:r>
            <a:endParaRPr lang="zh-CN" altLang="en-US" sz="1400" dirty="0">
              <a:latin typeface="华文楷体" pitchFamily="2" charset="-122"/>
              <a:ea typeface="华文楷体" pitchFamily="2" charset="-122"/>
            </a:endParaRPr>
          </a:p>
        </p:txBody>
      </p:sp>
      <p:sp>
        <p:nvSpPr>
          <p:cNvPr id="31" name="矩形 30"/>
          <p:cNvSpPr/>
          <p:nvPr/>
        </p:nvSpPr>
        <p:spPr>
          <a:xfrm>
            <a:off x="3214677" y="2214554"/>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内外信贷管理</a:t>
            </a:r>
            <a:endParaRPr lang="zh-CN" altLang="en-US" sz="1400" dirty="0">
              <a:latin typeface="华文楷体" pitchFamily="2" charset="-122"/>
              <a:ea typeface="华文楷体" pitchFamily="2" charset="-122"/>
            </a:endParaRPr>
          </a:p>
        </p:txBody>
      </p:sp>
      <p:cxnSp>
        <p:nvCxnSpPr>
          <p:cNvPr id="32" name="直接连接符 31"/>
          <p:cNvCxnSpPr/>
          <p:nvPr/>
        </p:nvCxnSpPr>
        <p:spPr>
          <a:xfrm>
            <a:off x="1357289" y="1214422"/>
            <a:ext cx="157163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5400000">
            <a:off x="1179488" y="1392223"/>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5400000">
            <a:off x="2751124" y="1392223"/>
            <a:ext cx="35719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2214546" y="1357298"/>
            <a:ext cx="714380" cy="2786082"/>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2743" name="Rectangle 55"/>
          <p:cNvSpPr>
            <a:spLocks noGrp="1" noChangeArrowheads="1"/>
          </p:cNvSpPr>
          <p:nvPr>
            <p:ph type="title"/>
          </p:nvPr>
        </p:nvSpPr>
        <p:spPr bwMode="gray">
          <a:xfrm>
            <a:off x="0" y="0"/>
            <a:ext cx="8229600" cy="642918"/>
          </a:xfrm>
        </p:spPr>
        <p:txBody>
          <a:bodyPr/>
          <a:lstStyle/>
          <a:p>
            <a:pPr algn="l">
              <a:defRPr/>
            </a:pPr>
            <a:r>
              <a:rPr lang="zh-CN" altLang="en-US" sz="3200" b="1" dirty="0" smtClean="0">
                <a:solidFill>
                  <a:srgbClr val="FF0000"/>
                </a:solidFill>
                <a:latin typeface="华文楷体" pitchFamily="2" charset="-122"/>
                <a:ea typeface="华文楷体" pitchFamily="2" charset="-122"/>
                <a:cs typeface="+mn-cs"/>
              </a:rPr>
              <a:t>建议的财务组织架构</a:t>
            </a:r>
            <a:endParaRPr lang="en-US" altLang="zh-CN" sz="3200" b="1" dirty="0">
              <a:solidFill>
                <a:srgbClr val="FF0000"/>
              </a:solidFill>
              <a:latin typeface="华文楷体" pitchFamily="2" charset="-122"/>
              <a:ea typeface="华文楷体" pitchFamily="2" charset="-122"/>
              <a:cs typeface="+mn-cs"/>
            </a:endParaRPr>
          </a:p>
        </p:txBody>
      </p:sp>
      <p:sp>
        <p:nvSpPr>
          <p:cNvPr id="61" name="Rectangle 6"/>
          <p:cNvSpPr>
            <a:spLocks noChangeArrowheads="1"/>
          </p:cNvSpPr>
          <p:nvPr/>
        </p:nvSpPr>
        <p:spPr bwMode="gray">
          <a:xfrm>
            <a:off x="4643438" y="928670"/>
            <a:ext cx="4214842" cy="5572164"/>
          </a:xfrm>
          <a:prstGeom prst="rect">
            <a:avLst/>
          </a:prstGeom>
          <a:solidFill>
            <a:schemeClr val="bg1"/>
          </a:solidFill>
          <a:ln w="12700">
            <a:solidFill>
              <a:schemeClr val="tx1"/>
            </a:solidFill>
            <a:miter lim="800000"/>
            <a:headEnd/>
            <a:tailEnd/>
          </a:ln>
          <a:effectLst/>
        </p:spPr>
        <p:txBody>
          <a:bodyPr/>
          <a:lstStyle/>
          <a:p>
            <a:pPr marL="117475" indent="-117475" eaLnBrk="0" hangingPunct="0">
              <a:lnSpc>
                <a:spcPct val="80000"/>
              </a:lnSpc>
              <a:spcBef>
                <a:spcPct val="25000"/>
              </a:spcBef>
            </a:pPr>
            <a:r>
              <a:rPr lang="zh-CN" altLang="en-US" sz="1600" b="0" dirty="0" smtClean="0">
                <a:latin typeface="华文楷体" pitchFamily="2" charset="-122"/>
                <a:ea typeface="华文楷体" pitchFamily="2" charset="-122"/>
              </a:rPr>
              <a:t>岗位职责</a:t>
            </a:r>
          </a:p>
          <a:p>
            <a:pPr marL="117475" indent="-117475" eaLnBrk="0" hangingPunct="0">
              <a:lnSpc>
                <a:spcPct val="80000"/>
              </a:lnSpc>
              <a:spcBef>
                <a:spcPct val="25000"/>
              </a:spcBef>
              <a:buFontTx/>
              <a:buChar char="•"/>
            </a:pPr>
            <a:r>
              <a:rPr lang="zh-CN" altLang="en-US" sz="1600" b="0" dirty="0" smtClean="0">
                <a:latin typeface="华文楷体" pitchFamily="2" charset="-122"/>
                <a:ea typeface="华文楷体" pitchFamily="2" charset="-122"/>
              </a:rPr>
              <a:t>为集团企业的协同业务、代表集团公司与银行和分子公司进行与资金信贷业务有关的洽商和谈判。</a:t>
            </a:r>
            <a:endParaRPr lang="en-US" altLang="zh-CN" sz="1600" b="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b="0" dirty="0" smtClean="0">
                <a:latin typeface="华文楷体" pitchFamily="2" charset="-122"/>
                <a:ea typeface="华文楷体" pitchFamily="2" charset="-122"/>
              </a:rPr>
              <a:t>协助结算中心经理及总会计师完成对银行的谈判、对银行结算、银行信贷、实行实时跟进的部门。</a:t>
            </a:r>
            <a:endParaRPr lang="en-US" altLang="zh-CN" sz="1600" b="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协助结算中心经理与银行签订资金管理及扫户协议。</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协且结算中心经理及总会计师完成金融融资和相应的银行融资业务。</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b="0" dirty="0" smtClean="0">
                <a:latin typeface="华文楷体" pitchFamily="2" charset="-122"/>
                <a:ea typeface="华文楷体" pitchFamily="2" charset="-122"/>
              </a:rPr>
              <a:t>提供各银行的服务、费用、信贷额度等的对比表以备结算中心经理及总会计师选择合适的合作银行。</a:t>
            </a:r>
            <a:endParaRPr lang="en-US" altLang="zh-CN" sz="1600" b="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代表集团企业与银行就资金的信贷管理事项进行交涉。</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建立集团内分子公司的内部信贷制度，对不同的分子公司订立不同的内部信贷额度及管理办法。</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b="0" dirty="0" smtClean="0">
                <a:latin typeface="华文楷体" pitchFamily="2" charset="-122"/>
                <a:ea typeface="华文楷体" pitchFamily="2" charset="-122"/>
              </a:rPr>
              <a:t>建立集团公司内部计息规则和计息制度按不同的资金占用类型进行计息，对内部存款、贷款全部计息。</a:t>
            </a:r>
            <a:endParaRPr lang="en-US" altLang="zh-CN" sz="1600" b="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对可能影响到集团及下属公司的银行政策进行分析及评价。</a:t>
            </a:r>
            <a:endParaRPr lang="en-US" altLang="zh-CN" sz="1600" b="0" dirty="0" smtClean="0">
              <a:latin typeface="华文楷体" pitchFamily="2" charset="-122"/>
              <a:ea typeface="华文楷体" pitchFamily="2" charset="-122"/>
            </a:endParaRPr>
          </a:p>
          <a:p>
            <a:pPr marL="117475" indent="-117475" eaLnBrk="0" hangingPunct="0">
              <a:lnSpc>
                <a:spcPct val="80000"/>
              </a:lnSpc>
              <a:spcBef>
                <a:spcPct val="25000"/>
              </a:spcBef>
            </a:pPr>
            <a:endParaRPr lang="en-US" altLang="zh-CN" sz="1600" b="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endParaRPr lang="en-US" altLang="zh-CN" sz="1600" b="0" dirty="0" smtClean="0">
              <a:latin typeface="华文楷体" pitchFamily="2" charset="-122"/>
              <a:ea typeface="华文楷体" pitchFamily="2" charset="-122"/>
            </a:endParaRPr>
          </a:p>
        </p:txBody>
      </p:sp>
      <p:sp>
        <p:nvSpPr>
          <p:cNvPr id="22" name="Rectangle 18"/>
          <p:cNvSpPr>
            <a:spLocks noChangeArrowheads="1"/>
          </p:cNvSpPr>
          <p:nvPr/>
        </p:nvSpPr>
        <p:spPr bwMode="gray">
          <a:xfrm>
            <a:off x="1643041" y="857232"/>
            <a:ext cx="1042993" cy="325442"/>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lIns="72000" tIns="72000" rIns="72000" bIns="72000" anchor="ctr"/>
          <a:lstStyle/>
          <a:p>
            <a:pPr algn="ctr"/>
            <a:r>
              <a:rPr lang="zh-CN" altLang="en-US" sz="1600" dirty="0" smtClean="0">
                <a:solidFill>
                  <a:schemeClr val="tx1"/>
                </a:solidFill>
                <a:latin typeface="华文楷体" pitchFamily="2" charset="-122"/>
                <a:ea typeface="华文楷体" pitchFamily="2" charset="-122"/>
              </a:rPr>
              <a:t>结算中心</a:t>
            </a:r>
            <a:endParaRPr lang="zh-CN" altLang="en-US" sz="1600" dirty="0">
              <a:solidFill>
                <a:schemeClr val="tx1"/>
              </a:solidFill>
              <a:latin typeface="华文楷体" pitchFamily="2" charset="-122"/>
              <a:ea typeface="华文楷体" pitchFamily="2" charset="-122"/>
            </a:endParaRPr>
          </a:p>
        </p:txBody>
      </p:sp>
      <p:sp>
        <p:nvSpPr>
          <p:cNvPr id="23" name="Rectangle 18"/>
          <p:cNvSpPr>
            <a:spLocks noChangeArrowheads="1"/>
          </p:cNvSpPr>
          <p:nvPr/>
        </p:nvSpPr>
        <p:spPr bwMode="gray">
          <a:xfrm>
            <a:off x="928662" y="1571612"/>
            <a:ext cx="1071569" cy="35719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72000" tIns="72000" rIns="72000" bIns="72000" anchor="ctr"/>
          <a:lstStyle/>
          <a:p>
            <a:pPr algn="ctr"/>
            <a:r>
              <a:rPr lang="zh-CN" altLang="en-US" sz="1600" dirty="0" smtClean="0">
                <a:solidFill>
                  <a:schemeClr val="tx1"/>
                </a:solidFill>
                <a:latin typeface="华文楷体" pitchFamily="2" charset="-122"/>
                <a:ea typeface="华文楷体" pitchFamily="2" charset="-122"/>
              </a:rPr>
              <a:t>资金结算</a:t>
            </a:r>
            <a:endParaRPr lang="zh-CN" altLang="en-US" sz="1600" dirty="0">
              <a:solidFill>
                <a:schemeClr val="tx1"/>
              </a:solidFill>
              <a:latin typeface="华文楷体" pitchFamily="2" charset="-122"/>
              <a:ea typeface="华文楷体" pitchFamily="2" charset="-122"/>
            </a:endParaRPr>
          </a:p>
        </p:txBody>
      </p:sp>
      <p:sp>
        <p:nvSpPr>
          <p:cNvPr id="24" name="Rectangle 18"/>
          <p:cNvSpPr>
            <a:spLocks noChangeArrowheads="1"/>
          </p:cNvSpPr>
          <p:nvPr/>
        </p:nvSpPr>
        <p:spPr bwMode="gray">
          <a:xfrm>
            <a:off x="2214546" y="1571612"/>
            <a:ext cx="1285883" cy="35719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72000" tIns="72000" rIns="72000" bIns="72000" anchor="ctr"/>
          <a:lstStyle/>
          <a:p>
            <a:pPr algn="ctr"/>
            <a:r>
              <a:rPr lang="zh-CN" altLang="en-US" sz="1600" dirty="0" smtClean="0">
                <a:solidFill>
                  <a:schemeClr val="tx1"/>
                </a:solidFill>
                <a:latin typeface="华文楷体" pitchFamily="2" charset="-122"/>
                <a:ea typeface="华文楷体" pitchFamily="2" charset="-122"/>
              </a:rPr>
              <a:t>计划信贷</a:t>
            </a:r>
            <a:endParaRPr lang="zh-CN" altLang="en-US" sz="1600" dirty="0">
              <a:solidFill>
                <a:schemeClr val="tx1"/>
              </a:solidFill>
              <a:latin typeface="华文楷体" pitchFamily="2" charset="-122"/>
              <a:ea typeface="华文楷体" pitchFamily="2" charset="-122"/>
            </a:endParaRPr>
          </a:p>
        </p:txBody>
      </p:sp>
      <p:sp>
        <p:nvSpPr>
          <p:cNvPr id="25" name="矩形 24"/>
          <p:cNvSpPr/>
          <p:nvPr/>
        </p:nvSpPr>
        <p:spPr>
          <a:xfrm>
            <a:off x="1071537" y="2214554"/>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内外账户管理</a:t>
            </a:r>
            <a:endParaRPr lang="zh-CN" altLang="en-US" sz="1400" dirty="0">
              <a:latin typeface="华文楷体" pitchFamily="2" charset="-122"/>
              <a:ea typeface="华文楷体" pitchFamily="2" charset="-122"/>
            </a:endParaRPr>
          </a:p>
        </p:txBody>
      </p:sp>
      <p:sp>
        <p:nvSpPr>
          <p:cNvPr id="26" name="矩形 25"/>
          <p:cNvSpPr/>
          <p:nvPr/>
        </p:nvSpPr>
        <p:spPr>
          <a:xfrm>
            <a:off x="1357289" y="2214554"/>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内外资金结算</a:t>
            </a:r>
            <a:endParaRPr lang="zh-CN" altLang="en-US" sz="1400" dirty="0">
              <a:latin typeface="华文楷体" pitchFamily="2" charset="-122"/>
              <a:ea typeface="华文楷体" pitchFamily="2" charset="-122"/>
            </a:endParaRPr>
          </a:p>
        </p:txBody>
      </p:sp>
      <p:sp>
        <p:nvSpPr>
          <p:cNvPr id="27" name="矩形 26"/>
          <p:cNvSpPr/>
          <p:nvPr/>
        </p:nvSpPr>
        <p:spPr>
          <a:xfrm>
            <a:off x="1643041" y="2214554"/>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集团对账</a:t>
            </a:r>
            <a:endParaRPr lang="zh-CN" altLang="en-US" sz="1400" dirty="0">
              <a:latin typeface="华文楷体" pitchFamily="2" charset="-122"/>
              <a:ea typeface="华文楷体" pitchFamily="2" charset="-122"/>
            </a:endParaRPr>
          </a:p>
        </p:txBody>
      </p:sp>
      <p:sp>
        <p:nvSpPr>
          <p:cNvPr id="28" name="矩形 27"/>
          <p:cNvSpPr/>
          <p:nvPr/>
        </p:nvSpPr>
        <p:spPr>
          <a:xfrm>
            <a:off x="2357421" y="2214554"/>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资金计划编制</a:t>
            </a:r>
            <a:endParaRPr lang="zh-CN" altLang="en-US" sz="1400" dirty="0">
              <a:latin typeface="华文楷体" pitchFamily="2" charset="-122"/>
              <a:ea typeface="华文楷体" pitchFamily="2" charset="-122"/>
            </a:endParaRPr>
          </a:p>
        </p:txBody>
      </p:sp>
      <p:sp>
        <p:nvSpPr>
          <p:cNvPr id="29" name="矩形 28"/>
          <p:cNvSpPr/>
          <p:nvPr/>
        </p:nvSpPr>
        <p:spPr>
          <a:xfrm>
            <a:off x="2643173" y="2214554"/>
            <a:ext cx="214314" cy="16430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资金头寸管理</a:t>
            </a:r>
            <a:endParaRPr lang="zh-CN" altLang="en-US" sz="1400" dirty="0">
              <a:latin typeface="华文楷体" pitchFamily="2" charset="-122"/>
              <a:ea typeface="华文楷体" pitchFamily="2" charset="-122"/>
            </a:endParaRPr>
          </a:p>
        </p:txBody>
      </p:sp>
      <p:sp>
        <p:nvSpPr>
          <p:cNvPr id="30" name="矩形 29"/>
          <p:cNvSpPr/>
          <p:nvPr/>
        </p:nvSpPr>
        <p:spPr>
          <a:xfrm>
            <a:off x="2928925" y="2214554"/>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银行事务管理</a:t>
            </a:r>
            <a:endParaRPr lang="zh-CN" altLang="en-US" sz="1400" dirty="0">
              <a:latin typeface="华文楷体" pitchFamily="2" charset="-122"/>
              <a:ea typeface="华文楷体" pitchFamily="2" charset="-122"/>
            </a:endParaRPr>
          </a:p>
        </p:txBody>
      </p:sp>
      <p:sp>
        <p:nvSpPr>
          <p:cNvPr id="31" name="矩形 30"/>
          <p:cNvSpPr/>
          <p:nvPr/>
        </p:nvSpPr>
        <p:spPr>
          <a:xfrm>
            <a:off x="3214677" y="2214554"/>
            <a:ext cx="214314"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华文楷体" pitchFamily="2" charset="-122"/>
                <a:ea typeface="华文楷体" pitchFamily="2" charset="-122"/>
              </a:rPr>
              <a:t>内外信贷管理</a:t>
            </a:r>
            <a:endParaRPr lang="zh-CN" altLang="en-US" sz="1400" dirty="0">
              <a:latin typeface="华文楷体" pitchFamily="2" charset="-122"/>
              <a:ea typeface="华文楷体" pitchFamily="2" charset="-122"/>
            </a:endParaRPr>
          </a:p>
        </p:txBody>
      </p:sp>
      <p:cxnSp>
        <p:nvCxnSpPr>
          <p:cNvPr id="32" name="直接连接符 31"/>
          <p:cNvCxnSpPr/>
          <p:nvPr/>
        </p:nvCxnSpPr>
        <p:spPr>
          <a:xfrm>
            <a:off x="1357289" y="1214422"/>
            <a:ext cx="157163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5400000">
            <a:off x="1179488" y="1392223"/>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5400000">
            <a:off x="2751124" y="1392223"/>
            <a:ext cx="35719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10"/>
          <p:cNvSpPr>
            <a:spLocks noChangeArrowheads="1"/>
          </p:cNvSpPr>
          <p:nvPr/>
        </p:nvSpPr>
        <p:spPr bwMode="gray">
          <a:xfrm>
            <a:off x="714348" y="4071942"/>
            <a:ext cx="3071834" cy="2428892"/>
          </a:xfrm>
          <a:prstGeom prst="rect">
            <a:avLst/>
          </a:prstGeom>
          <a:solidFill>
            <a:schemeClr val="bg1"/>
          </a:solidFill>
          <a:ln w="12700" algn="ctr">
            <a:solidFill>
              <a:schemeClr val="tx1"/>
            </a:solidFill>
            <a:miter lim="800000"/>
            <a:headEnd/>
            <a:tailEnd/>
          </a:ln>
          <a:effectLst/>
        </p:spPr>
        <p:txBody>
          <a:bodyPr/>
          <a:lstStyle/>
          <a:p>
            <a:pPr marL="117475" indent="-117475" eaLnBrk="0" hangingPunct="0">
              <a:lnSpc>
                <a:spcPct val="80000"/>
              </a:lnSpc>
              <a:spcBef>
                <a:spcPct val="50000"/>
              </a:spcBef>
            </a:pPr>
            <a:r>
              <a:rPr lang="zh-CN" altLang="en-US" sz="1600" dirty="0" smtClean="0">
                <a:latin typeface="华文楷体" pitchFamily="2" charset="-122"/>
                <a:ea typeface="华文楷体" pitchFamily="2" charset="-122"/>
              </a:rPr>
              <a:t>汇报关系</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汇报人计划信贷科科长</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向结算中心经理汇报</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下属资金计划管理主管</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下属资金头寸管理主管</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银行事务管理主管</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50000"/>
              </a:spcBef>
              <a:buFontTx/>
              <a:buChar char="•"/>
            </a:pPr>
            <a:r>
              <a:rPr lang="zh-CN" altLang="en-US" sz="1600" dirty="0" smtClean="0">
                <a:latin typeface="华文楷体" pitchFamily="2" charset="-122"/>
                <a:ea typeface="华文楷体" pitchFamily="2" charset="-122"/>
              </a:rPr>
              <a:t>内外信贷管理主管</a:t>
            </a:r>
            <a:endParaRPr lang="en-US" altLang="zh-CN" sz="1600" dirty="0" smtClean="0">
              <a:latin typeface="华文楷体" pitchFamily="2" charset="-122"/>
              <a:ea typeface="华文楷体" pitchFamily="2" charset="-122"/>
            </a:endParaRPr>
          </a:p>
        </p:txBody>
      </p:sp>
      <p:sp>
        <p:nvSpPr>
          <p:cNvPr id="35" name="椭圆 34"/>
          <p:cNvSpPr/>
          <p:nvPr/>
        </p:nvSpPr>
        <p:spPr>
          <a:xfrm>
            <a:off x="2786050" y="1428736"/>
            <a:ext cx="714380" cy="2786082"/>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42" name="Rectangle 2"/>
          <p:cNvSpPr>
            <a:spLocks noGrp="1" noChangeArrowheads="1"/>
          </p:cNvSpPr>
          <p:nvPr>
            <p:ph type="title"/>
          </p:nvPr>
        </p:nvSpPr>
        <p:spPr>
          <a:xfrm>
            <a:off x="-32" y="-285776"/>
            <a:ext cx="8929750" cy="1143008"/>
          </a:xfrm>
        </p:spPr>
        <p:txBody>
          <a:bodyPr/>
          <a:lstStyle/>
          <a:p>
            <a:pPr algn="l"/>
            <a:r>
              <a:rPr lang="zh-CN" altLang="en-US" sz="3200" b="1" dirty="0" smtClean="0">
                <a:solidFill>
                  <a:srgbClr val="FF0000"/>
                </a:solidFill>
                <a:latin typeface="华文楷体" pitchFamily="2" charset="-122"/>
                <a:ea typeface="华文楷体" pitchFamily="2" charset="-122"/>
                <a:cs typeface="+mn-cs"/>
              </a:rPr>
              <a:t>瓮福集团战略的提出也对财务管理提出更高要求</a:t>
            </a:r>
          </a:p>
        </p:txBody>
      </p:sp>
      <p:sp>
        <p:nvSpPr>
          <p:cNvPr id="7127043" name="Line 3"/>
          <p:cNvSpPr>
            <a:spLocks noChangeShapeType="1"/>
          </p:cNvSpPr>
          <p:nvPr/>
        </p:nvSpPr>
        <p:spPr bwMode="auto">
          <a:xfrm>
            <a:off x="1321405" y="1214422"/>
            <a:ext cx="2464777" cy="0"/>
          </a:xfrm>
          <a:prstGeom prst="line">
            <a:avLst/>
          </a:prstGeom>
          <a:noFill/>
          <a:ln w="9525">
            <a:solidFill>
              <a:schemeClr val="tx1"/>
            </a:solidFill>
            <a:round/>
            <a:headEnd/>
            <a:tailEnd/>
          </a:ln>
          <a:effectLst/>
        </p:spPr>
        <p:txBody>
          <a:bodyPr/>
          <a:lstStyle/>
          <a:p>
            <a:endParaRPr lang="zh-CN" altLang="en-US" sz="1600">
              <a:latin typeface="华文楷体" pitchFamily="2" charset="-122"/>
              <a:ea typeface="华文楷体" pitchFamily="2" charset="-122"/>
            </a:endParaRPr>
          </a:p>
        </p:txBody>
      </p:sp>
      <p:sp>
        <p:nvSpPr>
          <p:cNvPr id="7127044" name="Line 4"/>
          <p:cNvSpPr>
            <a:spLocks noChangeShapeType="1"/>
          </p:cNvSpPr>
          <p:nvPr/>
        </p:nvSpPr>
        <p:spPr bwMode="auto">
          <a:xfrm>
            <a:off x="4274528" y="1214422"/>
            <a:ext cx="4314092" cy="0"/>
          </a:xfrm>
          <a:prstGeom prst="line">
            <a:avLst/>
          </a:prstGeom>
          <a:noFill/>
          <a:ln w="9525">
            <a:solidFill>
              <a:schemeClr val="tx1"/>
            </a:solidFill>
            <a:round/>
            <a:headEnd/>
            <a:tailEnd/>
          </a:ln>
          <a:effectLst/>
        </p:spPr>
        <p:txBody>
          <a:bodyPr/>
          <a:lstStyle/>
          <a:p>
            <a:endParaRPr lang="zh-CN" altLang="en-US" sz="1600">
              <a:latin typeface="华文楷体" pitchFamily="2" charset="-122"/>
              <a:ea typeface="华文楷体" pitchFamily="2" charset="-122"/>
            </a:endParaRPr>
          </a:p>
        </p:txBody>
      </p:sp>
      <p:sp>
        <p:nvSpPr>
          <p:cNvPr id="7127045" name="Text Box 5"/>
          <p:cNvSpPr txBox="1">
            <a:spLocks noChangeArrowheads="1"/>
          </p:cNvSpPr>
          <p:nvPr/>
        </p:nvSpPr>
        <p:spPr bwMode="auto">
          <a:xfrm>
            <a:off x="1356941" y="857232"/>
            <a:ext cx="2357803" cy="307777"/>
          </a:xfrm>
          <a:prstGeom prst="rect">
            <a:avLst/>
          </a:prstGeom>
          <a:noFill/>
          <a:ln w="9525" algn="ctr">
            <a:noFill/>
            <a:miter lim="800000"/>
            <a:headEnd/>
            <a:tailEnd/>
          </a:ln>
          <a:effectLst/>
        </p:spPr>
        <p:txBody>
          <a:bodyPr>
            <a:spAutoFit/>
          </a:bodyPr>
          <a:lstStyle/>
          <a:p>
            <a:r>
              <a:rPr lang="zh-CN" altLang="en-US" sz="1400" b="1" dirty="0">
                <a:latin typeface="华文楷体" pitchFamily="2" charset="-122"/>
                <a:ea typeface="华文楷体" pitchFamily="2" charset="-122"/>
              </a:rPr>
              <a:t>集团战略对财务管理的要求</a:t>
            </a:r>
          </a:p>
        </p:txBody>
      </p:sp>
      <p:sp>
        <p:nvSpPr>
          <p:cNvPr id="7127046" name="Text Box 6"/>
          <p:cNvSpPr txBox="1">
            <a:spLocks noChangeArrowheads="1"/>
          </p:cNvSpPr>
          <p:nvPr/>
        </p:nvSpPr>
        <p:spPr bwMode="auto">
          <a:xfrm>
            <a:off x="4759570" y="857232"/>
            <a:ext cx="3251689" cy="307777"/>
          </a:xfrm>
          <a:prstGeom prst="rect">
            <a:avLst/>
          </a:prstGeom>
          <a:noFill/>
          <a:ln w="9525" algn="ctr">
            <a:noFill/>
            <a:miter lim="800000"/>
            <a:headEnd/>
            <a:tailEnd/>
          </a:ln>
          <a:effectLst/>
        </p:spPr>
        <p:txBody>
          <a:bodyPr>
            <a:spAutoFit/>
          </a:bodyPr>
          <a:lstStyle/>
          <a:p>
            <a:pPr algn="ctr"/>
            <a:r>
              <a:rPr lang="zh-CN" altLang="en-US" sz="1400" b="1" dirty="0">
                <a:latin typeface="华文楷体" pitchFamily="2" charset="-122"/>
                <a:ea typeface="华文楷体" pitchFamily="2" charset="-122"/>
              </a:rPr>
              <a:t>目的</a:t>
            </a:r>
          </a:p>
        </p:txBody>
      </p:sp>
      <p:sp>
        <p:nvSpPr>
          <p:cNvPr id="7127047" name="Text Box 7"/>
          <p:cNvSpPr txBox="1">
            <a:spLocks noChangeArrowheads="1"/>
          </p:cNvSpPr>
          <p:nvPr/>
        </p:nvSpPr>
        <p:spPr bwMode="auto">
          <a:xfrm>
            <a:off x="1258766" y="1428736"/>
            <a:ext cx="2344615" cy="584775"/>
          </a:xfrm>
          <a:prstGeom prst="rect">
            <a:avLst/>
          </a:prstGeom>
          <a:noFill/>
          <a:ln w="9525" algn="ctr">
            <a:noFill/>
            <a:miter lim="800000"/>
            <a:headEnd/>
            <a:tailEnd/>
          </a:ln>
          <a:effectLst/>
        </p:spPr>
        <p:txBody>
          <a:bodyPr>
            <a:spAutoFit/>
          </a:bodyPr>
          <a:lstStyle/>
          <a:p>
            <a:r>
              <a:rPr lang="en-US" altLang="zh-CN" sz="1600" dirty="0">
                <a:latin typeface="华文楷体" pitchFamily="2" charset="-122"/>
                <a:ea typeface="华文楷体" pitchFamily="2" charset="-122"/>
              </a:rPr>
              <a:t>1</a:t>
            </a:r>
            <a:r>
              <a:rPr lang="zh-CN" altLang="en-US" sz="1600" dirty="0">
                <a:latin typeface="华文楷体" pitchFamily="2" charset="-122"/>
                <a:ea typeface="华文楷体" pitchFamily="2" charset="-122"/>
              </a:rPr>
              <a:t>、财务职能</a:t>
            </a:r>
            <a:r>
              <a:rPr lang="zh-CN" altLang="en-US" sz="1600" dirty="0" smtClean="0">
                <a:latin typeface="华文楷体" pitchFamily="2" charset="-122"/>
                <a:ea typeface="华文楷体" pitchFamily="2" charset="-122"/>
              </a:rPr>
              <a:t>由核算型</a:t>
            </a:r>
            <a:r>
              <a:rPr lang="zh-CN" altLang="en-US" sz="1600" dirty="0">
                <a:latin typeface="华文楷体" pitchFamily="2" charset="-122"/>
                <a:ea typeface="华文楷体" pitchFamily="2" charset="-122"/>
              </a:rPr>
              <a:t>向管理型转变</a:t>
            </a:r>
          </a:p>
        </p:txBody>
      </p:sp>
      <p:sp>
        <p:nvSpPr>
          <p:cNvPr id="7127048" name="Text Box 8"/>
          <p:cNvSpPr txBox="1">
            <a:spLocks noChangeArrowheads="1"/>
          </p:cNvSpPr>
          <p:nvPr/>
        </p:nvSpPr>
        <p:spPr bwMode="auto">
          <a:xfrm>
            <a:off x="1253971" y="2285992"/>
            <a:ext cx="2317897" cy="584775"/>
          </a:xfrm>
          <a:prstGeom prst="rect">
            <a:avLst/>
          </a:prstGeom>
          <a:noFill/>
          <a:ln w="9525" algn="ctr">
            <a:noFill/>
            <a:miter lim="800000"/>
            <a:headEnd/>
            <a:tailEnd/>
          </a:ln>
          <a:effectLst/>
        </p:spPr>
        <p:txBody>
          <a:bodyPr wrap="square">
            <a:spAutoFit/>
          </a:bodyPr>
          <a:lstStyle/>
          <a:p>
            <a:r>
              <a:rPr lang="en-US" altLang="zh-CN" sz="1600" dirty="0">
                <a:latin typeface="华文楷体" pitchFamily="2" charset="-122"/>
                <a:ea typeface="华文楷体" pitchFamily="2" charset="-122"/>
              </a:rPr>
              <a:t>2</a:t>
            </a:r>
            <a:r>
              <a:rPr lang="zh-CN" altLang="en-US" sz="1600" dirty="0">
                <a:latin typeface="华文楷体" pitchFamily="2" charset="-122"/>
                <a:ea typeface="华文楷体" pitchFamily="2" charset="-122"/>
              </a:rPr>
              <a:t>、适应集团战略发展的财务</a:t>
            </a:r>
            <a:r>
              <a:rPr lang="zh-CN" altLang="en-US" sz="1600" dirty="0" smtClean="0">
                <a:latin typeface="华文楷体" pitchFamily="2" charset="-122"/>
                <a:ea typeface="华文楷体" pitchFamily="2" charset="-122"/>
              </a:rPr>
              <a:t>组织体</a:t>
            </a:r>
            <a:r>
              <a:rPr lang="zh-CN" altLang="en-US" sz="1600" dirty="0">
                <a:latin typeface="华文楷体" pitchFamily="2" charset="-122"/>
                <a:ea typeface="华文楷体" pitchFamily="2" charset="-122"/>
              </a:rPr>
              <a:t>系</a:t>
            </a:r>
          </a:p>
        </p:txBody>
      </p:sp>
      <p:sp>
        <p:nvSpPr>
          <p:cNvPr id="7127049" name="Text Box 9"/>
          <p:cNvSpPr txBox="1">
            <a:spLocks noChangeArrowheads="1"/>
          </p:cNvSpPr>
          <p:nvPr/>
        </p:nvSpPr>
        <p:spPr bwMode="auto">
          <a:xfrm>
            <a:off x="1258766" y="3000372"/>
            <a:ext cx="2130669" cy="584775"/>
          </a:xfrm>
          <a:prstGeom prst="rect">
            <a:avLst/>
          </a:prstGeom>
          <a:noFill/>
          <a:ln w="9525" algn="ctr">
            <a:noFill/>
            <a:miter lim="800000"/>
            <a:headEnd/>
            <a:tailEnd/>
          </a:ln>
          <a:effectLst/>
        </p:spPr>
        <p:txBody>
          <a:bodyPr>
            <a:spAutoFit/>
          </a:bodyPr>
          <a:lstStyle/>
          <a:p>
            <a:r>
              <a:rPr lang="en-US" altLang="zh-CN" sz="1600" dirty="0">
                <a:latin typeface="华文楷体" pitchFamily="2" charset="-122"/>
                <a:ea typeface="华文楷体" pitchFamily="2" charset="-122"/>
              </a:rPr>
              <a:t>3</a:t>
            </a:r>
            <a:r>
              <a:rPr lang="zh-CN" altLang="en-US" sz="1600" dirty="0">
                <a:latin typeface="华文楷体" pitchFamily="2" charset="-122"/>
                <a:ea typeface="华文楷体" pitchFamily="2" charset="-122"/>
              </a:rPr>
              <a:t>、财务管理流程对战略发展的支持</a:t>
            </a:r>
          </a:p>
        </p:txBody>
      </p:sp>
      <p:sp>
        <p:nvSpPr>
          <p:cNvPr id="7127050" name="Text Box 10"/>
          <p:cNvSpPr txBox="1">
            <a:spLocks noChangeArrowheads="1"/>
          </p:cNvSpPr>
          <p:nvPr/>
        </p:nvSpPr>
        <p:spPr bwMode="auto">
          <a:xfrm>
            <a:off x="1258766" y="3714752"/>
            <a:ext cx="2130669" cy="584775"/>
          </a:xfrm>
          <a:prstGeom prst="rect">
            <a:avLst/>
          </a:prstGeom>
          <a:noFill/>
          <a:ln w="9525" algn="ctr">
            <a:noFill/>
            <a:miter lim="800000"/>
            <a:headEnd/>
            <a:tailEnd/>
          </a:ln>
          <a:effectLst/>
        </p:spPr>
        <p:txBody>
          <a:bodyPr>
            <a:spAutoFit/>
          </a:bodyPr>
          <a:lstStyle/>
          <a:p>
            <a:r>
              <a:rPr lang="en-US" altLang="zh-CN" sz="1600" dirty="0">
                <a:latin typeface="华文楷体" pitchFamily="2" charset="-122"/>
                <a:ea typeface="华文楷体" pitchFamily="2" charset="-122"/>
              </a:rPr>
              <a:t>4</a:t>
            </a:r>
            <a:r>
              <a:rPr lang="zh-CN" altLang="en-US" sz="1600" dirty="0">
                <a:latin typeface="华文楷体" pitchFamily="2" charset="-122"/>
                <a:ea typeface="华文楷体" pitchFamily="2" charset="-122"/>
              </a:rPr>
              <a:t>、完善的财务管理制度保障</a:t>
            </a:r>
          </a:p>
        </p:txBody>
      </p:sp>
      <p:sp>
        <p:nvSpPr>
          <p:cNvPr id="7127051" name="Text Box 11"/>
          <p:cNvSpPr txBox="1">
            <a:spLocks noChangeArrowheads="1"/>
          </p:cNvSpPr>
          <p:nvPr/>
        </p:nvSpPr>
        <p:spPr bwMode="auto">
          <a:xfrm>
            <a:off x="1258766" y="4383088"/>
            <a:ext cx="2130669" cy="584775"/>
          </a:xfrm>
          <a:prstGeom prst="rect">
            <a:avLst/>
          </a:prstGeom>
          <a:noFill/>
          <a:ln w="9525" algn="ctr">
            <a:noFill/>
            <a:miter lim="800000"/>
            <a:headEnd/>
            <a:tailEnd/>
          </a:ln>
          <a:effectLst/>
        </p:spPr>
        <p:txBody>
          <a:bodyPr>
            <a:spAutoFit/>
          </a:bodyPr>
          <a:lstStyle/>
          <a:p>
            <a:r>
              <a:rPr lang="en-US" altLang="zh-CN" sz="1600">
                <a:latin typeface="华文楷体" pitchFamily="2" charset="-122"/>
                <a:ea typeface="华文楷体" pitchFamily="2" charset="-122"/>
              </a:rPr>
              <a:t>5</a:t>
            </a:r>
            <a:r>
              <a:rPr lang="zh-CN" altLang="en-US" sz="1600">
                <a:latin typeface="华文楷体" pitchFamily="2" charset="-122"/>
                <a:ea typeface="华文楷体" pitchFamily="2" charset="-122"/>
              </a:rPr>
              <a:t>、财务信息技术的有力支持</a:t>
            </a:r>
          </a:p>
        </p:txBody>
      </p:sp>
      <p:sp>
        <p:nvSpPr>
          <p:cNvPr id="7127052" name="Text Box 12"/>
          <p:cNvSpPr txBox="1">
            <a:spLocks noChangeArrowheads="1"/>
          </p:cNvSpPr>
          <p:nvPr/>
        </p:nvSpPr>
        <p:spPr bwMode="auto">
          <a:xfrm>
            <a:off x="1258766" y="4964113"/>
            <a:ext cx="2130669" cy="584775"/>
          </a:xfrm>
          <a:prstGeom prst="rect">
            <a:avLst/>
          </a:prstGeom>
          <a:noFill/>
          <a:ln w="9525" algn="ctr">
            <a:noFill/>
            <a:miter lim="800000"/>
            <a:headEnd/>
            <a:tailEnd/>
          </a:ln>
          <a:effectLst/>
        </p:spPr>
        <p:txBody>
          <a:bodyPr>
            <a:spAutoFit/>
          </a:bodyPr>
          <a:lstStyle/>
          <a:p>
            <a:r>
              <a:rPr lang="en-US" altLang="zh-CN" sz="1600">
                <a:latin typeface="华文楷体" pitchFamily="2" charset="-122"/>
                <a:ea typeface="华文楷体" pitchFamily="2" charset="-122"/>
              </a:rPr>
              <a:t>6</a:t>
            </a:r>
            <a:r>
              <a:rPr lang="zh-CN" altLang="en-US" sz="1600">
                <a:latin typeface="华文楷体" pitchFamily="2" charset="-122"/>
                <a:ea typeface="华文楷体" pitchFamily="2" charset="-122"/>
              </a:rPr>
              <a:t>、基于财务评估的投融资策略</a:t>
            </a:r>
          </a:p>
        </p:txBody>
      </p:sp>
      <p:sp>
        <p:nvSpPr>
          <p:cNvPr id="7127053" name="Text Box 13"/>
          <p:cNvSpPr txBox="1">
            <a:spLocks noChangeArrowheads="1"/>
          </p:cNvSpPr>
          <p:nvPr/>
        </p:nvSpPr>
        <p:spPr bwMode="auto">
          <a:xfrm>
            <a:off x="1245578" y="5435600"/>
            <a:ext cx="2130669" cy="584775"/>
          </a:xfrm>
          <a:prstGeom prst="rect">
            <a:avLst/>
          </a:prstGeom>
          <a:noFill/>
          <a:ln w="9525" algn="ctr">
            <a:noFill/>
            <a:miter lim="800000"/>
            <a:headEnd/>
            <a:tailEnd/>
          </a:ln>
          <a:effectLst/>
        </p:spPr>
        <p:txBody>
          <a:bodyPr>
            <a:spAutoFit/>
          </a:bodyPr>
          <a:lstStyle/>
          <a:p>
            <a:r>
              <a:rPr lang="en-US" altLang="zh-CN" sz="1600">
                <a:latin typeface="华文楷体" pitchFamily="2" charset="-122"/>
                <a:ea typeface="华文楷体" pitchFamily="2" charset="-122"/>
              </a:rPr>
              <a:t>7</a:t>
            </a:r>
            <a:r>
              <a:rPr lang="zh-CN" altLang="en-US" sz="1600">
                <a:latin typeface="华文楷体" pitchFamily="2" charset="-122"/>
                <a:ea typeface="华文楷体" pitchFamily="2" charset="-122"/>
              </a:rPr>
              <a:t>、财务人员的专业化技能</a:t>
            </a:r>
          </a:p>
        </p:txBody>
      </p:sp>
      <p:sp>
        <p:nvSpPr>
          <p:cNvPr id="7127054" name="Text Box 14"/>
          <p:cNvSpPr txBox="1">
            <a:spLocks noChangeArrowheads="1"/>
          </p:cNvSpPr>
          <p:nvPr/>
        </p:nvSpPr>
        <p:spPr bwMode="auto">
          <a:xfrm>
            <a:off x="4270131" y="1357298"/>
            <a:ext cx="4233497" cy="830997"/>
          </a:xfrm>
          <a:prstGeom prst="rect">
            <a:avLst/>
          </a:prstGeom>
          <a:noFill/>
          <a:ln w="9525" algn="ctr">
            <a:noFill/>
            <a:miter lim="800000"/>
            <a:headEnd/>
            <a:tailEnd/>
          </a:ln>
          <a:effectLst/>
        </p:spPr>
        <p:txBody>
          <a:bodyPr>
            <a:spAutoFit/>
          </a:bodyPr>
          <a:lstStyle/>
          <a:p>
            <a:pPr>
              <a:buFontTx/>
              <a:buChar char="•"/>
            </a:pPr>
            <a:r>
              <a:rPr lang="zh-CN" altLang="en-US" sz="1600" dirty="0">
                <a:latin typeface="华文楷体" pitchFamily="2" charset="-122"/>
                <a:ea typeface="华文楷体" pitchFamily="2" charset="-122"/>
              </a:rPr>
              <a:t>减少基础会计核算工作量，增强财务管理职能，实现工作重心的转变，从意识和职能上支持集团战略发展</a:t>
            </a:r>
          </a:p>
        </p:txBody>
      </p:sp>
      <p:sp>
        <p:nvSpPr>
          <p:cNvPr id="7127055" name="Text Box 15"/>
          <p:cNvSpPr txBox="1">
            <a:spLocks noChangeArrowheads="1"/>
          </p:cNvSpPr>
          <p:nvPr/>
        </p:nvSpPr>
        <p:spPr bwMode="auto">
          <a:xfrm>
            <a:off x="4270131" y="2357430"/>
            <a:ext cx="4233497" cy="584775"/>
          </a:xfrm>
          <a:prstGeom prst="rect">
            <a:avLst/>
          </a:prstGeom>
          <a:noFill/>
          <a:ln w="9525" algn="ctr">
            <a:noFill/>
            <a:miter lim="800000"/>
            <a:headEnd/>
            <a:tailEnd/>
          </a:ln>
          <a:effectLst/>
        </p:spPr>
        <p:txBody>
          <a:bodyPr>
            <a:spAutoFit/>
          </a:bodyPr>
          <a:lstStyle/>
          <a:p>
            <a:pPr>
              <a:buFontTx/>
              <a:buChar char="•"/>
            </a:pPr>
            <a:r>
              <a:rPr lang="zh-CN" altLang="en-US" sz="1600" dirty="0">
                <a:latin typeface="华文楷体" pitchFamily="2" charset="-122"/>
                <a:ea typeface="华文楷体" pitchFamily="2" charset="-122"/>
              </a:rPr>
              <a:t>在加强财务职能转变的同时，在组织上保证财务管理职能转变的实现</a:t>
            </a:r>
          </a:p>
        </p:txBody>
      </p:sp>
      <p:sp>
        <p:nvSpPr>
          <p:cNvPr id="7127056" name="Text Box 16"/>
          <p:cNvSpPr txBox="1">
            <a:spLocks noChangeArrowheads="1"/>
          </p:cNvSpPr>
          <p:nvPr/>
        </p:nvSpPr>
        <p:spPr bwMode="auto">
          <a:xfrm>
            <a:off x="4270131" y="3000372"/>
            <a:ext cx="4233497" cy="830997"/>
          </a:xfrm>
          <a:prstGeom prst="rect">
            <a:avLst/>
          </a:prstGeom>
          <a:noFill/>
          <a:ln w="9525" algn="ctr">
            <a:noFill/>
            <a:miter lim="800000"/>
            <a:headEnd/>
            <a:tailEnd/>
          </a:ln>
          <a:effectLst/>
        </p:spPr>
        <p:txBody>
          <a:bodyPr>
            <a:spAutoFit/>
          </a:bodyPr>
          <a:lstStyle/>
          <a:p>
            <a:pPr>
              <a:buFontTx/>
              <a:buChar char="•"/>
            </a:pPr>
            <a:r>
              <a:rPr lang="zh-CN" altLang="en-US" sz="1600" dirty="0">
                <a:latin typeface="华文楷体" pitchFamily="2" charset="-122"/>
                <a:ea typeface="华文楷体" pitchFamily="2" charset="-122"/>
              </a:rPr>
              <a:t>规范和统一财务管理流程，保证支持战略发展的财务信息供给、资金供给等的有效性和及时性</a:t>
            </a:r>
          </a:p>
        </p:txBody>
      </p:sp>
      <p:sp>
        <p:nvSpPr>
          <p:cNvPr id="7127057" name="Text Box 17"/>
          <p:cNvSpPr txBox="1">
            <a:spLocks noChangeArrowheads="1"/>
          </p:cNvSpPr>
          <p:nvPr/>
        </p:nvSpPr>
        <p:spPr bwMode="auto">
          <a:xfrm>
            <a:off x="4270131" y="3714752"/>
            <a:ext cx="4233497" cy="584775"/>
          </a:xfrm>
          <a:prstGeom prst="rect">
            <a:avLst/>
          </a:prstGeom>
          <a:noFill/>
          <a:ln w="9525" algn="ctr">
            <a:noFill/>
            <a:miter lim="800000"/>
            <a:headEnd/>
            <a:tailEnd/>
          </a:ln>
          <a:effectLst/>
        </p:spPr>
        <p:txBody>
          <a:bodyPr>
            <a:spAutoFit/>
          </a:bodyPr>
          <a:lstStyle/>
          <a:p>
            <a:pPr>
              <a:buFontTx/>
              <a:buChar char="•"/>
            </a:pPr>
            <a:r>
              <a:rPr lang="zh-CN" altLang="en-US" sz="1600" dirty="0">
                <a:latin typeface="华文楷体" pitchFamily="2" charset="-122"/>
                <a:ea typeface="华文楷体" pitchFamily="2" charset="-122"/>
              </a:rPr>
              <a:t>通过制度保障财务工作的规范性、统一性，以降地财务管理风险</a:t>
            </a:r>
          </a:p>
        </p:txBody>
      </p:sp>
      <p:sp>
        <p:nvSpPr>
          <p:cNvPr id="7127058" name="Text Box 18"/>
          <p:cNvSpPr txBox="1">
            <a:spLocks noChangeArrowheads="1"/>
          </p:cNvSpPr>
          <p:nvPr/>
        </p:nvSpPr>
        <p:spPr bwMode="auto">
          <a:xfrm>
            <a:off x="4270131" y="4383088"/>
            <a:ext cx="4233497" cy="584775"/>
          </a:xfrm>
          <a:prstGeom prst="rect">
            <a:avLst/>
          </a:prstGeom>
          <a:noFill/>
          <a:ln w="9525" algn="ctr">
            <a:noFill/>
            <a:miter lim="800000"/>
            <a:headEnd/>
            <a:tailEnd/>
          </a:ln>
          <a:effectLst/>
        </p:spPr>
        <p:txBody>
          <a:bodyPr>
            <a:spAutoFit/>
          </a:bodyPr>
          <a:lstStyle/>
          <a:p>
            <a:pPr>
              <a:buFontTx/>
              <a:buChar char="•"/>
            </a:pPr>
            <a:r>
              <a:rPr lang="zh-CN" altLang="en-US" sz="1600">
                <a:latin typeface="华文楷体" pitchFamily="2" charset="-122"/>
                <a:ea typeface="华文楷体" pitchFamily="2" charset="-122"/>
              </a:rPr>
              <a:t>实现财务职能转变和提高财务信息快速、准确支持的基础保障</a:t>
            </a:r>
          </a:p>
        </p:txBody>
      </p:sp>
      <p:sp>
        <p:nvSpPr>
          <p:cNvPr id="7127059" name="Text Box 19"/>
          <p:cNvSpPr txBox="1">
            <a:spLocks noChangeArrowheads="1"/>
          </p:cNvSpPr>
          <p:nvPr/>
        </p:nvSpPr>
        <p:spPr bwMode="auto">
          <a:xfrm>
            <a:off x="4270131" y="4964113"/>
            <a:ext cx="4233497" cy="584775"/>
          </a:xfrm>
          <a:prstGeom prst="rect">
            <a:avLst/>
          </a:prstGeom>
          <a:noFill/>
          <a:ln w="9525" algn="ctr">
            <a:noFill/>
            <a:miter lim="800000"/>
            <a:headEnd/>
            <a:tailEnd/>
          </a:ln>
          <a:effectLst/>
        </p:spPr>
        <p:txBody>
          <a:bodyPr>
            <a:spAutoFit/>
          </a:bodyPr>
          <a:lstStyle/>
          <a:p>
            <a:pPr>
              <a:buFontTx/>
              <a:buChar char="•"/>
            </a:pPr>
            <a:r>
              <a:rPr lang="zh-CN" altLang="en-US" sz="1600">
                <a:latin typeface="华文楷体" pitchFamily="2" charset="-122"/>
                <a:ea typeface="华文楷体" pitchFamily="2" charset="-122"/>
              </a:rPr>
              <a:t>降地投资风险，避免盲目投资，保障股东利益；</a:t>
            </a:r>
          </a:p>
        </p:txBody>
      </p:sp>
      <p:sp>
        <p:nvSpPr>
          <p:cNvPr id="7127060" name="Text Box 20"/>
          <p:cNvSpPr txBox="1">
            <a:spLocks noChangeArrowheads="1"/>
          </p:cNvSpPr>
          <p:nvPr/>
        </p:nvSpPr>
        <p:spPr bwMode="auto">
          <a:xfrm>
            <a:off x="4270131" y="5435601"/>
            <a:ext cx="4233497" cy="584775"/>
          </a:xfrm>
          <a:prstGeom prst="rect">
            <a:avLst/>
          </a:prstGeom>
          <a:noFill/>
          <a:ln w="9525" algn="ctr">
            <a:noFill/>
            <a:miter lim="800000"/>
            <a:headEnd/>
            <a:tailEnd/>
          </a:ln>
          <a:effectLst/>
        </p:spPr>
        <p:txBody>
          <a:bodyPr>
            <a:spAutoFit/>
          </a:bodyPr>
          <a:lstStyle/>
          <a:p>
            <a:pPr>
              <a:buFontTx/>
              <a:buChar char="•"/>
            </a:pPr>
            <a:r>
              <a:rPr lang="zh-CN" altLang="en-US" sz="1600">
                <a:latin typeface="华文楷体" pitchFamily="2" charset="-122"/>
                <a:ea typeface="华文楷体" pitchFamily="2" charset="-122"/>
              </a:rPr>
              <a:t>加强财务人员的财务管理专业化水平，从人员上保障财务管理职能的实现</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3554" name="Rectangle 2"/>
          <p:cNvSpPr>
            <a:spLocks noGrp="1" noChangeArrowheads="1"/>
          </p:cNvSpPr>
          <p:nvPr>
            <p:ph type="title"/>
          </p:nvPr>
        </p:nvSpPr>
        <p:spPr>
          <a:xfrm>
            <a:off x="457200" y="642926"/>
            <a:ext cx="8229600" cy="1143000"/>
          </a:xfrm>
        </p:spPr>
        <p:txBody>
          <a:bodyPr/>
          <a:lstStyle/>
          <a:p>
            <a:r>
              <a:rPr lang="zh-CN" altLang="en-US" sz="2000" dirty="0">
                <a:latin typeface="华文楷体" pitchFamily="2" charset="-122"/>
                <a:ea typeface="华文楷体" pitchFamily="2" charset="-122"/>
              </a:rPr>
              <a:t>借鉴国内外在财务管控上的成功经验，并</a:t>
            </a:r>
            <a:r>
              <a:rPr lang="zh-CN" altLang="en-US" sz="2000" dirty="0" smtClean="0">
                <a:latin typeface="华文楷体" pitchFamily="2" charset="-122"/>
                <a:ea typeface="华文楷体" pitchFamily="2" charset="-122"/>
              </a:rPr>
              <a:t>结合瓮福未来</a:t>
            </a:r>
            <a:r>
              <a:rPr lang="zh-CN" altLang="en-US" sz="2000" dirty="0">
                <a:latin typeface="华文楷体" pitchFamily="2" charset="-122"/>
                <a:ea typeface="华文楷体" pitchFamily="2" charset="-122"/>
              </a:rPr>
              <a:t>的财务战略，</a:t>
            </a:r>
            <a:r>
              <a:rPr lang="zh-CN" altLang="en-US" sz="2000" dirty="0" smtClean="0">
                <a:latin typeface="华文楷体" pitchFamily="2" charset="-122"/>
                <a:ea typeface="华文楷体" pitchFamily="2" charset="-122"/>
              </a:rPr>
              <a:t>建议瓮福集团</a:t>
            </a:r>
            <a:r>
              <a:rPr lang="zh-CN" altLang="en-US" sz="2000" dirty="0">
                <a:latin typeface="华文楷体" pitchFamily="2" charset="-122"/>
                <a:ea typeface="华文楷体" pitchFamily="2" charset="-122"/>
              </a:rPr>
              <a:t>在财务管控上采取“一个全面，四个集中”的管理模式</a:t>
            </a:r>
          </a:p>
        </p:txBody>
      </p:sp>
      <p:sp>
        <p:nvSpPr>
          <p:cNvPr id="7063556" name="Rectangle 4"/>
          <p:cNvSpPr>
            <a:spLocks noChangeArrowheads="1"/>
          </p:cNvSpPr>
          <p:nvPr/>
        </p:nvSpPr>
        <p:spPr bwMode="auto">
          <a:xfrm>
            <a:off x="762000" y="2984500"/>
            <a:ext cx="1793631" cy="10160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nchor="ctr"/>
          <a:lstStyle/>
          <a:p>
            <a:pPr algn="ctr"/>
            <a:r>
              <a:rPr lang="zh-CN" altLang="en-US" sz="1600" b="1" dirty="0" smtClean="0">
                <a:latin typeface="华文楷体" pitchFamily="2" charset="-122"/>
                <a:ea typeface="华文楷体" pitchFamily="2" charset="-122"/>
              </a:rPr>
              <a:t>瓮福集团</a:t>
            </a:r>
            <a:r>
              <a:rPr lang="zh-CN" altLang="en-US" sz="1600" b="1" dirty="0">
                <a:latin typeface="华文楷体" pitchFamily="2" charset="-122"/>
                <a:ea typeface="华文楷体" pitchFamily="2" charset="-122"/>
              </a:rPr>
              <a:t>财务管理模式</a:t>
            </a:r>
          </a:p>
        </p:txBody>
      </p:sp>
      <p:sp>
        <p:nvSpPr>
          <p:cNvPr id="7063557" name="Rectangle 5"/>
          <p:cNvSpPr>
            <a:spLocks noChangeArrowheads="1"/>
          </p:cNvSpPr>
          <p:nvPr/>
        </p:nvSpPr>
        <p:spPr bwMode="auto">
          <a:xfrm>
            <a:off x="3106616" y="2273300"/>
            <a:ext cx="1266092" cy="5080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1600" b="1">
                <a:latin typeface="华文楷体" pitchFamily="2" charset="-122"/>
                <a:ea typeface="华文楷体" pitchFamily="2" charset="-122"/>
              </a:rPr>
              <a:t>“一个全面”</a:t>
            </a:r>
          </a:p>
        </p:txBody>
      </p:sp>
      <p:sp>
        <p:nvSpPr>
          <p:cNvPr id="7063558" name="Rectangle 6"/>
          <p:cNvSpPr>
            <a:spLocks noChangeArrowheads="1"/>
          </p:cNvSpPr>
          <p:nvPr/>
        </p:nvSpPr>
        <p:spPr bwMode="auto">
          <a:xfrm>
            <a:off x="3106616" y="4114800"/>
            <a:ext cx="1266092" cy="5080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1600" b="1">
                <a:latin typeface="华文楷体" pitchFamily="2" charset="-122"/>
                <a:ea typeface="华文楷体" pitchFamily="2" charset="-122"/>
              </a:rPr>
              <a:t>“四个集中”</a:t>
            </a:r>
          </a:p>
        </p:txBody>
      </p:sp>
      <p:sp>
        <p:nvSpPr>
          <p:cNvPr id="7063559" name="Rectangle 7"/>
          <p:cNvSpPr>
            <a:spLocks noChangeArrowheads="1"/>
          </p:cNvSpPr>
          <p:nvPr/>
        </p:nvSpPr>
        <p:spPr bwMode="auto">
          <a:xfrm>
            <a:off x="5298831" y="2273300"/>
            <a:ext cx="2543908" cy="5207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zh-CN" altLang="en-US" sz="1600" b="1">
                <a:latin typeface="华文楷体" pitchFamily="2" charset="-122"/>
                <a:ea typeface="华文楷体" pitchFamily="2" charset="-122"/>
              </a:rPr>
              <a:t>全面预算管理</a:t>
            </a:r>
          </a:p>
        </p:txBody>
      </p:sp>
      <p:sp>
        <p:nvSpPr>
          <p:cNvPr id="7063560" name="Rectangle 8"/>
          <p:cNvSpPr>
            <a:spLocks noChangeArrowheads="1"/>
          </p:cNvSpPr>
          <p:nvPr/>
        </p:nvSpPr>
        <p:spPr bwMode="auto">
          <a:xfrm>
            <a:off x="5287108" y="3276600"/>
            <a:ext cx="2543908" cy="5207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zh-CN" altLang="en-US" sz="1600" b="1" dirty="0">
                <a:latin typeface="华文楷体" pitchFamily="2" charset="-122"/>
                <a:ea typeface="华文楷体" pitchFamily="2" charset="-122"/>
              </a:rPr>
              <a:t>资金集中管理和控制</a:t>
            </a:r>
          </a:p>
        </p:txBody>
      </p:sp>
      <p:sp>
        <p:nvSpPr>
          <p:cNvPr id="7063561" name="Rectangle 9"/>
          <p:cNvSpPr>
            <a:spLocks noChangeArrowheads="1"/>
          </p:cNvSpPr>
          <p:nvPr/>
        </p:nvSpPr>
        <p:spPr bwMode="auto">
          <a:xfrm>
            <a:off x="5287108" y="3860800"/>
            <a:ext cx="2543908" cy="5207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zh-CN" altLang="en-US" sz="1600" b="1">
                <a:latin typeface="华文楷体" pitchFamily="2" charset="-122"/>
                <a:ea typeface="华文楷体" pitchFamily="2" charset="-122"/>
              </a:rPr>
              <a:t>财务信息集中管理和控制</a:t>
            </a:r>
          </a:p>
        </p:txBody>
      </p:sp>
      <p:sp>
        <p:nvSpPr>
          <p:cNvPr id="7063562" name="Rectangle 10"/>
          <p:cNvSpPr>
            <a:spLocks noChangeArrowheads="1"/>
          </p:cNvSpPr>
          <p:nvPr/>
        </p:nvSpPr>
        <p:spPr bwMode="auto">
          <a:xfrm>
            <a:off x="5287108" y="4445000"/>
            <a:ext cx="2543908" cy="5207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zh-CN" altLang="en-US" sz="1600" b="1">
                <a:latin typeface="华文楷体" pitchFamily="2" charset="-122"/>
                <a:ea typeface="华文楷体" pitchFamily="2" charset="-122"/>
              </a:rPr>
              <a:t>投资活动集中管理和控制</a:t>
            </a:r>
          </a:p>
        </p:txBody>
      </p:sp>
      <p:sp>
        <p:nvSpPr>
          <p:cNvPr id="7063563" name="Rectangle 11"/>
          <p:cNvSpPr>
            <a:spLocks noChangeArrowheads="1"/>
          </p:cNvSpPr>
          <p:nvPr/>
        </p:nvSpPr>
        <p:spPr bwMode="auto">
          <a:xfrm>
            <a:off x="5287108" y="5041900"/>
            <a:ext cx="2543908" cy="5207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zh-CN" altLang="en-US" sz="1600" b="1">
                <a:latin typeface="华文楷体" pitchFamily="2" charset="-122"/>
                <a:ea typeface="华文楷体" pitchFamily="2" charset="-122"/>
              </a:rPr>
              <a:t>财务人员集中管理和控制</a:t>
            </a:r>
          </a:p>
        </p:txBody>
      </p:sp>
      <p:cxnSp>
        <p:nvCxnSpPr>
          <p:cNvPr id="7063564" name="AutoShape 12"/>
          <p:cNvCxnSpPr>
            <a:cxnSpLocks noChangeShapeType="1"/>
            <a:stCxn id="7063556" idx="3"/>
            <a:endCxn id="7063557" idx="1"/>
          </p:cNvCxnSpPr>
          <p:nvPr/>
        </p:nvCxnSpPr>
        <p:spPr bwMode="auto">
          <a:xfrm flipV="1">
            <a:off x="2555631" y="2527300"/>
            <a:ext cx="550985" cy="965200"/>
          </a:xfrm>
          <a:prstGeom prst="bentConnector3">
            <a:avLst>
              <a:gd name="adj1" fmla="val 50000"/>
            </a:avLst>
          </a:prstGeom>
          <a:noFill/>
          <a:ln w="9525">
            <a:solidFill>
              <a:schemeClr val="tx1"/>
            </a:solidFill>
            <a:miter lim="800000"/>
            <a:headEnd/>
            <a:tailEnd type="triangle" w="med" len="med"/>
          </a:ln>
          <a:effectLst/>
        </p:spPr>
      </p:cxnSp>
      <p:cxnSp>
        <p:nvCxnSpPr>
          <p:cNvPr id="7063565" name="AutoShape 13"/>
          <p:cNvCxnSpPr>
            <a:cxnSpLocks noChangeShapeType="1"/>
            <a:stCxn id="7063556" idx="3"/>
            <a:endCxn id="7063558" idx="1"/>
          </p:cNvCxnSpPr>
          <p:nvPr/>
        </p:nvCxnSpPr>
        <p:spPr bwMode="auto">
          <a:xfrm>
            <a:off x="2555631" y="3492500"/>
            <a:ext cx="550985" cy="876300"/>
          </a:xfrm>
          <a:prstGeom prst="bentConnector3">
            <a:avLst>
              <a:gd name="adj1" fmla="val 50000"/>
            </a:avLst>
          </a:prstGeom>
          <a:noFill/>
          <a:ln w="9525">
            <a:solidFill>
              <a:schemeClr val="tx1"/>
            </a:solidFill>
            <a:miter lim="800000"/>
            <a:headEnd/>
            <a:tailEnd type="triangle" w="med" len="med"/>
          </a:ln>
          <a:effectLst/>
        </p:spPr>
      </p:cxnSp>
      <p:cxnSp>
        <p:nvCxnSpPr>
          <p:cNvPr id="7063566" name="AutoShape 14"/>
          <p:cNvCxnSpPr>
            <a:cxnSpLocks noChangeShapeType="1"/>
            <a:stCxn id="7063557" idx="3"/>
            <a:endCxn id="7063559" idx="1"/>
          </p:cNvCxnSpPr>
          <p:nvPr/>
        </p:nvCxnSpPr>
        <p:spPr bwMode="auto">
          <a:xfrm>
            <a:off x="4372708" y="2527300"/>
            <a:ext cx="926123" cy="6350"/>
          </a:xfrm>
          <a:prstGeom prst="bentConnector3">
            <a:avLst>
              <a:gd name="adj1" fmla="val 50000"/>
            </a:avLst>
          </a:prstGeom>
          <a:noFill/>
          <a:ln w="9525">
            <a:solidFill>
              <a:schemeClr val="tx1"/>
            </a:solidFill>
            <a:miter lim="800000"/>
            <a:headEnd/>
            <a:tailEnd type="triangle" w="med" len="med"/>
          </a:ln>
          <a:effectLst/>
        </p:spPr>
      </p:cxnSp>
      <p:cxnSp>
        <p:nvCxnSpPr>
          <p:cNvPr id="7063568" name="AutoShape 16"/>
          <p:cNvCxnSpPr>
            <a:cxnSpLocks noChangeShapeType="1"/>
            <a:stCxn id="7063558" idx="3"/>
            <a:endCxn id="7063560" idx="1"/>
          </p:cNvCxnSpPr>
          <p:nvPr/>
        </p:nvCxnSpPr>
        <p:spPr bwMode="auto">
          <a:xfrm flipV="1">
            <a:off x="4372708" y="3536950"/>
            <a:ext cx="914400" cy="831850"/>
          </a:xfrm>
          <a:prstGeom prst="bentConnector3">
            <a:avLst>
              <a:gd name="adj1" fmla="val 50000"/>
            </a:avLst>
          </a:prstGeom>
          <a:noFill/>
          <a:ln w="9525">
            <a:solidFill>
              <a:schemeClr val="tx1"/>
            </a:solidFill>
            <a:miter lim="800000"/>
            <a:headEnd/>
            <a:tailEnd type="triangle" w="med" len="med"/>
          </a:ln>
          <a:effectLst/>
        </p:spPr>
      </p:cxnSp>
      <p:cxnSp>
        <p:nvCxnSpPr>
          <p:cNvPr id="7063569" name="AutoShape 17"/>
          <p:cNvCxnSpPr>
            <a:cxnSpLocks noChangeShapeType="1"/>
            <a:stCxn id="7063558" idx="3"/>
            <a:endCxn id="7063561" idx="1"/>
          </p:cNvCxnSpPr>
          <p:nvPr/>
        </p:nvCxnSpPr>
        <p:spPr bwMode="auto">
          <a:xfrm flipV="1">
            <a:off x="4372708" y="4121150"/>
            <a:ext cx="914400" cy="247650"/>
          </a:xfrm>
          <a:prstGeom prst="bentConnector3">
            <a:avLst>
              <a:gd name="adj1" fmla="val 50000"/>
            </a:avLst>
          </a:prstGeom>
          <a:noFill/>
          <a:ln w="9525">
            <a:solidFill>
              <a:schemeClr val="tx1"/>
            </a:solidFill>
            <a:miter lim="800000"/>
            <a:headEnd/>
            <a:tailEnd type="triangle" w="med" len="med"/>
          </a:ln>
          <a:effectLst/>
        </p:spPr>
      </p:cxnSp>
      <p:cxnSp>
        <p:nvCxnSpPr>
          <p:cNvPr id="7063570" name="AutoShape 18"/>
          <p:cNvCxnSpPr>
            <a:cxnSpLocks noChangeShapeType="1"/>
            <a:stCxn id="7063558" idx="3"/>
            <a:endCxn id="7063562" idx="1"/>
          </p:cNvCxnSpPr>
          <p:nvPr/>
        </p:nvCxnSpPr>
        <p:spPr bwMode="auto">
          <a:xfrm>
            <a:off x="4372708" y="4368800"/>
            <a:ext cx="914400" cy="336550"/>
          </a:xfrm>
          <a:prstGeom prst="bentConnector3">
            <a:avLst>
              <a:gd name="adj1" fmla="val 50000"/>
            </a:avLst>
          </a:prstGeom>
          <a:noFill/>
          <a:ln w="9525">
            <a:solidFill>
              <a:schemeClr val="tx1"/>
            </a:solidFill>
            <a:miter lim="800000"/>
            <a:headEnd/>
            <a:tailEnd type="triangle" w="med" len="med"/>
          </a:ln>
          <a:effectLst/>
        </p:spPr>
      </p:cxnSp>
      <p:cxnSp>
        <p:nvCxnSpPr>
          <p:cNvPr id="7063571" name="AutoShape 19"/>
          <p:cNvCxnSpPr>
            <a:cxnSpLocks noChangeShapeType="1"/>
            <a:stCxn id="7063558" idx="3"/>
            <a:endCxn id="7063563" idx="1"/>
          </p:cNvCxnSpPr>
          <p:nvPr/>
        </p:nvCxnSpPr>
        <p:spPr bwMode="auto">
          <a:xfrm>
            <a:off x="4372708" y="4368800"/>
            <a:ext cx="914400" cy="933450"/>
          </a:xfrm>
          <a:prstGeom prst="bentConnector3">
            <a:avLst>
              <a:gd name="adj1" fmla="val 50000"/>
            </a:avLst>
          </a:prstGeom>
          <a:noFill/>
          <a:ln w="9525">
            <a:solidFill>
              <a:schemeClr val="tx1"/>
            </a:solidFill>
            <a:miter lim="800000"/>
            <a:headEnd/>
            <a:tailEnd type="triangle" w="med" len="med"/>
          </a:ln>
          <a:effectLst/>
        </p:spPr>
      </p:cxnSp>
      <p:sp>
        <p:nvSpPr>
          <p:cNvPr id="18" name="Rectangle 43"/>
          <p:cNvSpPr txBox="1">
            <a:spLocks noChangeArrowheads="1"/>
          </p:cNvSpPr>
          <p:nvPr/>
        </p:nvSpPr>
        <p:spPr bwMode="gray">
          <a:xfrm>
            <a:off x="71406" y="-24"/>
            <a:ext cx="8647112" cy="6572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smtClean="0">
                <a:ln>
                  <a:noFill/>
                </a:ln>
                <a:solidFill>
                  <a:srgbClr val="FF0000"/>
                </a:solidFill>
                <a:effectLst/>
                <a:uLnTx/>
                <a:uFillTx/>
                <a:latin typeface="华文楷体" pitchFamily="2" charset="-122"/>
                <a:ea typeface="华文楷体" pitchFamily="2" charset="-122"/>
                <a:cs typeface="+mn-cs"/>
              </a:rPr>
              <a:t>对未来财务战略的构想</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C:\Users\chou\Desktop\090210公司介绍PPT美化\xiugai2\1.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28675" name="Text Box 5"/>
          <p:cNvSpPr txBox="1">
            <a:spLocks noChangeArrowheads="1"/>
          </p:cNvSpPr>
          <p:nvPr/>
        </p:nvSpPr>
        <p:spPr bwMode="blackWhite">
          <a:xfrm>
            <a:off x="2286000" y="928688"/>
            <a:ext cx="5113338" cy="641350"/>
          </a:xfrm>
          <a:prstGeom prst="rect">
            <a:avLst/>
          </a:prstGeom>
          <a:noFill/>
          <a:ln w="12700">
            <a:noFill/>
            <a:miter lim="800000"/>
            <a:headEnd/>
            <a:tailEnd/>
          </a:ln>
        </p:spPr>
        <p:txBody>
          <a:bodyPr>
            <a:spAutoFit/>
          </a:bodyPr>
          <a:lstStyle/>
          <a:p>
            <a:pPr algn="ctr">
              <a:spcAft>
                <a:spcPct val="20000"/>
              </a:spcAft>
            </a:pPr>
            <a:r>
              <a:rPr lang="zh-CN" altLang="en-US" sz="3600" b="1">
                <a:latin typeface="黑体" pitchFamily="2" charset="-122"/>
                <a:ea typeface="黑体" pitchFamily="2" charset="-122"/>
              </a:rPr>
              <a:t>目  录</a:t>
            </a:r>
          </a:p>
        </p:txBody>
      </p:sp>
      <p:sp>
        <p:nvSpPr>
          <p:cNvPr id="49156" name="Rectangle 4"/>
          <p:cNvSpPr>
            <a:spLocks noChangeArrowheads="1"/>
          </p:cNvSpPr>
          <p:nvPr/>
        </p:nvSpPr>
        <p:spPr bwMode="auto">
          <a:xfrm>
            <a:off x="2214563" y="2071688"/>
            <a:ext cx="6357937" cy="3857625"/>
          </a:xfrm>
          <a:prstGeom prst="rect">
            <a:avLst/>
          </a:prstGeom>
          <a:noFill/>
          <a:ln w="9525">
            <a:noFill/>
            <a:miter lim="800000"/>
            <a:headEnd/>
            <a:tailEnd/>
          </a:ln>
        </p:spPr>
        <p:txBody>
          <a:bodyPr/>
          <a:lstStyle/>
          <a:p>
            <a:pPr marL="274638" indent="-187325">
              <a:lnSpc>
                <a:spcPct val="150000"/>
              </a:lnSpc>
              <a:spcAft>
                <a:spcPct val="20000"/>
              </a:spcAft>
              <a:buFontTx/>
              <a:buBlip>
                <a:blip r:embed="rId4"/>
              </a:buBlip>
              <a:defRPr/>
            </a:pPr>
            <a:r>
              <a:rPr lang="en-US" altLang="zh-CN" sz="2800" b="1" dirty="0">
                <a:latin typeface="Arial" charset="0"/>
                <a:ea typeface="黑体" pitchFamily="2" charset="-122"/>
              </a:rPr>
              <a:t>  </a:t>
            </a:r>
            <a:r>
              <a:rPr lang="zh-CN" altLang="en-US" sz="2800" dirty="0" smtClean="0">
                <a:solidFill>
                  <a:schemeClr val="bg1">
                    <a:lumMod val="50000"/>
                  </a:schemeClr>
                </a:solidFill>
                <a:latin typeface="华文楷体" pitchFamily="2" charset="-122"/>
                <a:ea typeface="华文楷体" pitchFamily="2" charset="-122"/>
              </a:rPr>
              <a:t>集团财务的管控定位</a:t>
            </a:r>
            <a:endParaRPr lang="en-US" altLang="zh-CN" sz="2800" dirty="0">
              <a:solidFill>
                <a:schemeClr val="bg1">
                  <a:lumMod val="50000"/>
                </a:schemeClr>
              </a:solidFill>
              <a:latin typeface="华文楷体" pitchFamily="2" charset="-122"/>
              <a:ea typeface="华文楷体" pitchFamily="2" charset="-122"/>
            </a:endParaRPr>
          </a:p>
          <a:p>
            <a:pPr marL="274638" indent="-187325">
              <a:lnSpc>
                <a:spcPct val="150000"/>
              </a:lnSpc>
              <a:spcAft>
                <a:spcPct val="20000"/>
              </a:spcAft>
              <a:buFontTx/>
              <a:buBlip>
                <a:blip r:embed="rId4"/>
              </a:buBlip>
              <a:defRPr/>
            </a:pPr>
            <a:r>
              <a:rPr lang="zh-CN" altLang="en-US" sz="2800" dirty="0">
                <a:latin typeface="华文楷体" pitchFamily="2" charset="-122"/>
                <a:ea typeface="华文楷体" pitchFamily="2" charset="-122"/>
              </a:rPr>
              <a:t>  </a:t>
            </a:r>
            <a:r>
              <a:rPr lang="zh-CN" altLang="en-US" sz="2800" b="1" dirty="0" smtClean="0">
                <a:solidFill>
                  <a:srgbClr val="FF0000"/>
                </a:solidFill>
                <a:latin typeface="华文楷体" pitchFamily="2" charset="-122"/>
                <a:ea typeface="华文楷体" pitchFamily="2" charset="-122"/>
              </a:rPr>
              <a:t>财务管理与各部门关系</a:t>
            </a:r>
            <a:endParaRPr lang="en-US" altLang="zh-CN" sz="2800" b="1" dirty="0">
              <a:solidFill>
                <a:srgbClr val="FF0000"/>
              </a:solidFill>
              <a:latin typeface="华文楷体" pitchFamily="2" charset="-122"/>
              <a:ea typeface="华文楷体" pitchFamily="2" charset="-122"/>
            </a:endParaRPr>
          </a:p>
          <a:p>
            <a:pPr marL="274638" indent="-187325">
              <a:lnSpc>
                <a:spcPct val="150000"/>
              </a:lnSpc>
              <a:spcAft>
                <a:spcPct val="20000"/>
              </a:spcAft>
              <a:buFontTx/>
              <a:buBlip>
                <a:blip r:embed="rId4"/>
              </a:buBlip>
              <a:defRPr/>
            </a:pPr>
            <a:r>
              <a:rPr lang="en-US" altLang="zh-CN" sz="2800" dirty="0">
                <a:solidFill>
                  <a:schemeClr val="bg1">
                    <a:lumMod val="50000"/>
                  </a:schemeClr>
                </a:solidFill>
                <a:latin typeface="华文楷体" pitchFamily="2" charset="-122"/>
                <a:ea typeface="华文楷体" pitchFamily="2" charset="-122"/>
              </a:rPr>
              <a:t>  </a:t>
            </a:r>
            <a:r>
              <a:rPr lang="zh-CN" altLang="en-US" sz="2800" dirty="0" smtClean="0">
                <a:solidFill>
                  <a:schemeClr val="bg1">
                    <a:lumMod val="50000"/>
                  </a:schemeClr>
                </a:solidFill>
                <a:latin typeface="华文楷体" pitchFamily="2" charset="-122"/>
                <a:ea typeface="华文楷体" pitchFamily="2" charset="-122"/>
              </a:rPr>
              <a:t>集团财务部组织架构</a:t>
            </a:r>
            <a:endParaRPr lang="en-US" altLang="zh-CN" sz="2800" dirty="0">
              <a:solidFill>
                <a:schemeClr val="bg1">
                  <a:lumMod val="50000"/>
                </a:schemeClr>
              </a:solidFill>
              <a:latin typeface="华文楷体" pitchFamily="2" charset="-122"/>
              <a:ea typeface="华文楷体" pitchFamily="2" charset="-122"/>
            </a:endParaRPr>
          </a:p>
          <a:p>
            <a:pPr marL="274638" indent="-187325">
              <a:lnSpc>
                <a:spcPct val="150000"/>
              </a:lnSpc>
              <a:spcAft>
                <a:spcPct val="20000"/>
              </a:spcAft>
              <a:buFontTx/>
              <a:buBlip>
                <a:blip r:embed="rId4"/>
              </a:buBlip>
              <a:defRPr/>
            </a:pPr>
            <a:r>
              <a:rPr lang="zh-CN" altLang="en-US" sz="2800" dirty="0">
                <a:solidFill>
                  <a:schemeClr val="bg1">
                    <a:lumMod val="50000"/>
                  </a:schemeClr>
                </a:solidFill>
                <a:latin typeface="华文楷体" pitchFamily="2" charset="-122"/>
                <a:ea typeface="华文楷体" pitchFamily="2" charset="-122"/>
              </a:rPr>
              <a:t>  </a:t>
            </a:r>
            <a:r>
              <a:rPr lang="zh-CN" altLang="en-US" sz="2800" dirty="0" smtClean="0">
                <a:solidFill>
                  <a:schemeClr val="bg1">
                    <a:lumMod val="50000"/>
                  </a:schemeClr>
                </a:solidFill>
                <a:latin typeface="华文楷体" pitchFamily="2" charset="-122"/>
                <a:ea typeface="华文楷体" pitchFamily="2" charset="-122"/>
              </a:rPr>
              <a:t>结算中心组织架构</a:t>
            </a:r>
            <a:endParaRPr lang="en-US" altLang="zh-CN" sz="2800" dirty="0">
              <a:solidFill>
                <a:schemeClr val="bg1">
                  <a:lumMod val="50000"/>
                </a:schemeClr>
              </a:solidFill>
              <a:latin typeface="华文楷体" pitchFamily="2" charset="-122"/>
              <a:ea typeface="华文楷体" pitchFamily="2" charset="-122"/>
            </a:endParaRPr>
          </a:p>
          <a:p>
            <a:pPr marL="274638" indent="-187325">
              <a:lnSpc>
                <a:spcPct val="150000"/>
              </a:lnSpc>
              <a:spcAft>
                <a:spcPct val="20000"/>
              </a:spcAft>
              <a:defRPr/>
            </a:pPr>
            <a:endParaRPr lang="en-US" altLang="zh-CN" sz="2800" dirty="0">
              <a:solidFill>
                <a:schemeClr val="bg1">
                  <a:lumMod val="50000"/>
                </a:schemeClr>
              </a:solidFill>
              <a:latin typeface="隶书" pitchFamily="49" charset="-122"/>
              <a:ea typeface="华文中宋" pitchFamily="2" charset="-122"/>
            </a:endParaRPr>
          </a:p>
        </p:txBody>
      </p:sp>
      <p:sp>
        <p:nvSpPr>
          <p:cNvPr id="28677" name="Line 4"/>
          <p:cNvSpPr>
            <a:spLocks noChangeShapeType="1"/>
          </p:cNvSpPr>
          <p:nvPr/>
        </p:nvSpPr>
        <p:spPr bwMode="blackWhite">
          <a:xfrm>
            <a:off x="2428875" y="1714500"/>
            <a:ext cx="4824413" cy="0"/>
          </a:xfrm>
          <a:prstGeom prst="line">
            <a:avLst/>
          </a:prstGeom>
          <a:noFill/>
          <a:ln w="111125" cmpd="dbl">
            <a:solidFill>
              <a:schemeClr val="tx1"/>
            </a:solidFill>
            <a:round/>
            <a:headEnd/>
            <a:tailEnd/>
          </a:ln>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4034" name="Rectangle 2"/>
          <p:cNvSpPr>
            <a:spLocks noGrp="1" noChangeArrowheads="1"/>
          </p:cNvSpPr>
          <p:nvPr>
            <p:ph type="title"/>
          </p:nvPr>
        </p:nvSpPr>
        <p:spPr>
          <a:xfrm>
            <a:off x="-32" y="-71462"/>
            <a:ext cx="8686800" cy="762000"/>
          </a:xfrm>
        </p:spPr>
        <p:txBody>
          <a:bodyPr/>
          <a:lstStyle/>
          <a:p>
            <a:pPr algn="l">
              <a:defRPr/>
            </a:pPr>
            <a:r>
              <a:rPr lang="zh-CN" altLang="en-US" sz="3200" b="1" dirty="0" smtClean="0">
                <a:solidFill>
                  <a:srgbClr val="FF0000"/>
                </a:solidFill>
                <a:latin typeface="华文楷体" pitchFamily="2" charset="-122"/>
                <a:ea typeface="华文楷体" pitchFamily="2" charset="-122"/>
                <a:cs typeface="+mn-cs"/>
              </a:rPr>
              <a:t>集团财务管控与下属企业关系</a:t>
            </a:r>
          </a:p>
        </p:txBody>
      </p:sp>
      <p:sp>
        <p:nvSpPr>
          <p:cNvPr id="7084035" name="Rectangle 3"/>
          <p:cNvSpPr>
            <a:spLocks noChangeArrowheads="1"/>
          </p:cNvSpPr>
          <p:nvPr/>
        </p:nvSpPr>
        <p:spPr bwMode="auto">
          <a:xfrm>
            <a:off x="3200400" y="714356"/>
            <a:ext cx="2098431" cy="4699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zh-CN" altLang="en-US" sz="1600" b="1" dirty="0" smtClean="0">
                <a:latin typeface="华文楷体" pitchFamily="2" charset="-122"/>
                <a:ea typeface="华文楷体" pitchFamily="2" charset="-122"/>
              </a:rPr>
              <a:t>瓮福集团财务管控</a:t>
            </a:r>
            <a:endParaRPr lang="zh-CN" altLang="en-US" sz="1600" b="1" dirty="0">
              <a:latin typeface="华文楷体" pitchFamily="2" charset="-122"/>
              <a:ea typeface="华文楷体" pitchFamily="2" charset="-122"/>
            </a:endParaRPr>
          </a:p>
        </p:txBody>
      </p:sp>
      <p:sp>
        <p:nvSpPr>
          <p:cNvPr id="7084036" name="Rectangle 4"/>
          <p:cNvSpPr>
            <a:spLocks noChangeArrowheads="1"/>
          </p:cNvSpPr>
          <p:nvPr/>
        </p:nvSpPr>
        <p:spPr bwMode="auto">
          <a:xfrm>
            <a:off x="1477108" y="1603356"/>
            <a:ext cx="1219200" cy="4953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1600" b="1">
                <a:latin typeface="华文楷体" pitchFamily="2" charset="-122"/>
                <a:ea typeface="华文楷体" pitchFamily="2" charset="-122"/>
              </a:rPr>
              <a:t>人</a:t>
            </a:r>
          </a:p>
        </p:txBody>
      </p:sp>
      <p:sp>
        <p:nvSpPr>
          <p:cNvPr id="7084037" name="Rectangle 5"/>
          <p:cNvSpPr>
            <a:spLocks noChangeArrowheads="1"/>
          </p:cNvSpPr>
          <p:nvPr/>
        </p:nvSpPr>
        <p:spPr bwMode="auto">
          <a:xfrm>
            <a:off x="3634154" y="1603356"/>
            <a:ext cx="1219200" cy="4953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1600" b="1">
                <a:latin typeface="华文楷体" pitchFamily="2" charset="-122"/>
                <a:ea typeface="华文楷体" pitchFamily="2" charset="-122"/>
              </a:rPr>
              <a:t>财（钱）</a:t>
            </a:r>
          </a:p>
        </p:txBody>
      </p:sp>
      <p:sp>
        <p:nvSpPr>
          <p:cNvPr id="7084038" name="Rectangle 6"/>
          <p:cNvSpPr>
            <a:spLocks noChangeArrowheads="1"/>
          </p:cNvSpPr>
          <p:nvPr/>
        </p:nvSpPr>
        <p:spPr bwMode="auto">
          <a:xfrm>
            <a:off x="5662246" y="1603356"/>
            <a:ext cx="1219200" cy="4953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1600" b="1" dirty="0">
                <a:latin typeface="华文楷体" pitchFamily="2" charset="-122"/>
                <a:ea typeface="华文楷体" pitchFamily="2" charset="-122"/>
              </a:rPr>
              <a:t>物（资源）</a:t>
            </a:r>
          </a:p>
        </p:txBody>
      </p:sp>
      <p:cxnSp>
        <p:nvCxnSpPr>
          <p:cNvPr id="7084039" name="AutoShape 7"/>
          <p:cNvCxnSpPr>
            <a:cxnSpLocks noChangeShapeType="1"/>
            <a:stCxn id="7084035" idx="2"/>
            <a:endCxn id="7084036" idx="0"/>
          </p:cNvCxnSpPr>
          <p:nvPr/>
        </p:nvCxnSpPr>
        <p:spPr bwMode="auto">
          <a:xfrm rot="5400000">
            <a:off x="2958612" y="312352"/>
            <a:ext cx="419100" cy="2162908"/>
          </a:xfrm>
          <a:prstGeom prst="bentConnector3">
            <a:avLst>
              <a:gd name="adj1" fmla="val 50000"/>
            </a:avLst>
          </a:prstGeom>
          <a:noFill/>
          <a:ln w="9525">
            <a:solidFill>
              <a:schemeClr val="tx1"/>
            </a:solidFill>
            <a:miter lim="800000"/>
            <a:headEnd/>
            <a:tailEnd/>
          </a:ln>
          <a:effectLst/>
        </p:spPr>
      </p:cxnSp>
      <p:cxnSp>
        <p:nvCxnSpPr>
          <p:cNvPr id="7084040" name="AutoShape 8"/>
          <p:cNvCxnSpPr>
            <a:cxnSpLocks noChangeShapeType="1"/>
            <a:stCxn id="7084035" idx="2"/>
            <a:endCxn id="7084038" idx="0"/>
          </p:cNvCxnSpPr>
          <p:nvPr/>
        </p:nvCxnSpPr>
        <p:spPr bwMode="auto">
          <a:xfrm rot="16200000" flipH="1">
            <a:off x="5051181" y="382691"/>
            <a:ext cx="419100" cy="2022231"/>
          </a:xfrm>
          <a:prstGeom prst="bentConnector3">
            <a:avLst>
              <a:gd name="adj1" fmla="val 50000"/>
            </a:avLst>
          </a:prstGeom>
          <a:noFill/>
          <a:ln w="9525">
            <a:solidFill>
              <a:schemeClr val="tx1"/>
            </a:solidFill>
            <a:miter lim="800000"/>
            <a:headEnd/>
            <a:tailEnd/>
          </a:ln>
          <a:effectLst/>
        </p:spPr>
      </p:cxnSp>
      <p:cxnSp>
        <p:nvCxnSpPr>
          <p:cNvPr id="7084041" name="AutoShape 9"/>
          <p:cNvCxnSpPr>
            <a:cxnSpLocks noChangeShapeType="1"/>
            <a:stCxn id="7084035" idx="2"/>
            <a:endCxn id="7084037" idx="0"/>
          </p:cNvCxnSpPr>
          <p:nvPr/>
        </p:nvCxnSpPr>
        <p:spPr bwMode="auto">
          <a:xfrm rot="5400000">
            <a:off x="4037135" y="1390875"/>
            <a:ext cx="419100" cy="5862"/>
          </a:xfrm>
          <a:prstGeom prst="bentConnector3">
            <a:avLst>
              <a:gd name="adj1" fmla="val 50000"/>
            </a:avLst>
          </a:prstGeom>
          <a:noFill/>
          <a:ln w="9525">
            <a:solidFill>
              <a:schemeClr val="tx1"/>
            </a:solidFill>
            <a:miter lim="800000"/>
            <a:headEnd/>
            <a:tailEnd/>
          </a:ln>
          <a:effectLst/>
        </p:spPr>
      </p:cxnSp>
      <p:sp>
        <p:nvSpPr>
          <p:cNvPr id="7084042" name="Rectangle 10"/>
          <p:cNvSpPr>
            <a:spLocks noChangeArrowheads="1"/>
          </p:cNvSpPr>
          <p:nvPr/>
        </p:nvSpPr>
        <p:spPr bwMode="auto">
          <a:xfrm>
            <a:off x="1477108" y="2390756"/>
            <a:ext cx="1230923" cy="635004"/>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zh-CN" altLang="en-US" sz="1600" dirty="0">
                <a:latin typeface="华文楷体" pitchFamily="2" charset="-122"/>
                <a:ea typeface="华文楷体" pitchFamily="2" charset="-122"/>
              </a:rPr>
              <a:t>财务</a:t>
            </a:r>
            <a:r>
              <a:rPr lang="zh-CN" altLang="en-US" sz="1600" dirty="0" smtClean="0">
                <a:latin typeface="华文楷体" pitchFamily="2" charset="-122"/>
                <a:ea typeface="华文楷体" pitchFamily="2" charset="-122"/>
              </a:rPr>
              <a:t>人员</a:t>
            </a:r>
            <a:endParaRPr lang="en-US" altLang="zh-CN" sz="1600" dirty="0" smtClean="0">
              <a:latin typeface="华文楷体" pitchFamily="2" charset="-122"/>
              <a:ea typeface="华文楷体" pitchFamily="2" charset="-122"/>
            </a:endParaRPr>
          </a:p>
          <a:p>
            <a:pPr algn="ctr"/>
            <a:r>
              <a:rPr lang="zh-CN" altLang="en-US" sz="1600" dirty="0" smtClean="0">
                <a:latin typeface="华文楷体" pitchFamily="2" charset="-122"/>
                <a:ea typeface="华文楷体" pitchFamily="2" charset="-122"/>
              </a:rPr>
              <a:t>集中</a:t>
            </a:r>
            <a:r>
              <a:rPr lang="zh-CN" altLang="en-US" sz="1600" dirty="0">
                <a:latin typeface="华文楷体" pitchFamily="2" charset="-122"/>
                <a:ea typeface="华文楷体" pitchFamily="2" charset="-122"/>
              </a:rPr>
              <a:t>管理</a:t>
            </a:r>
          </a:p>
        </p:txBody>
      </p:sp>
      <p:sp>
        <p:nvSpPr>
          <p:cNvPr id="7084043" name="Rectangle 11"/>
          <p:cNvSpPr>
            <a:spLocks noChangeArrowheads="1"/>
          </p:cNvSpPr>
          <p:nvPr/>
        </p:nvSpPr>
        <p:spPr bwMode="auto">
          <a:xfrm>
            <a:off x="3634154" y="2403456"/>
            <a:ext cx="1230923" cy="622304"/>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zh-CN" altLang="en-US" sz="1600" dirty="0">
                <a:latin typeface="华文楷体" pitchFamily="2" charset="-122"/>
                <a:ea typeface="华文楷体" pitchFamily="2" charset="-122"/>
              </a:rPr>
              <a:t>资金</a:t>
            </a:r>
            <a:r>
              <a:rPr lang="zh-CN" altLang="en-US" sz="1600" dirty="0" smtClean="0">
                <a:latin typeface="华文楷体" pitchFamily="2" charset="-122"/>
                <a:ea typeface="华文楷体" pitchFamily="2" charset="-122"/>
              </a:rPr>
              <a:t>的</a:t>
            </a:r>
            <a:endParaRPr lang="en-US" altLang="zh-CN" sz="1600" dirty="0" smtClean="0">
              <a:latin typeface="华文楷体" pitchFamily="2" charset="-122"/>
              <a:ea typeface="华文楷体" pitchFamily="2" charset="-122"/>
            </a:endParaRPr>
          </a:p>
          <a:p>
            <a:pPr algn="ctr"/>
            <a:r>
              <a:rPr lang="zh-CN" altLang="en-US" sz="1600" dirty="0" smtClean="0">
                <a:latin typeface="华文楷体" pitchFamily="2" charset="-122"/>
                <a:ea typeface="华文楷体" pitchFamily="2" charset="-122"/>
              </a:rPr>
              <a:t>集中</a:t>
            </a:r>
            <a:r>
              <a:rPr lang="zh-CN" altLang="en-US" sz="1600" dirty="0">
                <a:latin typeface="华文楷体" pitchFamily="2" charset="-122"/>
                <a:ea typeface="华文楷体" pitchFamily="2" charset="-122"/>
              </a:rPr>
              <a:t>管理</a:t>
            </a:r>
          </a:p>
        </p:txBody>
      </p:sp>
      <p:sp>
        <p:nvSpPr>
          <p:cNvPr id="7084044" name="Rectangle 12"/>
          <p:cNvSpPr>
            <a:spLocks noChangeArrowheads="1"/>
          </p:cNvSpPr>
          <p:nvPr/>
        </p:nvSpPr>
        <p:spPr bwMode="auto">
          <a:xfrm>
            <a:off x="5650523" y="2466956"/>
            <a:ext cx="1230923" cy="558804"/>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zh-CN" altLang="en-US" sz="1600" dirty="0">
                <a:latin typeface="华文楷体" pitchFamily="2" charset="-122"/>
                <a:ea typeface="华文楷体" pitchFamily="2" charset="-122"/>
              </a:rPr>
              <a:t>预算</a:t>
            </a:r>
            <a:r>
              <a:rPr lang="zh-CN" altLang="en-US" sz="1600" dirty="0" smtClean="0">
                <a:latin typeface="华文楷体" pitchFamily="2" charset="-122"/>
                <a:ea typeface="华文楷体" pitchFamily="2" charset="-122"/>
              </a:rPr>
              <a:t>的</a:t>
            </a:r>
            <a:endParaRPr lang="en-US" altLang="zh-CN" sz="1600" dirty="0" smtClean="0">
              <a:latin typeface="华文楷体" pitchFamily="2" charset="-122"/>
              <a:ea typeface="华文楷体" pitchFamily="2" charset="-122"/>
            </a:endParaRPr>
          </a:p>
          <a:p>
            <a:pPr algn="ctr"/>
            <a:r>
              <a:rPr lang="zh-CN" altLang="en-US" sz="1600" dirty="0" smtClean="0">
                <a:latin typeface="华文楷体" pitchFamily="2" charset="-122"/>
                <a:ea typeface="华文楷体" pitchFamily="2" charset="-122"/>
              </a:rPr>
              <a:t>集中</a:t>
            </a:r>
            <a:r>
              <a:rPr lang="zh-CN" altLang="en-US" sz="1600" dirty="0">
                <a:latin typeface="华文楷体" pitchFamily="2" charset="-122"/>
                <a:ea typeface="华文楷体" pitchFamily="2" charset="-122"/>
              </a:rPr>
              <a:t>管理</a:t>
            </a:r>
          </a:p>
        </p:txBody>
      </p:sp>
      <p:sp>
        <p:nvSpPr>
          <p:cNvPr id="7084045" name="Rectangle 13"/>
          <p:cNvSpPr>
            <a:spLocks noChangeArrowheads="1"/>
          </p:cNvSpPr>
          <p:nvPr/>
        </p:nvSpPr>
        <p:spPr bwMode="auto">
          <a:xfrm>
            <a:off x="5643570" y="3025760"/>
            <a:ext cx="1230923" cy="509594"/>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zh-CN" altLang="en-US" sz="1600" dirty="0">
                <a:latin typeface="华文楷体" pitchFamily="2" charset="-122"/>
                <a:ea typeface="华文楷体" pitchFamily="2" charset="-122"/>
              </a:rPr>
              <a:t>投资</a:t>
            </a:r>
            <a:r>
              <a:rPr lang="zh-CN" altLang="en-US" sz="1600" dirty="0" smtClean="0">
                <a:latin typeface="华文楷体" pitchFamily="2" charset="-122"/>
                <a:ea typeface="华文楷体" pitchFamily="2" charset="-122"/>
              </a:rPr>
              <a:t>的</a:t>
            </a:r>
            <a:endParaRPr lang="en-US" altLang="zh-CN" sz="1600" dirty="0" smtClean="0">
              <a:latin typeface="华文楷体" pitchFamily="2" charset="-122"/>
              <a:ea typeface="华文楷体" pitchFamily="2" charset="-122"/>
            </a:endParaRPr>
          </a:p>
          <a:p>
            <a:pPr algn="ctr"/>
            <a:r>
              <a:rPr lang="zh-CN" altLang="en-US" sz="1600" dirty="0" smtClean="0">
                <a:latin typeface="华文楷体" pitchFamily="2" charset="-122"/>
                <a:ea typeface="华文楷体" pitchFamily="2" charset="-122"/>
              </a:rPr>
              <a:t>集中</a:t>
            </a:r>
            <a:r>
              <a:rPr lang="zh-CN" altLang="en-US" sz="1600" dirty="0">
                <a:latin typeface="华文楷体" pitchFamily="2" charset="-122"/>
                <a:ea typeface="华文楷体" pitchFamily="2" charset="-122"/>
              </a:rPr>
              <a:t>管理</a:t>
            </a:r>
          </a:p>
        </p:txBody>
      </p:sp>
      <p:sp>
        <p:nvSpPr>
          <p:cNvPr id="7084046" name="Rectangle 14"/>
          <p:cNvSpPr>
            <a:spLocks noChangeArrowheads="1"/>
          </p:cNvSpPr>
          <p:nvPr/>
        </p:nvSpPr>
        <p:spPr bwMode="auto">
          <a:xfrm>
            <a:off x="5643570" y="3525826"/>
            <a:ext cx="1230923" cy="546116"/>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zh-CN" altLang="en-US" sz="1600" dirty="0">
                <a:latin typeface="华文楷体" pitchFamily="2" charset="-122"/>
                <a:ea typeface="华文楷体" pitchFamily="2" charset="-122"/>
              </a:rPr>
              <a:t>财务</a:t>
            </a:r>
            <a:r>
              <a:rPr lang="zh-CN" altLang="en-US" sz="1600" dirty="0" smtClean="0">
                <a:latin typeface="华文楷体" pitchFamily="2" charset="-122"/>
                <a:ea typeface="华文楷体" pitchFamily="2" charset="-122"/>
              </a:rPr>
              <a:t>信息</a:t>
            </a:r>
            <a:endParaRPr lang="en-US" altLang="zh-CN" sz="1600" dirty="0" smtClean="0">
              <a:latin typeface="华文楷体" pitchFamily="2" charset="-122"/>
              <a:ea typeface="华文楷体" pitchFamily="2" charset="-122"/>
            </a:endParaRPr>
          </a:p>
          <a:p>
            <a:pPr algn="ctr"/>
            <a:r>
              <a:rPr lang="zh-CN" altLang="en-US" sz="1600" dirty="0" smtClean="0">
                <a:latin typeface="华文楷体" pitchFamily="2" charset="-122"/>
                <a:ea typeface="华文楷体" pitchFamily="2" charset="-122"/>
              </a:rPr>
              <a:t>集中</a:t>
            </a:r>
            <a:r>
              <a:rPr lang="zh-CN" altLang="en-US" sz="1600" dirty="0">
                <a:latin typeface="华文楷体" pitchFamily="2" charset="-122"/>
                <a:ea typeface="华文楷体" pitchFamily="2" charset="-122"/>
              </a:rPr>
              <a:t>管理</a:t>
            </a:r>
          </a:p>
        </p:txBody>
      </p:sp>
      <p:cxnSp>
        <p:nvCxnSpPr>
          <p:cNvPr id="7084047" name="AutoShape 15"/>
          <p:cNvCxnSpPr>
            <a:cxnSpLocks noChangeShapeType="1"/>
            <a:stCxn id="7084036" idx="2"/>
            <a:endCxn id="7084042" idx="0"/>
          </p:cNvCxnSpPr>
          <p:nvPr/>
        </p:nvCxnSpPr>
        <p:spPr bwMode="auto">
          <a:xfrm rot="16200000" flipH="1">
            <a:off x="1943589" y="2241775"/>
            <a:ext cx="292100" cy="5862"/>
          </a:xfrm>
          <a:prstGeom prst="bentConnector3">
            <a:avLst>
              <a:gd name="adj1" fmla="val 50000"/>
            </a:avLst>
          </a:prstGeom>
          <a:noFill/>
          <a:ln w="9525">
            <a:solidFill>
              <a:schemeClr val="tx1"/>
            </a:solidFill>
            <a:miter lim="800000"/>
            <a:headEnd/>
            <a:tailEnd type="triangle" w="med" len="med"/>
          </a:ln>
          <a:effectLst/>
        </p:spPr>
      </p:cxnSp>
      <p:cxnSp>
        <p:nvCxnSpPr>
          <p:cNvPr id="7084048" name="AutoShape 16"/>
          <p:cNvCxnSpPr>
            <a:cxnSpLocks noChangeShapeType="1"/>
            <a:stCxn id="7084037" idx="2"/>
            <a:endCxn id="7084043" idx="0"/>
          </p:cNvCxnSpPr>
          <p:nvPr/>
        </p:nvCxnSpPr>
        <p:spPr bwMode="auto">
          <a:xfrm rot="16200000" flipH="1">
            <a:off x="4094285" y="2248125"/>
            <a:ext cx="304800" cy="5862"/>
          </a:xfrm>
          <a:prstGeom prst="bentConnector3">
            <a:avLst>
              <a:gd name="adj1" fmla="val 50000"/>
            </a:avLst>
          </a:prstGeom>
          <a:noFill/>
          <a:ln w="9525">
            <a:solidFill>
              <a:schemeClr val="tx1"/>
            </a:solidFill>
            <a:miter lim="800000"/>
            <a:headEnd/>
            <a:tailEnd type="triangle" w="med" len="med"/>
          </a:ln>
          <a:effectLst/>
        </p:spPr>
      </p:cxnSp>
      <p:cxnSp>
        <p:nvCxnSpPr>
          <p:cNvPr id="7084050" name="AutoShape 18"/>
          <p:cNvCxnSpPr>
            <a:cxnSpLocks noChangeShapeType="1"/>
            <a:stCxn id="7084038" idx="2"/>
          </p:cNvCxnSpPr>
          <p:nvPr/>
        </p:nvCxnSpPr>
        <p:spPr bwMode="auto">
          <a:xfrm rot="5400000">
            <a:off x="6113096" y="2257406"/>
            <a:ext cx="317500" cy="0"/>
          </a:xfrm>
          <a:prstGeom prst="straightConnector1">
            <a:avLst/>
          </a:prstGeom>
          <a:noFill/>
          <a:ln w="9525">
            <a:solidFill>
              <a:schemeClr val="tx1"/>
            </a:solidFill>
            <a:round/>
            <a:headEnd/>
            <a:tailEnd type="triangle" w="med" len="med"/>
          </a:ln>
          <a:effectLst/>
        </p:spPr>
      </p:cxnSp>
      <p:sp>
        <p:nvSpPr>
          <p:cNvPr id="7084051" name="Rectangle 19"/>
          <p:cNvSpPr>
            <a:spLocks noChangeArrowheads="1"/>
          </p:cNvSpPr>
          <p:nvPr/>
        </p:nvSpPr>
        <p:spPr bwMode="auto">
          <a:xfrm>
            <a:off x="3500430" y="4286256"/>
            <a:ext cx="1617785" cy="4699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zh-CN" altLang="en-US" sz="1600" b="1" dirty="0">
                <a:latin typeface="华文楷体" pitchFamily="2" charset="-122"/>
                <a:ea typeface="华文楷体" pitchFamily="2" charset="-122"/>
              </a:rPr>
              <a:t>下属成员企业</a:t>
            </a:r>
          </a:p>
        </p:txBody>
      </p:sp>
      <p:sp>
        <p:nvSpPr>
          <p:cNvPr id="7084055" name="Rectangle 23"/>
          <p:cNvSpPr>
            <a:spLocks noChangeArrowheads="1"/>
          </p:cNvSpPr>
          <p:nvPr/>
        </p:nvSpPr>
        <p:spPr bwMode="auto">
          <a:xfrm>
            <a:off x="1090246" y="1260456"/>
            <a:ext cx="6267836" cy="2882924"/>
          </a:xfrm>
          <a:prstGeom prst="rect">
            <a:avLst/>
          </a:prstGeom>
          <a:noFill/>
          <a:ln w="28575" algn="ctr">
            <a:solidFill>
              <a:schemeClr val="accent2"/>
            </a:solidFill>
            <a:prstDash val="dash"/>
            <a:miter lim="800000"/>
            <a:headEnd/>
            <a:tailEnd/>
          </a:ln>
          <a:effectLst/>
        </p:spPr>
        <p:txBody>
          <a:bodyPr wrap="none" anchor="ctr"/>
          <a:lstStyle/>
          <a:p>
            <a:endParaRPr lang="zh-CN" altLang="en-US" sz="1600">
              <a:latin typeface="华文楷体" pitchFamily="2" charset="-122"/>
              <a:ea typeface="华文楷体" pitchFamily="2" charset="-122"/>
            </a:endParaRPr>
          </a:p>
        </p:txBody>
      </p:sp>
      <p:sp>
        <p:nvSpPr>
          <p:cNvPr id="7084058" name="AutoShape 26"/>
          <p:cNvSpPr>
            <a:spLocks noChangeArrowheads="1"/>
          </p:cNvSpPr>
          <p:nvPr/>
        </p:nvSpPr>
        <p:spPr bwMode="auto">
          <a:xfrm>
            <a:off x="4255477" y="3714752"/>
            <a:ext cx="128954" cy="469900"/>
          </a:xfrm>
          <a:prstGeom prst="downArrow">
            <a:avLst>
              <a:gd name="adj1" fmla="val 50000"/>
              <a:gd name="adj2" fmla="val 84091"/>
            </a:avLst>
          </a:prstGeom>
          <a:solidFill>
            <a:schemeClr val="hlink"/>
          </a:solidFill>
          <a:ln w="9525" algn="ctr">
            <a:solidFill>
              <a:schemeClr val="tx1"/>
            </a:solidFill>
            <a:miter lim="800000"/>
            <a:headEnd/>
            <a:tailEnd/>
          </a:ln>
          <a:effectLst/>
        </p:spPr>
        <p:txBody>
          <a:bodyPr vert="eaVert" wrap="none" anchor="ctr"/>
          <a:lstStyle/>
          <a:p>
            <a:endParaRPr lang="zh-CN" altLang="en-US" sz="1600">
              <a:latin typeface="华文楷体" pitchFamily="2" charset="-122"/>
              <a:ea typeface="华文楷体" pitchFamily="2" charset="-122"/>
            </a:endParaRPr>
          </a:p>
        </p:txBody>
      </p:sp>
      <p:sp>
        <p:nvSpPr>
          <p:cNvPr id="7084059" name="AutoShape 27"/>
          <p:cNvSpPr>
            <a:spLocks noChangeArrowheads="1"/>
          </p:cNvSpPr>
          <p:nvPr/>
        </p:nvSpPr>
        <p:spPr bwMode="auto">
          <a:xfrm rot="2266797">
            <a:off x="2995566" y="3934468"/>
            <a:ext cx="542192" cy="169862"/>
          </a:xfrm>
          <a:prstGeom prst="rightArrow">
            <a:avLst>
              <a:gd name="adj1" fmla="val 50000"/>
              <a:gd name="adj2" fmla="val 86449"/>
            </a:avLst>
          </a:prstGeom>
          <a:solidFill>
            <a:schemeClr val="hlink"/>
          </a:solidFill>
          <a:ln w="9525" algn="ctr">
            <a:solidFill>
              <a:schemeClr val="tx1"/>
            </a:solidFill>
            <a:miter lim="800000"/>
            <a:headEnd/>
            <a:tailEnd/>
          </a:ln>
          <a:effectLst/>
        </p:spPr>
        <p:txBody>
          <a:bodyPr wrap="none" anchor="ctr"/>
          <a:lstStyle/>
          <a:p>
            <a:endParaRPr lang="zh-CN" altLang="en-US" sz="1600">
              <a:latin typeface="华文楷体" pitchFamily="2" charset="-122"/>
              <a:ea typeface="华文楷体" pitchFamily="2" charset="-122"/>
            </a:endParaRPr>
          </a:p>
        </p:txBody>
      </p:sp>
      <p:sp>
        <p:nvSpPr>
          <p:cNvPr id="7084060" name="AutoShape 28"/>
          <p:cNvSpPr>
            <a:spLocks noChangeArrowheads="1"/>
          </p:cNvSpPr>
          <p:nvPr/>
        </p:nvSpPr>
        <p:spPr bwMode="auto">
          <a:xfrm rot="-24477092">
            <a:off x="5097818" y="3975210"/>
            <a:ext cx="501650" cy="149469"/>
          </a:xfrm>
          <a:prstGeom prst="leftArrow">
            <a:avLst>
              <a:gd name="adj1" fmla="val 50000"/>
              <a:gd name="adj2" fmla="val 77451"/>
            </a:avLst>
          </a:prstGeom>
          <a:solidFill>
            <a:schemeClr val="hlink"/>
          </a:solidFill>
          <a:ln w="9525" algn="ctr">
            <a:solidFill>
              <a:schemeClr val="tx1"/>
            </a:solidFill>
            <a:miter lim="800000"/>
            <a:headEnd/>
            <a:tailEnd/>
          </a:ln>
          <a:effectLst/>
        </p:spPr>
        <p:txBody>
          <a:bodyPr wrap="none" anchor="ctr"/>
          <a:lstStyle/>
          <a:p>
            <a:endParaRPr lang="zh-CN" altLang="en-US" sz="1600">
              <a:latin typeface="华文楷体" pitchFamily="2" charset="-122"/>
              <a:ea typeface="华文楷体" pitchFamily="2" charset="-122"/>
            </a:endParaRPr>
          </a:p>
        </p:txBody>
      </p:sp>
      <p:sp>
        <p:nvSpPr>
          <p:cNvPr id="32" name="Rectangle 6"/>
          <p:cNvSpPr>
            <a:spLocks noChangeArrowheads="1"/>
          </p:cNvSpPr>
          <p:nvPr/>
        </p:nvSpPr>
        <p:spPr bwMode="gray">
          <a:xfrm>
            <a:off x="571472" y="4929198"/>
            <a:ext cx="8286808" cy="1643074"/>
          </a:xfrm>
          <a:prstGeom prst="rect">
            <a:avLst/>
          </a:prstGeom>
          <a:solidFill>
            <a:schemeClr val="bg1"/>
          </a:solidFill>
          <a:ln w="12700">
            <a:solidFill>
              <a:schemeClr val="tx1"/>
            </a:solidFill>
            <a:miter lim="800000"/>
            <a:headEnd/>
            <a:tailEnd/>
          </a:ln>
          <a:effectLst/>
        </p:spPr>
        <p:txBody>
          <a:bodyPr/>
          <a:lstStyle/>
          <a:p>
            <a:pPr marL="117475" indent="-117475" eaLnBrk="0" hangingPunct="0">
              <a:lnSpc>
                <a:spcPct val="80000"/>
              </a:lnSpc>
              <a:spcBef>
                <a:spcPct val="25000"/>
              </a:spcBef>
            </a:pPr>
            <a:r>
              <a:rPr lang="zh-CN" altLang="en-US" sz="1600" b="0" dirty="0" smtClean="0">
                <a:latin typeface="华文楷体" pitchFamily="2" charset="-122"/>
                <a:ea typeface="华文楷体" pitchFamily="2" charset="-122"/>
              </a:rPr>
              <a:t>集团与下属成员单位的定位</a:t>
            </a:r>
            <a:r>
              <a:rPr lang="en-US" altLang="zh-CN" sz="1600" b="0" dirty="0" smtClean="0">
                <a:latin typeface="华文楷体" pitchFamily="2" charset="-122"/>
                <a:ea typeface="华文楷体" pitchFamily="2" charset="-122"/>
              </a:rPr>
              <a:t>:</a:t>
            </a:r>
          </a:p>
          <a:p>
            <a:pPr marL="117475" indent="-117475" eaLnBrk="0" hangingPunct="0">
              <a:lnSpc>
                <a:spcPct val="80000"/>
              </a:lnSpc>
              <a:spcBef>
                <a:spcPct val="25000"/>
              </a:spcBef>
              <a:buFontTx/>
              <a:buChar char="•"/>
            </a:pPr>
            <a:r>
              <a:rPr lang="zh-CN" altLang="en-US" sz="1600" b="0" dirty="0" smtClean="0">
                <a:latin typeface="华文楷体" pitchFamily="2" charset="-122"/>
                <a:ea typeface="华文楷体" pitchFamily="2" charset="-122"/>
              </a:rPr>
              <a:t>集团在财务管控体系实现垂直管理</a:t>
            </a:r>
            <a:r>
              <a:rPr lang="zh-CN" altLang="en-US" sz="1600" dirty="0" smtClean="0">
                <a:latin typeface="华文楷体" pitchFamily="2" charset="-122"/>
                <a:ea typeface="华文楷体" pitchFamily="2" charset="-122"/>
              </a:rPr>
              <a:t>，对财务管理人员由集团财务部建议任免及管理。</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b="0" dirty="0" smtClean="0">
                <a:latin typeface="华文楷体" pitchFamily="2" charset="-122"/>
                <a:ea typeface="华文楷体" pitchFamily="2" charset="-122"/>
              </a:rPr>
              <a:t>资金由结算中心统一管理，各成员单位按结算单位</a:t>
            </a:r>
            <a:r>
              <a:rPr lang="zh-CN" altLang="en-US" sz="1600" dirty="0" smtClean="0">
                <a:latin typeface="华文楷体" pitchFamily="2" charset="-122"/>
                <a:ea typeface="华文楷体" pitchFamily="2" charset="-122"/>
              </a:rPr>
              <a:t>要求进行开户和资金结算。</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预算由制度及考核办法由集团统一下发执行。</a:t>
            </a:r>
            <a:endParaRPr lang="en-US" altLang="zh-CN" sz="160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b="0" dirty="0" smtClean="0">
                <a:latin typeface="华文楷体" pitchFamily="2" charset="-122"/>
                <a:ea typeface="华文楷体" pitchFamily="2" charset="-122"/>
              </a:rPr>
              <a:t>投资由集团的各专业部门进行相应管理。</a:t>
            </a:r>
            <a:endParaRPr lang="en-US" altLang="zh-CN" sz="1600" b="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r>
              <a:rPr lang="zh-CN" altLang="en-US" sz="1600" dirty="0" smtClean="0">
                <a:latin typeface="华文楷体" pitchFamily="2" charset="-122"/>
                <a:ea typeface="华文楷体" pitchFamily="2" charset="-122"/>
              </a:rPr>
              <a:t>财务核算体系实现集团统一的账务核算。</a:t>
            </a:r>
            <a:endParaRPr lang="en-US" altLang="zh-CN" sz="1600" b="0" dirty="0" smtClean="0">
              <a:latin typeface="华文楷体" pitchFamily="2" charset="-122"/>
              <a:ea typeface="华文楷体" pitchFamily="2" charset="-122"/>
            </a:endParaRPr>
          </a:p>
          <a:p>
            <a:pPr marL="117475" indent="-117475" eaLnBrk="0" hangingPunct="0">
              <a:lnSpc>
                <a:spcPct val="80000"/>
              </a:lnSpc>
              <a:spcBef>
                <a:spcPct val="25000"/>
              </a:spcBef>
            </a:pPr>
            <a:endParaRPr lang="en-US" altLang="zh-CN" sz="1600" b="0" dirty="0" smtClean="0">
              <a:latin typeface="华文楷体" pitchFamily="2" charset="-122"/>
              <a:ea typeface="华文楷体" pitchFamily="2" charset="-122"/>
            </a:endParaRPr>
          </a:p>
          <a:p>
            <a:pPr marL="117475" indent="-117475" eaLnBrk="0" hangingPunct="0">
              <a:lnSpc>
                <a:spcPct val="80000"/>
              </a:lnSpc>
              <a:spcBef>
                <a:spcPct val="25000"/>
              </a:spcBef>
              <a:buFontTx/>
              <a:buChar char="•"/>
            </a:pPr>
            <a:endParaRPr lang="en-US" altLang="zh-CN" sz="1600" b="0" dirty="0" smtClean="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1140" name="Rectangle 4"/>
          <p:cNvSpPr>
            <a:spLocks noGrp="1" noChangeArrowheads="1"/>
          </p:cNvSpPr>
          <p:nvPr>
            <p:ph type="title"/>
          </p:nvPr>
        </p:nvSpPr>
        <p:spPr>
          <a:xfrm>
            <a:off x="71406" y="-71462"/>
            <a:ext cx="8686800" cy="762000"/>
          </a:xfrm>
        </p:spPr>
        <p:txBody>
          <a:bodyPr/>
          <a:lstStyle/>
          <a:p>
            <a:pPr algn="l">
              <a:defRPr/>
            </a:pPr>
            <a:r>
              <a:rPr lang="zh-CN" altLang="en-US" sz="3200" b="1" dirty="0" smtClean="0">
                <a:solidFill>
                  <a:srgbClr val="FF0000"/>
                </a:solidFill>
                <a:latin typeface="华文楷体" pitchFamily="2" charset="-122"/>
                <a:ea typeface="华文楷体" pitchFamily="2" charset="-122"/>
                <a:cs typeface="+mn-cs"/>
              </a:rPr>
              <a:t>预算各部门之间的关系</a:t>
            </a:r>
          </a:p>
        </p:txBody>
      </p:sp>
      <p:grpSp>
        <p:nvGrpSpPr>
          <p:cNvPr id="2" name="Group 5"/>
          <p:cNvGrpSpPr>
            <a:grpSpLocks noChangeAspect="1"/>
          </p:cNvGrpSpPr>
          <p:nvPr/>
        </p:nvGrpSpPr>
        <p:grpSpPr bwMode="auto">
          <a:xfrm>
            <a:off x="70038" y="928670"/>
            <a:ext cx="6930854" cy="5056188"/>
            <a:chOff x="1782" y="1610"/>
            <a:chExt cx="8339" cy="5616"/>
          </a:xfrm>
        </p:grpSpPr>
        <p:sp>
          <p:nvSpPr>
            <p:cNvPr id="7131142" name="AutoShape 6"/>
            <p:cNvSpPr>
              <a:spLocks noChangeAspect="1" noChangeArrowheads="1"/>
            </p:cNvSpPr>
            <p:nvPr/>
          </p:nvSpPr>
          <p:spPr bwMode="auto">
            <a:xfrm>
              <a:off x="1782" y="1610"/>
              <a:ext cx="8306" cy="5616"/>
            </a:xfrm>
            <a:prstGeom prst="rect">
              <a:avLst/>
            </a:prstGeom>
            <a:noFill/>
            <a:ln w="9525">
              <a:noFill/>
              <a:miter lim="800000"/>
              <a:headEnd/>
              <a:tailEnd/>
            </a:ln>
          </p:spPr>
          <p:txBody>
            <a:bodyPr/>
            <a:lstStyle/>
            <a:p>
              <a:endParaRPr lang="zh-CN" altLang="en-US">
                <a:latin typeface="华文楷体" pitchFamily="2" charset="-122"/>
                <a:ea typeface="华文楷体" pitchFamily="2" charset="-122"/>
              </a:endParaRPr>
            </a:p>
          </p:txBody>
        </p:sp>
        <p:sp>
          <p:nvSpPr>
            <p:cNvPr id="7131143" name="Rectangle 7"/>
            <p:cNvSpPr>
              <a:spLocks noChangeArrowheads="1"/>
            </p:cNvSpPr>
            <p:nvPr/>
          </p:nvSpPr>
          <p:spPr bwMode="auto">
            <a:xfrm>
              <a:off x="5340" y="1845"/>
              <a:ext cx="1074" cy="377"/>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lIns="59436" tIns="29718" rIns="59436" bIns="29718" anchor="ctr"/>
            <a:lstStyle/>
            <a:p>
              <a:pPr algn="ctr"/>
              <a:r>
                <a:rPr lang="zh-CN" altLang="en-US" sz="1200" b="1">
                  <a:solidFill>
                    <a:schemeClr val="bg1">
                      <a:lumMod val="50000"/>
                    </a:schemeClr>
                  </a:solidFill>
                  <a:latin typeface="华文楷体" pitchFamily="2" charset="-122"/>
                  <a:ea typeface="华文楷体" pitchFamily="2" charset="-122"/>
                </a:rPr>
                <a:t>销售预算</a:t>
              </a:r>
              <a:endParaRPr lang="zh-CN" altLang="en-US" sz="1200">
                <a:solidFill>
                  <a:schemeClr val="bg1">
                    <a:lumMod val="50000"/>
                  </a:schemeClr>
                </a:solidFill>
                <a:latin typeface="华文楷体" pitchFamily="2" charset="-122"/>
                <a:ea typeface="华文楷体" pitchFamily="2" charset="-122"/>
              </a:endParaRPr>
            </a:p>
          </p:txBody>
        </p:sp>
        <p:sp>
          <p:nvSpPr>
            <p:cNvPr id="7131144" name="Rectangle 8"/>
            <p:cNvSpPr>
              <a:spLocks noChangeArrowheads="1"/>
            </p:cNvSpPr>
            <p:nvPr/>
          </p:nvSpPr>
          <p:spPr bwMode="auto">
            <a:xfrm>
              <a:off x="8081" y="1767"/>
              <a:ext cx="1360" cy="449"/>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lIns="59436" tIns="29718" rIns="59436" bIns="29718" anchor="ctr"/>
            <a:lstStyle/>
            <a:p>
              <a:pPr algn="ctr"/>
              <a:r>
                <a:rPr lang="zh-CN" altLang="en-US" sz="1200" b="1" dirty="0">
                  <a:solidFill>
                    <a:schemeClr val="bg1">
                      <a:lumMod val="50000"/>
                    </a:schemeClr>
                  </a:solidFill>
                  <a:latin typeface="华文楷体" pitchFamily="2" charset="-122"/>
                  <a:ea typeface="华文楷体" pitchFamily="2" charset="-122"/>
                </a:rPr>
                <a:t>长期销售预测</a:t>
              </a:r>
              <a:endParaRPr lang="zh-CN" altLang="en-US" sz="1200" dirty="0">
                <a:solidFill>
                  <a:schemeClr val="bg1">
                    <a:lumMod val="50000"/>
                  </a:schemeClr>
                </a:solidFill>
                <a:latin typeface="华文楷体" pitchFamily="2" charset="-122"/>
                <a:ea typeface="华文楷体" pitchFamily="2" charset="-122"/>
              </a:endParaRPr>
            </a:p>
          </p:txBody>
        </p:sp>
        <p:sp>
          <p:nvSpPr>
            <p:cNvPr id="7131145" name="Rectangle 9"/>
            <p:cNvSpPr>
              <a:spLocks noChangeArrowheads="1"/>
            </p:cNvSpPr>
            <p:nvPr/>
          </p:nvSpPr>
          <p:spPr bwMode="auto">
            <a:xfrm>
              <a:off x="3695" y="2990"/>
              <a:ext cx="1360" cy="352"/>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lIns="59436" tIns="29718" rIns="59436" bIns="29718" anchor="ctr"/>
            <a:lstStyle/>
            <a:p>
              <a:pPr algn="ctr"/>
              <a:r>
                <a:rPr lang="zh-CN" altLang="en-US" sz="1200" b="1">
                  <a:solidFill>
                    <a:schemeClr val="bg1">
                      <a:lumMod val="50000"/>
                    </a:schemeClr>
                  </a:solidFill>
                  <a:latin typeface="华文楷体" pitchFamily="2" charset="-122"/>
                  <a:ea typeface="华文楷体" pitchFamily="2" charset="-122"/>
                </a:rPr>
                <a:t>期末存货预算</a:t>
              </a:r>
              <a:endParaRPr lang="zh-CN" altLang="en-US" sz="1200">
                <a:solidFill>
                  <a:schemeClr val="bg1">
                    <a:lumMod val="50000"/>
                  </a:schemeClr>
                </a:solidFill>
                <a:latin typeface="华文楷体" pitchFamily="2" charset="-122"/>
                <a:ea typeface="华文楷体" pitchFamily="2" charset="-122"/>
              </a:endParaRPr>
            </a:p>
          </p:txBody>
        </p:sp>
        <p:sp>
          <p:nvSpPr>
            <p:cNvPr id="7131146" name="Rectangle 10"/>
            <p:cNvSpPr>
              <a:spLocks noChangeArrowheads="1"/>
            </p:cNvSpPr>
            <p:nvPr/>
          </p:nvSpPr>
          <p:spPr bwMode="auto">
            <a:xfrm>
              <a:off x="5320" y="2963"/>
              <a:ext cx="1074" cy="37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lIns="59436" tIns="29718" rIns="59436" bIns="29718" anchor="ctr"/>
            <a:lstStyle/>
            <a:p>
              <a:pPr algn="ctr"/>
              <a:r>
                <a:rPr lang="zh-CN" altLang="en-US" sz="1200" b="1">
                  <a:solidFill>
                    <a:schemeClr val="bg1">
                      <a:lumMod val="50000"/>
                    </a:schemeClr>
                  </a:solidFill>
                  <a:latin typeface="华文楷体" pitchFamily="2" charset="-122"/>
                  <a:ea typeface="华文楷体" pitchFamily="2" charset="-122"/>
                </a:rPr>
                <a:t>生产预算</a:t>
              </a:r>
              <a:endParaRPr lang="zh-CN" altLang="en-US" sz="1200">
                <a:solidFill>
                  <a:schemeClr val="bg1">
                    <a:lumMod val="50000"/>
                  </a:schemeClr>
                </a:solidFill>
                <a:latin typeface="华文楷体" pitchFamily="2" charset="-122"/>
                <a:ea typeface="华文楷体" pitchFamily="2" charset="-122"/>
              </a:endParaRPr>
            </a:p>
          </p:txBody>
        </p:sp>
        <p:sp>
          <p:nvSpPr>
            <p:cNvPr id="7131147" name="Rectangle 11"/>
            <p:cNvSpPr>
              <a:spLocks noChangeArrowheads="1"/>
            </p:cNvSpPr>
            <p:nvPr/>
          </p:nvSpPr>
          <p:spPr bwMode="auto">
            <a:xfrm>
              <a:off x="3773" y="3881"/>
              <a:ext cx="1357" cy="392"/>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lIns="59436" tIns="29718" rIns="59436" bIns="29718" anchor="ctr"/>
            <a:lstStyle/>
            <a:p>
              <a:pPr algn="ctr"/>
              <a:r>
                <a:rPr lang="zh-CN" altLang="en-US" sz="1200" b="1">
                  <a:solidFill>
                    <a:schemeClr val="bg1">
                      <a:lumMod val="50000"/>
                    </a:schemeClr>
                  </a:solidFill>
                  <a:latin typeface="华文楷体" pitchFamily="2" charset="-122"/>
                  <a:ea typeface="华文楷体" pitchFamily="2" charset="-122"/>
                </a:rPr>
                <a:t>直接材料预算</a:t>
              </a:r>
              <a:endParaRPr lang="zh-CN" altLang="en-US" sz="1200">
                <a:solidFill>
                  <a:schemeClr val="bg1">
                    <a:lumMod val="50000"/>
                  </a:schemeClr>
                </a:solidFill>
                <a:latin typeface="华文楷体" pitchFamily="2" charset="-122"/>
                <a:ea typeface="华文楷体" pitchFamily="2" charset="-122"/>
              </a:endParaRPr>
            </a:p>
          </p:txBody>
        </p:sp>
        <p:sp>
          <p:nvSpPr>
            <p:cNvPr id="7131148" name="Rectangle 12"/>
            <p:cNvSpPr>
              <a:spLocks noChangeArrowheads="1"/>
            </p:cNvSpPr>
            <p:nvPr/>
          </p:nvSpPr>
          <p:spPr bwMode="auto">
            <a:xfrm>
              <a:off x="5183" y="3881"/>
              <a:ext cx="1332" cy="377"/>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lIns="59436" tIns="29718" rIns="59436" bIns="29718" anchor="ctr"/>
            <a:lstStyle/>
            <a:p>
              <a:pPr algn="ctr"/>
              <a:r>
                <a:rPr lang="zh-CN" altLang="en-US" sz="1200" b="1">
                  <a:solidFill>
                    <a:schemeClr val="bg1">
                      <a:lumMod val="50000"/>
                    </a:schemeClr>
                  </a:solidFill>
                  <a:latin typeface="华文楷体" pitchFamily="2" charset="-122"/>
                  <a:ea typeface="华文楷体" pitchFamily="2" charset="-122"/>
                </a:rPr>
                <a:t>直接人工预算</a:t>
              </a:r>
              <a:endParaRPr lang="zh-CN" altLang="en-US" sz="1200">
                <a:solidFill>
                  <a:schemeClr val="bg1">
                    <a:lumMod val="50000"/>
                  </a:schemeClr>
                </a:solidFill>
                <a:latin typeface="华文楷体" pitchFamily="2" charset="-122"/>
                <a:ea typeface="华文楷体" pitchFamily="2" charset="-122"/>
              </a:endParaRPr>
            </a:p>
          </p:txBody>
        </p:sp>
        <p:sp>
          <p:nvSpPr>
            <p:cNvPr id="7131149" name="Rectangle 13"/>
            <p:cNvSpPr>
              <a:spLocks noChangeArrowheads="1"/>
            </p:cNvSpPr>
            <p:nvPr/>
          </p:nvSpPr>
          <p:spPr bwMode="auto">
            <a:xfrm>
              <a:off x="6593" y="3881"/>
              <a:ext cx="1193" cy="392"/>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lIns="59436" tIns="29718" rIns="59436" bIns="29718" anchor="ctr"/>
            <a:lstStyle/>
            <a:p>
              <a:pPr algn="ctr"/>
              <a:r>
                <a:rPr lang="zh-CN" altLang="en-US" sz="1200" b="1">
                  <a:solidFill>
                    <a:schemeClr val="bg1">
                      <a:lumMod val="50000"/>
                    </a:schemeClr>
                  </a:solidFill>
                  <a:latin typeface="华文楷体" pitchFamily="2" charset="-122"/>
                  <a:ea typeface="华文楷体" pitchFamily="2" charset="-122"/>
                </a:rPr>
                <a:t>制造费用预算</a:t>
              </a:r>
              <a:endParaRPr lang="zh-CN" altLang="en-US" sz="1200">
                <a:solidFill>
                  <a:schemeClr val="bg1">
                    <a:lumMod val="50000"/>
                  </a:schemeClr>
                </a:solidFill>
                <a:latin typeface="华文楷体" pitchFamily="2" charset="-122"/>
                <a:ea typeface="华文楷体" pitchFamily="2" charset="-122"/>
              </a:endParaRPr>
            </a:p>
          </p:txBody>
        </p:sp>
        <p:sp>
          <p:nvSpPr>
            <p:cNvPr id="7131150" name="Rectangle 14"/>
            <p:cNvSpPr>
              <a:spLocks noChangeArrowheads="1"/>
            </p:cNvSpPr>
            <p:nvPr/>
          </p:nvSpPr>
          <p:spPr bwMode="auto">
            <a:xfrm>
              <a:off x="6609" y="2983"/>
              <a:ext cx="1965" cy="36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lIns="59436" tIns="29718" rIns="59436" bIns="29718" anchor="ctr"/>
            <a:lstStyle/>
            <a:p>
              <a:pPr algn="ctr"/>
              <a:r>
                <a:rPr lang="zh-CN" altLang="en-US" sz="1200" b="1">
                  <a:solidFill>
                    <a:schemeClr val="bg1">
                      <a:lumMod val="50000"/>
                    </a:schemeClr>
                  </a:solidFill>
                  <a:latin typeface="华文楷体" pitchFamily="2" charset="-122"/>
                  <a:ea typeface="华文楷体" pitchFamily="2" charset="-122"/>
                </a:rPr>
                <a:t>销售及管理费用预算</a:t>
              </a:r>
              <a:endParaRPr lang="zh-CN" altLang="en-US" sz="1200">
                <a:solidFill>
                  <a:schemeClr val="bg1">
                    <a:lumMod val="50000"/>
                  </a:schemeClr>
                </a:solidFill>
                <a:latin typeface="华文楷体" pitchFamily="2" charset="-122"/>
                <a:ea typeface="华文楷体" pitchFamily="2" charset="-122"/>
              </a:endParaRPr>
            </a:p>
          </p:txBody>
        </p:sp>
        <p:sp>
          <p:nvSpPr>
            <p:cNvPr id="7131151" name="Rectangle 15"/>
            <p:cNvSpPr>
              <a:spLocks noChangeArrowheads="1"/>
            </p:cNvSpPr>
            <p:nvPr/>
          </p:nvSpPr>
          <p:spPr bwMode="auto">
            <a:xfrm>
              <a:off x="5340" y="5042"/>
              <a:ext cx="1146" cy="46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lIns="59436" tIns="29718" rIns="59436" bIns="29718" anchor="ctr"/>
            <a:lstStyle/>
            <a:p>
              <a:pPr algn="ctr"/>
              <a:r>
                <a:rPr lang="zh-CN" altLang="en-US" sz="1200" b="1">
                  <a:solidFill>
                    <a:schemeClr val="bg1">
                      <a:lumMod val="50000"/>
                    </a:schemeClr>
                  </a:solidFill>
                  <a:latin typeface="华文楷体" pitchFamily="2" charset="-122"/>
                  <a:ea typeface="华文楷体" pitchFamily="2" charset="-122"/>
                </a:rPr>
                <a:t>现金预算</a:t>
              </a:r>
              <a:endParaRPr lang="zh-CN" altLang="en-US" sz="1200">
                <a:solidFill>
                  <a:schemeClr val="bg1">
                    <a:lumMod val="50000"/>
                  </a:schemeClr>
                </a:solidFill>
                <a:latin typeface="华文楷体" pitchFamily="2" charset="-122"/>
                <a:ea typeface="华文楷体" pitchFamily="2" charset="-122"/>
              </a:endParaRPr>
            </a:p>
          </p:txBody>
        </p:sp>
        <p:sp>
          <p:nvSpPr>
            <p:cNvPr id="7131152" name="Rectangle 16"/>
            <p:cNvSpPr>
              <a:spLocks noChangeArrowheads="1"/>
            </p:cNvSpPr>
            <p:nvPr/>
          </p:nvSpPr>
          <p:spPr bwMode="auto">
            <a:xfrm>
              <a:off x="8316" y="4730"/>
              <a:ext cx="1403" cy="733"/>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lIns="59436" tIns="29718" rIns="59436" bIns="29718" anchor="ctr"/>
            <a:lstStyle/>
            <a:p>
              <a:pPr algn="ctr"/>
              <a:r>
                <a:rPr lang="zh-CN" altLang="en-US" sz="1200" b="1">
                  <a:solidFill>
                    <a:schemeClr val="bg1">
                      <a:lumMod val="50000"/>
                    </a:schemeClr>
                  </a:solidFill>
                  <a:latin typeface="华文楷体" pitchFamily="2" charset="-122"/>
                  <a:ea typeface="华文楷体" pitchFamily="2" charset="-122"/>
                </a:rPr>
                <a:t>新增固定</a:t>
              </a:r>
            </a:p>
            <a:p>
              <a:pPr algn="ctr"/>
              <a:r>
                <a:rPr lang="zh-CN" altLang="en-US" sz="1200" b="1">
                  <a:solidFill>
                    <a:schemeClr val="bg1">
                      <a:lumMod val="50000"/>
                    </a:schemeClr>
                  </a:solidFill>
                  <a:latin typeface="华文楷体" pitchFamily="2" charset="-122"/>
                  <a:ea typeface="华文楷体" pitchFamily="2" charset="-122"/>
                </a:rPr>
                <a:t>资产预算</a:t>
              </a:r>
              <a:endParaRPr lang="zh-CN" altLang="en-US" sz="1200">
                <a:solidFill>
                  <a:schemeClr val="bg1">
                    <a:lumMod val="50000"/>
                  </a:schemeClr>
                </a:solidFill>
                <a:latin typeface="华文楷体" pitchFamily="2" charset="-122"/>
                <a:ea typeface="华文楷体" pitchFamily="2" charset="-122"/>
              </a:endParaRPr>
            </a:p>
          </p:txBody>
        </p:sp>
        <p:sp>
          <p:nvSpPr>
            <p:cNvPr id="7131153" name="Line 17"/>
            <p:cNvSpPr>
              <a:spLocks noChangeShapeType="1"/>
            </p:cNvSpPr>
            <p:nvPr/>
          </p:nvSpPr>
          <p:spPr bwMode="auto">
            <a:xfrm>
              <a:off x="5838" y="2260"/>
              <a:ext cx="0" cy="723"/>
            </a:xfrm>
            <a:prstGeom prst="line">
              <a:avLst/>
            </a:prstGeom>
            <a:noFill/>
            <a:ln w="28575" cap="sq">
              <a:solidFill>
                <a:srgbClr val="000000"/>
              </a:solidFill>
              <a:round/>
              <a:headEnd type="none" w="sm" len="sm"/>
              <a:tailEnd type="triangle" w="sm" len="sm"/>
            </a:ln>
            <a:effectLst/>
          </p:spPr>
          <p:txBody>
            <a:bodyPr anchor="ctr"/>
            <a:lstStyle/>
            <a:p>
              <a:endParaRPr lang="zh-CN" altLang="en-US">
                <a:latin typeface="华文楷体" pitchFamily="2" charset="-122"/>
                <a:ea typeface="华文楷体" pitchFamily="2" charset="-122"/>
              </a:endParaRPr>
            </a:p>
          </p:txBody>
        </p:sp>
        <p:grpSp>
          <p:nvGrpSpPr>
            <p:cNvPr id="3" name="Group 18"/>
            <p:cNvGrpSpPr>
              <a:grpSpLocks/>
            </p:cNvGrpSpPr>
            <p:nvPr/>
          </p:nvGrpSpPr>
          <p:grpSpPr bwMode="auto">
            <a:xfrm>
              <a:off x="5056" y="3098"/>
              <a:ext cx="280" cy="146"/>
              <a:chOff x="2088" y="1653"/>
              <a:chExt cx="172" cy="89"/>
            </a:xfrm>
          </p:grpSpPr>
          <p:sp>
            <p:nvSpPr>
              <p:cNvPr id="7131155" name="Line 19"/>
              <p:cNvSpPr>
                <a:spLocks noChangeShapeType="1"/>
              </p:cNvSpPr>
              <p:nvPr/>
            </p:nvSpPr>
            <p:spPr bwMode="auto">
              <a:xfrm flipV="1">
                <a:off x="2131" y="1653"/>
                <a:ext cx="129" cy="0"/>
              </a:xfrm>
              <a:prstGeom prst="line">
                <a:avLst/>
              </a:prstGeom>
              <a:noFill/>
              <a:ln w="28575" cap="sq">
                <a:solidFill>
                  <a:srgbClr val="000000"/>
                </a:solidFill>
                <a:round/>
                <a:headEnd type="none" w="sm" len="sm"/>
                <a:tailEnd type="triangle" w="sm" len="sm"/>
              </a:ln>
              <a:effectLst/>
            </p:spPr>
            <p:txBody>
              <a:bodyPr anchor="ctr"/>
              <a:lstStyle/>
              <a:p>
                <a:endParaRPr lang="zh-CN" altLang="en-US">
                  <a:latin typeface="华文楷体" pitchFamily="2" charset="-122"/>
                  <a:ea typeface="华文楷体" pitchFamily="2" charset="-122"/>
                </a:endParaRPr>
              </a:p>
            </p:txBody>
          </p:sp>
          <p:sp>
            <p:nvSpPr>
              <p:cNvPr id="7131156" name="Line 20"/>
              <p:cNvSpPr>
                <a:spLocks noChangeShapeType="1"/>
              </p:cNvSpPr>
              <p:nvPr/>
            </p:nvSpPr>
            <p:spPr bwMode="auto">
              <a:xfrm flipH="1">
                <a:off x="2088" y="1742"/>
                <a:ext cx="129" cy="0"/>
              </a:xfrm>
              <a:prstGeom prst="line">
                <a:avLst/>
              </a:prstGeom>
              <a:noFill/>
              <a:ln w="28575" cap="sq">
                <a:solidFill>
                  <a:srgbClr val="000000"/>
                </a:solidFill>
                <a:round/>
                <a:headEnd type="none" w="sm" len="sm"/>
                <a:tailEnd type="triangle" w="sm" len="sm"/>
              </a:ln>
              <a:effectLst/>
            </p:spPr>
            <p:txBody>
              <a:bodyPr anchor="ctr"/>
              <a:lstStyle/>
              <a:p>
                <a:endParaRPr lang="zh-CN" altLang="en-US">
                  <a:latin typeface="华文楷体" pitchFamily="2" charset="-122"/>
                  <a:ea typeface="华文楷体" pitchFamily="2" charset="-122"/>
                </a:endParaRPr>
              </a:p>
            </p:txBody>
          </p:sp>
        </p:grpSp>
        <p:sp>
          <p:nvSpPr>
            <p:cNvPr id="7131157" name="Line 21"/>
            <p:cNvSpPr>
              <a:spLocks noChangeShapeType="1"/>
            </p:cNvSpPr>
            <p:nvPr/>
          </p:nvSpPr>
          <p:spPr bwMode="auto">
            <a:xfrm>
              <a:off x="6436" y="2002"/>
              <a:ext cx="1685" cy="0"/>
            </a:xfrm>
            <a:prstGeom prst="line">
              <a:avLst/>
            </a:prstGeom>
            <a:noFill/>
            <a:ln w="28575" cap="sq">
              <a:solidFill>
                <a:srgbClr val="000000"/>
              </a:solidFill>
              <a:round/>
              <a:headEnd type="triangle" w="med" len="med"/>
              <a:tailEnd type="none" w="sm" len="sm"/>
            </a:ln>
            <a:effectLst/>
          </p:spPr>
          <p:txBody>
            <a:bodyPr anchor="ctr"/>
            <a:lstStyle/>
            <a:p>
              <a:endParaRPr lang="zh-CN" altLang="en-US">
                <a:latin typeface="华文楷体" pitchFamily="2" charset="-122"/>
                <a:ea typeface="华文楷体" pitchFamily="2" charset="-122"/>
              </a:endParaRPr>
            </a:p>
          </p:txBody>
        </p:sp>
        <p:grpSp>
          <p:nvGrpSpPr>
            <p:cNvPr id="4" name="Group 22"/>
            <p:cNvGrpSpPr>
              <a:grpSpLocks/>
            </p:cNvGrpSpPr>
            <p:nvPr/>
          </p:nvGrpSpPr>
          <p:grpSpPr bwMode="auto">
            <a:xfrm>
              <a:off x="6515" y="3333"/>
              <a:ext cx="1419" cy="1801"/>
              <a:chOff x="2976" y="1824"/>
              <a:chExt cx="870" cy="1104"/>
            </a:xfrm>
          </p:grpSpPr>
          <p:sp>
            <p:nvSpPr>
              <p:cNvPr id="7131159" name="Line 23"/>
              <p:cNvSpPr>
                <a:spLocks noChangeShapeType="1"/>
              </p:cNvSpPr>
              <p:nvPr/>
            </p:nvSpPr>
            <p:spPr bwMode="auto">
              <a:xfrm flipH="1">
                <a:off x="3840" y="1824"/>
                <a:ext cx="6" cy="1098"/>
              </a:xfrm>
              <a:prstGeom prst="line">
                <a:avLst/>
              </a:prstGeom>
              <a:noFill/>
              <a:ln w="28575" cap="sq">
                <a:solidFill>
                  <a:srgbClr val="000000"/>
                </a:solidFill>
                <a:round/>
                <a:headEnd type="none" w="sm" len="sm"/>
                <a:tailEnd type="none" w="sm" len="sm"/>
              </a:ln>
              <a:effectLst/>
            </p:spPr>
            <p:txBody>
              <a:bodyPr anchor="ctr"/>
              <a:lstStyle/>
              <a:p>
                <a:endParaRPr lang="zh-CN" altLang="en-US">
                  <a:latin typeface="华文楷体" pitchFamily="2" charset="-122"/>
                  <a:ea typeface="华文楷体" pitchFamily="2" charset="-122"/>
                </a:endParaRPr>
              </a:p>
            </p:txBody>
          </p:sp>
          <p:sp>
            <p:nvSpPr>
              <p:cNvPr id="7131160" name="Line 24"/>
              <p:cNvSpPr>
                <a:spLocks noChangeShapeType="1"/>
              </p:cNvSpPr>
              <p:nvPr/>
            </p:nvSpPr>
            <p:spPr bwMode="auto">
              <a:xfrm flipH="1">
                <a:off x="2976" y="2928"/>
                <a:ext cx="864" cy="0"/>
              </a:xfrm>
              <a:prstGeom prst="line">
                <a:avLst/>
              </a:prstGeom>
              <a:noFill/>
              <a:ln w="28575" cap="sq">
                <a:solidFill>
                  <a:srgbClr val="000000"/>
                </a:solidFill>
                <a:round/>
                <a:headEnd type="none" w="sm" len="sm"/>
                <a:tailEnd type="triangle" w="sm" len="sm"/>
              </a:ln>
              <a:effectLst/>
            </p:spPr>
            <p:txBody>
              <a:bodyPr anchor="ctr"/>
              <a:lstStyle/>
              <a:p>
                <a:endParaRPr lang="zh-CN" altLang="en-US">
                  <a:latin typeface="华文楷体" pitchFamily="2" charset="-122"/>
                  <a:ea typeface="华文楷体" pitchFamily="2" charset="-122"/>
                </a:endParaRPr>
              </a:p>
            </p:txBody>
          </p:sp>
        </p:grpSp>
        <p:sp>
          <p:nvSpPr>
            <p:cNvPr id="7131161" name="Line 25"/>
            <p:cNvSpPr>
              <a:spLocks noChangeShapeType="1"/>
            </p:cNvSpPr>
            <p:nvPr/>
          </p:nvSpPr>
          <p:spPr bwMode="auto">
            <a:xfrm>
              <a:off x="5888" y="5586"/>
              <a:ext cx="1" cy="236"/>
            </a:xfrm>
            <a:prstGeom prst="line">
              <a:avLst/>
            </a:prstGeom>
            <a:noFill/>
            <a:ln w="28575" cap="sq">
              <a:solidFill>
                <a:srgbClr val="000000"/>
              </a:solidFill>
              <a:round/>
              <a:headEnd type="none" w="sm" len="sm"/>
              <a:tailEnd type="triangle" w="sm" len="sm"/>
            </a:ln>
            <a:effectLst/>
          </p:spPr>
          <p:txBody>
            <a:bodyPr anchor="ctr"/>
            <a:lstStyle/>
            <a:p>
              <a:endParaRPr lang="zh-CN" altLang="en-US">
                <a:latin typeface="华文楷体" pitchFamily="2" charset="-122"/>
                <a:ea typeface="华文楷体" pitchFamily="2" charset="-122"/>
              </a:endParaRPr>
            </a:p>
          </p:txBody>
        </p:sp>
        <p:grpSp>
          <p:nvGrpSpPr>
            <p:cNvPr id="5" name="Group 26"/>
            <p:cNvGrpSpPr>
              <a:grpSpLocks/>
            </p:cNvGrpSpPr>
            <p:nvPr/>
          </p:nvGrpSpPr>
          <p:grpSpPr bwMode="auto">
            <a:xfrm>
              <a:off x="4574" y="3333"/>
              <a:ext cx="2646" cy="548"/>
              <a:chOff x="1787" y="1824"/>
              <a:chExt cx="1621" cy="336"/>
            </a:xfrm>
          </p:grpSpPr>
          <p:sp>
            <p:nvSpPr>
              <p:cNvPr id="7131163" name="Line 27"/>
              <p:cNvSpPr>
                <a:spLocks noChangeShapeType="1"/>
              </p:cNvSpPr>
              <p:nvPr/>
            </p:nvSpPr>
            <p:spPr bwMode="auto">
              <a:xfrm flipH="1">
                <a:off x="2592" y="1824"/>
                <a:ext cx="0" cy="336"/>
              </a:xfrm>
              <a:prstGeom prst="line">
                <a:avLst/>
              </a:prstGeom>
              <a:noFill/>
              <a:ln w="28575" cap="sq">
                <a:solidFill>
                  <a:srgbClr val="000000"/>
                </a:solidFill>
                <a:round/>
                <a:headEnd type="none" w="sm" len="sm"/>
                <a:tailEnd type="triangle" w="sm" len="sm"/>
              </a:ln>
              <a:effectLst/>
            </p:spPr>
            <p:txBody>
              <a:bodyPr anchor="ctr"/>
              <a:lstStyle/>
              <a:p>
                <a:endParaRPr lang="zh-CN" altLang="en-US" sz="1200">
                  <a:solidFill>
                    <a:schemeClr val="bg1">
                      <a:lumMod val="50000"/>
                    </a:schemeClr>
                  </a:solidFill>
                  <a:latin typeface="华文楷体" pitchFamily="2" charset="-122"/>
                  <a:ea typeface="华文楷体" pitchFamily="2" charset="-122"/>
                </a:endParaRPr>
              </a:p>
            </p:txBody>
          </p:sp>
          <p:sp>
            <p:nvSpPr>
              <p:cNvPr id="7131164" name="Line 28"/>
              <p:cNvSpPr>
                <a:spLocks noChangeShapeType="1"/>
              </p:cNvSpPr>
              <p:nvPr/>
            </p:nvSpPr>
            <p:spPr bwMode="auto">
              <a:xfrm flipH="1">
                <a:off x="1787" y="1824"/>
                <a:ext cx="709" cy="316"/>
              </a:xfrm>
              <a:prstGeom prst="line">
                <a:avLst/>
              </a:prstGeom>
              <a:noFill/>
              <a:ln w="28575" cap="sq">
                <a:solidFill>
                  <a:srgbClr val="000000"/>
                </a:solidFill>
                <a:round/>
                <a:headEnd type="none" w="sm" len="sm"/>
                <a:tailEnd type="triangle" w="sm" len="sm"/>
              </a:ln>
              <a:effectLst/>
            </p:spPr>
            <p:txBody>
              <a:bodyPr anchor="ctr"/>
              <a:lstStyle/>
              <a:p>
                <a:endParaRPr lang="zh-CN" altLang="en-US">
                  <a:latin typeface="华文楷体" pitchFamily="2" charset="-122"/>
                  <a:ea typeface="华文楷体" pitchFamily="2" charset="-122"/>
                </a:endParaRPr>
              </a:p>
            </p:txBody>
          </p:sp>
          <p:sp>
            <p:nvSpPr>
              <p:cNvPr id="7131165" name="Line 29"/>
              <p:cNvSpPr>
                <a:spLocks noChangeShapeType="1"/>
              </p:cNvSpPr>
              <p:nvPr/>
            </p:nvSpPr>
            <p:spPr bwMode="auto">
              <a:xfrm>
                <a:off x="2688" y="1824"/>
                <a:ext cx="720" cy="336"/>
              </a:xfrm>
              <a:prstGeom prst="line">
                <a:avLst/>
              </a:prstGeom>
              <a:noFill/>
              <a:ln w="28575" cap="sq">
                <a:solidFill>
                  <a:srgbClr val="000000"/>
                </a:solidFill>
                <a:round/>
                <a:headEnd type="none" w="sm" len="sm"/>
                <a:tailEnd type="triangle" w="sm" len="sm"/>
              </a:ln>
              <a:effectLst/>
            </p:spPr>
            <p:txBody>
              <a:bodyPr anchor="ctr"/>
              <a:lstStyle/>
              <a:p>
                <a:endParaRPr lang="zh-CN" altLang="en-US">
                  <a:latin typeface="华文楷体" pitchFamily="2" charset="-122"/>
                  <a:ea typeface="华文楷体" pitchFamily="2" charset="-122"/>
                </a:endParaRPr>
              </a:p>
            </p:txBody>
          </p:sp>
        </p:grpSp>
        <p:grpSp>
          <p:nvGrpSpPr>
            <p:cNvPr id="6" name="Group 30"/>
            <p:cNvGrpSpPr>
              <a:grpSpLocks/>
            </p:cNvGrpSpPr>
            <p:nvPr/>
          </p:nvGrpSpPr>
          <p:grpSpPr bwMode="auto">
            <a:xfrm>
              <a:off x="4634" y="4273"/>
              <a:ext cx="2598" cy="685"/>
              <a:chOff x="1830" y="2391"/>
              <a:chExt cx="1591" cy="420"/>
            </a:xfrm>
          </p:grpSpPr>
          <p:sp>
            <p:nvSpPr>
              <p:cNvPr id="7131167" name="Line 31"/>
              <p:cNvSpPr>
                <a:spLocks noChangeShapeType="1"/>
              </p:cNvSpPr>
              <p:nvPr/>
            </p:nvSpPr>
            <p:spPr bwMode="auto">
              <a:xfrm>
                <a:off x="2595" y="2391"/>
                <a:ext cx="0" cy="420"/>
              </a:xfrm>
              <a:prstGeom prst="line">
                <a:avLst/>
              </a:prstGeom>
              <a:noFill/>
              <a:ln w="28575" cap="sq">
                <a:solidFill>
                  <a:srgbClr val="000000"/>
                </a:solidFill>
                <a:round/>
                <a:headEnd type="none" w="sm" len="sm"/>
                <a:tailEnd type="triangle" w="sm" len="sm"/>
              </a:ln>
              <a:effectLst/>
            </p:spPr>
            <p:txBody>
              <a:bodyPr anchor="ctr"/>
              <a:lstStyle/>
              <a:p>
                <a:endParaRPr lang="zh-CN" altLang="en-US">
                  <a:latin typeface="华文楷体" pitchFamily="2" charset="-122"/>
                  <a:ea typeface="华文楷体" pitchFamily="2" charset="-122"/>
                </a:endParaRPr>
              </a:p>
            </p:txBody>
          </p:sp>
          <p:sp>
            <p:nvSpPr>
              <p:cNvPr id="7131168" name="Line 32"/>
              <p:cNvSpPr>
                <a:spLocks noChangeShapeType="1"/>
              </p:cNvSpPr>
              <p:nvPr/>
            </p:nvSpPr>
            <p:spPr bwMode="auto">
              <a:xfrm>
                <a:off x="1830" y="2405"/>
                <a:ext cx="721" cy="406"/>
              </a:xfrm>
              <a:prstGeom prst="line">
                <a:avLst/>
              </a:prstGeom>
              <a:noFill/>
              <a:ln w="28575" cap="sq">
                <a:solidFill>
                  <a:srgbClr val="000000"/>
                </a:solidFill>
                <a:round/>
                <a:headEnd type="none" w="sm" len="sm"/>
                <a:tailEnd type="triangle" w="sm" len="sm"/>
              </a:ln>
              <a:effectLst/>
            </p:spPr>
            <p:txBody>
              <a:bodyPr anchor="ctr"/>
              <a:lstStyle/>
              <a:p>
                <a:endParaRPr lang="zh-CN" altLang="en-US">
                  <a:latin typeface="华文楷体" pitchFamily="2" charset="-122"/>
                  <a:ea typeface="华文楷体" pitchFamily="2" charset="-122"/>
                </a:endParaRPr>
              </a:p>
            </p:txBody>
          </p:sp>
          <p:sp>
            <p:nvSpPr>
              <p:cNvPr id="7131169" name="Line 33"/>
              <p:cNvSpPr>
                <a:spLocks noChangeShapeType="1"/>
              </p:cNvSpPr>
              <p:nvPr/>
            </p:nvSpPr>
            <p:spPr bwMode="auto">
              <a:xfrm flipH="1">
                <a:off x="2647" y="2405"/>
                <a:ext cx="774" cy="406"/>
              </a:xfrm>
              <a:prstGeom prst="line">
                <a:avLst/>
              </a:prstGeom>
              <a:noFill/>
              <a:ln w="28575" cap="sq">
                <a:solidFill>
                  <a:srgbClr val="000000"/>
                </a:solidFill>
                <a:round/>
                <a:headEnd type="none" w="sm" len="sm"/>
                <a:tailEnd type="triangle" w="sm" len="sm"/>
              </a:ln>
              <a:effectLst/>
            </p:spPr>
            <p:txBody>
              <a:bodyPr anchor="ctr"/>
              <a:lstStyle/>
              <a:p>
                <a:endParaRPr lang="zh-CN" altLang="en-US">
                  <a:latin typeface="华文楷体" pitchFamily="2" charset="-122"/>
                  <a:ea typeface="华文楷体" pitchFamily="2" charset="-122"/>
                </a:endParaRPr>
              </a:p>
            </p:txBody>
          </p:sp>
        </p:grpSp>
        <p:grpSp>
          <p:nvGrpSpPr>
            <p:cNvPr id="7" name="Group 34"/>
            <p:cNvGrpSpPr>
              <a:grpSpLocks/>
            </p:cNvGrpSpPr>
            <p:nvPr/>
          </p:nvGrpSpPr>
          <p:grpSpPr bwMode="auto">
            <a:xfrm>
              <a:off x="3617" y="2080"/>
              <a:ext cx="1754" cy="3994"/>
              <a:chOff x="1200" y="1056"/>
              <a:chExt cx="1075" cy="2448"/>
            </a:xfrm>
          </p:grpSpPr>
          <p:sp>
            <p:nvSpPr>
              <p:cNvPr id="7131171" name="Line 35"/>
              <p:cNvSpPr>
                <a:spLocks noChangeShapeType="1"/>
              </p:cNvSpPr>
              <p:nvPr/>
            </p:nvSpPr>
            <p:spPr bwMode="auto">
              <a:xfrm flipH="1" flipV="1">
                <a:off x="1200" y="1056"/>
                <a:ext cx="1032" cy="0"/>
              </a:xfrm>
              <a:prstGeom prst="line">
                <a:avLst/>
              </a:prstGeom>
              <a:noFill/>
              <a:ln w="28575" cap="sq">
                <a:solidFill>
                  <a:srgbClr val="000000"/>
                </a:solidFill>
                <a:round/>
                <a:headEnd type="none" w="sm" len="sm"/>
                <a:tailEnd type="none" w="sm" len="sm"/>
              </a:ln>
              <a:effectLst/>
            </p:spPr>
            <p:txBody>
              <a:bodyPr anchor="ctr"/>
              <a:lstStyle/>
              <a:p>
                <a:endParaRPr lang="zh-CN" altLang="en-US">
                  <a:latin typeface="华文楷体" pitchFamily="2" charset="-122"/>
                  <a:ea typeface="华文楷体" pitchFamily="2" charset="-122"/>
                </a:endParaRPr>
              </a:p>
            </p:txBody>
          </p:sp>
          <p:sp>
            <p:nvSpPr>
              <p:cNvPr id="7131172" name="Line 36"/>
              <p:cNvSpPr>
                <a:spLocks noChangeShapeType="1"/>
              </p:cNvSpPr>
              <p:nvPr/>
            </p:nvSpPr>
            <p:spPr bwMode="auto">
              <a:xfrm flipH="1">
                <a:off x="1200" y="1056"/>
                <a:ext cx="0" cy="2448"/>
              </a:xfrm>
              <a:prstGeom prst="line">
                <a:avLst/>
              </a:prstGeom>
              <a:noFill/>
              <a:ln w="28575" cap="sq">
                <a:solidFill>
                  <a:srgbClr val="000000"/>
                </a:solidFill>
                <a:round/>
                <a:headEnd type="none" w="sm" len="sm"/>
                <a:tailEnd type="none" w="sm" len="sm"/>
              </a:ln>
              <a:effectLst/>
            </p:spPr>
            <p:txBody>
              <a:bodyPr anchor="ctr"/>
              <a:lstStyle/>
              <a:p>
                <a:endParaRPr lang="zh-CN" altLang="en-US">
                  <a:latin typeface="华文楷体" pitchFamily="2" charset="-122"/>
                  <a:ea typeface="华文楷体" pitchFamily="2" charset="-122"/>
                </a:endParaRPr>
              </a:p>
            </p:txBody>
          </p:sp>
          <p:sp>
            <p:nvSpPr>
              <p:cNvPr id="7131173" name="Line 37"/>
              <p:cNvSpPr>
                <a:spLocks noChangeShapeType="1"/>
              </p:cNvSpPr>
              <p:nvPr/>
            </p:nvSpPr>
            <p:spPr bwMode="auto">
              <a:xfrm>
                <a:off x="1200" y="3024"/>
                <a:ext cx="1075" cy="0"/>
              </a:xfrm>
              <a:prstGeom prst="line">
                <a:avLst/>
              </a:prstGeom>
              <a:noFill/>
              <a:ln w="28575" cap="sq">
                <a:solidFill>
                  <a:srgbClr val="000000"/>
                </a:solidFill>
                <a:round/>
                <a:headEnd type="none" w="sm" len="sm"/>
                <a:tailEnd type="triangle" w="sm" len="sm"/>
              </a:ln>
              <a:effectLst/>
            </p:spPr>
            <p:txBody>
              <a:bodyPr anchor="ctr"/>
              <a:lstStyle/>
              <a:p>
                <a:endParaRPr lang="zh-CN" altLang="en-US">
                  <a:latin typeface="华文楷体" pitchFamily="2" charset="-122"/>
                  <a:ea typeface="华文楷体" pitchFamily="2" charset="-122"/>
                </a:endParaRPr>
              </a:p>
            </p:txBody>
          </p:sp>
        </p:grpSp>
        <p:grpSp>
          <p:nvGrpSpPr>
            <p:cNvPr id="8" name="Group 38"/>
            <p:cNvGrpSpPr>
              <a:grpSpLocks/>
            </p:cNvGrpSpPr>
            <p:nvPr/>
          </p:nvGrpSpPr>
          <p:grpSpPr bwMode="auto">
            <a:xfrm>
              <a:off x="6436" y="2159"/>
              <a:ext cx="1097" cy="838"/>
              <a:chOff x="4416" y="288"/>
              <a:chExt cx="672" cy="514"/>
            </a:xfrm>
          </p:grpSpPr>
          <p:sp>
            <p:nvSpPr>
              <p:cNvPr id="7131175" name="Line 39"/>
              <p:cNvSpPr>
                <a:spLocks noChangeShapeType="1"/>
              </p:cNvSpPr>
              <p:nvPr/>
            </p:nvSpPr>
            <p:spPr bwMode="auto">
              <a:xfrm>
                <a:off x="4416" y="288"/>
                <a:ext cx="645" cy="0"/>
              </a:xfrm>
              <a:prstGeom prst="line">
                <a:avLst/>
              </a:prstGeom>
              <a:noFill/>
              <a:ln w="28575" cap="sq">
                <a:solidFill>
                  <a:srgbClr val="000000"/>
                </a:solidFill>
                <a:round/>
                <a:headEnd type="none" w="sm" len="sm"/>
                <a:tailEnd type="none" w="sm" len="sm"/>
              </a:ln>
              <a:effectLst/>
            </p:spPr>
            <p:txBody>
              <a:bodyPr anchor="ctr"/>
              <a:lstStyle/>
              <a:p>
                <a:endParaRPr lang="zh-CN" altLang="en-US">
                  <a:latin typeface="华文楷体" pitchFamily="2" charset="-122"/>
                  <a:ea typeface="华文楷体" pitchFamily="2" charset="-122"/>
                </a:endParaRPr>
              </a:p>
            </p:txBody>
          </p:sp>
          <p:sp>
            <p:nvSpPr>
              <p:cNvPr id="7131176" name="Line 40"/>
              <p:cNvSpPr>
                <a:spLocks noChangeShapeType="1"/>
              </p:cNvSpPr>
              <p:nvPr/>
            </p:nvSpPr>
            <p:spPr bwMode="auto">
              <a:xfrm>
                <a:off x="5088" y="288"/>
                <a:ext cx="0" cy="514"/>
              </a:xfrm>
              <a:prstGeom prst="line">
                <a:avLst/>
              </a:prstGeom>
              <a:noFill/>
              <a:ln w="28575" cap="sq">
                <a:solidFill>
                  <a:srgbClr val="000000"/>
                </a:solidFill>
                <a:round/>
                <a:headEnd type="none" w="sm" len="sm"/>
                <a:tailEnd type="triangle" w="sm" len="sm"/>
              </a:ln>
              <a:effectLst/>
            </p:spPr>
            <p:txBody>
              <a:bodyPr anchor="ctr"/>
              <a:lstStyle/>
              <a:p>
                <a:endParaRPr lang="zh-CN" altLang="en-US">
                  <a:latin typeface="华文楷体" pitchFamily="2" charset="-122"/>
                  <a:ea typeface="华文楷体" pitchFamily="2" charset="-122"/>
                </a:endParaRPr>
              </a:p>
            </p:txBody>
          </p:sp>
        </p:grpSp>
        <p:sp>
          <p:nvSpPr>
            <p:cNvPr id="7131177" name="Rectangle 41"/>
            <p:cNvSpPr>
              <a:spLocks noChangeArrowheads="1"/>
            </p:cNvSpPr>
            <p:nvPr/>
          </p:nvSpPr>
          <p:spPr bwMode="auto">
            <a:xfrm>
              <a:off x="3881" y="5840"/>
              <a:ext cx="1044" cy="45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lIns="59436" tIns="29718" rIns="59436" bIns="29718" anchor="ctr"/>
            <a:lstStyle/>
            <a:p>
              <a:pPr algn="ctr"/>
              <a:r>
                <a:rPr lang="zh-CN" altLang="en-US" sz="1200" b="1">
                  <a:solidFill>
                    <a:schemeClr val="bg1">
                      <a:lumMod val="50000"/>
                    </a:schemeClr>
                  </a:solidFill>
                  <a:latin typeface="华文楷体" pitchFamily="2" charset="-122"/>
                  <a:ea typeface="华文楷体" pitchFamily="2" charset="-122"/>
                </a:rPr>
                <a:t>预计损益表</a:t>
              </a:r>
              <a:endParaRPr lang="zh-CN" altLang="en-US" sz="1200">
                <a:solidFill>
                  <a:schemeClr val="bg1">
                    <a:lumMod val="50000"/>
                  </a:schemeClr>
                </a:solidFill>
                <a:latin typeface="华文楷体" pitchFamily="2" charset="-122"/>
                <a:ea typeface="华文楷体" pitchFamily="2" charset="-122"/>
              </a:endParaRPr>
            </a:p>
          </p:txBody>
        </p:sp>
        <p:sp>
          <p:nvSpPr>
            <p:cNvPr id="7131178" name="Rectangle 42"/>
            <p:cNvSpPr>
              <a:spLocks noChangeArrowheads="1"/>
            </p:cNvSpPr>
            <p:nvPr/>
          </p:nvSpPr>
          <p:spPr bwMode="auto">
            <a:xfrm>
              <a:off x="5218" y="5840"/>
              <a:ext cx="1532" cy="45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lIns="59436" tIns="29718" rIns="59436" bIns="29718" anchor="ctr"/>
            <a:lstStyle/>
            <a:p>
              <a:pPr algn="ctr"/>
              <a:r>
                <a:rPr lang="zh-CN" altLang="en-US" sz="1200" b="1">
                  <a:solidFill>
                    <a:schemeClr val="bg1">
                      <a:lumMod val="50000"/>
                    </a:schemeClr>
                  </a:solidFill>
                  <a:latin typeface="华文楷体" pitchFamily="2" charset="-122"/>
                  <a:ea typeface="华文楷体" pitchFamily="2" charset="-122"/>
                </a:rPr>
                <a:t>预计资产负债表</a:t>
              </a:r>
              <a:endParaRPr lang="zh-CN" altLang="en-US" sz="1200">
                <a:solidFill>
                  <a:schemeClr val="bg1">
                    <a:lumMod val="50000"/>
                  </a:schemeClr>
                </a:solidFill>
                <a:latin typeface="华文楷体" pitchFamily="2" charset="-122"/>
                <a:ea typeface="华文楷体" pitchFamily="2" charset="-122"/>
              </a:endParaRPr>
            </a:p>
          </p:txBody>
        </p:sp>
        <p:sp>
          <p:nvSpPr>
            <p:cNvPr id="7131179" name="Line 43"/>
            <p:cNvSpPr>
              <a:spLocks noChangeShapeType="1"/>
            </p:cNvSpPr>
            <p:nvPr/>
          </p:nvSpPr>
          <p:spPr bwMode="auto">
            <a:xfrm>
              <a:off x="3617" y="6074"/>
              <a:ext cx="218" cy="0"/>
            </a:xfrm>
            <a:prstGeom prst="line">
              <a:avLst/>
            </a:prstGeom>
            <a:noFill/>
            <a:ln w="28575" cap="sq">
              <a:solidFill>
                <a:srgbClr val="000000"/>
              </a:solidFill>
              <a:round/>
              <a:headEnd type="none" w="sm" len="sm"/>
              <a:tailEnd type="triangle" w="sm" len="sm"/>
            </a:ln>
            <a:effectLst/>
          </p:spPr>
          <p:txBody>
            <a:bodyPr anchor="ctr"/>
            <a:lstStyle/>
            <a:p>
              <a:endParaRPr lang="zh-CN" altLang="en-US">
                <a:latin typeface="华文楷体" pitchFamily="2" charset="-122"/>
                <a:ea typeface="华文楷体" pitchFamily="2" charset="-122"/>
              </a:endParaRPr>
            </a:p>
          </p:txBody>
        </p:sp>
        <p:sp>
          <p:nvSpPr>
            <p:cNvPr id="7131180" name="Line 44"/>
            <p:cNvSpPr>
              <a:spLocks noChangeShapeType="1"/>
            </p:cNvSpPr>
            <p:nvPr/>
          </p:nvSpPr>
          <p:spPr bwMode="auto">
            <a:xfrm>
              <a:off x="4948" y="6064"/>
              <a:ext cx="284" cy="0"/>
            </a:xfrm>
            <a:prstGeom prst="line">
              <a:avLst/>
            </a:prstGeom>
            <a:noFill/>
            <a:ln w="28575" cap="sq">
              <a:solidFill>
                <a:srgbClr val="000000"/>
              </a:solidFill>
              <a:round/>
              <a:headEnd type="none" w="sm" len="sm"/>
              <a:tailEnd type="triangle" w="sm" len="sm"/>
            </a:ln>
            <a:effectLst/>
          </p:spPr>
          <p:txBody>
            <a:bodyPr anchor="ctr"/>
            <a:lstStyle/>
            <a:p>
              <a:endParaRPr lang="zh-CN" altLang="en-US">
                <a:latin typeface="华文楷体" pitchFamily="2" charset="-122"/>
                <a:ea typeface="华文楷体" pitchFamily="2" charset="-122"/>
              </a:endParaRPr>
            </a:p>
          </p:txBody>
        </p:sp>
        <p:sp>
          <p:nvSpPr>
            <p:cNvPr id="7131181" name="Rectangle 45"/>
            <p:cNvSpPr>
              <a:spLocks noChangeArrowheads="1"/>
            </p:cNvSpPr>
            <p:nvPr/>
          </p:nvSpPr>
          <p:spPr bwMode="auto">
            <a:xfrm>
              <a:off x="8316" y="5526"/>
              <a:ext cx="1403" cy="764"/>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lIns="59436" tIns="29718" rIns="59436" bIns="29718" anchor="ctr"/>
            <a:lstStyle/>
            <a:p>
              <a:pPr algn="ctr"/>
              <a:r>
                <a:rPr lang="zh-CN" altLang="en-US" sz="1200" b="1">
                  <a:solidFill>
                    <a:schemeClr val="bg1">
                      <a:lumMod val="50000"/>
                    </a:schemeClr>
                  </a:solidFill>
                  <a:latin typeface="华文楷体" pitchFamily="2" charset="-122"/>
                  <a:ea typeface="华文楷体" pitchFamily="2" charset="-122"/>
                </a:rPr>
                <a:t>长期投资及</a:t>
              </a:r>
            </a:p>
            <a:p>
              <a:pPr algn="ctr"/>
              <a:r>
                <a:rPr lang="zh-CN" altLang="en-US" sz="1200" b="1">
                  <a:solidFill>
                    <a:schemeClr val="bg1">
                      <a:lumMod val="50000"/>
                    </a:schemeClr>
                  </a:solidFill>
                  <a:latin typeface="华文楷体" pitchFamily="2" charset="-122"/>
                  <a:ea typeface="华文楷体" pitchFamily="2" charset="-122"/>
                </a:rPr>
                <a:t>投资收益预算</a:t>
              </a:r>
              <a:endParaRPr lang="zh-CN" altLang="en-US" sz="1200">
                <a:solidFill>
                  <a:schemeClr val="bg1">
                    <a:lumMod val="50000"/>
                  </a:schemeClr>
                </a:solidFill>
                <a:latin typeface="华文楷体" pitchFamily="2" charset="-122"/>
                <a:ea typeface="华文楷体" pitchFamily="2" charset="-122"/>
              </a:endParaRPr>
            </a:p>
          </p:txBody>
        </p:sp>
        <p:grpSp>
          <p:nvGrpSpPr>
            <p:cNvPr id="9" name="Group 46"/>
            <p:cNvGrpSpPr>
              <a:grpSpLocks/>
            </p:cNvGrpSpPr>
            <p:nvPr/>
          </p:nvGrpSpPr>
          <p:grpSpPr bwMode="auto">
            <a:xfrm>
              <a:off x="9491" y="2002"/>
              <a:ext cx="421" cy="3754"/>
              <a:chOff x="4797" y="989"/>
              <a:chExt cx="258" cy="2301"/>
            </a:xfrm>
          </p:grpSpPr>
          <p:sp>
            <p:nvSpPr>
              <p:cNvPr id="7131183" name="Line 47"/>
              <p:cNvSpPr>
                <a:spLocks noChangeShapeType="1"/>
              </p:cNvSpPr>
              <p:nvPr/>
            </p:nvSpPr>
            <p:spPr bwMode="auto">
              <a:xfrm>
                <a:off x="5055" y="989"/>
                <a:ext cx="0" cy="2301"/>
              </a:xfrm>
              <a:prstGeom prst="line">
                <a:avLst/>
              </a:prstGeom>
              <a:noFill/>
              <a:ln w="28575" cap="sq">
                <a:solidFill>
                  <a:srgbClr val="000000"/>
                </a:solidFill>
                <a:round/>
                <a:headEnd type="none" w="sm" len="sm"/>
                <a:tailEnd type="none" w="sm" len="sm"/>
              </a:ln>
              <a:effectLst/>
            </p:spPr>
            <p:txBody>
              <a:bodyPr anchor="ctr"/>
              <a:lstStyle/>
              <a:p>
                <a:endParaRPr lang="zh-CN" altLang="en-US">
                  <a:latin typeface="华文楷体" pitchFamily="2" charset="-122"/>
                  <a:ea typeface="华文楷体" pitchFamily="2" charset="-122"/>
                </a:endParaRPr>
              </a:p>
            </p:txBody>
          </p:sp>
          <p:sp>
            <p:nvSpPr>
              <p:cNvPr id="7131184" name="Line 48"/>
              <p:cNvSpPr>
                <a:spLocks noChangeShapeType="1"/>
              </p:cNvSpPr>
              <p:nvPr/>
            </p:nvSpPr>
            <p:spPr bwMode="auto">
              <a:xfrm>
                <a:off x="4797" y="989"/>
                <a:ext cx="258" cy="0"/>
              </a:xfrm>
              <a:prstGeom prst="line">
                <a:avLst/>
              </a:prstGeom>
              <a:noFill/>
              <a:ln w="28575" cap="sq">
                <a:solidFill>
                  <a:srgbClr val="000000"/>
                </a:solidFill>
                <a:miter lim="800000"/>
                <a:headEnd type="none" w="sm" len="sm"/>
                <a:tailEnd type="none" w="sm" len="sm"/>
              </a:ln>
              <a:effectLst/>
            </p:spPr>
            <p:txBody>
              <a:bodyPr anchor="ctr"/>
              <a:lstStyle/>
              <a:p>
                <a:endParaRPr lang="zh-CN" altLang="en-US">
                  <a:latin typeface="华文楷体" pitchFamily="2" charset="-122"/>
                  <a:ea typeface="华文楷体" pitchFamily="2" charset="-122"/>
                </a:endParaRPr>
              </a:p>
            </p:txBody>
          </p:sp>
          <p:sp>
            <p:nvSpPr>
              <p:cNvPr id="7131185" name="Line 49"/>
              <p:cNvSpPr>
                <a:spLocks noChangeShapeType="1"/>
              </p:cNvSpPr>
              <p:nvPr/>
            </p:nvSpPr>
            <p:spPr bwMode="auto">
              <a:xfrm flipH="1">
                <a:off x="4926" y="2848"/>
                <a:ext cx="129" cy="0"/>
              </a:xfrm>
              <a:prstGeom prst="line">
                <a:avLst/>
              </a:prstGeom>
              <a:noFill/>
              <a:ln w="28575" cap="sq">
                <a:solidFill>
                  <a:srgbClr val="000000"/>
                </a:solidFill>
                <a:miter lim="800000"/>
                <a:headEnd type="none" w="sm" len="sm"/>
                <a:tailEnd type="triangle" w="sm" len="sm"/>
              </a:ln>
              <a:effectLst/>
            </p:spPr>
            <p:txBody>
              <a:bodyPr anchor="ctr"/>
              <a:lstStyle/>
              <a:p>
                <a:endParaRPr lang="zh-CN" altLang="en-US">
                  <a:latin typeface="华文楷体" pitchFamily="2" charset="-122"/>
                  <a:ea typeface="华文楷体" pitchFamily="2" charset="-122"/>
                </a:endParaRPr>
              </a:p>
            </p:txBody>
          </p:sp>
          <p:sp>
            <p:nvSpPr>
              <p:cNvPr id="7131186" name="Line 50"/>
              <p:cNvSpPr>
                <a:spLocks noChangeShapeType="1"/>
              </p:cNvSpPr>
              <p:nvPr/>
            </p:nvSpPr>
            <p:spPr bwMode="auto">
              <a:xfrm flipH="1">
                <a:off x="4926" y="3290"/>
                <a:ext cx="129" cy="0"/>
              </a:xfrm>
              <a:prstGeom prst="line">
                <a:avLst/>
              </a:prstGeom>
              <a:noFill/>
              <a:ln w="28575" cap="sq">
                <a:solidFill>
                  <a:srgbClr val="000000"/>
                </a:solidFill>
                <a:miter lim="800000"/>
                <a:headEnd type="none" w="sm" len="sm"/>
                <a:tailEnd type="triangle" w="sm" len="sm"/>
              </a:ln>
              <a:effectLst/>
            </p:spPr>
            <p:txBody>
              <a:bodyPr anchor="ctr"/>
              <a:lstStyle/>
              <a:p>
                <a:endParaRPr lang="zh-CN" altLang="en-US">
                  <a:latin typeface="华文楷体" pitchFamily="2" charset="-122"/>
                  <a:ea typeface="华文楷体" pitchFamily="2" charset="-122"/>
                </a:endParaRPr>
              </a:p>
            </p:txBody>
          </p:sp>
        </p:grpSp>
        <p:sp>
          <p:nvSpPr>
            <p:cNvPr id="7131187" name="Line 51"/>
            <p:cNvSpPr>
              <a:spLocks noChangeShapeType="1"/>
            </p:cNvSpPr>
            <p:nvPr/>
          </p:nvSpPr>
          <p:spPr bwMode="auto">
            <a:xfrm>
              <a:off x="3382" y="1610"/>
              <a:ext cx="0" cy="2816"/>
            </a:xfrm>
            <a:prstGeom prst="line">
              <a:avLst/>
            </a:prstGeom>
            <a:noFill/>
            <a:ln w="28575">
              <a:solidFill>
                <a:srgbClr val="808080"/>
              </a:solidFill>
              <a:prstDash val="sysDot"/>
              <a:miter lim="800000"/>
              <a:headEnd/>
              <a:tailEnd/>
            </a:ln>
            <a:effectLst/>
          </p:spPr>
          <p:txBody>
            <a:bodyPr/>
            <a:lstStyle/>
            <a:p>
              <a:endParaRPr lang="zh-CN" altLang="en-US">
                <a:latin typeface="华文楷体" pitchFamily="2" charset="-122"/>
                <a:ea typeface="华文楷体" pitchFamily="2" charset="-122"/>
              </a:endParaRPr>
            </a:p>
          </p:txBody>
        </p:sp>
        <p:sp>
          <p:nvSpPr>
            <p:cNvPr id="7131188" name="Line 52"/>
            <p:cNvSpPr>
              <a:spLocks noChangeShapeType="1"/>
            </p:cNvSpPr>
            <p:nvPr/>
          </p:nvSpPr>
          <p:spPr bwMode="auto">
            <a:xfrm>
              <a:off x="3382" y="1610"/>
              <a:ext cx="6736" cy="0"/>
            </a:xfrm>
            <a:prstGeom prst="line">
              <a:avLst/>
            </a:prstGeom>
            <a:noFill/>
            <a:ln w="28575">
              <a:solidFill>
                <a:srgbClr val="808080"/>
              </a:solidFill>
              <a:prstDash val="sysDot"/>
              <a:miter lim="800000"/>
              <a:headEnd/>
              <a:tailEnd/>
            </a:ln>
            <a:effectLst/>
          </p:spPr>
          <p:txBody>
            <a:bodyPr/>
            <a:lstStyle/>
            <a:p>
              <a:endParaRPr lang="zh-CN" altLang="en-US">
                <a:latin typeface="华文楷体" pitchFamily="2" charset="-122"/>
                <a:ea typeface="华文楷体" pitchFamily="2" charset="-122"/>
              </a:endParaRPr>
            </a:p>
          </p:txBody>
        </p:sp>
        <p:sp>
          <p:nvSpPr>
            <p:cNvPr id="7131189" name="Line 53"/>
            <p:cNvSpPr>
              <a:spLocks noChangeShapeType="1"/>
            </p:cNvSpPr>
            <p:nvPr/>
          </p:nvSpPr>
          <p:spPr bwMode="auto">
            <a:xfrm>
              <a:off x="3382" y="4426"/>
              <a:ext cx="6736" cy="0"/>
            </a:xfrm>
            <a:prstGeom prst="line">
              <a:avLst/>
            </a:prstGeom>
            <a:noFill/>
            <a:ln w="28575">
              <a:solidFill>
                <a:srgbClr val="808080"/>
              </a:solidFill>
              <a:prstDash val="sysDot"/>
              <a:miter lim="800000"/>
              <a:headEnd/>
              <a:tailEnd/>
            </a:ln>
            <a:effectLst/>
          </p:spPr>
          <p:txBody>
            <a:bodyPr/>
            <a:lstStyle/>
            <a:p>
              <a:endParaRPr lang="zh-CN" altLang="en-US">
                <a:latin typeface="华文楷体" pitchFamily="2" charset="-122"/>
                <a:ea typeface="华文楷体" pitchFamily="2" charset="-122"/>
              </a:endParaRPr>
            </a:p>
          </p:txBody>
        </p:sp>
        <p:sp>
          <p:nvSpPr>
            <p:cNvPr id="7131190" name="Line 54"/>
            <p:cNvSpPr>
              <a:spLocks noChangeShapeType="1"/>
            </p:cNvSpPr>
            <p:nvPr/>
          </p:nvSpPr>
          <p:spPr bwMode="auto">
            <a:xfrm>
              <a:off x="10118" y="1610"/>
              <a:ext cx="0" cy="2816"/>
            </a:xfrm>
            <a:prstGeom prst="line">
              <a:avLst/>
            </a:prstGeom>
            <a:noFill/>
            <a:ln w="28575">
              <a:solidFill>
                <a:srgbClr val="808080"/>
              </a:solidFill>
              <a:prstDash val="sysDot"/>
              <a:miter lim="800000"/>
              <a:headEnd/>
              <a:tailEnd/>
            </a:ln>
            <a:effectLst/>
          </p:spPr>
          <p:txBody>
            <a:bodyPr/>
            <a:lstStyle/>
            <a:p>
              <a:endParaRPr lang="zh-CN" altLang="en-US">
                <a:latin typeface="华文楷体" pitchFamily="2" charset="-122"/>
                <a:ea typeface="华文楷体" pitchFamily="2" charset="-122"/>
              </a:endParaRPr>
            </a:p>
          </p:txBody>
        </p:sp>
        <p:sp>
          <p:nvSpPr>
            <p:cNvPr id="7131191" name="Line 55"/>
            <p:cNvSpPr>
              <a:spLocks noChangeShapeType="1"/>
            </p:cNvSpPr>
            <p:nvPr/>
          </p:nvSpPr>
          <p:spPr bwMode="auto">
            <a:xfrm>
              <a:off x="3382" y="4665"/>
              <a:ext cx="3719" cy="0"/>
            </a:xfrm>
            <a:prstGeom prst="line">
              <a:avLst/>
            </a:prstGeom>
            <a:noFill/>
            <a:ln w="28575">
              <a:solidFill>
                <a:srgbClr val="808080"/>
              </a:solidFill>
              <a:prstDash val="sysDot"/>
              <a:miter lim="800000"/>
              <a:headEnd/>
              <a:tailEnd/>
            </a:ln>
            <a:effectLst/>
          </p:spPr>
          <p:txBody>
            <a:bodyPr/>
            <a:lstStyle/>
            <a:p>
              <a:endParaRPr lang="zh-CN" altLang="en-US">
                <a:latin typeface="华文楷体" pitchFamily="2" charset="-122"/>
                <a:ea typeface="华文楷体" pitchFamily="2" charset="-122"/>
              </a:endParaRPr>
            </a:p>
          </p:txBody>
        </p:sp>
        <p:sp>
          <p:nvSpPr>
            <p:cNvPr id="7131192" name="Line 56"/>
            <p:cNvSpPr>
              <a:spLocks noChangeShapeType="1"/>
            </p:cNvSpPr>
            <p:nvPr/>
          </p:nvSpPr>
          <p:spPr bwMode="auto">
            <a:xfrm>
              <a:off x="3382" y="4665"/>
              <a:ext cx="0" cy="1744"/>
            </a:xfrm>
            <a:prstGeom prst="line">
              <a:avLst/>
            </a:prstGeom>
            <a:noFill/>
            <a:ln w="28575">
              <a:solidFill>
                <a:srgbClr val="808080"/>
              </a:solidFill>
              <a:prstDash val="sysDot"/>
              <a:miter lim="800000"/>
              <a:headEnd/>
              <a:tailEnd/>
            </a:ln>
            <a:effectLst/>
          </p:spPr>
          <p:txBody>
            <a:bodyPr/>
            <a:lstStyle/>
            <a:p>
              <a:endParaRPr lang="zh-CN" altLang="en-US">
                <a:latin typeface="华文楷体" pitchFamily="2" charset="-122"/>
                <a:ea typeface="华文楷体" pitchFamily="2" charset="-122"/>
              </a:endParaRPr>
            </a:p>
          </p:txBody>
        </p:sp>
        <p:sp>
          <p:nvSpPr>
            <p:cNvPr id="7131193" name="Line 57"/>
            <p:cNvSpPr>
              <a:spLocks noChangeShapeType="1"/>
            </p:cNvSpPr>
            <p:nvPr/>
          </p:nvSpPr>
          <p:spPr bwMode="auto">
            <a:xfrm flipH="1">
              <a:off x="7142" y="4665"/>
              <a:ext cx="0" cy="1722"/>
            </a:xfrm>
            <a:prstGeom prst="line">
              <a:avLst/>
            </a:prstGeom>
            <a:noFill/>
            <a:ln w="28575">
              <a:solidFill>
                <a:srgbClr val="808080"/>
              </a:solidFill>
              <a:prstDash val="sysDot"/>
              <a:miter lim="800000"/>
              <a:headEnd/>
              <a:tailEnd/>
            </a:ln>
            <a:effectLst/>
          </p:spPr>
          <p:txBody>
            <a:bodyPr/>
            <a:lstStyle/>
            <a:p>
              <a:endParaRPr lang="zh-CN" altLang="en-US">
                <a:latin typeface="华文楷体" pitchFamily="2" charset="-122"/>
                <a:ea typeface="华文楷体" pitchFamily="2" charset="-122"/>
              </a:endParaRPr>
            </a:p>
          </p:txBody>
        </p:sp>
        <p:sp>
          <p:nvSpPr>
            <p:cNvPr id="7131194" name="Line 58"/>
            <p:cNvSpPr>
              <a:spLocks noChangeShapeType="1"/>
            </p:cNvSpPr>
            <p:nvPr/>
          </p:nvSpPr>
          <p:spPr bwMode="auto">
            <a:xfrm>
              <a:off x="3382" y="6387"/>
              <a:ext cx="3719" cy="0"/>
            </a:xfrm>
            <a:prstGeom prst="line">
              <a:avLst/>
            </a:prstGeom>
            <a:noFill/>
            <a:ln w="28575">
              <a:solidFill>
                <a:srgbClr val="808080"/>
              </a:solidFill>
              <a:prstDash val="sysDot"/>
              <a:miter lim="800000"/>
              <a:headEnd/>
              <a:tailEnd/>
            </a:ln>
            <a:effectLst/>
          </p:spPr>
          <p:txBody>
            <a:bodyPr/>
            <a:lstStyle/>
            <a:p>
              <a:endParaRPr lang="zh-CN" altLang="en-US">
                <a:latin typeface="华文楷体" pitchFamily="2" charset="-122"/>
                <a:ea typeface="华文楷体" pitchFamily="2" charset="-122"/>
              </a:endParaRPr>
            </a:p>
          </p:txBody>
        </p:sp>
        <p:sp>
          <p:nvSpPr>
            <p:cNvPr id="7131195" name="Line 59"/>
            <p:cNvSpPr>
              <a:spLocks noChangeShapeType="1"/>
            </p:cNvSpPr>
            <p:nvPr/>
          </p:nvSpPr>
          <p:spPr bwMode="auto">
            <a:xfrm>
              <a:off x="7452" y="4644"/>
              <a:ext cx="2666" cy="0"/>
            </a:xfrm>
            <a:prstGeom prst="line">
              <a:avLst/>
            </a:prstGeom>
            <a:noFill/>
            <a:ln w="28575">
              <a:solidFill>
                <a:srgbClr val="808080"/>
              </a:solidFill>
              <a:prstDash val="sysDot"/>
              <a:miter lim="800000"/>
              <a:headEnd/>
              <a:tailEnd/>
            </a:ln>
            <a:effectLst/>
          </p:spPr>
          <p:txBody>
            <a:bodyPr/>
            <a:lstStyle/>
            <a:p>
              <a:endParaRPr lang="zh-CN" altLang="en-US">
                <a:latin typeface="华文楷体" pitchFamily="2" charset="-122"/>
                <a:ea typeface="华文楷体" pitchFamily="2" charset="-122"/>
              </a:endParaRPr>
            </a:p>
          </p:txBody>
        </p:sp>
        <p:sp>
          <p:nvSpPr>
            <p:cNvPr id="7131196" name="Line 60"/>
            <p:cNvSpPr>
              <a:spLocks noChangeShapeType="1"/>
            </p:cNvSpPr>
            <p:nvPr/>
          </p:nvSpPr>
          <p:spPr bwMode="auto">
            <a:xfrm>
              <a:off x="7455" y="6387"/>
              <a:ext cx="2666" cy="0"/>
            </a:xfrm>
            <a:prstGeom prst="line">
              <a:avLst/>
            </a:prstGeom>
            <a:noFill/>
            <a:ln w="28575">
              <a:solidFill>
                <a:srgbClr val="808080"/>
              </a:solidFill>
              <a:prstDash val="sysDot"/>
              <a:miter lim="800000"/>
              <a:headEnd/>
              <a:tailEnd/>
            </a:ln>
            <a:effectLst/>
          </p:spPr>
          <p:txBody>
            <a:bodyPr/>
            <a:lstStyle/>
            <a:p>
              <a:endParaRPr lang="zh-CN" altLang="en-US">
                <a:latin typeface="华文楷体" pitchFamily="2" charset="-122"/>
                <a:ea typeface="华文楷体" pitchFamily="2" charset="-122"/>
              </a:endParaRPr>
            </a:p>
          </p:txBody>
        </p:sp>
        <p:sp>
          <p:nvSpPr>
            <p:cNvPr id="7131197" name="Line 61"/>
            <p:cNvSpPr>
              <a:spLocks noChangeShapeType="1"/>
            </p:cNvSpPr>
            <p:nvPr/>
          </p:nvSpPr>
          <p:spPr bwMode="auto">
            <a:xfrm>
              <a:off x="10118" y="4644"/>
              <a:ext cx="0" cy="1743"/>
            </a:xfrm>
            <a:prstGeom prst="line">
              <a:avLst/>
            </a:prstGeom>
            <a:noFill/>
            <a:ln w="28575">
              <a:solidFill>
                <a:srgbClr val="808080"/>
              </a:solidFill>
              <a:prstDash val="sysDot"/>
              <a:miter lim="800000"/>
              <a:headEnd/>
              <a:tailEnd/>
            </a:ln>
            <a:effectLst/>
          </p:spPr>
          <p:txBody>
            <a:bodyPr/>
            <a:lstStyle/>
            <a:p>
              <a:endParaRPr lang="zh-CN" altLang="en-US">
                <a:latin typeface="华文楷体" pitchFamily="2" charset="-122"/>
                <a:ea typeface="华文楷体" pitchFamily="2" charset="-122"/>
              </a:endParaRPr>
            </a:p>
          </p:txBody>
        </p:sp>
        <p:sp>
          <p:nvSpPr>
            <p:cNvPr id="7131198" name="Line 62"/>
            <p:cNvSpPr>
              <a:spLocks noChangeShapeType="1"/>
            </p:cNvSpPr>
            <p:nvPr/>
          </p:nvSpPr>
          <p:spPr bwMode="auto">
            <a:xfrm>
              <a:off x="7452" y="4644"/>
              <a:ext cx="3" cy="1743"/>
            </a:xfrm>
            <a:prstGeom prst="line">
              <a:avLst/>
            </a:prstGeom>
            <a:noFill/>
            <a:ln w="28575">
              <a:solidFill>
                <a:srgbClr val="808080"/>
              </a:solidFill>
              <a:prstDash val="sysDot"/>
              <a:miter lim="800000"/>
              <a:headEnd/>
              <a:tailEnd/>
            </a:ln>
            <a:effectLst/>
          </p:spPr>
          <p:txBody>
            <a:bodyPr/>
            <a:lstStyle/>
            <a:p>
              <a:endParaRPr lang="zh-CN" altLang="en-US">
                <a:latin typeface="华文楷体" pitchFamily="2" charset="-122"/>
                <a:ea typeface="华文楷体" pitchFamily="2" charset="-122"/>
              </a:endParaRPr>
            </a:p>
          </p:txBody>
        </p:sp>
        <p:sp>
          <p:nvSpPr>
            <p:cNvPr id="7131199" name="AutoShape 63"/>
            <p:cNvSpPr>
              <a:spLocks noChangeArrowheads="1"/>
            </p:cNvSpPr>
            <p:nvPr/>
          </p:nvSpPr>
          <p:spPr bwMode="auto">
            <a:xfrm>
              <a:off x="1972" y="2078"/>
              <a:ext cx="1332" cy="394"/>
            </a:xfrm>
            <a:prstGeom prst="wedgeRectCallout">
              <a:avLst>
                <a:gd name="adj1" fmla="val 69972"/>
                <a:gd name="adj2" fmla="val 144162"/>
              </a:avLst>
            </a:prstGeom>
            <a:ln>
              <a:headEnd/>
              <a:tailEnd/>
            </a:ln>
          </p:spPr>
          <p:style>
            <a:lnRef idx="1">
              <a:schemeClr val="accent1"/>
            </a:lnRef>
            <a:fillRef idx="2">
              <a:schemeClr val="accent1"/>
            </a:fillRef>
            <a:effectRef idx="1">
              <a:schemeClr val="accent1"/>
            </a:effectRef>
            <a:fontRef idx="minor">
              <a:schemeClr val="dk1"/>
            </a:fontRef>
          </p:style>
          <p:txBody>
            <a:bodyPr lIns="59436" tIns="29718" rIns="59436" bIns="29718"/>
            <a:lstStyle/>
            <a:p>
              <a:pPr algn="ctr"/>
              <a:r>
                <a:rPr lang="zh-CN" altLang="en-US" sz="1200" b="1" dirty="0">
                  <a:solidFill>
                    <a:schemeClr val="bg1">
                      <a:lumMod val="50000"/>
                    </a:schemeClr>
                  </a:solidFill>
                  <a:latin typeface="华文楷体" pitchFamily="2" charset="-122"/>
                  <a:ea typeface="华文楷体" pitchFamily="2" charset="-122"/>
                </a:rPr>
                <a:t>经营预算</a:t>
              </a:r>
              <a:endParaRPr lang="zh-CN" altLang="en-US" sz="1200" dirty="0">
                <a:solidFill>
                  <a:schemeClr val="bg1">
                    <a:lumMod val="50000"/>
                  </a:schemeClr>
                </a:solidFill>
                <a:latin typeface="华文楷体" pitchFamily="2" charset="-122"/>
                <a:ea typeface="华文楷体" pitchFamily="2" charset="-122"/>
              </a:endParaRPr>
            </a:p>
          </p:txBody>
        </p:sp>
        <p:sp>
          <p:nvSpPr>
            <p:cNvPr id="7131200" name="AutoShape 64"/>
            <p:cNvSpPr>
              <a:spLocks noChangeArrowheads="1"/>
            </p:cNvSpPr>
            <p:nvPr/>
          </p:nvSpPr>
          <p:spPr bwMode="auto">
            <a:xfrm>
              <a:off x="8295" y="6602"/>
              <a:ext cx="1331" cy="392"/>
            </a:xfrm>
            <a:prstGeom prst="wedgeRectCallout">
              <a:avLst>
                <a:gd name="adj1" fmla="val 35051"/>
                <a:gd name="adj2" fmla="val -132144"/>
              </a:avLst>
            </a:prstGeom>
            <a:ln>
              <a:headEnd/>
              <a:tailEnd/>
            </a:ln>
          </p:spPr>
          <p:style>
            <a:lnRef idx="1">
              <a:schemeClr val="accent1"/>
            </a:lnRef>
            <a:fillRef idx="2">
              <a:schemeClr val="accent1"/>
            </a:fillRef>
            <a:effectRef idx="1">
              <a:schemeClr val="accent1"/>
            </a:effectRef>
            <a:fontRef idx="minor">
              <a:schemeClr val="dk1"/>
            </a:fontRef>
          </p:style>
          <p:txBody>
            <a:bodyPr lIns="59436" tIns="29718" rIns="59436" bIns="29718"/>
            <a:lstStyle/>
            <a:p>
              <a:pPr algn="ctr"/>
              <a:r>
                <a:rPr lang="zh-CN" altLang="en-US" sz="1200" b="1" dirty="0">
                  <a:solidFill>
                    <a:schemeClr val="bg1">
                      <a:lumMod val="50000"/>
                    </a:schemeClr>
                  </a:solidFill>
                  <a:latin typeface="华文楷体" pitchFamily="2" charset="-122"/>
                  <a:ea typeface="华文楷体" pitchFamily="2" charset="-122"/>
                </a:rPr>
                <a:t>资本预算</a:t>
              </a:r>
              <a:endParaRPr lang="zh-CN" altLang="en-US" sz="1200" dirty="0">
                <a:solidFill>
                  <a:schemeClr val="bg1">
                    <a:lumMod val="50000"/>
                  </a:schemeClr>
                </a:solidFill>
                <a:latin typeface="华文楷体" pitchFamily="2" charset="-122"/>
                <a:ea typeface="华文楷体" pitchFamily="2" charset="-122"/>
              </a:endParaRPr>
            </a:p>
          </p:txBody>
        </p:sp>
        <p:sp>
          <p:nvSpPr>
            <p:cNvPr id="7131201" name="AutoShape 65"/>
            <p:cNvSpPr>
              <a:spLocks noChangeArrowheads="1"/>
            </p:cNvSpPr>
            <p:nvPr/>
          </p:nvSpPr>
          <p:spPr bwMode="auto">
            <a:xfrm>
              <a:off x="1815" y="4743"/>
              <a:ext cx="1332" cy="391"/>
            </a:xfrm>
            <a:prstGeom prst="wedgeRectCallout">
              <a:avLst>
                <a:gd name="adj1" fmla="val 78801"/>
                <a:gd name="adj2" fmla="val 187917"/>
              </a:avLst>
            </a:prstGeom>
            <a:ln>
              <a:headEnd/>
              <a:tailEnd/>
            </a:ln>
          </p:spPr>
          <p:style>
            <a:lnRef idx="1">
              <a:schemeClr val="accent1"/>
            </a:lnRef>
            <a:fillRef idx="2">
              <a:schemeClr val="accent1"/>
            </a:fillRef>
            <a:effectRef idx="1">
              <a:schemeClr val="accent1"/>
            </a:effectRef>
            <a:fontRef idx="minor">
              <a:schemeClr val="dk1"/>
            </a:fontRef>
          </p:style>
          <p:txBody>
            <a:bodyPr lIns="59436" tIns="29718" rIns="59436" bIns="29718"/>
            <a:lstStyle/>
            <a:p>
              <a:pPr algn="ctr"/>
              <a:r>
                <a:rPr lang="zh-CN" altLang="en-US" sz="1200" b="1" dirty="0">
                  <a:solidFill>
                    <a:schemeClr val="bg1">
                      <a:lumMod val="50000"/>
                    </a:schemeClr>
                  </a:solidFill>
                  <a:latin typeface="华文楷体" pitchFamily="2" charset="-122"/>
                  <a:ea typeface="华文楷体" pitchFamily="2" charset="-122"/>
                </a:rPr>
                <a:t>财务预算</a:t>
              </a:r>
              <a:endParaRPr lang="zh-CN" altLang="en-US" sz="1200" dirty="0">
                <a:solidFill>
                  <a:schemeClr val="bg1">
                    <a:lumMod val="50000"/>
                  </a:schemeClr>
                </a:solidFill>
                <a:latin typeface="华文楷体" pitchFamily="2" charset="-122"/>
                <a:ea typeface="华文楷体" pitchFamily="2" charset="-122"/>
              </a:endParaRPr>
            </a:p>
          </p:txBody>
        </p:sp>
        <p:grpSp>
          <p:nvGrpSpPr>
            <p:cNvPr id="10" name="Group 66"/>
            <p:cNvGrpSpPr>
              <a:grpSpLocks/>
            </p:cNvGrpSpPr>
            <p:nvPr/>
          </p:nvGrpSpPr>
          <p:grpSpPr bwMode="auto">
            <a:xfrm>
              <a:off x="6515" y="5213"/>
              <a:ext cx="1780" cy="609"/>
              <a:chOff x="2976" y="2976"/>
              <a:chExt cx="1132" cy="384"/>
            </a:xfrm>
          </p:grpSpPr>
          <p:sp>
            <p:nvSpPr>
              <p:cNvPr id="7131203" name="Line 67"/>
              <p:cNvSpPr>
                <a:spLocks noChangeShapeType="1"/>
              </p:cNvSpPr>
              <p:nvPr/>
            </p:nvSpPr>
            <p:spPr bwMode="auto">
              <a:xfrm flipH="1">
                <a:off x="3936" y="2976"/>
                <a:ext cx="172" cy="0"/>
              </a:xfrm>
              <a:prstGeom prst="line">
                <a:avLst/>
              </a:prstGeom>
              <a:noFill/>
              <a:ln w="28575" cap="sq">
                <a:solidFill>
                  <a:srgbClr val="000000"/>
                </a:solidFill>
                <a:miter lim="800000"/>
                <a:headEnd type="none" w="sm" len="sm"/>
                <a:tailEnd type="none" w="sm" len="sm"/>
              </a:ln>
              <a:effectLst/>
            </p:spPr>
            <p:txBody>
              <a:bodyPr anchor="ctr"/>
              <a:lstStyle/>
              <a:p>
                <a:endParaRPr lang="zh-CN" altLang="en-US">
                  <a:latin typeface="华文楷体" pitchFamily="2" charset="-122"/>
                  <a:ea typeface="华文楷体" pitchFamily="2" charset="-122"/>
                </a:endParaRPr>
              </a:p>
            </p:txBody>
          </p:sp>
          <p:sp>
            <p:nvSpPr>
              <p:cNvPr id="7131204" name="Line 68"/>
              <p:cNvSpPr>
                <a:spLocks noChangeShapeType="1"/>
              </p:cNvSpPr>
              <p:nvPr/>
            </p:nvSpPr>
            <p:spPr bwMode="auto">
              <a:xfrm flipH="1">
                <a:off x="3936" y="3360"/>
                <a:ext cx="172" cy="0"/>
              </a:xfrm>
              <a:prstGeom prst="line">
                <a:avLst/>
              </a:prstGeom>
              <a:noFill/>
              <a:ln w="28575" cap="sq">
                <a:solidFill>
                  <a:srgbClr val="000000"/>
                </a:solidFill>
                <a:miter lim="800000"/>
                <a:headEnd type="none" w="sm" len="sm"/>
                <a:tailEnd type="none" w="sm" len="sm"/>
              </a:ln>
              <a:effectLst/>
            </p:spPr>
            <p:txBody>
              <a:bodyPr anchor="ctr"/>
              <a:lstStyle/>
              <a:p>
                <a:endParaRPr lang="zh-CN" altLang="en-US">
                  <a:latin typeface="华文楷体" pitchFamily="2" charset="-122"/>
                  <a:ea typeface="华文楷体" pitchFamily="2" charset="-122"/>
                </a:endParaRPr>
              </a:p>
            </p:txBody>
          </p:sp>
          <p:sp>
            <p:nvSpPr>
              <p:cNvPr id="7131205" name="Line 69"/>
              <p:cNvSpPr>
                <a:spLocks noChangeShapeType="1"/>
              </p:cNvSpPr>
              <p:nvPr/>
            </p:nvSpPr>
            <p:spPr bwMode="auto">
              <a:xfrm>
                <a:off x="3936" y="2976"/>
                <a:ext cx="0" cy="384"/>
              </a:xfrm>
              <a:prstGeom prst="line">
                <a:avLst/>
              </a:prstGeom>
              <a:noFill/>
              <a:ln w="28575" cap="sq">
                <a:solidFill>
                  <a:srgbClr val="000000"/>
                </a:solidFill>
                <a:miter lim="800000"/>
                <a:headEnd type="none" w="sm" len="sm"/>
                <a:tailEnd type="none" w="sm" len="sm"/>
              </a:ln>
              <a:effectLst/>
            </p:spPr>
            <p:txBody>
              <a:bodyPr anchor="ctr"/>
              <a:lstStyle/>
              <a:p>
                <a:endParaRPr lang="zh-CN" altLang="en-US">
                  <a:latin typeface="华文楷体" pitchFamily="2" charset="-122"/>
                  <a:ea typeface="华文楷体" pitchFamily="2" charset="-122"/>
                </a:endParaRPr>
              </a:p>
            </p:txBody>
          </p:sp>
          <p:sp>
            <p:nvSpPr>
              <p:cNvPr id="7131206" name="Line 70"/>
              <p:cNvSpPr>
                <a:spLocks noChangeShapeType="1"/>
              </p:cNvSpPr>
              <p:nvPr/>
            </p:nvSpPr>
            <p:spPr bwMode="auto">
              <a:xfrm flipH="1">
                <a:off x="2976" y="3168"/>
                <a:ext cx="960" cy="0"/>
              </a:xfrm>
              <a:prstGeom prst="line">
                <a:avLst/>
              </a:prstGeom>
              <a:noFill/>
              <a:ln w="28575" cap="sq">
                <a:solidFill>
                  <a:srgbClr val="000000"/>
                </a:solidFill>
                <a:miter lim="800000"/>
                <a:headEnd/>
                <a:tailEnd type="triangle" w="med" len="med"/>
              </a:ln>
              <a:effectLst/>
            </p:spPr>
            <p:txBody>
              <a:bodyPr anchor="ctr"/>
              <a:lstStyle/>
              <a:p>
                <a:endParaRPr lang="zh-CN" altLang="en-US">
                  <a:latin typeface="华文楷体" pitchFamily="2" charset="-122"/>
                  <a:ea typeface="华文楷体" pitchFamily="2" charset="-122"/>
                </a:endParaRPr>
              </a:p>
            </p:txBody>
          </p:sp>
        </p:grpSp>
        <p:sp>
          <p:nvSpPr>
            <p:cNvPr id="7131207" name="Rectangle 71"/>
            <p:cNvSpPr>
              <a:spLocks noChangeArrowheads="1"/>
            </p:cNvSpPr>
            <p:nvPr/>
          </p:nvSpPr>
          <p:spPr bwMode="auto">
            <a:xfrm>
              <a:off x="4335" y="6768"/>
              <a:ext cx="2700" cy="458"/>
            </a:xfrm>
            <a:prstGeom prst="rect">
              <a:avLst/>
            </a:prstGeom>
            <a:noFill/>
            <a:ln w="19050" cap="sq">
              <a:noFill/>
              <a:miter lim="800000"/>
              <a:headEnd type="none" w="sm" len="sm"/>
              <a:tailEnd type="none" w="sm" len="sm"/>
            </a:ln>
            <a:effectLst/>
          </p:spPr>
          <p:txBody>
            <a:bodyPr lIns="59436" tIns="29718" rIns="59436" bIns="29718" anchor="ctr"/>
            <a:lstStyle/>
            <a:p>
              <a:pPr algn="ctr"/>
              <a:r>
                <a:rPr lang="zh-CN" altLang="en-US" b="1">
                  <a:latin typeface="华文楷体" pitchFamily="2" charset="-122"/>
                  <a:ea typeface="华文楷体" pitchFamily="2" charset="-122"/>
                </a:rPr>
                <a:t>预算管理架构图</a:t>
              </a:r>
            </a:p>
            <a:p>
              <a:pPr algn="ctr"/>
              <a:endParaRPr lang="zh-CN" altLang="en-US">
                <a:latin typeface="华文楷体" pitchFamily="2" charset="-122"/>
                <a:ea typeface="华文楷体" pitchFamily="2" charset="-122"/>
              </a:endParaRPr>
            </a:p>
          </p:txBody>
        </p:sp>
      </p:grpSp>
      <p:sp>
        <p:nvSpPr>
          <p:cNvPr id="71" name="Rectangle 6"/>
          <p:cNvSpPr>
            <a:spLocks noChangeArrowheads="1"/>
          </p:cNvSpPr>
          <p:nvPr/>
        </p:nvSpPr>
        <p:spPr bwMode="gray">
          <a:xfrm>
            <a:off x="7358082" y="928670"/>
            <a:ext cx="1643074" cy="4357718"/>
          </a:xfrm>
          <a:prstGeom prst="rect">
            <a:avLst/>
          </a:prstGeom>
          <a:solidFill>
            <a:schemeClr val="bg1"/>
          </a:solidFill>
          <a:ln w="12700">
            <a:solidFill>
              <a:schemeClr val="tx1"/>
            </a:solidFill>
            <a:miter lim="800000"/>
            <a:headEnd/>
            <a:tailEnd/>
          </a:ln>
          <a:effectLst/>
        </p:spPr>
        <p:txBody>
          <a:bodyPr/>
          <a:lstStyle/>
          <a:p>
            <a:pPr marL="117475" indent="-117475" eaLnBrk="0" hangingPunct="0">
              <a:spcBef>
                <a:spcPct val="25000"/>
              </a:spcBef>
              <a:buFontTx/>
              <a:buChar char="•"/>
            </a:pPr>
            <a:r>
              <a:rPr lang="zh-CN" altLang="en-US" sz="1600" dirty="0" smtClean="0">
                <a:latin typeface="华文楷体" pitchFamily="2" charset="-122"/>
                <a:ea typeface="华文楷体" pitchFamily="2" charset="-122"/>
              </a:rPr>
              <a:t>全面预算由财务部负责组织、牵头管理，其下设预算部为预算管理的常设机构。</a:t>
            </a:r>
            <a:endParaRPr lang="en-US" altLang="zh-CN" sz="1600" dirty="0" smtClean="0">
              <a:latin typeface="华文楷体" pitchFamily="2" charset="-122"/>
              <a:ea typeface="华文楷体" pitchFamily="2" charset="-122"/>
            </a:endParaRPr>
          </a:p>
          <a:p>
            <a:pPr marL="117475" indent="-117475" eaLnBrk="0" hangingPunct="0">
              <a:spcBef>
                <a:spcPct val="25000"/>
              </a:spcBef>
              <a:buFontTx/>
              <a:buChar char="•"/>
            </a:pPr>
            <a:r>
              <a:rPr lang="zh-CN" altLang="en-US" sz="1600" dirty="0" smtClean="0">
                <a:latin typeface="华文楷体" pitchFamily="2" charset="-122"/>
                <a:ea typeface="华文楷体" pitchFamily="2" charset="-122"/>
              </a:rPr>
              <a:t>经营预算由企划部负责组织编制，和指标及数值平衡。</a:t>
            </a:r>
            <a:endParaRPr lang="en-US" altLang="zh-CN" sz="1600" dirty="0" smtClean="0">
              <a:latin typeface="华文楷体" pitchFamily="2" charset="-122"/>
              <a:ea typeface="华文楷体" pitchFamily="2" charset="-122"/>
            </a:endParaRPr>
          </a:p>
          <a:p>
            <a:pPr marL="117475" indent="-117475" eaLnBrk="0" hangingPunct="0">
              <a:spcBef>
                <a:spcPct val="25000"/>
              </a:spcBef>
              <a:buFontTx/>
              <a:buChar char="•"/>
            </a:pPr>
            <a:r>
              <a:rPr lang="zh-CN" altLang="en-US" sz="1600" dirty="0" smtClean="0">
                <a:latin typeface="华文楷体" pitchFamily="2" charset="-122"/>
                <a:ea typeface="华文楷体" pitchFamily="2" charset="-122"/>
              </a:rPr>
              <a:t>资本预算由投资发展部负责组织编制。</a:t>
            </a:r>
            <a:endParaRPr lang="en-US" altLang="zh-CN" sz="1600" dirty="0" smtClean="0">
              <a:latin typeface="华文楷体" pitchFamily="2" charset="-122"/>
              <a:ea typeface="华文楷体" pitchFamily="2" charset="-122"/>
            </a:endParaRPr>
          </a:p>
          <a:p>
            <a:pPr marL="117475" indent="-117475" eaLnBrk="0" hangingPunct="0">
              <a:spcBef>
                <a:spcPct val="25000"/>
              </a:spcBef>
              <a:buFontTx/>
              <a:buChar char="•"/>
            </a:pPr>
            <a:r>
              <a:rPr lang="zh-CN" altLang="en-US" sz="1600" dirty="0" smtClean="0">
                <a:latin typeface="华文楷体" pitchFamily="2" charset="-122"/>
                <a:ea typeface="华文楷体" pitchFamily="2" charset="-122"/>
              </a:rPr>
              <a:t>各专业预算由相应的专业部门完成。</a:t>
            </a:r>
            <a:endParaRPr lang="en-US" altLang="zh-CN" sz="1600" dirty="0" smtClean="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4274" name="Rectangle 2"/>
          <p:cNvSpPr>
            <a:spLocks noGrp="1" noChangeArrowheads="1"/>
          </p:cNvSpPr>
          <p:nvPr>
            <p:ph type="title"/>
          </p:nvPr>
        </p:nvSpPr>
        <p:spPr>
          <a:xfrm>
            <a:off x="211015" y="-71462"/>
            <a:ext cx="8686800" cy="762000"/>
          </a:xfrm>
        </p:spPr>
        <p:txBody>
          <a:bodyPr/>
          <a:lstStyle/>
          <a:p>
            <a:pPr algn="l">
              <a:defRPr/>
            </a:pPr>
            <a:r>
              <a:rPr lang="zh-CN" altLang="en-US" sz="3200" b="1" smtClean="0">
                <a:solidFill>
                  <a:srgbClr val="FF0000"/>
                </a:solidFill>
                <a:latin typeface="华文楷体" pitchFamily="2" charset="-122"/>
                <a:ea typeface="华文楷体" pitchFamily="2" charset="-122"/>
                <a:cs typeface="+mn-cs"/>
              </a:rPr>
              <a:t>财务部与投资发展部的职责划分</a:t>
            </a:r>
            <a:endParaRPr lang="zh-CN" altLang="en-US" sz="3200" b="1" dirty="0" smtClean="0">
              <a:solidFill>
                <a:srgbClr val="FF0000"/>
              </a:solidFill>
              <a:latin typeface="华文楷体" pitchFamily="2" charset="-122"/>
              <a:ea typeface="华文楷体" pitchFamily="2" charset="-122"/>
              <a:cs typeface="+mn-cs"/>
            </a:endParaRPr>
          </a:p>
        </p:txBody>
      </p:sp>
      <p:sp>
        <p:nvSpPr>
          <p:cNvPr id="7094289" name="Rectangle 17"/>
          <p:cNvSpPr>
            <a:spLocks noChangeArrowheads="1"/>
          </p:cNvSpPr>
          <p:nvPr/>
        </p:nvSpPr>
        <p:spPr bwMode="auto">
          <a:xfrm>
            <a:off x="428596" y="1214422"/>
            <a:ext cx="4071966" cy="4111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1600" b="1" dirty="0" smtClean="0">
                <a:latin typeface="华文楷体" pitchFamily="2" charset="-122"/>
                <a:ea typeface="华文楷体" pitchFamily="2" charset="-122"/>
              </a:rPr>
              <a:t>财务部投资</a:t>
            </a:r>
            <a:r>
              <a:rPr lang="zh-CN" altLang="en-US" sz="1600" b="1" dirty="0">
                <a:latin typeface="华文楷体" pitchFamily="2" charset="-122"/>
                <a:ea typeface="华文楷体" pitchFamily="2" charset="-122"/>
              </a:rPr>
              <a:t>管理职能</a:t>
            </a:r>
          </a:p>
        </p:txBody>
      </p:sp>
      <p:sp>
        <p:nvSpPr>
          <p:cNvPr id="7094291" name="Rectangle 19"/>
          <p:cNvSpPr>
            <a:spLocks noChangeArrowheads="1"/>
          </p:cNvSpPr>
          <p:nvPr/>
        </p:nvSpPr>
        <p:spPr bwMode="auto">
          <a:xfrm>
            <a:off x="4786314" y="1214422"/>
            <a:ext cx="3714776" cy="4111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1600" b="1" dirty="0" smtClean="0">
                <a:latin typeface="华文楷体" pitchFamily="2" charset="-122"/>
                <a:ea typeface="华文楷体" pitchFamily="2" charset="-122"/>
              </a:rPr>
              <a:t>投资发展部投资管理</a:t>
            </a:r>
            <a:r>
              <a:rPr lang="zh-CN" altLang="en-US" sz="1600" b="1" dirty="0">
                <a:latin typeface="华文楷体" pitchFamily="2" charset="-122"/>
                <a:ea typeface="华文楷体" pitchFamily="2" charset="-122"/>
              </a:rPr>
              <a:t>职能</a:t>
            </a:r>
          </a:p>
        </p:txBody>
      </p:sp>
      <p:sp>
        <p:nvSpPr>
          <p:cNvPr id="7094293" name="AutoShape 21"/>
          <p:cNvSpPr>
            <a:spLocks noChangeArrowheads="1"/>
          </p:cNvSpPr>
          <p:nvPr/>
        </p:nvSpPr>
        <p:spPr bwMode="auto">
          <a:xfrm flipV="1">
            <a:off x="1643042" y="5734067"/>
            <a:ext cx="5715000" cy="195263"/>
          </a:xfrm>
          <a:prstGeom prst="triangle">
            <a:avLst>
              <a:gd name="adj" fmla="val 50000"/>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sz="1600">
              <a:latin typeface="华文楷体" pitchFamily="2" charset="-122"/>
              <a:ea typeface="华文楷体" pitchFamily="2" charset="-122"/>
            </a:endParaRPr>
          </a:p>
        </p:txBody>
      </p:sp>
      <p:sp>
        <p:nvSpPr>
          <p:cNvPr id="7094294" name="Rectangle 22"/>
          <p:cNvSpPr>
            <a:spLocks noChangeArrowheads="1"/>
          </p:cNvSpPr>
          <p:nvPr/>
        </p:nvSpPr>
        <p:spPr bwMode="auto">
          <a:xfrm>
            <a:off x="1000100" y="6018234"/>
            <a:ext cx="7215238" cy="41116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zh-CN" altLang="en-US" sz="1600" b="1" dirty="0">
                <a:latin typeface="华文楷体" pitchFamily="2" charset="-122"/>
                <a:ea typeface="华文楷体" pitchFamily="2" charset="-122"/>
              </a:rPr>
              <a:t>将投资管理职能收归集团总部，集团总部负责投资</a:t>
            </a:r>
            <a:r>
              <a:rPr lang="zh-CN" altLang="en-US" sz="1600" b="1" dirty="0" smtClean="0">
                <a:latin typeface="华文楷体" pitchFamily="2" charset="-122"/>
                <a:ea typeface="华文楷体" pitchFamily="2" charset="-122"/>
              </a:rPr>
              <a:t>项目审批</a:t>
            </a:r>
            <a:r>
              <a:rPr lang="zh-CN" altLang="en-US" sz="1600" b="1" dirty="0">
                <a:latin typeface="华文楷体" pitchFamily="2" charset="-122"/>
                <a:ea typeface="华文楷体" pitchFamily="2" charset="-122"/>
              </a:rPr>
              <a:t>、监控、分析等管理</a:t>
            </a:r>
          </a:p>
        </p:txBody>
      </p:sp>
      <p:sp>
        <p:nvSpPr>
          <p:cNvPr id="7094297" name="Rectangle 25"/>
          <p:cNvSpPr>
            <a:spLocks noChangeArrowheads="1"/>
          </p:cNvSpPr>
          <p:nvPr/>
        </p:nvSpPr>
        <p:spPr bwMode="auto">
          <a:xfrm>
            <a:off x="428596" y="642918"/>
            <a:ext cx="8072494" cy="411163"/>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zh-CN" altLang="en-US" b="1" dirty="0" smtClean="0">
                <a:latin typeface="华文楷体" pitchFamily="2" charset="-122"/>
                <a:ea typeface="华文楷体" pitchFamily="2" charset="-122"/>
              </a:rPr>
              <a:t>瓮福集团投资管理职能划分</a:t>
            </a:r>
            <a:endParaRPr lang="zh-CN" altLang="en-US" b="1" dirty="0">
              <a:latin typeface="华文楷体" pitchFamily="2" charset="-122"/>
              <a:ea typeface="华文楷体" pitchFamily="2" charset="-122"/>
            </a:endParaRPr>
          </a:p>
        </p:txBody>
      </p:sp>
      <p:sp>
        <p:nvSpPr>
          <p:cNvPr id="7094300" name="Text Box 28"/>
          <p:cNvSpPr txBox="1">
            <a:spLocks noChangeArrowheads="1"/>
          </p:cNvSpPr>
          <p:nvPr/>
        </p:nvSpPr>
        <p:spPr bwMode="auto">
          <a:xfrm>
            <a:off x="428596" y="1643050"/>
            <a:ext cx="4071966" cy="388414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10000"/>
              </a:lnSpc>
              <a:buFontTx/>
              <a:buChar char="•"/>
            </a:pPr>
            <a:r>
              <a:rPr lang="zh-CN" altLang="en-US" sz="1600" dirty="0" smtClean="0">
                <a:latin typeface="华文楷体" pitchFamily="2" charset="-122"/>
                <a:ea typeface="华文楷体" pitchFamily="2" charset="-122"/>
              </a:rPr>
              <a:t>项目投资前期负责出具可研报告财务部分、配合事务所出具尽职调查报告、出具盈利预测报告、财务专项分析报告等，负责投资项目的评估、选择、估价、融资方案的设计；</a:t>
            </a:r>
          </a:p>
          <a:p>
            <a:pPr>
              <a:lnSpc>
                <a:spcPct val="110000"/>
              </a:lnSpc>
              <a:buFontTx/>
              <a:buChar char="•"/>
            </a:pPr>
            <a:r>
              <a:rPr lang="zh-CN" altLang="en-US" sz="1600" dirty="0" smtClean="0">
                <a:latin typeface="华文楷体" pitchFamily="2" charset="-122"/>
                <a:ea typeface="华文楷体" pitchFamily="2" charset="-122"/>
              </a:rPr>
              <a:t>项目投资后，按集团财务管控要求，进行管理，按是否纳入合并报表范围来决定财务管理方式。并将其资产纳入财务监控体系，负责投资项目风险评估和预警，并及时提出解决办法；</a:t>
            </a:r>
            <a:endParaRPr lang="en-US" altLang="zh-CN" sz="1600" dirty="0" smtClean="0">
              <a:latin typeface="华文楷体" pitchFamily="2" charset="-122"/>
              <a:ea typeface="华文楷体" pitchFamily="2" charset="-122"/>
            </a:endParaRPr>
          </a:p>
          <a:p>
            <a:pPr>
              <a:lnSpc>
                <a:spcPct val="110000"/>
              </a:lnSpc>
              <a:buFontTx/>
              <a:buChar char="•"/>
            </a:pPr>
            <a:r>
              <a:rPr lang="zh-CN" altLang="en-US" sz="1600" dirty="0" smtClean="0">
                <a:latin typeface="华文楷体" pitchFamily="2" charset="-122"/>
                <a:ea typeface="华文楷体" pitchFamily="2" charset="-122"/>
              </a:rPr>
              <a:t>项目投资撤出，按专业要求进行清算或对价偿付，配合评估事务所出具资产评估报告或专项审计报告，对资产进行移交或清点转移。</a:t>
            </a:r>
            <a:endParaRPr lang="en-US" altLang="zh-CN" sz="1600" dirty="0" smtClean="0">
              <a:latin typeface="华文楷体" pitchFamily="2" charset="-122"/>
              <a:ea typeface="华文楷体" pitchFamily="2" charset="-122"/>
            </a:endParaRPr>
          </a:p>
          <a:p>
            <a:pPr>
              <a:lnSpc>
                <a:spcPct val="110000"/>
              </a:lnSpc>
              <a:buFontTx/>
              <a:buChar char="•"/>
            </a:pPr>
            <a:endParaRPr lang="en-US" altLang="zh-CN" sz="1600" dirty="0" smtClean="0">
              <a:latin typeface="华文楷体" pitchFamily="2" charset="-122"/>
              <a:ea typeface="华文楷体" pitchFamily="2" charset="-122"/>
            </a:endParaRPr>
          </a:p>
        </p:txBody>
      </p:sp>
      <p:sp>
        <p:nvSpPr>
          <p:cNvPr id="7094301" name="Text Box 29"/>
          <p:cNvSpPr txBox="1">
            <a:spLocks noChangeArrowheads="1"/>
          </p:cNvSpPr>
          <p:nvPr/>
        </p:nvSpPr>
        <p:spPr bwMode="auto">
          <a:xfrm>
            <a:off x="4786314" y="1643050"/>
            <a:ext cx="3714776" cy="388414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10000"/>
              </a:lnSpc>
              <a:buFontTx/>
              <a:buChar char="•"/>
            </a:pPr>
            <a:r>
              <a:rPr lang="zh-CN" altLang="en-US" sz="1600" dirty="0" smtClean="0">
                <a:latin typeface="华文楷体" pitchFamily="2" charset="-122"/>
                <a:ea typeface="华文楷体" pitchFamily="2" charset="-122"/>
              </a:rPr>
              <a:t>项目投资前期按集团公司要求组织项目可研报告、与集团公司各专业部门沟通出具各自专业报告、协调项目进度及与被收购方进行洽谈、组织我方的专业投资团队。</a:t>
            </a:r>
            <a:endParaRPr lang="en-US" altLang="zh-CN" sz="1600" dirty="0" smtClean="0">
              <a:latin typeface="华文楷体" pitchFamily="2" charset="-122"/>
              <a:ea typeface="华文楷体" pitchFamily="2" charset="-122"/>
            </a:endParaRPr>
          </a:p>
          <a:p>
            <a:pPr>
              <a:lnSpc>
                <a:spcPct val="110000"/>
              </a:lnSpc>
              <a:buFontTx/>
              <a:buChar char="•"/>
            </a:pPr>
            <a:r>
              <a:rPr lang="zh-CN" altLang="en-US" sz="1600" dirty="0" smtClean="0">
                <a:latin typeface="华文楷体" pitchFamily="2" charset="-122"/>
                <a:ea typeface="华文楷体" pitchFamily="2" charset="-122"/>
              </a:rPr>
              <a:t>项目投资后，按公司的专业管理要求纳入分子公司管理体系，对于参股或合营公司代表公司进行沟通，或参加运营管理。</a:t>
            </a:r>
            <a:endParaRPr lang="en-US" altLang="zh-CN" sz="1600" dirty="0" smtClean="0">
              <a:latin typeface="华文楷体" pitchFamily="2" charset="-122"/>
              <a:ea typeface="华文楷体" pitchFamily="2" charset="-122"/>
            </a:endParaRPr>
          </a:p>
          <a:p>
            <a:pPr>
              <a:lnSpc>
                <a:spcPct val="110000"/>
              </a:lnSpc>
              <a:buFontTx/>
              <a:buChar char="•"/>
            </a:pPr>
            <a:r>
              <a:rPr lang="zh-CN" altLang="en-US" sz="1600" dirty="0" smtClean="0">
                <a:latin typeface="华文楷体" pitchFamily="2" charset="-122"/>
                <a:ea typeface="华文楷体" pitchFamily="2" charset="-122"/>
              </a:rPr>
              <a:t>项目投资撤出，组织各专业部门成立清算或撤并工作小组，代表公司与对方进行沟通谈判，向集团公司及时汇报项目进展和工作进度，并出具专业的项目报告。</a:t>
            </a:r>
            <a:endParaRPr lang="zh-CN" altLang="en-US" sz="1600" dirty="0">
              <a:latin typeface="华文楷体" pitchFamily="2" charset="-122"/>
              <a:ea typeface="华文楷体" pitchFamily="2" charset="-122"/>
            </a:endParaRPr>
          </a:p>
        </p:txBody>
      </p:sp>
      <p:cxnSp>
        <p:nvCxnSpPr>
          <p:cNvPr id="17" name="直接连接符 16"/>
          <p:cNvCxnSpPr/>
          <p:nvPr/>
        </p:nvCxnSpPr>
        <p:spPr>
          <a:xfrm>
            <a:off x="428596" y="1071546"/>
            <a:ext cx="8072494" cy="7143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C:\Users\chou\Desktop\090210公司介绍PPT美化\xiugai2\1.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28675" name="Text Box 5"/>
          <p:cNvSpPr txBox="1">
            <a:spLocks noChangeArrowheads="1"/>
          </p:cNvSpPr>
          <p:nvPr/>
        </p:nvSpPr>
        <p:spPr bwMode="blackWhite">
          <a:xfrm>
            <a:off x="2286000" y="928688"/>
            <a:ext cx="5113338" cy="641350"/>
          </a:xfrm>
          <a:prstGeom prst="rect">
            <a:avLst/>
          </a:prstGeom>
          <a:noFill/>
          <a:ln w="12700">
            <a:noFill/>
            <a:miter lim="800000"/>
            <a:headEnd/>
            <a:tailEnd/>
          </a:ln>
        </p:spPr>
        <p:txBody>
          <a:bodyPr>
            <a:spAutoFit/>
          </a:bodyPr>
          <a:lstStyle/>
          <a:p>
            <a:pPr algn="ctr">
              <a:spcAft>
                <a:spcPct val="20000"/>
              </a:spcAft>
            </a:pPr>
            <a:r>
              <a:rPr lang="zh-CN" altLang="en-US" sz="3600" b="1">
                <a:latin typeface="黑体" pitchFamily="2" charset="-122"/>
                <a:ea typeface="黑体" pitchFamily="2" charset="-122"/>
              </a:rPr>
              <a:t>目  录</a:t>
            </a:r>
          </a:p>
        </p:txBody>
      </p:sp>
      <p:sp>
        <p:nvSpPr>
          <p:cNvPr id="49156" name="Rectangle 4"/>
          <p:cNvSpPr>
            <a:spLocks noChangeArrowheads="1"/>
          </p:cNvSpPr>
          <p:nvPr/>
        </p:nvSpPr>
        <p:spPr bwMode="auto">
          <a:xfrm>
            <a:off x="2214563" y="2071688"/>
            <a:ext cx="6357937" cy="3857625"/>
          </a:xfrm>
          <a:prstGeom prst="rect">
            <a:avLst/>
          </a:prstGeom>
          <a:noFill/>
          <a:ln w="9525">
            <a:noFill/>
            <a:miter lim="800000"/>
            <a:headEnd/>
            <a:tailEnd/>
          </a:ln>
        </p:spPr>
        <p:txBody>
          <a:bodyPr/>
          <a:lstStyle/>
          <a:p>
            <a:pPr marL="274638" indent="-187325">
              <a:lnSpc>
                <a:spcPct val="150000"/>
              </a:lnSpc>
              <a:spcAft>
                <a:spcPct val="20000"/>
              </a:spcAft>
              <a:buFontTx/>
              <a:buBlip>
                <a:blip r:embed="rId4"/>
              </a:buBlip>
              <a:defRPr/>
            </a:pPr>
            <a:r>
              <a:rPr lang="en-US" altLang="zh-CN" sz="2800" b="1" dirty="0">
                <a:latin typeface="Arial" charset="0"/>
                <a:ea typeface="黑体" pitchFamily="2" charset="-122"/>
              </a:rPr>
              <a:t>  </a:t>
            </a:r>
            <a:r>
              <a:rPr lang="zh-CN" altLang="en-US" sz="2800" dirty="0" smtClean="0">
                <a:solidFill>
                  <a:schemeClr val="bg1">
                    <a:lumMod val="50000"/>
                  </a:schemeClr>
                </a:solidFill>
                <a:latin typeface="华文楷体" pitchFamily="2" charset="-122"/>
                <a:ea typeface="华文楷体" pitchFamily="2" charset="-122"/>
              </a:rPr>
              <a:t>集团财务的管控定位</a:t>
            </a:r>
            <a:endParaRPr lang="en-US" altLang="zh-CN" sz="2800" dirty="0">
              <a:solidFill>
                <a:schemeClr val="bg1">
                  <a:lumMod val="50000"/>
                </a:schemeClr>
              </a:solidFill>
              <a:latin typeface="华文楷体" pitchFamily="2" charset="-122"/>
              <a:ea typeface="华文楷体" pitchFamily="2" charset="-122"/>
            </a:endParaRPr>
          </a:p>
          <a:p>
            <a:pPr marL="274638" indent="-187325">
              <a:lnSpc>
                <a:spcPct val="150000"/>
              </a:lnSpc>
              <a:spcAft>
                <a:spcPct val="20000"/>
              </a:spcAft>
              <a:buFontTx/>
              <a:buBlip>
                <a:blip r:embed="rId4"/>
              </a:buBlip>
              <a:defRPr/>
            </a:pPr>
            <a:r>
              <a:rPr lang="zh-CN" altLang="en-US" sz="2800" dirty="0">
                <a:latin typeface="华文楷体" pitchFamily="2" charset="-122"/>
                <a:ea typeface="华文楷体" pitchFamily="2" charset="-122"/>
              </a:rPr>
              <a:t>  </a:t>
            </a:r>
            <a:r>
              <a:rPr lang="zh-CN" altLang="en-US" sz="2800" dirty="0" smtClean="0">
                <a:latin typeface="华文楷体" pitchFamily="2" charset="-122"/>
                <a:ea typeface="华文楷体" pitchFamily="2" charset="-122"/>
              </a:rPr>
              <a:t>财务管理与各部门关系</a:t>
            </a:r>
            <a:endParaRPr lang="en-US" altLang="zh-CN" sz="2800" dirty="0">
              <a:solidFill>
                <a:schemeClr val="bg1">
                  <a:lumMod val="50000"/>
                </a:schemeClr>
              </a:solidFill>
              <a:latin typeface="华文楷体" pitchFamily="2" charset="-122"/>
              <a:ea typeface="华文楷体" pitchFamily="2" charset="-122"/>
            </a:endParaRPr>
          </a:p>
          <a:p>
            <a:pPr marL="274638" indent="-187325">
              <a:lnSpc>
                <a:spcPct val="150000"/>
              </a:lnSpc>
              <a:spcAft>
                <a:spcPct val="20000"/>
              </a:spcAft>
              <a:buFontTx/>
              <a:buBlip>
                <a:blip r:embed="rId4"/>
              </a:buBlip>
              <a:defRPr/>
            </a:pPr>
            <a:r>
              <a:rPr lang="en-US" altLang="zh-CN" sz="2800" dirty="0">
                <a:solidFill>
                  <a:schemeClr val="bg1">
                    <a:lumMod val="50000"/>
                  </a:schemeClr>
                </a:solidFill>
                <a:latin typeface="华文楷体" pitchFamily="2" charset="-122"/>
                <a:ea typeface="华文楷体" pitchFamily="2" charset="-122"/>
              </a:rPr>
              <a:t>  </a:t>
            </a:r>
            <a:r>
              <a:rPr lang="zh-CN" altLang="en-US" sz="2800" b="1" dirty="0" smtClean="0">
                <a:solidFill>
                  <a:srgbClr val="FF0000"/>
                </a:solidFill>
                <a:latin typeface="华文楷体" pitchFamily="2" charset="-122"/>
                <a:ea typeface="华文楷体" pitchFamily="2" charset="-122"/>
              </a:rPr>
              <a:t>集团财务部组织架构</a:t>
            </a:r>
            <a:endParaRPr lang="en-US" altLang="zh-CN" sz="2800" b="1" dirty="0">
              <a:solidFill>
                <a:srgbClr val="FF0000"/>
              </a:solidFill>
              <a:latin typeface="华文楷体" pitchFamily="2" charset="-122"/>
              <a:ea typeface="华文楷体" pitchFamily="2" charset="-122"/>
            </a:endParaRPr>
          </a:p>
          <a:p>
            <a:pPr marL="274638" indent="-187325">
              <a:lnSpc>
                <a:spcPct val="150000"/>
              </a:lnSpc>
              <a:spcAft>
                <a:spcPct val="20000"/>
              </a:spcAft>
              <a:buFontTx/>
              <a:buBlip>
                <a:blip r:embed="rId4"/>
              </a:buBlip>
              <a:defRPr/>
            </a:pPr>
            <a:r>
              <a:rPr lang="zh-CN" altLang="en-US" sz="2800" dirty="0">
                <a:solidFill>
                  <a:schemeClr val="bg1">
                    <a:lumMod val="50000"/>
                  </a:schemeClr>
                </a:solidFill>
                <a:latin typeface="华文楷体" pitchFamily="2" charset="-122"/>
                <a:ea typeface="华文楷体" pitchFamily="2" charset="-122"/>
              </a:rPr>
              <a:t>  </a:t>
            </a:r>
            <a:r>
              <a:rPr lang="zh-CN" altLang="en-US" sz="2800" dirty="0" smtClean="0">
                <a:solidFill>
                  <a:schemeClr val="bg1">
                    <a:lumMod val="50000"/>
                  </a:schemeClr>
                </a:solidFill>
                <a:latin typeface="华文楷体" pitchFamily="2" charset="-122"/>
                <a:ea typeface="华文楷体" pitchFamily="2" charset="-122"/>
              </a:rPr>
              <a:t>结算中心组织架构</a:t>
            </a:r>
            <a:endParaRPr lang="en-US" altLang="zh-CN" sz="2800" dirty="0">
              <a:solidFill>
                <a:schemeClr val="bg1">
                  <a:lumMod val="50000"/>
                </a:schemeClr>
              </a:solidFill>
              <a:latin typeface="华文楷体" pitchFamily="2" charset="-122"/>
              <a:ea typeface="华文楷体" pitchFamily="2" charset="-122"/>
            </a:endParaRPr>
          </a:p>
          <a:p>
            <a:pPr marL="274638" indent="-187325">
              <a:lnSpc>
                <a:spcPct val="150000"/>
              </a:lnSpc>
              <a:spcAft>
                <a:spcPct val="20000"/>
              </a:spcAft>
              <a:defRPr/>
            </a:pPr>
            <a:endParaRPr lang="en-US" altLang="zh-CN" sz="2800" dirty="0">
              <a:solidFill>
                <a:schemeClr val="bg1">
                  <a:lumMod val="50000"/>
                </a:schemeClr>
              </a:solidFill>
              <a:latin typeface="隶书" pitchFamily="49" charset="-122"/>
              <a:ea typeface="华文中宋" pitchFamily="2" charset="-122"/>
            </a:endParaRPr>
          </a:p>
        </p:txBody>
      </p:sp>
      <p:sp>
        <p:nvSpPr>
          <p:cNvPr id="28677" name="Line 4"/>
          <p:cNvSpPr>
            <a:spLocks noChangeShapeType="1"/>
          </p:cNvSpPr>
          <p:nvPr/>
        </p:nvSpPr>
        <p:spPr bwMode="blackWhite">
          <a:xfrm>
            <a:off x="2428875" y="1714500"/>
            <a:ext cx="4824413" cy="0"/>
          </a:xfrm>
          <a:prstGeom prst="line">
            <a:avLst/>
          </a:prstGeom>
          <a:noFill/>
          <a:ln w="111125" cmpd="dbl">
            <a:solidFill>
              <a:schemeClr val="tx1"/>
            </a:solidFill>
            <a:round/>
            <a:headEnd/>
            <a:tailEnd/>
          </a:ln>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1244</TotalTime>
  <Words>4845</Words>
  <Application>Microsoft Office PowerPoint</Application>
  <PresentationFormat>全屏显示(4:3)</PresentationFormat>
  <Paragraphs>601</Paragraphs>
  <Slides>26</Slides>
  <Notes>19</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幻灯片 1</vt:lpstr>
      <vt:lpstr>幻灯片 2</vt:lpstr>
      <vt:lpstr>瓮福集团战略的提出也对财务管理提出更高要求</vt:lpstr>
      <vt:lpstr>借鉴国内外在财务管控上的成功经验，并结合瓮福未来的财务战略，建议瓮福集团在财务管控上采取“一个全面，四个集中”的管理模式</vt:lpstr>
      <vt:lpstr>幻灯片 5</vt:lpstr>
      <vt:lpstr>集团财务管控与下属企业关系</vt:lpstr>
      <vt:lpstr>预算各部门之间的关系</vt:lpstr>
      <vt:lpstr>财务部与投资发展部的职责划分</vt:lpstr>
      <vt:lpstr>幻灯片 9</vt:lpstr>
      <vt:lpstr>瓮福集团财务组织架构现状评价</vt:lpstr>
      <vt:lpstr>基本构思 – 建立清晰有效的财务管理战略</vt:lpstr>
      <vt:lpstr>基本构思–建立适合服务型财务管理的组织架构</vt:lpstr>
      <vt:lpstr>建议的财务组织架构</vt:lpstr>
      <vt:lpstr>总会计师岗位职责</vt:lpstr>
      <vt:lpstr>集团财务部—岗位职责</vt:lpstr>
      <vt:lpstr>财务本部—岗位职责</vt:lpstr>
      <vt:lpstr>集团核算与报告—岗位职责</vt:lpstr>
      <vt:lpstr>财务本部—岗位职责</vt:lpstr>
      <vt:lpstr>财务本部—岗位职责</vt:lpstr>
      <vt:lpstr>财务本部—岗位职责</vt:lpstr>
      <vt:lpstr>幻灯片 21</vt:lpstr>
      <vt:lpstr>建议的财务组织架构</vt:lpstr>
      <vt:lpstr>建议的财务组织架构</vt:lpstr>
      <vt:lpstr>建议的财务组织架构</vt:lpstr>
      <vt:lpstr>建议的财务组织架构</vt:lpstr>
      <vt:lpstr>幻灯片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UFIDA</dc:creator>
  <cp:lastModifiedBy>ufida</cp:lastModifiedBy>
  <cp:revision>139</cp:revision>
  <dcterms:created xsi:type="dcterms:W3CDTF">2009-02-13T06:44:42Z</dcterms:created>
  <dcterms:modified xsi:type="dcterms:W3CDTF">2009-12-26T04:07:16Z</dcterms:modified>
</cp:coreProperties>
</file>