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49" r:id="rId2"/>
    <p:sldMasterId id="2147483650" r:id="rId3"/>
    <p:sldMasterId id="2147483668" r:id="rId4"/>
    <p:sldMasterId id="2147483670" r:id="rId5"/>
    <p:sldMasterId id="2147483698" r:id="rId6"/>
    <p:sldMasterId id="2147483765" r:id="rId7"/>
    <p:sldMasterId id="2147483777" r:id="rId8"/>
  </p:sldMasterIdLst>
  <p:notesMasterIdLst>
    <p:notesMasterId r:id="rId16"/>
  </p:notesMasterIdLst>
  <p:handoutMasterIdLst>
    <p:handoutMasterId r:id="rId17"/>
  </p:handoutMasterIdLst>
  <p:sldIdLst>
    <p:sldId id="257" r:id="rId9"/>
    <p:sldId id="292" r:id="rId10"/>
    <p:sldId id="296" r:id="rId11"/>
    <p:sldId id="295" r:id="rId12"/>
    <p:sldId id="297" r:id="rId13"/>
    <p:sldId id="294" r:id="rId14"/>
    <p:sldId id="290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012"/>
    <a:srgbClr val="E0D6BE"/>
    <a:srgbClr val="F0ECF4"/>
    <a:srgbClr val="FBEADA"/>
    <a:srgbClr val="F4F3F4"/>
    <a:srgbClr val="E5E3E3"/>
    <a:srgbClr val="E7E4D5"/>
    <a:srgbClr val="F2EF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65" autoAdjust="0"/>
    <p:restoredTop sz="86496" autoAdjust="0"/>
  </p:normalViewPr>
  <p:slideViewPr>
    <p:cSldViewPr>
      <p:cViewPr varScale="1">
        <p:scale>
          <a:sx n="72" d="100"/>
          <a:sy n="72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04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D8B5C8-0102-493A-B865-579DB0134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24281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EE50B5-F37D-4D77-A50D-2102E5ECAEDF}" type="datetimeFigureOut">
              <a:rPr lang="zh-CN" altLang="en-US"/>
              <a:pPr>
                <a:defRPr/>
              </a:pPr>
              <a:t>2010-12-29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AB5EF2-4380-46D9-817D-8855B3A011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8391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tIns="7200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0438"/>
            <a:ext cx="2057400" cy="158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0438"/>
            <a:ext cx="6019800" cy="158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947738"/>
            <a:ext cx="5472113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1773238"/>
            <a:ext cx="5183188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4508500"/>
            <a:ext cx="339725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4508500"/>
            <a:ext cx="3398837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9383" y="83128"/>
            <a:ext cx="7010401" cy="5857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8847" y="1219200"/>
            <a:ext cx="72390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947738"/>
            <a:ext cx="5472113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1773238"/>
            <a:ext cx="5183188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1773238"/>
            <a:ext cx="2514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773238"/>
            <a:ext cx="25161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1875" y="947738"/>
            <a:ext cx="1366838" cy="5351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76600" y="947738"/>
            <a:ext cx="3952875" cy="5351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9383" y="83128"/>
            <a:ext cx="7010401" cy="5857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8847" y="1219200"/>
            <a:ext cx="72390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Documents and Settings\Administrator\桌面\封面3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9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C:\Documents and Settings\Administrator\桌面\封面1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单击此处编辑母版副标题样式</a:t>
            </a:r>
          </a:p>
        </p:txBody>
      </p:sp>
      <p:pic>
        <p:nvPicPr>
          <p:cNvPr id="2053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2484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C:\Documents and Settings\Administrator\桌面\封面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单击此处编辑母版副标题样式</a:t>
            </a:r>
          </a:p>
        </p:txBody>
      </p:sp>
      <p:pic>
        <p:nvPicPr>
          <p:cNvPr id="3077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27432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7432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 rot="5400000">
            <a:off x="-1702594" y="3437732"/>
            <a:ext cx="6875463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49338" y="990600"/>
            <a:ext cx="1312862" cy="720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102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1147763" y="1001713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7938" y="800100"/>
            <a:ext cx="9123362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533400" y="358775"/>
            <a:ext cx="1312863" cy="641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981200" y="152400"/>
            <a:ext cx="69516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127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631825" y="3810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C:\Documents and Settings\Administrator\桌面\封底.jpg"/>
          <p:cNvPicPr>
            <a:picLocks noChangeAspect="1" noChangeArrowheads="1"/>
          </p:cNvPicPr>
          <p:nvPr userDrawn="1"/>
        </p:nvPicPr>
        <p:blipFill>
          <a:blip r:embed="rId13"/>
          <a:srcRect t="54443"/>
          <a:stretch>
            <a:fillRect/>
          </a:stretch>
        </p:blipFill>
        <p:spPr bwMode="auto">
          <a:xfrm>
            <a:off x="0" y="3733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" descr="C:\Documents and Settings\Administrator\桌面\封底.jpg"/>
          <p:cNvPicPr>
            <a:picLocks noChangeAspect="1" noChangeArrowheads="1"/>
          </p:cNvPicPr>
          <p:nvPr userDrawn="1"/>
        </p:nvPicPr>
        <p:blipFill>
          <a:blip r:embed="rId14"/>
          <a:srcRect b="44444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2" descr="C:\Documents and Settings\Administrator\桌面\未命名-2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2484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2743200" y="947738"/>
            <a:ext cx="5472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743200" y="1773238"/>
            <a:ext cx="51831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 rot="5400000">
            <a:off x="-1702594" y="3437732"/>
            <a:ext cx="6875463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49338" y="990600"/>
            <a:ext cx="1312862" cy="720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174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1147763" y="1001713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7938" y="800100"/>
            <a:ext cx="9123362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533400" y="358775"/>
            <a:ext cx="1312863" cy="641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6" name="标题占位符 1"/>
          <p:cNvSpPr>
            <a:spLocks noGrp="1"/>
          </p:cNvSpPr>
          <p:nvPr>
            <p:ph type="title"/>
          </p:nvPr>
        </p:nvSpPr>
        <p:spPr bwMode="auto">
          <a:xfrm>
            <a:off x="1981200" y="152400"/>
            <a:ext cx="69516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199" name="Picture 7" descr="\\192.168.1.4\y用友\2010 UFIDA\用友LOGO\幸福企业图标库\幸福企业图标透明版\标准.png"/>
          <p:cNvPicPr>
            <a:picLocks noChangeAspect="1" noChangeArrowheads="1"/>
          </p:cNvPicPr>
          <p:nvPr userDrawn="1"/>
        </p:nvPicPr>
        <p:blipFill>
          <a:blip r:embed="rId13"/>
          <a:srcRect l="13994" t="21770" r="16032" b="34692"/>
          <a:stretch>
            <a:fillRect/>
          </a:stretch>
        </p:blipFill>
        <p:spPr bwMode="auto">
          <a:xfrm>
            <a:off x="631825" y="3810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4" descr="C:\Documents and Settings\Administrator\桌面\8.jpg"/>
          <p:cNvPicPr>
            <a:picLocks noChangeAspect="1" noChangeArrowheads="1"/>
          </p:cNvPicPr>
          <p:nvPr userDrawn="1"/>
        </p:nvPicPr>
        <p:blipFill>
          <a:blip r:embed="rId1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瓮福项目月度工作总结</a:t>
            </a:r>
            <a:endParaRPr lang="zh-CN" altLang="zh-CN" dirty="0" smtClean="0"/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1042988" y="4343400"/>
            <a:ext cx="6948487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——项目整合汇报</a:t>
            </a:r>
            <a:endParaRPr lang="zh-CN" altLang="zh-CN" dirty="0" smtClean="0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6348413" y="5491163"/>
            <a:ext cx="2749471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用友软件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股份有限公司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ts val="19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2010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月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22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50" y="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2286000" y="838200"/>
            <a:ext cx="5472113" cy="635000"/>
          </a:xfrm>
        </p:spPr>
        <p:txBody>
          <a:bodyPr/>
          <a:lstStyle/>
          <a:p>
            <a:pPr algn="ctr"/>
            <a:r>
              <a:rPr lang="zh-CN" altLang="en-US" dirty="0" smtClean="0"/>
              <a:t>项目整合目录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2210498" y="1752600"/>
            <a:ext cx="5183188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本月工作总结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项目问题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下月工作计划</a:t>
            </a:r>
          </a:p>
          <a:p>
            <a:endParaRPr lang="zh-CN" altLang="en-US" dirty="0" smtClean="0"/>
          </a:p>
        </p:txBody>
      </p:sp>
      <p:pic>
        <p:nvPicPr>
          <p:cNvPr id="1024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50" y="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51663" cy="585788"/>
          </a:xfrm>
        </p:spPr>
        <p:txBody>
          <a:bodyPr/>
          <a:lstStyle/>
          <a:p>
            <a:pPr algn="l"/>
            <a:r>
              <a:rPr lang="en-US" altLang="zh-CN" dirty="0" smtClean="0"/>
              <a:t>12</a:t>
            </a:r>
            <a:r>
              <a:rPr lang="zh-CN" altLang="en-US" dirty="0" smtClean="0"/>
              <a:t>月工作总结</a:t>
            </a:r>
          </a:p>
        </p:txBody>
      </p:sp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8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5134994"/>
              </p:ext>
            </p:extLst>
          </p:nvPr>
        </p:nvGraphicFramePr>
        <p:xfrm>
          <a:off x="228600" y="1143000"/>
          <a:ext cx="8686800" cy="4501896"/>
        </p:xfrm>
        <a:graphic>
          <a:graphicData uri="http://schemas.openxmlformats.org/drawingml/2006/table">
            <a:tbl>
              <a:tblPr/>
              <a:tblGrid>
                <a:gridCol w="609600"/>
                <a:gridCol w="2057400"/>
                <a:gridCol w="1600200"/>
                <a:gridCol w="1447800"/>
                <a:gridCol w="1168400"/>
                <a:gridCol w="18034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项目任务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计划完成日期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实际完成日期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负责人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双方工作安排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蓝图方案确认工作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2010.11.30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方案的分析确认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已明确的开发需求定义开发方案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2010.12.31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和开发人员一起定义开发方案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业务集成测试工作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2010.12.13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2010.12.17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对已确定的方案进行测试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最终用户的培训工作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2010.12.20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2010.12.24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对最终操作用户培训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上线支持体系确定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及系统高级培训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2010.12.27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2010.12.30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顾问级知识转移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上线客户化设置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2010.12.31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2010.12.31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关键用户主导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4114800" cy="585788"/>
          </a:xfrm>
        </p:spPr>
        <p:txBody>
          <a:bodyPr/>
          <a:lstStyle/>
          <a:p>
            <a:r>
              <a:rPr lang="zh-CN" altLang="en-US" dirty="0" smtClean="0"/>
              <a:t>项目问题及成果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项目问题：</a:t>
            </a:r>
            <a:endParaRPr lang="en-US" altLang="zh-CN" dirty="0" smtClean="0"/>
          </a:p>
          <a:p>
            <a:r>
              <a:rPr lang="zh-CN" altLang="en-US" dirty="0" smtClean="0"/>
              <a:t>业务</a:t>
            </a:r>
            <a:r>
              <a:rPr lang="zh-CN" altLang="en-US" dirty="0" smtClean="0"/>
              <a:t>优化中发现的新问题快速解决</a:t>
            </a:r>
            <a:endParaRPr lang="en-US" altLang="zh-CN" dirty="0" smtClean="0"/>
          </a:p>
          <a:p>
            <a:r>
              <a:rPr lang="zh-CN" altLang="en-US" dirty="0" smtClean="0"/>
              <a:t>物料编码导入中的问题需要快速解决</a:t>
            </a:r>
            <a:endParaRPr lang="en-US" altLang="zh-CN" dirty="0" smtClean="0"/>
          </a:p>
          <a:p>
            <a:r>
              <a:rPr lang="zh-CN" altLang="en-US" dirty="0" smtClean="0"/>
              <a:t>关键用户在业务推广中执行力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对培训推广的执行力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对系统问题的支持机制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对未来业务流程的改进与优化</a:t>
            </a:r>
            <a:r>
              <a:rPr lang="zh-CN" altLang="zh-CN" sz="1800" dirty="0" smtClean="0"/>
              <a:t>。</a:t>
            </a:r>
          </a:p>
          <a:p>
            <a:r>
              <a:rPr lang="zh-CN" altLang="en-US" dirty="0" smtClean="0"/>
              <a:t>项目范围和目标的共识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FF0000"/>
                </a:solidFill>
              </a:rPr>
              <a:t>蓝图方案确认的认识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实现</a:t>
            </a:r>
            <a:r>
              <a:rPr lang="zh-CN" altLang="en-US" sz="1800" dirty="0" smtClean="0"/>
              <a:t>基础才能提升管理</a:t>
            </a:r>
            <a:r>
              <a:rPr lang="zh-CN" altLang="zh-CN" sz="1800" dirty="0" smtClean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所有问题不是一次上线解决</a:t>
            </a:r>
            <a:r>
              <a:rPr lang="zh-CN" altLang="zh-CN" sz="1800" dirty="0" smtClean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固化后才能有再优化的策略</a:t>
            </a:r>
            <a:r>
              <a:rPr lang="zh-CN" altLang="zh-CN" sz="1800" dirty="0" smtClean="0"/>
              <a:t>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688" y="1143000"/>
            <a:ext cx="80137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Arial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dirty="0" smtClean="0"/>
              <a:t>项目成果</a:t>
            </a:r>
            <a:endParaRPr lang="en-US" altLang="zh-CN" dirty="0" smtClean="0"/>
          </a:p>
          <a:p>
            <a:pPr marL="342900" lvl="1" indent="-342900">
              <a:buSzPct val="90000"/>
              <a:buFont typeface="Arial" charset="0"/>
              <a:buBlip>
                <a:blip r:embed="rId2"/>
              </a:buBlip>
              <a:defRPr/>
            </a:pPr>
            <a:r>
              <a:rPr lang="zh-CN" altLang="en-US" sz="2400" dirty="0" smtClean="0">
                <a:cs typeface="+mn-cs"/>
              </a:rPr>
              <a:t> 集成测试完成，对供应链协同业务奠定了基础</a:t>
            </a:r>
            <a:endParaRPr lang="en-US" altLang="zh-CN" sz="2400" dirty="0" smtClean="0">
              <a:cs typeface="+mn-cs"/>
            </a:endParaRPr>
          </a:p>
          <a:p>
            <a:pPr marL="342900" lvl="1" indent="-342900">
              <a:buSzPct val="90000"/>
              <a:buFont typeface="Arial" charset="0"/>
              <a:buBlip>
                <a:blip r:embed="rId2"/>
              </a:buBlip>
              <a:defRPr/>
            </a:pPr>
            <a:r>
              <a:rPr lang="zh-CN" altLang="en-US" sz="2400" dirty="0" smtClean="0"/>
              <a:t> 业务关键点的开发确认</a:t>
            </a:r>
            <a:endParaRPr lang="en-US" altLang="zh-CN" sz="2400" dirty="0" smtClean="0"/>
          </a:p>
          <a:p>
            <a:pPr marL="342900" lvl="1" indent="-342900">
              <a:buSzPct val="90000"/>
              <a:buFont typeface="Arial" charset="0"/>
              <a:buBlip>
                <a:blip r:embed="rId2"/>
              </a:buBlip>
              <a:defRPr/>
            </a:pPr>
            <a:r>
              <a:rPr lang="zh-CN" altLang="en-US" sz="2400" dirty="0" smtClean="0">
                <a:cs typeface="+mn-cs"/>
              </a:rPr>
              <a:t>正式生产环境已开始建立</a:t>
            </a:r>
            <a:endParaRPr lang="en-US" altLang="zh-CN" sz="2400" dirty="0" smtClean="0">
              <a:cs typeface="+mn-cs"/>
            </a:endParaRPr>
          </a:p>
          <a:p>
            <a:pPr marL="342900" lvl="1" indent="-342900">
              <a:buSzPct val="90000"/>
              <a:buNone/>
              <a:defRPr/>
            </a:pPr>
            <a:endParaRPr lang="en-US" altLang="zh-CN" sz="2400" dirty="0" smtClean="0">
              <a:cs typeface="+mn-cs"/>
            </a:endParaRPr>
          </a:p>
          <a:p>
            <a:endParaRPr lang="zh-CN" altLang="en-US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4114800" cy="585788"/>
          </a:xfrm>
        </p:spPr>
        <p:txBody>
          <a:bodyPr/>
          <a:lstStyle/>
          <a:p>
            <a:r>
              <a:rPr lang="zh-CN" altLang="en-US" dirty="0" smtClean="0"/>
              <a:t>项目问题及成果</a:t>
            </a:r>
          </a:p>
        </p:txBody>
      </p:sp>
    </p:spTree>
    <p:extLst>
      <p:ext uri="{BB962C8B-B14F-4D97-AF65-F5344CB8AC3E}">
        <p14:creationId xmlns="" xmlns:p14="http://schemas.microsoft.com/office/powerpoint/2010/main" val="23661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981201" y="152400"/>
            <a:ext cx="2514600" cy="585788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月工作计划</a:t>
            </a:r>
          </a:p>
        </p:txBody>
      </p:sp>
      <p:pic>
        <p:nvPicPr>
          <p:cNvPr id="1433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50" y="0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4811" name="Group 8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61551017"/>
              </p:ext>
            </p:extLst>
          </p:nvPr>
        </p:nvGraphicFramePr>
        <p:xfrm>
          <a:off x="228600" y="950913"/>
          <a:ext cx="8686800" cy="4495800"/>
        </p:xfrm>
        <a:graphic>
          <a:graphicData uri="http://schemas.openxmlformats.org/drawingml/2006/table">
            <a:tbl>
              <a:tblPr/>
              <a:tblGrid>
                <a:gridCol w="609600"/>
                <a:gridCol w="2057400"/>
                <a:gridCol w="1066800"/>
                <a:gridCol w="1066800"/>
                <a:gridCol w="1752600"/>
                <a:gridCol w="21336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项目任务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计划开始日期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计划完成日期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负责人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双方工作安排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上线环境设置检查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2011.1.4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2011.1.5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设置基础档案的管理属性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上线动态数据的录入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2011.1.5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2011.1.14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对财务的年初数据录入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包括存货期初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往来期初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上线动态数据检查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2011.1.14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2011.1.17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上线数据检查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关键业务定制开发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2011.2.28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配合测试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包括业务接口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业务单据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业务报表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并行数据录入支持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2011.1.18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2011.2.28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5_Office 主题">
  <a:themeElements>
    <a:clrScheme name="3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</TotalTime>
  <Words>337</Words>
  <Application>Microsoft Office PowerPoint</Application>
  <PresentationFormat>全屏显示(4:3)</PresentationFormat>
  <Paragraphs>104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6_Office 主题</vt:lpstr>
      <vt:lpstr>自定义设计方案</vt:lpstr>
      <vt:lpstr>1_自定义设计方案</vt:lpstr>
      <vt:lpstr>5_Office 主题</vt:lpstr>
      <vt:lpstr>7_Office 主题</vt:lpstr>
      <vt:lpstr>35_Office 主题</vt:lpstr>
      <vt:lpstr>8_Office 主题</vt:lpstr>
      <vt:lpstr>9_Office 主题</vt:lpstr>
      <vt:lpstr>瓮福项目月度工作总结</vt:lpstr>
      <vt:lpstr>项目整合目录</vt:lpstr>
      <vt:lpstr>12月工作总结</vt:lpstr>
      <vt:lpstr>项目问题及成果</vt:lpstr>
      <vt:lpstr>项目问题及成果</vt:lpstr>
      <vt:lpstr>1月工作计划</vt:lpstr>
      <vt:lpstr>幻灯片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ufida</cp:lastModifiedBy>
  <cp:revision>154</cp:revision>
  <cp:lastPrinted>1601-01-01T00:00:00Z</cp:lastPrinted>
  <dcterms:created xsi:type="dcterms:W3CDTF">2009-12-16T05:52:57Z</dcterms:created>
  <dcterms:modified xsi:type="dcterms:W3CDTF">2010-12-29T07:29:35Z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