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59" r:id="rId6"/>
    <p:sldId id="264" r:id="rId7"/>
    <p:sldId id="268" r:id="rId8"/>
    <p:sldId id="272" r:id="rId9"/>
    <p:sldId id="262" r:id="rId10"/>
    <p:sldId id="270" r:id="rId11"/>
    <p:sldId id="281" r:id="rId12"/>
  </p:sldIdLst>
  <p:sldSz cx="9144000" cy="5143500" type="screen16x9"/>
  <p:notesSz cx="6858000" cy="9144000"/>
  <p:embeddedFontLst>
    <p:embeddedFont>
      <p:font typeface="Abel" panose="02000506030000020004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Megrim" panose="02000603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B4F4B-57A2-4916-A5C2-B9CDB4A33AC4}">
  <a:tblStyle styleId="{19AB4F4B-57A2-4916-A5C2-B9CDB4A33A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/>
    <p:restoredTop sz="94712"/>
  </p:normalViewPr>
  <p:slideViewPr>
    <p:cSldViewPr snapToGrid="0" snapToObjects="1">
      <p:cViewPr varScale="1">
        <p:scale>
          <a:sx n="165" d="100"/>
          <a:sy n="16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1786449" y="1137036"/>
            <a:ext cx="5571000" cy="242010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abduct humans</a:t>
            </a:r>
            <a:endParaRPr dirty="0"/>
          </a:p>
        </p:txBody>
      </p:sp>
      <p:sp>
        <p:nvSpPr>
          <p:cNvPr id="3" name="Google Shape;767;p14">
            <a:extLst>
              <a:ext uri="{FF2B5EF4-FFF2-40B4-BE49-F238E27FC236}">
                <a16:creationId xmlns:a16="http://schemas.microsoft.com/office/drawing/2014/main" id="{6ABB8CBD-9307-2848-9B81-081D08A6F280}"/>
              </a:ext>
            </a:extLst>
          </p:cNvPr>
          <p:cNvSpPr txBox="1">
            <a:spLocks/>
          </p:cNvSpPr>
          <p:nvPr/>
        </p:nvSpPr>
        <p:spPr>
          <a:xfrm>
            <a:off x="2680242" y="3284141"/>
            <a:ext cx="3783413" cy="546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sz="1400" b="1" dirty="0"/>
              <a:t>By: Jenny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subTitle" idx="4294967295"/>
          </p:nvPr>
        </p:nvSpPr>
        <p:spPr>
          <a:xfrm>
            <a:off x="554064" y="1399058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 err="1"/>
              <a:t>iven</a:t>
            </a:r>
            <a:r>
              <a:rPr lang="en" dirty="0"/>
              <a:t> some string of words we should be able to predict which subreddit it should belong to with 92% accuracy.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 dirty="0"/>
              <a:t>We can even test it out!</a:t>
            </a:r>
            <a:r>
              <a:rPr lang="en" dirty="0"/>
              <a:t> </a:t>
            </a:r>
            <a:endParaRPr dirty="0"/>
          </a:p>
        </p:txBody>
      </p:sp>
      <p:sp>
        <p:nvSpPr>
          <p:cNvPr id="886" name="Google Shape;886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66;p14">
            <a:extLst>
              <a:ext uri="{FF2B5EF4-FFF2-40B4-BE49-F238E27FC236}">
                <a16:creationId xmlns:a16="http://schemas.microsoft.com/office/drawing/2014/main" id="{9DBDF940-85F7-934E-99AC-629731987795}"/>
              </a:ext>
            </a:extLst>
          </p:cNvPr>
          <p:cNvSpPr txBox="1">
            <a:spLocks/>
          </p:cNvSpPr>
          <p:nvPr/>
        </p:nvSpPr>
        <p:spPr>
          <a:xfrm>
            <a:off x="2078960" y="69741"/>
            <a:ext cx="4437380" cy="64545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4800" dirty="0"/>
              <a:t>Conclusion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EE2C393-4BC0-804B-ADD6-E2D5CE6B5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3206"/>
              </p:ext>
            </p:extLst>
          </p:nvPr>
        </p:nvGraphicFramePr>
        <p:xfrm>
          <a:off x="1158498" y="3272199"/>
          <a:ext cx="6096000" cy="1483360"/>
        </p:xfrm>
        <a:graphic>
          <a:graphicData uri="http://schemas.openxmlformats.org/drawingml/2006/table">
            <a:tbl>
              <a:tblPr firstRow="1" bandRow="1">
                <a:tableStyleId>{19AB4F4B-57A2-4916-A5C2-B9CDB4A33AC4}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098086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6223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96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646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35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84288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768E85-596B-BC48-ABDB-7A263A216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45036"/>
              </p:ext>
            </p:extLst>
          </p:nvPr>
        </p:nvGraphicFramePr>
        <p:xfrm>
          <a:off x="1462006" y="2876994"/>
          <a:ext cx="6096000" cy="1833880"/>
        </p:xfrm>
        <a:graphic>
          <a:graphicData uri="http://schemas.openxmlformats.org/drawingml/2006/table">
            <a:tbl>
              <a:tblPr firstRow="1" bandRow="1">
                <a:tableStyleId>{19AB4F4B-57A2-4916-A5C2-B9CDB4A33AC4}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42356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885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" dirty="0">
                          <a:solidFill>
                            <a:schemeClr val="bg1"/>
                          </a:solidFill>
                        </a:rPr>
                        <a:t>earch text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67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it was dark and i was frozen. i can’t remember what happened'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Alien Abduction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2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'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was in my bed at night and my eyes were opened. there was a light and i thought it was a dream i could not move for a long time'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Sleep Paralysis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9308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title" idx="4294967295"/>
          </p:nvPr>
        </p:nvSpPr>
        <p:spPr>
          <a:xfrm>
            <a:off x="1201053" y="642932"/>
            <a:ext cx="6513000" cy="12906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End</a:t>
            </a:r>
            <a:endParaRPr sz="88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14" name="Google Shape;1014;p3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015" name="Google Shape;1015;p3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3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017" name="Google Shape;1017;p3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3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023" name="Google Shape;1023;p3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3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025" name="Google Shape;1025;p3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1" name="Google Shape;1051;p3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052" name="Google Shape;1052;p3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055" name="Google Shape;1055;p3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3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766;p14">
            <a:extLst>
              <a:ext uri="{FF2B5EF4-FFF2-40B4-BE49-F238E27FC236}">
                <a16:creationId xmlns:a16="http://schemas.microsoft.com/office/drawing/2014/main" id="{2998A79E-275B-BB4F-B7B0-95386CC13354}"/>
              </a:ext>
            </a:extLst>
          </p:cNvPr>
          <p:cNvSpPr txBox="1">
            <a:spLocks/>
          </p:cNvSpPr>
          <p:nvPr/>
        </p:nvSpPr>
        <p:spPr>
          <a:xfrm>
            <a:off x="6094" y="-1"/>
            <a:ext cx="4437380" cy="64545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4800" dirty="0"/>
              <a:t>The problem</a:t>
            </a:r>
          </a:p>
        </p:txBody>
      </p:sp>
      <p:sp>
        <p:nvSpPr>
          <p:cNvPr id="9" name="Google Shape;775;p15">
            <a:extLst>
              <a:ext uri="{FF2B5EF4-FFF2-40B4-BE49-F238E27FC236}">
                <a16:creationId xmlns:a16="http://schemas.microsoft.com/office/drawing/2014/main" id="{84A0FEB8-91A8-2E4C-B6F1-4DA4E3D7A2A4}"/>
              </a:ext>
            </a:extLst>
          </p:cNvPr>
          <p:cNvSpPr txBox="1">
            <a:spLocks/>
          </p:cNvSpPr>
          <p:nvPr/>
        </p:nvSpPr>
        <p:spPr>
          <a:xfrm>
            <a:off x="258607" y="1276170"/>
            <a:ext cx="4437380" cy="199934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None/>
            </a:pPr>
            <a:r>
              <a:rPr lang="en-US" sz="2400" dirty="0"/>
              <a:t>Seeking new information by finding humans that are somewhat easy to abduct but that have not already been abducted.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8B2E6B-AD68-374F-89EE-1D9E8B0AE3D0}"/>
              </a:ext>
            </a:extLst>
          </p:cNvPr>
          <p:cNvGrpSpPr/>
          <p:nvPr/>
        </p:nvGrpSpPr>
        <p:grpSpPr>
          <a:xfrm>
            <a:off x="5136675" y="605089"/>
            <a:ext cx="4155253" cy="4498450"/>
            <a:chOff x="5136675" y="605089"/>
            <a:chExt cx="4155253" cy="4498450"/>
          </a:xfrm>
        </p:grpSpPr>
        <p:sp>
          <p:nvSpPr>
            <p:cNvPr id="11" name="Google Shape;766;p14">
              <a:extLst>
                <a:ext uri="{FF2B5EF4-FFF2-40B4-BE49-F238E27FC236}">
                  <a16:creationId xmlns:a16="http://schemas.microsoft.com/office/drawing/2014/main" id="{A8FEE214-2589-9F44-AD3B-7AB0E166D054}"/>
                </a:ext>
              </a:extLst>
            </p:cNvPr>
            <p:cNvSpPr txBox="1">
              <a:spLocks/>
            </p:cNvSpPr>
            <p:nvPr/>
          </p:nvSpPr>
          <p:spPr>
            <a:xfrm>
              <a:off x="6202052" y="605089"/>
              <a:ext cx="3089876" cy="5460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Megrim"/>
                <a:buNone/>
                <a:defRPr sz="3200" b="1" i="0" u="none" strike="noStrike" cap="none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defRPr>
              </a:lvl9pPr>
            </a:lstStyle>
            <a:p>
              <a:r>
                <a:rPr lang="en-US" sz="2800" dirty="0"/>
                <a:t>The nightmare</a:t>
              </a:r>
            </a:p>
          </p:txBody>
        </p:sp>
        <p:sp>
          <p:nvSpPr>
            <p:cNvPr id="12" name="Google Shape;767;p14">
              <a:extLst>
                <a:ext uri="{FF2B5EF4-FFF2-40B4-BE49-F238E27FC236}">
                  <a16:creationId xmlns:a16="http://schemas.microsoft.com/office/drawing/2014/main" id="{7E077145-3AD2-2C47-9FEE-3E604B2FDB6A}"/>
                </a:ext>
              </a:extLst>
            </p:cNvPr>
            <p:cNvSpPr txBox="1">
              <a:spLocks/>
            </p:cNvSpPr>
            <p:nvPr/>
          </p:nvSpPr>
          <p:spPr>
            <a:xfrm>
              <a:off x="6900178" y="1077125"/>
              <a:ext cx="2129523" cy="39809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 algn="ctr">
                <a:buFont typeface="Abel"/>
                <a:buNone/>
              </a:pPr>
              <a:r>
                <a:rPr lang="en-US" sz="1400" b="1" dirty="0"/>
                <a:t>By Henry Fuseli (1781)</a:t>
              </a:r>
            </a:p>
          </p:txBody>
        </p:sp>
        <p:pic>
          <p:nvPicPr>
            <p:cNvPr id="13" name="Picture 12" descr="A picture containing indoor, sitting, person, cat&#10;&#10;Description automatically generated">
              <a:extLst>
                <a:ext uri="{FF2B5EF4-FFF2-40B4-BE49-F238E27FC236}">
                  <a16:creationId xmlns:a16="http://schemas.microsoft.com/office/drawing/2014/main" id="{7C934F62-73F8-644E-B242-53C2481C9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675" y="1434225"/>
              <a:ext cx="3893026" cy="3200400"/>
            </a:xfrm>
            <a:prstGeom prst="rect">
              <a:avLst/>
            </a:prstGeom>
          </p:spPr>
        </p:pic>
        <p:sp>
          <p:nvSpPr>
            <p:cNvPr id="14" name="Google Shape;767;p14">
              <a:extLst>
                <a:ext uri="{FF2B5EF4-FFF2-40B4-BE49-F238E27FC236}">
                  <a16:creationId xmlns:a16="http://schemas.microsoft.com/office/drawing/2014/main" id="{C9922C49-2A83-334E-9C36-4872CB3CD394}"/>
                </a:ext>
              </a:extLst>
            </p:cNvPr>
            <p:cNvSpPr txBox="1">
              <a:spLocks/>
            </p:cNvSpPr>
            <p:nvPr/>
          </p:nvSpPr>
          <p:spPr>
            <a:xfrm>
              <a:off x="5210736" y="4557539"/>
              <a:ext cx="3783413" cy="546000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 algn="ctr">
                <a:buFont typeface="Abel"/>
                <a:buNone/>
              </a:pPr>
              <a:r>
                <a:rPr lang="en-US" sz="1400" b="1" dirty="0"/>
                <a:t>This is thought to be a depiction of sleep paralysis perceived as a demonic visitation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>
            <a:spLocks noGrp="1"/>
          </p:cNvSpPr>
          <p:nvPr>
            <p:ph type="title"/>
          </p:nvPr>
        </p:nvSpPr>
        <p:spPr>
          <a:xfrm>
            <a:off x="1315487" y="111078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Gathering</a:t>
            </a:r>
            <a:endParaRPr dirty="0"/>
          </a:p>
        </p:txBody>
      </p:sp>
      <p:sp>
        <p:nvSpPr>
          <p:cNvPr id="759" name="Google Shape;759;p13"/>
          <p:cNvSpPr txBox="1">
            <a:spLocks noGrp="1"/>
          </p:cNvSpPr>
          <p:nvPr>
            <p:ph type="body" idx="1"/>
          </p:nvPr>
        </p:nvSpPr>
        <p:spPr>
          <a:xfrm>
            <a:off x="1315487" y="1438290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Reddit!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is an amazing place on the humans’ internet where I gathered my information.  They willingly describe the details of their lives for fun.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obtained my information using two different searches: Alien Abductions and Sleep Paralysis.</a:t>
            </a:r>
            <a:endParaRPr dirty="0"/>
          </a:p>
        </p:txBody>
      </p:sp>
      <p:sp>
        <p:nvSpPr>
          <p:cNvPr id="761" name="Google Shape;761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759;p13">
            <a:extLst>
              <a:ext uri="{FF2B5EF4-FFF2-40B4-BE49-F238E27FC236}">
                <a16:creationId xmlns:a16="http://schemas.microsoft.com/office/drawing/2014/main" id="{780B158A-B980-8044-A7EC-6283CABCE327}"/>
              </a:ext>
            </a:extLst>
          </p:cNvPr>
          <p:cNvSpPr txBox="1">
            <a:spLocks/>
          </p:cNvSpPr>
          <p:nvPr/>
        </p:nvSpPr>
        <p:spPr>
          <a:xfrm>
            <a:off x="5122051" y="1058582"/>
            <a:ext cx="3161400" cy="31720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scraped the data from the two subreddits using </a:t>
            </a:r>
            <a:r>
              <a:rPr lang="en-US" dirty="0" err="1"/>
              <a:t>praw</a:t>
            </a:r>
            <a:r>
              <a:rPr lang="en-US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After obtaining the data, I went through a cleaning process in which I ensured there were no empty values in the body of the subreddit post.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also removed the most commonly used English words since they will appear in both subreddits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774;p15">
            <a:extLst>
              <a:ext uri="{FF2B5EF4-FFF2-40B4-BE49-F238E27FC236}">
                <a16:creationId xmlns:a16="http://schemas.microsoft.com/office/drawing/2014/main" id="{34FBA5DF-05A2-3E49-9917-45562E0B7791}"/>
              </a:ext>
            </a:extLst>
          </p:cNvPr>
          <p:cNvSpPr txBox="1">
            <a:spLocks/>
          </p:cNvSpPr>
          <p:nvPr/>
        </p:nvSpPr>
        <p:spPr>
          <a:xfrm>
            <a:off x="232325" y="302555"/>
            <a:ext cx="5236800" cy="60506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Why Sleep paralysis? </a:t>
            </a:r>
          </a:p>
        </p:txBody>
      </p:sp>
      <p:sp>
        <p:nvSpPr>
          <p:cNvPr id="15" name="Google Shape;775;p15">
            <a:extLst>
              <a:ext uri="{FF2B5EF4-FFF2-40B4-BE49-F238E27FC236}">
                <a16:creationId xmlns:a16="http://schemas.microsoft.com/office/drawing/2014/main" id="{44CD28E2-6A08-9140-BE7B-7CB99BEE46CB}"/>
              </a:ext>
            </a:extLst>
          </p:cNvPr>
          <p:cNvSpPr txBox="1">
            <a:spLocks/>
          </p:cNvSpPr>
          <p:nvPr/>
        </p:nvSpPr>
        <p:spPr>
          <a:xfrm>
            <a:off x="415798" y="1712442"/>
            <a:ext cx="3370119" cy="280771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b="1" dirty="0"/>
              <a:t>Sleep paralysis</a:t>
            </a:r>
            <a:r>
              <a:rPr lang="en-US" dirty="0"/>
              <a:t> is a state, during waking up or falling asleep, in which a person is aware but unable to move or speak. During an episode, one may hallucinate so it is possible you will be considered a hallucination and not be taken seriously</a:t>
            </a:r>
          </a:p>
        </p:txBody>
      </p:sp>
      <p:pic>
        <p:nvPicPr>
          <p:cNvPr id="22" name="Picture 21" descr="A picture containing outdoor, clock, water, background&#10;&#10;Description automatically generated">
            <a:extLst>
              <a:ext uri="{FF2B5EF4-FFF2-40B4-BE49-F238E27FC236}">
                <a16:creationId xmlns:a16="http://schemas.microsoft.com/office/drawing/2014/main" id="{6DEC6814-51D5-B24C-A753-3A402EDF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88" y="916786"/>
            <a:ext cx="4024499" cy="402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25;p20">
            <a:extLst>
              <a:ext uri="{FF2B5EF4-FFF2-40B4-BE49-F238E27FC236}">
                <a16:creationId xmlns:a16="http://schemas.microsoft.com/office/drawing/2014/main" id="{35E326FE-0051-F94E-9AD0-5805A33DE1F9}"/>
              </a:ext>
            </a:extLst>
          </p:cNvPr>
          <p:cNvSpPr txBox="1">
            <a:spLocks/>
          </p:cNvSpPr>
          <p:nvPr/>
        </p:nvSpPr>
        <p:spPr>
          <a:xfrm>
            <a:off x="4212409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bg1"/>
                </a:solidFill>
              </a:rPr>
              <a:pPr algn="ctr"/>
              <a:t>5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3" name="Google Shape;902;p28">
            <a:extLst>
              <a:ext uri="{FF2B5EF4-FFF2-40B4-BE49-F238E27FC236}">
                <a16:creationId xmlns:a16="http://schemas.microsoft.com/office/drawing/2014/main" id="{F23B04DB-2999-CE41-A8D8-49A3D25C9C58}"/>
              </a:ext>
            </a:extLst>
          </p:cNvPr>
          <p:cNvSpPr txBox="1">
            <a:spLocks/>
          </p:cNvSpPr>
          <p:nvPr/>
        </p:nvSpPr>
        <p:spPr>
          <a:xfrm>
            <a:off x="1315475" y="477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grim"/>
              <a:buNone/>
              <a:defRPr sz="36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/>
              <a:t>Modeling scores</a:t>
            </a:r>
            <a:endParaRPr lang="en-US" dirty="0"/>
          </a:p>
        </p:txBody>
      </p:sp>
      <p:sp>
        <p:nvSpPr>
          <p:cNvPr id="14" name="Google Shape;885;p26">
            <a:extLst>
              <a:ext uri="{FF2B5EF4-FFF2-40B4-BE49-F238E27FC236}">
                <a16:creationId xmlns:a16="http://schemas.microsoft.com/office/drawing/2014/main" id="{ABEECAC8-72B4-444A-B365-EF7AFE4F1EA5}"/>
              </a:ext>
            </a:extLst>
          </p:cNvPr>
          <p:cNvSpPr txBox="1">
            <a:spLocks/>
          </p:cNvSpPr>
          <p:nvPr/>
        </p:nvSpPr>
        <p:spPr>
          <a:xfrm>
            <a:off x="778790" y="1235977"/>
            <a:ext cx="3367007" cy="21116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/>
              <a:t>Logistic Regression</a:t>
            </a:r>
          </a:p>
          <a:p>
            <a:pPr marL="0" indent="0" algn="ctr">
              <a:buFont typeface="Abel"/>
              <a:buNone/>
            </a:pPr>
            <a:r>
              <a:rPr lang="en-US" dirty="0"/>
              <a:t>Training Score: .92</a:t>
            </a:r>
          </a:p>
          <a:p>
            <a:pPr marL="0" indent="0" algn="ctr">
              <a:buFont typeface="Abel"/>
              <a:buNone/>
            </a:pPr>
            <a:r>
              <a:rPr lang="en-US" dirty="0"/>
              <a:t>Testing Score: .85</a:t>
            </a:r>
          </a:p>
        </p:txBody>
      </p:sp>
      <p:sp>
        <p:nvSpPr>
          <p:cNvPr id="15" name="Google Shape;885;p26">
            <a:extLst>
              <a:ext uri="{FF2B5EF4-FFF2-40B4-BE49-F238E27FC236}">
                <a16:creationId xmlns:a16="http://schemas.microsoft.com/office/drawing/2014/main" id="{6FEE53D4-B141-9943-8C81-20D6DF510B42}"/>
              </a:ext>
            </a:extLst>
          </p:cNvPr>
          <p:cNvSpPr txBox="1">
            <a:spLocks/>
          </p:cNvSpPr>
          <p:nvPr/>
        </p:nvSpPr>
        <p:spPr>
          <a:xfrm>
            <a:off x="4728275" y="1235976"/>
            <a:ext cx="3367007" cy="21116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/>
              <a:t>K Nearest </a:t>
            </a:r>
            <a:r>
              <a:rPr lang="en-US" dirty="0" err="1"/>
              <a:t>Nighbors</a:t>
            </a:r>
            <a:endParaRPr lang="en-US" dirty="0"/>
          </a:p>
          <a:p>
            <a:pPr marL="0" indent="0" algn="ctr">
              <a:buFont typeface="Abel"/>
              <a:buNone/>
            </a:pPr>
            <a:r>
              <a:rPr lang="en-US" dirty="0"/>
              <a:t>Training Score: .80</a:t>
            </a:r>
          </a:p>
          <a:p>
            <a:pPr marL="0" indent="0" algn="ctr">
              <a:buFont typeface="Abel"/>
              <a:buNone/>
            </a:pPr>
            <a:r>
              <a:rPr lang="en-US" dirty="0"/>
              <a:t>Testing Score: .73</a:t>
            </a:r>
          </a:p>
        </p:txBody>
      </p:sp>
      <p:sp>
        <p:nvSpPr>
          <p:cNvPr id="16" name="Google Shape;885;p26">
            <a:extLst>
              <a:ext uri="{FF2B5EF4-FFF2-40B4-BE49-F238E27FC236}">
                <a16:creationId xmlns:a16="http://schemas.microsoft.com/office/drawing/2014/main" id="{7A712C4B-C4C1-9044-9208-C2E4E339BCCB}"/>
              </a:ext>
            </a:extLst>
          </p:cNvPr>
          <p:cNvSpPr txBox="1">
            <a:spLocks/>
          </p:cNvSpPr>
          <p:nvPr/>
        </p:nvSpPr>
        <p:spPr>
          <a:xfrm>
            <a:off x="778790" y="3589807"/>
            <a:ext cx="741777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/>
              <a:t>We will choose the Logistic Regression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E7A3A8-AA15-AC4F-B214-189F2F0C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15" y="875316"/>
            <a:ext cx="7043570" cy="4114800"/>
          </a:xfrm>
          <a:prstGeom prst="rect">
            <a:avLst/>
          </a:prstGeom>
        </p:spPr>
      </p:pic>
      <p:sp>
        <p:nvSpPr>
          <p:cNvPr id="16" name="Google Shape;774;p15">
            <a:extLst>
              <a:ext uri="{FF2B5EF4-FFF2-40B4-BE49-F238E27FC236}">
                <a16:creationId xmlns:a16="http://schemas.microsoft.com/office/drawing/2014/main" id="{E414C7A3-D89B-0449-81CD-12C1EC8A7B17}"/>
              </a:ext>
            </a:extLst>
          </p:cNvPr>
          <p:cNvSpPr txBox="1">
            <a:spLocks/>
          </p:cNvSpPr>
          <p:nvPr/>
        </p:nvSpPr>
        <p:spPr>
          <a:xfrm>
            <a:off x="0" y="254411"/>
            <a:ext cx="9144000" cy="6209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lang="en-US" dirty="0"/>
          </a:p>
          <a:p>
            <a:r>
              <a:rPr lang="en-US" dirty="0"/>
              <a:t>Most used words on the Sleep paralysis reddit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30EB23-C335-FC4A-95E8-0150E666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1" y="705173"/>
            <a:ext cx="7020778" cy="4114800"/>
          </a:xfrm>
          <a:prstGeom prst="rect">
            <a:avLst/>
          </a:prstGeom>
        </p:spPr>
      </p:pic>
      <p:sp>
        <p:nvSpPr>
          <p:cNvPr id="9" name="Google Shape;774;p15">
            <a:extLst>
              <a:ext uri="{FF2B5EF4-FFF2-40B4-BE49-F238E27FC236}">
                <a16:creationId xmlns:a16="http://schemas.microsoft.com/office/drawing/2014/main" id="{0D39B3F6-2759-F246-B2D9-7E0A4EBF20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9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lang="en-US" dirty="0"/>
          </a:p>
          <a:p>
            <a:r>
              <a:rPr lang="en-US" dirty="0"/>
              <a:t>Most used words on the Alien Abduction reddit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C50DF-F4E5-5B41-A933-E5D59765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539"/>
            <a:ext cx="4572000" cy="234017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41F938-58EE-9B44-B2B3-BF98B1688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759" y="2727740"/>
            <a:ext cx="4572000" cy="2359566"/>
          </a:xfrm>
          <a:prstGeom prst="rect">
            <a:avLst/>
          </a:prstGeom>
        </p:spPr>
      </p:pic>
      <p:sp>
        <p:nvSpPr>
          <p:cNvPr id="38" name="Google Shape;885;p26">
            <a:extLst>
              <a:ext uri="{FF2B5EF4-FFF2-40B4-BE49-F238E27FC236}">
                <a16:creationId xmlns:a16="http://schemas.microsoft.com/office/drawing/2014/main" id="{971DBB7A-84E5-EF48-BB37-9BCFC8298657}"/>
              </a:ext>
            </a:extLst>
          </p:cNvPr>
          <p:cNvSpPr txBox="1">
            <a:spLocks/>
          </p:cNvSpPr>
          <p:nvPr/>
        </p:nvSpPr>
        <p:spPr>
          <a:xfrm>
            <a:off x="948331" y="245987"/>
            <a:ext cx="2236571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sz="1800" dirty="0">
                <a:solidFill>
                  <a:schemeClr val="tx1"/>
                </a:solidFill>
              </a:rPr>
              <a:t>Body Word Count</a:t>
            </a:r>
          </a:p>
        </p:txBody>
      </p:sp>
      <p:sp>
        <p:nvSpPr>
          <p:cNvPr id="39" name="Google Shape;885;p26">
            <a:extLst>
              <a:ext uri="{FF2B5EF4-FFF2-40B4-BE49-F238E27FC236}">
                <a16:creationId xmlns:a16="http://schemas.microsoft.com/office/drawing/2014/main" id="{B6953238-EDE4-F74E-A072-37BAE850A183}"/>
              </a:ext>
            </a:extLst>
          </p:cNvPr>
          <p:cNvSpPr txBox="1">
            <a:spLocks/>
          </p:cNvSpPr>
          <p:nvPr/>
        </p:nvSpPr>
        <p:spPr>
          <a:xfrm>
            <a:off x="5714060" y="2745188"/>
            <a:ext cx="2236571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sz="2000" dirty="0">
                <a:solidFill>
                  <a:schemeClr val="tx1"/>
                </a:solidFill>
              </a:rPr>
              <a:t>Title Word 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subTitle" idx="4294967295"/>
          </p:nvPr>
        </p:nvSpPr>
        <p:spPr>
          <a:xfrm>
            <a:off x="131317" y="15536"/>
            <a:ext cx="1362596" cy="5351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/>
              <a:t>Sensitivity</a:t>
            </a:r>
            <a:endParaRPr u="sng" dirty="0"/>
          </a:p>
        </p:txBody>
      </p:sp>
      <p:sp>
        <p:nvSpPr>
          <p:cNvPr id="808" name="Google Shape;808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D3378-C1DB-BB4B-A445-BDE85D6BAA97}"/>
              </a:ext>
            </a:extLst>
          </p:cNvPr>
          <p:cNvGrpSpPr/>
          <p:nvPr/>
        </p:nvGrpSpPr>
        <p:grpSpPr>
          <a:xfrm>
            <a:off x="583049" y="856070"/>
            <a:ext cx="3282420" cy="638835"/>
            <a:chOff x="583049" y="856070"/>
            <a:chExt cx="3282420" cy="638835"/>
          </a:xfrm>
        </p:grpSpPr>
        <p:sp>
          <p:nvSpPr>
            <p:cNvPr id="20" name="Google Shape;794;p18">
              <a:extLst>
                <a:ext uri="{FF2B5EF4-FFF2-40B4-BE49-F238E27FC236}">
                  <a16:creationId xmlns:a16="http://schemas.microsoft.com/office/drawing/2014/main" id="{A56CF574-1442-6E4F-9F2F-734CFF31BC21}"/>
                </a:ext>
              </a:extLst>
            </p:cNvPr>
            <p:cNvSpPr txBox="1">
              <a:spLocks/>
            </p:cNvSpPr>
            <p:nvPr/>
          </p:nvSpPr>
          <p:spPr>
            <a:xfrm>
              <a:off x="3287285" y="916215"/>
              <a:ext cx="578184" cy="535157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>
                <a:buFont typeface="Abel"/>
                <a:buNone/>
              </a:pPr>
              <a:r>
                <a:rPr lang="en-US" dirty="0"/>
                <a:t>.85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9F6C9-F9CE-2E49-A013-27D10219EFA3}"/>
                    </a:ext>
                  </a:extLst>
                </p:cNvPr>
                <p:cNvSpPr txBox="1"/>
                <p:nvPr/>
              </p:nvSpPr>
              <p:spPr>
                <a:xfrm>
                  <a:off x="583049" y="856070"/>
                  <a:ext cx="1125693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9F6C9-F9CE-2E49-A013-27D10219E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49" y="856070"/>
                  <a:ext cx="1125693" cy="615490"/>
                </a:xfrm>
                <a:prstGeom prst="rect">
                  <a:avLst/>
                </a:prstGeom>
                <a:blipFill>
                  <a:blip r:embed="rId3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7EF225-FC16-9B47-883A-961B03F8864C}"/>
                    </a:ext>
                  </a:extLst>
                </p:cNvPr>
                <p:cNvSpPr txBox="1"/>
                <p:nvPr/>
              </p:nvSpPr>
              <p:spPr>
                <a:xfrm>
                  <a:off x="1562594" y="872683"/>
                  <a:ext cx="1643912" cy="6222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225+46</m:t>
                          </m:r>
                        </m:den>
                      </m:f>
                    </m:oMath>
                  </a14:m>
                  <a:r>
                    <a:rPr lang="en-US" sz="2400" dirty="0">
                      <a:solidFill>
                        <a:schemeClr val="bg1"/>
                      </a:solidFill>
                    </a:rPr>
                    <a:t> =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7EF225-FC16-9B47-883A-961B03F88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594" y="872683"/>
                  <a:ext cx="1643912" cy="622222"/>
                </a:xfrm>
                <a:prstGeom prst="rect">
                  <a:avLst/>
                </a:prstGeom>
                <a:blipFill>
                  <a:blip r:embed="rId4"/>
                  <a:stretch>
                    <a:fillRect r="-4615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Google Shape;794;p18">
            <a:extLst>
              <a:ext uri="{FF2B5EF4-FFF2-40B4-BE49-F238E27FC236}">
                <a16:creationId xmlns:a16="http://schemas.microsoft.com/office/drawing/2014/main" id="{E7280419-6161-DA4A-97D4-B37A4B96B84A}"/>
              </a:ext>
            </a:extLst>
          </p:cNvPr>
          <p:cNvSpPr txBox="1">
            <a:spLocks/>
          </p:cNvSpPr>
          <p:nvPr/>
        </p:nvSpPr>
        <p:spPr>
          <a:xfrm>
            <a:off x="84406" y="406914"/>
            <a:ext cx="8975187" cy="5351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sz="2000" dirty="0"/>
              <a:t>Out of all the predictions we said would be correct this is the percentage we got correct</a:t>
            </a:r>
          </a:p>
        </p:txBody>
      </p:sp>
      <p:sp>
        <p:nvSpPr>
          <p:cNvPr id="31" name="Google Shape;794;p18">
            <a:extLst>
              <a:ext uri="{FF2B5EF4-FFF2-40B4-BE49-F238E27FC236}">
                <a16:creationId xmlns:a16="http://schemas.microsoft.com/office/drawing/2014/main" id="{E41A6E81-2A6A-7D43-B5CB-32043AAFEEFD}"/>
              </a:ext>
            </a:extLst>
          </p:cNvPr>
          <p:cNvSpPr txBox="1">
            <a:spLocks/>
          </p:cNvSpPr>
          <p:nvPr/>
        </p:nvSpPr>
        <p:spPr>
          <a:xfrm>
            <a:off x="4715686" y="805223"/>
            <a:ext cx="1125693" cy="75713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sz="4400" dirty="0"/>
              <a:t>85%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BD1E9D-28B8-AE42-AC29-461825BFECA6}"/>
              </a:ext>
            </a:extLst>
          </p:cNvPr>
          <p:cNvGrpSpPr/>
          <p:nvPr/>
        </p:nvGrpSpPr>
        <p:grpSpPr>
          <a:xfrm>
            <a:off x="131317" y="2347489"/>
            <a:ext cx="5417076" cy="2170614"/>
            <a:chOff x="131317" y="2347489"/>
            <a:chExt cx="5417076" cy="2170614"/>
          </a:xfrm>
        </p:grpSpPr>
        <p:sp>
          <p:nvSpPr>
            <p:cNvPr id="18" name="Google Shape;794;p18">
              <a:extLst>
                <a:ext uri="{FF2B5EF4-FFF2-40B4-BE49-F238E27FC236}">
                  <a16:creationId xmlns:a16="http://schemas.microsoft.com/office/drawing/2014/main" id="{09764BE1-7BB1-5243-8732-9937A592B6EA}"/>
                </a:ext>
              </a:extLst>
            </p:cNvPr>
            <p:cNvSpPr txBox="1">
              <a:spLocks/>
            </p:cNvSpPr>
            <p:nvPr/>
          </p:nvSpPr>
          <p:spPr>
            <a:xfrm>
              <a:off x="131317" y="2347489"/>
              <a:ext cx="1362596" cy="535157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>
                <a:buFont typeface="Abel"/>
                <a:buNone/>
              </a:pPr>
              <a:r>
                <a:rPr lang="en-US" u="sng" dirty="0"/>
                <a:t>Specificity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EAE5BC-3FB5-3B43-8CCE-E8F3B96EB397}"/>
                </a:ext>
              </a:extLst>
            </p:cNvPr>
            <p:cNvGrpSpPr/>
            <p:nvPr/>
          </p:nvGrpSpPr>
          <p:grpSpPr>
            <a:xfrm>
              <a:off x="131317" y="3646928"/>
              <a:ext cx="3252937" cy="640502"/>
              <a:chOff x="399510" y="3977317"/>
              <a:chExt cx="3252937" cy="640502"/>
            </a:xfrm>
          </p:grpSpPr>
          <p:sp>
            <p:nvSpPr>
              <p:cNvPr id="19" name="Google Shape;794;p18">
                <a:extLst>
                  <a:ext uri="{FF2B5EF4-FFF2-40B4-BE49-F238E27FC236}">
                    <a16:creationId xmlns:a16="http://schemas.microsoft.com/office/drawing/2014/main" id="{E608C22C-5983-D74F-8E64-2DE7EA3F9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747" y="4041661"/>
                <a:ext cx="548700" cy="53515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2863" dist="9525" dir="5400000" algn="bl" rotWithShape="0">
                  <a:srgbClr val="20124D">
                    <a:alpha val="80000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bel"/>
                  <a:buChar char="⋆"/>
                  <a:defRPr sz="2400" b="0" i="0" u="none" strike="noStrike" cap="none">
                    <a:solidFill>
                      <a:srgbClr val="FFFFFF"/>
                    </a:solidFill>
                    <a:latin typeface="Abel"/>
                    <a:ea typeface="Abel"/>
                    <a:cs typeface="Abel"/>
                    <a:sym typeface="Abel"/>
                  </a:defRPr>
                </a:lvl9pPr>
              </a:lstStyle>
              <a:p>
                <a:pPr marL="0" indent="0">
                  <a:buFont typeface="Abel"/>
                  <a:buNone/>
                </a:pPr>
                <a:r>
                  <a:rPr lang="en-US" dirty="0"/>
                  <a:t>.88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F6B85B6-EDA9-E946-9FE6-E4DAAB27C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99510" y="3977317"/>
                    <a:ext cx="1125693" cy="6154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oMath>
                      </m:oMathPara>
                    </a14:m>
                    <a:endParaRPr lang="en-US" sz="1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F6B85B6-EDA9-E946-9FE6-E4DAAB27C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10" y="3977317"/>
                    <a:ext cx="1125693" cy="6154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34572F1-5ABF-3645-B788-8CDF9DC9044A}"/>
                      </a:ext>
                    </a:extLst>
                  </p:cNvPr>
                  <p:cNvSpPr txBox="1"/>
                  <p:nvPr/>
                </p:nvSpPr>
                <p:spPr>
                  <a:xfrm>
                    <a:off x="1379056" y="4000662"/>
                    <a:ext cx="1643912" cy="6171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178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178+25</m:t>
                            </m:r>
                          </m:den>
                        </m:f>
                      </m:oMath>
                    </a14:m>
                    <a:r>
                      <a:rPr lang="en-US" sz="2400" dirty="0">
                        <a:solidFill>
                          <a:schemeClr val="bg1"/>
                        </a:solidFill>
                      </a:rPr>
                      <a:t> =</a:t>
                    </a: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34572F1-5ABF-3645-B788-8CDF9DC90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056" y="4000662"/>
                    <a:ext cx="1643912" cy="6171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426"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Google Shape;794;p18">
              <a:extLst>
                <a:ext uri="{FF2B5EF4-FFF2-40B4-BE49-F238E27FC236}">
                  <a16:creationId xmlns:a16="http://schemas.microsoft.com/office/drawing/2014/main" id="{BA526363-D977-2147-805C-79F596CD50BE}"/>
                </a:ext>
              </a:extLst>
            </p:cNvPr>
            <p:cNvSpPr txBox="1">
              <a:spLocks/>
            </p:cNvSpPr>
            <p:nvPr/>
          </p:nvSpPr>
          <p:spPr>
            <a:xfrm>
              <a:off x="131317" y="2804288"/>
              <a:ext cx="5417076" cy="1212361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>
                <a:buFont typeface="Abel"/>
                <a:buNone/>
              </a:pPr>
              <a:r>
                <a:rPr lang="en-US" sz="2000" dirty="0"/>
                <a:t>Out of all the predictions we said would be wrong this is the percentage we got correct</a:t>
              </a:r>
            </a:p>
          </p:txBody>
        </p:sp>
        <p:sp>
          <p:nvSpPr>
            <p:cNvPr id="32" name="Google Shape;794;p18">
              <a:extLst>
                <a:ext uri="{FF2B5EF4-FFF2-40B4-BE49-F238E27FC236}">
                  <a16:creationId xmlns:a16="http://schemas.microsoft.com/office/drawing/2014/main" id="{DC01E507-8F8A-3940-8885-957F14EB3B77}"/>
                </a:ext>
              </a:extLst>
            </p:cNvPr>
            <p:cNvSpPr txBox="1">
              <a:spLocks/>
            </p:cNvSpPr>
            <p:nvPr/>
          </p:nvSpPr>
          <p:spPr>
            <a:xfrm>
              <a:off x="4009152" y="3760964"/>
              <a:ext cx="1125693" cy="757139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>
                <a:buFont typeface="Abel"/>
                <a:buNone/>
              </a:pPr>
              <a:r>
                <a:rPr lang="en-US" sz="4400" dirty="0"/>
                <a:t>88%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B33B7D-AAE2-214E-A5AF-6E7DA9E832B0}"/>
              </a:ext>
            </a:extLst>
          </p:cNvPr>
          <p:cNvGrpSpPr/>
          <p:nvPr/>
        </p:nvGrpSpPr>
        <p:grpSpPr>
          <a:xfrm>
            <a:off x="5738877" y="1377201"/>
            <a:ext cx="3320716" cy="3229055"/>
            <a:chOff x="5738877" y="1377201"/>
            <a:chExt cx="3320716" cy="3229055"/>
          </a:xfrm>
        </p:grpSpPr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CC0F9E-8E99-2E4E-9329-B955E833C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8877" y="1863056"/>
              <a:ext cx="3320716" cy="2743200"/>
            </a:xfrm>
            <a:prstGeom prst="rect">
              <a:avLst/>
            </a:prstGeom>
          </p:spPr>
        </p:pic>
        <p:sp>
          <p:nvSpPr>
            <p:cNvPr id="33" name="Google Shape;794;p18">
              <a:extLst>
                <a:ext uri="{FF2B5EF4-FFF2-40B4-BE49-F238E27FC236}">
                  <a16:creationId xmlns:a16="http://schemas.microsoft.com/office/drawing/2014/main" id="{970E30BC-11B6-B94B-99E1-846D53BE2C31}"/>
                </a:ext>
              </a:extLst>
            </p:cNvPr>
            <p:cNvSpPr txBox="1">
              <a:spLocks/>
            </p:cNvSpPr>
            <p:nvPr/>
          </p:nvSpPr>
          <p:spPr>
            <a:xfrm>
              <a:off x="6374965" y="1377201"/>
              <a:ext cx="2048539" cy="535158"/>
            </a:xfrm>
            <a:prstGeom prst="rect">
              <a:avLst/>
            </a:prstGeom>
            <a:noFill/>
            <a:ln>
              <a:noFill/>
            </a:ln>
            <a:effectLst>
              <a:outerShdw blurRad="42863" dist="9525" dir="5400000" algn="bl" rotWithShape="0">
                <a:srgbClr val="20124D">
                  <a:alpha val="8000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bel"/>
                <a:buChar char="⋆"/>
                <a:defRPr sz="2400" b="0" i="0" u="none" strike="noStrike" cap="none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>
                <a:buFont typeface="Abel"/>
                <a:buNone/>
              </a:pPr>
              <a:r>
                <a:rPr lang="en-US" dirty="0"/>
                <a:t>Confusion Matrix</a:t>
              </a:r>
            </a:p>
          </p:txBody>
        </p:sp>
      </p:grpSp>
      <p:sp>
        <p:nvSpPr>
          <p:cNvPr id="36" name="Google Shape;794;p18">
            <a:extLst>
              <a:ext uri="{FF2B5EF4-FFF2-40B4-BE49-F238E27FC236}">
                <a16:creationId xmlns:a16="http://schemas.microsoft.com/office/drawing/2014/main" id="{10DC2388-7C39-0C43-8C17-71119328630A}"/>
              </a:ext>
            </a:extLst>
          </p:cNvPr>
          <p:cNvSpPr txBox="1">
            <a:spLocks/>
          </p:cNvSpPr>
          <p:nvPr/>
        </p:nvSpPr>
        <p:spPr>
          <a:xfrm>
            <a:off x="6526421" y="1979074"/>
            <a:ext cx="385824" cy="4679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b="1" dirty="0"/>
              <a:t>TN</a:t>
            </a:r>
          </a:p>
        </p:txBody>
      </p:sp>
      <p:sp>
        <p:nvSpPr>
          <p:cNvPr id="37" name="Google Shape;794;p18">
            <a:extLst>
              <a:ext uri="{FF2B5EF4-FFF2-40B4-BE49-F238E27FC236}">
                <a16:creationId xmlns:a16="http://schemas.microsoft.com/office/drawing/2014/main" id="{4C69915B-58B0-A843-A91B-488E1DF4B3CF}"/>
              </a:ext>
            </a:extLst>
          </p:cNvPr>
          <p:cNvSpPr txBox="1">
            <a:spLocks/>
          </p:cNvSpPr>
          <p:nvPr/>
        </p:nvSpPr>
        <p:spPr>
          <a:xfrm>
            <a:off x="7681044" y="3112151"/>
            <a:ext cx="385824" cy="4679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b="1" dirty="0"/>
              <a:t>TP</a:t>
            </a:r>
          </a:p>
        </p:txBody>
      </p:sp>
      <p:sp>
        <p:nvSpPr>
          <p:cNvPr id="38" name="Google Shape;794;p18">
            <a:extLst>
              <a:ext uri="{FF2B5EF4-FFF2-40B4-BE49-F238E27FC236}">
                <a16:creationId xmlns:a16="http://schemas.microsoft.com/office/drawing/2014/main" id="{F33F1DEB-1A29-C245-BD67-58725135E892}"/>
              </a:ext>
            </a:extLst>
          </p:cNvPr>
          <p:cNvSpPr txBox="1">
            <a:spLocks/>
          </p:cNvSpPr>
          <p:nvPr/>
        </p:nvSpPr>
        <p:spPr>
          <a:xfrm>
            <a:off x="6517049" y="3112150"/>
            <a:ext cx="385824" cy="4679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b="1" dirty="0"/>
              <a:t>FN</a:t>
            </a:r>
          </a:p>
        </p:txBody>
      </p:sp>
      <p:sp>
        <p:nvSpPr>
          <p:cNvPr id="39" name="Google Shape;794;p18">
            <a:extLst>
              <a:ext uri="{FF2B5EF4-FFF2-40B4-BE49-F238E27FC236}">
                <a16:creationId xmlns:a16="http://schemas.microsoft.com/office/drawing/2014/main" id="{A9905BF7-9413-BD4D-A90E-24ECD7404C5A}"/>
              </a:ext>
            </a:extLst>
          </p:cNvPr>
          <p:cNvSpPr txBox="1">
            <a:spLocks/>
          </p:cNvSpPr>
          <p:nvPr/>
        </p:nvSpPr>
        <p:spPr>
          <a:xfrm>
            <a:off x="7681044" y="1979074"/>
            <a:ext cx="385824" cy="46795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b="1" dirty="0"/>
              <a:t>FP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build="p"/>
      <p:bldP spid="27" grpId="0"/>
      <p:bldP spid="31" grpId="0"/>
    </p:bldLst>
  </p:timing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417</Words>
  <Application>Microsoft Macintosh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Megrim</vt:lpstr>
      <vt:lpstr>Abel</vt:lpstr>
      <vt:lpstr>Cambria Math</vt:lpstr>
      <vt:lpstr>Calibri</vt:lpstr>
      <vt:lpstr>Arial</vt:lpstr>
      <vt:lpstr>Iris template</vt:lpstr>
      <vt:lpstr>How to abduct humans</vt:lpstr>
      <vt:lpstr>PowerPoint Presentation</vt:lpstr>
      <vt:lpstr>Data Gathering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Jenny James</cp:lastModifiedBy>
  <cp:revision>17</cp:revision>
  <dcterms:modified xsi:type="dcterms:W3CDTF">2020-08-28T22:26:37Z</dcterms:modified>
</cp:coreProperties>
</file>