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84" r:id="rId3"/>
    <p:sldId id="257" r:id="rId4"/>
    <p:sldId id="274" r:id="rId5"/>
    <p:sldId id="270" r:id="rId6"/>
    <p:sldId id="287" r:id="rId7"/>
    <p:sldId id="258" r:id="rId8"/>
    <p:sldId id="283" r:id="rId9"/>
    <p:sldId id="286" r:id="rId10"/>
    <p:sldId id="266" r:id="rId11"/>
    <p:sldId id="262" r:id="rId12"/>
    <p:sldId id="273" r:id="rId13"/>
    <p:sldId id="277" r:id="rId14"/>
  </p:sldIdLst>
  <p:sldSz cx="11887200" cy="6858000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4B"/>
    <a:srgbClr val="FE800A"/>
    <a:srgbClr val="1E7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A5672E-904C-489C-B52B-3FBF0A9501D6}">
  <a:tblStyle styleId="{67A5672E-904C-489C-B52B-3FBF0A9501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1"/>
    <p:restoredTop sz="94731"/>
  </p:normalViewPr>
  <p:slideViewPr>
    <p:cSldViewPr snapToGrid="0" snapToObjects="1">
      <p:cViewPr varScale="1">
        <p:scale>
          <a:sx n="135" d="100"/>
          <a:sy n="135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73d03f84f7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73d03f84f7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00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10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271592"/>
            <a:ext cx="118872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1" name="Google Shape;11;p2"/>
          <p:cNvSpPr/>
          <p:nvPr/>
        </p:nvSpPr>
        <p:spPr>
          <a:xfrm>
            <a:off x="46426" y="5366824"/>
            <a:ext cx="11794349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2" name="Google Shape;12;p2"/>
          <p:cNvSpPr/>
          <p:nvPr/>
        </p:nvSpPr>
        <p:spPr>
          <a:xfrm>
            <a:off x="0" y="5181580"/>
            <a:ext cx="118872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3" name="Google Shape;13;p2"/>
          <p:cNvSpPr/>
          <p:nvPr/>
        </p:nvSpPr>
        <p:spPr>
          <a:xfrm>
            <a:off x="810618" y="658473"/>
            <a:ext cx="2504975" cy="1013377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4" name="Google Shape;14;p2"/>
          <p:cNvSpPr/>
          <p:nvPr/>
        </p:nvSpPr>
        <p:spPr>
          <a:xfrm flipH="1">
            <a:off x="10201486" y="1318591"/>
            <a:ext cx="1525001" cy="61039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5" name="Google Shape;15;p2"/>
          <p:cNvSpPr/>
          <p:nvPr/>
        </p:nvSpPr>
        <p:spPr>
          <a:xfrm>
            <a:off x="8946763" y="497169"/>
            <a:ext cx="2561280" cy="941588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6" name="Google Shape;16;p2"/>
          <p:cNvSpPr/>
          <p:nvPr/>
        </p:nvSpPr>
        <p:spPr>
          <a:xfrm>
            <a:off x="-68868" y="243236"/>
            <a:ext cx="1385276" cy="5544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685840" y="0"/>
            <a:ext cx="8515650" cy="5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943888" y="3885399"/>
            <a:ext cx="2122878" cy="780420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9" name="Google Shape;19;p2"/>
          <p:cNvSpPr/>
          <p:nvPr/>
        </p:nvSpPr>
        <p:spPr>
          <a:xfrm>
            <a:off x="10595890" y="4365902"/>
            <a:ext cx="1370589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0" name="Google Shape;20;p2"/>
          <p:cNvSpPr/>
          <p:nvPr/>
        </p:nvSpPr>
        <p:spPr>
          <a:xfrm>
            <a:off x="8896909" y="3685934"/>
            <a:ext cx="1698982" cy="67995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1" name="Google Shape;21;p2"/>
          <p:cNvSpPr/>
          <p:nvPr/>
        </p:nvSpPr>
        <p:spPr>
          <a:xfrm flipH="1">
            <a:off x="-120447" y="3885409"/>
            <a:ext cx="1370589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6071653"/>
            <a:ext cx="11895389" cy="786355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691731" y="588232"/>
            <a:ext cx="18876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41" name="Google Shape;141;p9"/>
          <p:cNvSpPr/>
          <p:nvPr/>
        </p:nvSpPr>
        <p:spPr>
          <a:xfrm flipH="1">
            <a:off x="10675116" y="1179000"/>
            <a:ext cx="1311145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42" name="Google Shape;142;p9"/>
          <p:cNvSpPr/>
          <p:nvPr/>
        </p:nvSpPr>
        <p:spPr>
          <a:xfrm>
            <a:off x="9440470" y="486633"/>
            <a:ext cx="2202127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43" name="Google Shape;143;p9"/>
          <p:cNvSpPr/>
          <p:nvPr/>
        </p:nvSpPr>
        <p:spPr>
          <a:xfrm>
            <a:off x="-100978" y="274635"/>
            <a:ext cx="1043877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995833" y="5468667"/>
            <a:ext cx="989547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11102387" y="1"/>
            <a:ext cx="71331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5271592"/>
            <a:ext cx="118872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48" name="Google Shape;148;p10"/>
          <p:cNvSpPr/>
          <p:nvPr/>
        </p:nvSpPr>
        <p:spPr>
          <a:xfrm>
            <a:off x="46426" y="5366824"/>
            <a:ext cx="11794349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49" name="Google Shape;149;p10"/>
          <p:cNvSpPr/>
          <p:nvPr/>
        </p:nvSpPr>
        <p:spPr>
          <a:xfrm>
            <a:off x="0" y="5181580"/>
            <a:ext cx="118872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50" name="Google Shape;150;p10"/>
          <p:cNvSpPr/>
          <p:nvPr/>
        </p:nvSpPr>
        <p:spPr>
          <a:xfrm>
            <a:off x="691731" y="588232"/>
            <a:ext cx="18876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51" name="Google Shape;151;p10"/>
          <p:cNvSpPr/>
          <p:nvPr/>
        </p:nvSpPr>
        <p:spPr>
          <a:xfrm flipH="1">
            <a:off x="10675116" y="1179000"/>
            <a:ext cx="1311145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52" name="Google Shape;152;p10"/>
          <p:cNvSpPr/>
          <p:nvPr/>
        </p:nvSpPr>
        <p:spPr>
          <a:xfrm>
            <a:off x="9440470" y="486633"/>
            <a:ext cx="2202127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53" name="Google Shape;153;p10"/>
          <p:cNvSpPr/>
          <p:nvPr/>
        </p:nvSpPr>
        <p:spPr>
          <a:xfrm>
            <a:off x="-100978" y="274635"/>
            <a:ext cx="1043877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1102387" y="1"/>
            <a:ext cx="71331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xfrm>
            <a:off x="11102387" y="1"/>
            <a:ext cx="71331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7" name="Google Shape;157;p11"/>
          <p:cNvSpPr/>
          <p:nvPr/>
        </p:nvSpPr>
        <p:spPr>
          <a:xfrm>
            <a:off x="0" y="5271592"/>
            <a:ext cx="118872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58" name="Google Shape;158;p11"/>
          <p:cNvSpPr/>
          <p:nvPr/>
        </p:nvSpPr>
        <p:spPr>
          <a:xfrm>
            <a:off x="46426" y="5366824"/>
            <a:ext cx="11794349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59" name="Google Shape;159;p11"/>
          <p:cNvSpPr/>
          <p:nvPr/>
        </p:nvSpPr>
        <p:spPr>
          <a:xfrm>
            <a:off x="0" y="5181580"/>
            <a:ext cx="118872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60" name="Google Shape;160;p11"/>
          <p:cNvSpPr/>
          <p:nvPr/>
        </p:nvSpPr>
        <p:spPr>
          <a:xfrm>
            <a:off x="691731" y="588232"/>
            <a:ext cx="18876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61" name="Google Shape;161;p11"/>
          <p:cNvSpPr/>
          <p:nvPr/>
        </p:nvSpPr>
        <p:spPr>
          <a:xfrm flipH="1">
            <a:off x="10675116" y="1179000"/>
            <a:ext cx="1311145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62" name="Google Shape;162;p11"/>
          <p:cNvSpPr/>
          <p:nvPr/>
        </p:nvSpPr>
        <p:spPr>
          <a:xfrm>
            <a:off x="9440470" y="486633"/>
            <a:ext cx="2202127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163" name="Google Shape;163;p11"/>
          <p:cNvSpPr/>
          <p:nvPr/>
        </p:nvSpPr>
        <p:spPr>
          <a:xfrm>
            <a:off x="-100978" y="274635"/>
            <a:ext cx="1043877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xfrm>
            <a:off x="11102387" y="1"/>
            <a:ext cx="71331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41668" y="181833"/>
            <a:ext cx="11310748" cy="27704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5271592"/>
            <a:ext cx="118872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10" name="Google Shape;210;p12"/>
          <p:cNvSpPr/>
          <p:nvPr/>
        </p:nvSpPr>
        <p:spPr>
          <a:xfrm>
            <a:off x="46426" y="5366824"/>
            <a:ext cx="11794349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11" name="Google Shape;211;p12"/>
          <p:cNvSpPr/>
          <p:nvPr/>
        </p:nvSpPr>
        <p:spPr>
          <a:xfrm>
            <a:off x="0" y="5181580"/>
            <a:ext cx="118872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12" name="Google Shape;212;p12"/>
          <p:cNvSpPr/>
          <p:nvPr/>
        </p:nvSpPr>
        <p:spPr>
          <a:xfrm>
            <a:off x="691731" y="588232"/>
            <a:ext cx="18876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13" name="Google Shape;213;p12"/>
          <p:cNvSpPr/>
          <p:nvPr/>
        </p:nvSpPr>
        <p:spPr>
          <a:xfrm flipH="1">
            <a:off x="10675116" y="1179000"/>
            <a:ext cx="1311145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14" name="Google Shape;214;p12"/>
          <p:cNvSpPr/>
          <p:nvPr/>
        </p:nvSpPr>
        <p:spPr>
          <a:xfrm>
            <a:off x="9440470" y="486633"/>
            <a:ext cx="2202127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15" name="Google Shape;215;p12"/>
          <p:cNvSpPr/>
          <p:nvPr/>
        </p:nvSpPr>
        <p:spPr>
          <a:xfrm>
            <a:off x="-100978" y="274635"/>
            <a:ext cx="1043877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691731" y="588232"/>
            <a:ext cx="18876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18" name="Google Shape;218;p13"/>
          <p:cNvSpPr/>
          <p:nvPr/>
        </p:nvSpPr>
        <p:spPr>
          <a:xfrm flipH="1">
            <a:off x="10675116" y="1179000"/>
            <a:ext cx="1311145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19" name="Google Shape;219;p13"/>
          <p:cNvSpPr/>
          <p:nvPr/>
        </p:nvSpPr>
        <p:spPr>
          <a:xfrm>
            <a:off x="9440470" y="486633"/>
            <a:ext cx="2202127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20" name="Google Shape;220;p13"/>
          <p:cNvSpPr/>
          <p:nvPr/>
        </p:nvSpPr>
        <p:spPr>
          <a:xfrm>
            <a:off x="-100978" y="274635"/>
            <a:ext cx="1043877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21" name="Google Shape;221;p13"/>
          <p:cNvSpPr/>
          <p:nvPr/>
        </p:nvSpPr>
        <p:spPr>
          <a:xfrm>
            <a:off x="0" y="5271592"/>
            <a:ext cx="118872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22" name="Google Shape;222;p13"/>
          <p:cNvSpPr/>
          <p:nvPr/>
        </p:nvSpPr>
        <p:spPr>
          <a:xfrm>
            <a:off x="46426" y="5366824"/>
            <a:ext cx="11794349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23" name="Google Shape;223;p13"/>
          <p:cNvSpPr/>
          <p:nvPr/>
        </p:nvSpPr>
        <p:spPr>
          <a:xfrm>
            <a:off x="0" y="5181580"/>
            <a:ext cx="118872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24" name="Google Shape;224;p13"/>
          <p:cNvSpPr txBox="1">
            <a:spLocks noGrp="1"/>
          </p:cNvSpPr>
          <p:nvPr>
            <p:ph type="sldNum" idx="12"/>
          </p:nvPr>
        </p:nvSpPr>
        <p:spPr>
          <a:xfrm>
            <a:off x="11102387" y="1"/>
            <a:ext cx="71331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11102387" y="1"/>
            <a:ext cx="71331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15"/>
          <p:cNvSpPr/>
          <p:nvPr/>
        </p:nvSpPr>
        <p:spPr>
          <a:xfrm>
            <a:off x="691731" y="588232"/>
            <a:ext cx="18876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34" name="Google Shape;234;p15"/>
          <p:cNvSpPr/>
          <p:nvPr/>
        </p:nvSpPr>
        <p:spPr>
          <a:xfrm flipH="1">
            <a:off x="10675116" y="1179000"/>
            <a:ext cx="1311145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35" name="Google Shape;235;p15"/>
          <p:cNvSpPr/>
          <p:nvPr/>
        </p:nvSpPr>
        <p:spPr>
          <a:xfrm>
            <a:off x="9440470" y="486633"/>
            <a:ext cx="2202127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36" name="Google Shape;236;p15"/>
          <p:cNvSpPr/>
          <p:nvPr/>
        </p:nvSpPr>
        <p:spPr>
          <a:xfrm>
            <a:off x="-100978" y="274635"/>
            <a:ext cx="1043877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11102387" y="1"/>
            <a:ext cx="71331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41668" y="181833"/>
            <a:ext cx="11310748" cy="27704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37"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691731" y="588232"/>
            <a:ext cx="18876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83" name="Google Shape;283;p16"/>
          <p:cNvSpPr/>
          <p:nvPr/>
        </p:nvSpPr>
        <p:spPr>
          <a:xfrm flipH="1">
            <a:off x="10675116" y="1179000"/>
            <a:ext cx="1311145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84" name="Google Shape;284;p16"/>
          <p:cNvSpPr/>
          <p:nvPr/>
        </p:nvSpPr>
        <p:spPr>
          <a:xfrm>
            <a:off x="9440470" y="486633"/>
            <a:ext cx="2202127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85" name="Google Shape;285;p16"/>
          <p:cNvSpPr/>
          <p:nvPr/>
        </p:nvSpPr>
        <p:spPr>
          <a:xfrm>
            <a:off x="-100978" y="274635"/>
            <a:ext cx="1043877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691731" y="588232"/>
            <a:ext cx="18876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88" name="Google Shape;288;p17"/>
          <p:cNvSpPr/>
          <p:nvPr/>
        </p:nvSpPr>
        <p:spPr>
          <a:xfrm flipH="1">
            <a:off x="10675116" y="1179000"/>
            <a:ext cx="1311145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89" name="Google Shape;289;p17"/>
          <p:cNvSpPr/>
          <p:nvPr/>
        </p:nvSpPr>
        <p:spPr>
          <a:xfrm>
            <a:off x="9440470" y="486633"/>
            <a:ext cx="2202127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90" name="Google Shape;290;p17"/>
          <p:cNvSpPr/>
          <p:nvPr/>
        </p:nvSpPr>
        <p:spPr>
          <a:xfrm>
            <a:off x="-100978" y="274635"/>
            <a:ext cx="1043877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/>
          </a:p>
        </p:txBody>
      </p:sp>
      <p:sp>
        <p:nvSpPr>
          <p:cNvPr id="291" name="Google Shape;291;p17"/>
          <p:cNvSpPr txBox="1">
            <a:spLocks noGrp="1"/>
          </p:cNvSpPr>
          <p:nvPr>
            <p:ph type="sldNum" idx="12"/>
          </p:nvPr>
        </p:nvSpPr>
        <p:spPr>
          <a:xfrm>
            <a:off x="11102387" y="1"/>
            <a:ext cx="71331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3700" y="524800"/>
            <a:ext cx="9679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3700" y="1657832"/>
            <a:ext cx="9679800" cy="4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02387" y="1"/>
            <a:ext cx="71331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1" r:id="rId7"/>
    <p:sldLayoutId id="2147483662" r:id="rId8"/>
    <p:sldLayoutId id="2147483663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stats191/data/amesdoc.t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johnmccarterconstruction.com/6-top-exterior-home-improvement-investments-raise-property-values/" TargetMode="External"/><Relationship Id="rId4" Type="http://schemas.openxmlformats.org/officeDocument/2006/relationships/hyperlink" Target="https://www.hgtv.com/design/remodel/interior-remodel/30-tips-for-increasing-your-homes-valu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ctrTitle"/>
          </p:nvPr>
        </p:nvSpPr>
        <p:spPr>
          <a:xfrm>
            <a:off x="2668349" y="85725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Home Values in</a:t>
            </a:r>
            <a:br>
              <a:rPr lang="en-US" dirty="0"/>
            </a:br>
            <a:r>
              <a:rPr lang="en-US" dirty="0"/>
              <a:t>Ames, IA</a:t>
            </a:r>
            <a:br>
              <a:rPr lang="en-US" dirty="0"/>
            </a:br>
            <a:endParaRPr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530927B-D55A-A840-B35D-53F25CF15A16}"/>
              </a:ext>
            </a:extLst>
          </p:cNvPr>
          <p:cNvSpPr txBox="1">
            <a:spLocks/>
          </p:cNvSpPr>
          <p:nvPr/>
        </p:nvSpPr>
        <p:spPr>
          <a:xfrm>
            <a:off x="4992928" y="4973656"/>
            <a:ext cx="1901343" cy="5253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/>
              <a:t>Jenny James</a:t>
            </a:r>
          </a:p>
          <a:p>
            <a:r>
              <a:rPr lang="en-US" sz="1600" b="1" dirty="0"/>
              <a:t>August 14,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9BC213B-4A89-EA45-907D-6D98B3A2420D}"/>
              </a:ext>
            </a:extLst>
          </p:cNvPr>
          <p:cNvSpPr/>
          <p:nvPr/>
        </p:nvSpPr>
        <p:spPr>
          <a:xfrm>
            <a:off x="-47504" y="38430"/>
            <a:ext cx="5201394" cy="97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If the driveway is not paved: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B1A9E-91AA-FA4B-98C8-C578073C78C2}"/>
              </a:ext>
            </a:extLst>
          </p:cNvPr>
          <p:cNvSpPr/>
          <p:nvPr/>
        </p:nvSpPr>
        <p:spPr>
          <a:xfrm>
            <a:off x="-136567" y="1453987"/>
            <a:ext cx="3823854" cy="97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Pave it!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1C5F1-342C-BF45-AED9-510E05041597}"/>
              </a:ext>
            </a:extLst>
          </p:cNvPr>
          <p:cNvGrpSpPr/>
          <p:nvPr/>
        </p:nvGrpSpPr>
        <p:grpSpPr>
          <a:xfrm>
            <a:off x="4186052" y="1212682"/>
            <a:ext cx="7422077" cy="5484337"/>
            <a:chOff x="4186052" y="1335233"/>
            <a:chExt cx="7422077" cy="5484337"/>
          </a:xfrm>
        </p:grpSpPr>
        <p:pic>
          <p:nvPicPr>
            <p:cNvPr id="18" name="Picture 1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5FBCC5AC-C086-AE4D-AE21-0736BCB90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6052" y="1335233"/>
              <a:ext cx="7422077" cy="5484337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6917E2-5134-1644-8EC0-633A6722C390}"/>
                </a:ext>
              </a:extLst>
            </p:cNvPr>
            <p:cNvSpPr/>
            <p:nvPr/>
          </p:nvSpPr>
          <p:spPr>
            <a:xfrm>
              <a:off x="6145480" y="6422320"/>
              <a:ext cx="874774" cy="317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Paved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E5DD40-77F4-6B4F-B48A-2425BAC4FCD5}"/>
                </a:ext>
              </a:extLst>
            </p:cNvPr>
            <p:cNvSpPr/>
            <p:nvPr/>
          </p:nvSpPr>
          <p:spPr>
            <a:xfrm>
              <a:off x="9314254" y="6422320"/>
              <a:ext cx="874774" cy="317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Gravel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498626-2101-1F4F-AE3B-24F02914BE0C}"/>
              </a:ext>
            </a:extLst>
          </p:cNvPr>
          <p:cNvGrpSpPr/>
          <p:nvPr/>
        </p:nvGrpSpPr>
        <p:grpSpPr>
          <a:xfrm>
            <a:off x="783770" y="516577"/>
            <a:ext cx="6163295" cy="6035040"/>
            <a:chOff x="5189515" y="789709"/>
            <a:chExt cx="6163295" cy="60350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1B7777-9EDE-FA41-9CF2-16FC629223FB}"/>
                </a:ext>
              </a:extLst>
            </p:cNvPr>
            <p:cNvSpPr/>
            <p:nvPr/>
          </p:nvSpPr>
          <p:spPr>
            <a:xfrm>
              <a:off x="5189515" y="789709"/>
              <a:ext cx="6163295" cy="6035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Act</a:t>
              </a:r>
              <a:r>
                <a:rPr lang="en-US" dirty="0" err="1">
                  <a:solidFill>
                    <a:srgbClr val="FF0000"/>
                  </a:solidFill>
                </a:rPr>
                <a:t>ualfds</a:t>
              </a:r>
              <a:endParaRPr lang="en-US" dirty="0"/>
            </a:p>
          </p:txBody>
        </p:sp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EE30A20-0B2F-AC4F-82AF-3245CFFCF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7684" y="1345469"/>
              <a:ext cx="5661959" cy="502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D1ECA1-30F6-E348-A7BE-076F714DBBF8}"/>
                </a:ext>
              </a:extLst>
            </p:cNvPr>
            <p:cNvSpPr txBox="1"/>
            <p:nvPr/>
          </p:nvSpPr>
          <p:spPr>
            <a:xfrm>
              <a:off x="7529729" y="6298950"/>
              <a:ext cx="1981633" cy="375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Actual Sale Price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50AF8A-1F1D-6E44-A2C4-C59030ECD164}"/>
                </a:ext>
              </a:extLst>
            </p:cNvPr>
            <p:cNvSpPr txBox="1"/>
            <p:nvPr/>
          </p:nvSpPr>
          <p:spPr>
            <a:xfrm rot="16200000">
              <a:off x="4215500" y="3619709"/>
              <a:ext cx="2323072" cy="375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 Sale Price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F9861F-C047-784E-A785-18BE1BB5EFD4}"/>
                </a:ext>
              </a:extLst>
            </p:cNvPr>
            <p:cNvSpPr txBox="1"/>
            <p:nvPr/>
          </p:nvSpPr>
          <p:spPr>
            <a:xfrm>
              <a:off x="5953859" y="860054"/>
              <a:ext cx="532870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Actual Sale Price vs Predicted Sale Price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C0119-DBFC-6340-ABB5-CFF2F799C86A}"/>
              </a:ext>
            </a:extLst>
          </p:cNvPr>
          <p:cNvSpPr/>
          <p:nvPr/>
        </p:nvSpPr>
        <p:spPr>
          <a:xfrm>
            <a:off x="7416867" y="687582"/>
            <a:ext cx="4024450" cy="270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predicted sale prices in my model are strongly correlated to the actual sale prices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91867D-F833-E14D-9225-141B3CB99B5E}"/>
              </a:ext>
            </a:extLst>
          </p:cNvPr>
          <p:cNvGrpSpPr/>
          <p:nvPr/>
        </p:nvGrpSpPr>
        <p:grpSpPr>
          <a:xfrm>
            <a:off x="7599514" y="3466402"/>
            <a:ext cx="4024450" cy="2704016"/>
            <a:chOff x="7599514" y="3466402"/>
            <a:chExt cx="4024450" cy="27040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C9550D-6666-6243-AEF4-6F978DBC56B8}"/>
                </a:ext>
              </a:extLst>
            </p:cNvPr>
            <p:cNvSpPr/>
            <p:nvPr/>
          </p:nvSpPr>
          <p:spPr>
            <a:xfrm>
              <a:off x="7599514" y="3466402"/>
              <a:ext cx="4024450" cy="270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R  = .88</a:t>
              </a:r>
            </a:p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RMSE = $26,160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5BEC67-8607-4B45-9E4A-BEA8DF30FD37}"/>
                </a:ext>
              </a:extLst>
            </p:cNvPr>
            <p:cNvSpPr txBox="1"/>
            <p:nvPr/>
          </p:nvSpPr>
          <p:spPr>
            <a:xfrm>
              <a:off x="9112980" y="4042913"/>
              <a:ext cx="316112" cy="375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BD1CEB-C01E-9946-831C-C4A41995BCF8}"/>
              </a:ext>
            </a:extLst>
          </p:cNvPr>
          <p:cNvSpPr/>
          <p:nvPr/>
        </p:nvSpPr>
        <p:spPr>
          <a:xfrm>
            <a:off x="0" y="1825652"/>
            <a:ext cx="115784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http://web.stanford.edu/class/stats191/data/amesdoc.txt</a:t>
            </a:r>
            <a:endParaRPr lang="en-US" sz="18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8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https://www.hgtv.com/design/remodel/interior-remodel/30-tips-for-increasing-your-homes-value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https://johnmccarterconstruction.com/6-top-exterior-home-improvement-investments-raise-property-values/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7C79F-87C0-D345-AF28-0E439573CD48}"/>
              </a:ext>
            </a:extLst>
          </p:cNvPr>
          <p:cNvSpPr txBox="1"/>
          <p:nvPr/>
        </p:nvSpPr>
        <p:spPr>
          <a:xfrm>
            <a:off x="510638" y="26535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Sources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FD2B37-24A8-F740-8887-44B917B472E4}"/>
              </a:ext>
            </a:extLst>
          </p:cNvPr>
          <p:cNvSpPr txBox="1"/>
          <p:nvPr/>
        </p:nvSpPr>
        <p:spPr>
          <a:xfrm>
            <a:off x="3983768" y="2321004"/>
            <a:ext cx="39196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96;p18">
            <a:extLst>
              <a:ext uri="{FF2B5EF4-FFF2-40B4-BE49-F238E27FC236}">
                <a16:creationId xmlns:a16="http://schemas.microsoft.com/office/drawing/2014/main" id="{2997A1FF-8519-3846-84BA-26B7FEFDFF99}"/>
              </a:ext>
            </a:extLst>
          </p:cNvPr>
          <p:cNvSpPr txBox="1">
            <a:spLocks/>
          </p:cNvSpPr>
          <p:nvPr/>
        </p:nvSpPr>
        <p:spPr>
          <a:xfrm>
            <a:off x="278598" y="652221"/>
            <a:ext cx="1348320" cy="5962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1.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2.</a:t>
            </a:r>
          </a:p>
          <a:p>
            <a:endParaRPr lang="en-US" sz="4000" dirty="0"/>
          </a:p>
          <a:p>
            <a:r>
              <a:rPr lang="en-US" sz="4000" dirty="0"/>
              <a:t>3.</a:t>
            </a:r>
          </a:p>
          <a:p>
            <a:endParaRPr lang="en-US" sz="4000" dirty="0"/>
          </a:p>
          <a:p>
            <a:r>
              <a:rPr lang="en-US" sz="4000" dirty="0"/>
              <a:t>4.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002CE-0CE9-D14A-A44A-2EF666038CBE}"/>
              </a:ext>
            </a:extLst>
          </p:cNvPr>
          <p:cNvSpPr/>
          <p:nvPr/>
        </p:nvSpPr>
        <p:spPr>
          <a:xfrm>
            <a:off x="399455" y="-55665"/>
            <a:ext cx="11088292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200" b="1" u="sng" dirty="0">
                <a:ln/>
                <a:solidFill>
                  <a:schemeClr val="tx1"/>
                </a:solidFill>
              </a:rPr>
              <a:t>Challenge</a:t>
            </a:r>
            <a:r>
              <a:rPr lang="en-US" sz="4200" b="1" cap="none" spc="0" dirty="0">
                <a:ln/>
                <a:solidFill>
                  <a:schemeClr val="tx1"/>
                </a:solidFill>
                <a:effectLst/>
              </a:rPr>
              <a:t>: </a:t>
            </a:r>
            <a:r>
              <a:rPr lang="en-US" sz="3600" b="1" cap="none" spc="0" dirty="0">
                <a:ln/>
                <a:solidFill>
                  <a:schemeClr val="tx1"/>
                </a:solidFill>
                <a:effectLst/>
              </a:rPr>
              <a:t>Increase home values in Ames, Iowa</a:t>
            </a:r>
            <a:endParaRPr lang="en-US" sz="4200" b="1" cap="none" spc="0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296;p18">
            <a:extLst>
              <a:ext uri="{FF2B5EF4-FFF2-40B4-BE49-F238E27FC236}">
                <a16:creationId xmlns:a16="http://schemas.microsoft.com/office/drawing/2014/main" id="{E34D076F-7214-F14C-BAB2-1ED2768D1489}"/>
              </a:ext>
            </a:extLst>
          </p:cNvPr>
          <p:cNvSpPr txBox="1">
            <a:spLocks/>
          </p:cNvSpPr>
          <p:nvPr/>
        </p:nvSpPr>
        <p:spPr>
          <a:xfrm>
            <a:off x="849367" y="988573"/>
            <a:ext cx="4672659" cy="992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Collect all available data: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D5626FA-A842-E140-942B-A94F399B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32" y="1484828"/>
            <a:ext cx="5437249" cy="2718625"/>
          </a:xfrm>
          <a:prstGeom prst="rect">
            <a:avLst/>
          </a:prstGeom>
        </p:spPr>
      </p:pic>
      <p:sp>
        <p:nvSpPr>
          <p:cNvPr id="35" name="Google Shape;296;p18">
            <a:extLst>
              <a:ext uri="{FF2B5EF4-FFF2-40B4-BE49-F238E27FC236}">
                <a16:creationId xmlns:a16="http://schemas.microsoft.com/office/drawing/2014/main" id="{BD0ED203-4D75-6E45-B04F-987FD1AB8BDE}"/>
              </a:ext>
            </a:extLst>
          </p:cNvPr>
          <p:cNvSpPr txBox="1">
            <a:spLocks/>
          </p:cNvSpPr>
          <p:nvPr/>
        </p:nvSpPr>
        <p:spPr>
          <a:xfrm>
            <a:off x="849367" y="2861952"/>
            <a:ext cx="3401999" cy="992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Clean the data</a:t>
            </a:r>
          </a:p>
        </p:txBody>
      </p:sp>
      <p:sp>
        <p:nvSpPr>
          <p:cNvPr id="36" name="Google Shape;296;p18">
            <a:extLst>
              <a:ext uri="{FF2B5EF4-FFF2-40B4-BE49-F238E27FC236}">
                <a16:creationId xmlns:a16="http://schemas.microsoft.com/office/drawing/2014/main" id="{D098303A-3AA9-E441-9B0D-8E38771F4000}"/>
              </a:ext>
            </a:extLst>
          </p:cNvPr>
          <p:cNvSpPr txBox="1">
            <a:spLocks/>
          </p:cNvSpPr>
          <p:nvPr/>
        </p:nvSpPr>
        <p:spPr>
          <a:xfrm>
            <a:off x="7980214" y="2861952"/>
            <a:ext cx="4465122" cy="992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And reclean the data</a:t>
            </a:r>
          </a:p>
        </p:txBody>
      </p:sp>
      <p:sp>
        <p:nvSpPr>
          <p:cNvPr id="37" name="Google Shape;296;p18">
            <a:extLst>
              <a:ext uri="{FF2B5EF4-FFF2-40B4-BE49-F238E27FC236}">
                <a16:creationId xmlns:a16="http://schemas.microsoft.com/office/drawing/2014/main" id="{4332ABB5-3805-BE41-82F9-B9BF9722E96C}"/>
              </a:ext>
            </a:extLst>
          </p:cNvPr>
          <p:cNvSpPr txBox="1">
            <a:spLocks/>
          </p:cNvSpPr>
          <p:nvPr/>
        </p:nvSpPr>
        <p:spPr>
          <a:xfrm>
            <a:off x="849366" y="4043549"/>
            <a:ext cx="10313439" cy="992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Model the data so we can get our best predictions</a:t>
            </a:r>
          </a:p>
        </p:txBody>
      </p:sp>
      <p:sp>
        <p:nvSpPr>
          <p:cNvPr id="38" name="Google Shape;296;p18">
            <a:extLst>
              <a:ext uri="{FF2B5EF4-FFF2-40B4-BE49-F238E27FC236}">
                <a16:creationId xmlns:a16="http://schemas.microsoft.com/office/drawing/2014/main" id="{036837AB-A5D3-9945-8864-22DDE3E47E50}"/>
              </a:ext>
            </a:extLst>
          </p:cNvPr>
          <p:cNvSpPr txBox="1">
            <a:spLocks/>
          </p:cNvSpPr>
          <p:nvPr/>
        </p:nvSpPr>
        <p:spPr>
          <a:xfrm>
            <a:off x="952758" y="5273407"/>
            <a:ext cx="10313439" cy="992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Create visualizations to easily explain the data 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E01F07CB-8CB6-4147-BF01-236A9C176A08}"/>
              </a:ext>
            </a:extLst>
          </p:cNvPr>
          <p:cNvSpPr txBox="1">
            <a:spLocks/>
          </p:cNvSpPr>
          <p:nvPr/>
        </p:nvSpPr>
        <p:spPr>
          <a:xfrm>
            <a:off x="5438899" y="1283456"/>
            <a:ext cx="6875813" cy="5253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Use any sources available including internet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5" grpId="0"/>
      <p:bldP spid="36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FE6091-B8E5-1047-9368-2F74EF7BD67C}"/>
              </a:ext>
            </a:extLst>
          </p:cNvPr>
          <p:cNvSpPr txBox="1"/>
          <p:nvPr/>
        </p:nvSpPr>
        <p:spPr>
          <a:xfrm>
            <a:off x="6368897" y="1058171"/>
            <a:ext cx="1077539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FB659-5020-504F-AD99-862F4284ADD8}"/>
              </a:ext>
            </a:extLst>
          </p:cNvPr>
          <p:cNvSpPr txBox="1"/>
          <p:nvPr/>
        </p:nvSpPr>
        <p:spPr>
          <a:xfrm>
            <a:off x="9907169" y="5631755"/>
            <a:ext cx="1245854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Pavement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99ADD-BFD6-EC41-B08B-BC16EA3036EC}"/>
              </a:ext>
            </a:extLst>
          </p:cNvPr>
          <p:cNvSpPr txBox="1"/>
          <p:nvPr/>
        </p:nvSpPr>
        <p:spPr>
          <a:xfrm>
            <a:off x="954125" y="3430970"/>
            <a:ext cx="1524776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 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E947A-89A6-0746-9C17-B62504F9CF0B}"/>
              </a:ext>
            </a:extLst>
          </p:cNvPr>
          <p:cNvSpPr txBox="1"/>
          <p:nvPr/>
        </p:nvSpPr>
        <p:spPr>
          <a:xfrm>
            <a:off x="4004484" y="6075880"/>
            <a:ext cx="1731564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59DC3-C4AB-BA42-B407-CC7A0F3E0815}"/>
              </a:ext>
            </a:extLst>
          </p:cNvPr>
          <p:cNvSpPr txBox="1"/>
          <p:nvPr/>
        </p:nvSpPr>
        <p:spPr>
          <a:xfrm>
            <a:off x="685746" y="2066389"/>
            <a:ext cx="1996059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Condition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A6682-7326-D442-8A62-8B9B52729FCC}"/>
              </a:ext>
            </a:extLst>
          </p:cNvPr>
          <p:cNvSpPr txBox="1"/>
          <p:nvPr/>
        </p:nvSpPr>
        <p:spPr>
          <a:xfrm>
            <a:off x="8770975" y="5086522"/>
            <a:ext cx="604653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414FC-2A17-0342-8AFC-5444A3E7B703}"/>
              </a:ext>
            </a:extLst>
          </p:cNvPr>
          <p:cNvSpPr txBox="1"/>
          <p:nvPr/>
        </p:nvSpPr>
        <p:spPr>
          <a:xfrm>
            <a:off x="4219007" y="1005011"/>
            <a:ext cx="1693092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Remodel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491BC-A450-7042-8C55-8CCCBE6FF08F}"/>
              </a:ext>
            </a:extLst>
          </p:cNvPr>
          <p:cNvSpPr txBox="1"/>
          <p:nvPr/>
        </p:nvSpPr>
        <p:spPr>
          <a:xfrm>
            <a:off x="6328961" y="6237681"/>
            <a:ext cx="3964547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 Basement Square Footage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B6E4B-4005-4244-A8F1-200B1556AC1A}"/>
              </a:ext>
            </a:extLst>
          </p:cNvPr>
          <p:cNvSpPr txBox="1"/>
          <p:nvPr/>
        </p:nvSpPr>
        <p:spPr>
          <a:xfrm>
            <a:off x="65380" y="1354413"/>
            <a:ext cx="4187365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Unfinished Basement Square Footage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5A294-2B51-5A49-B5AB-1F03C60834E6}"/>
              </a:ext>
            </a:extLst>
          </p:cNvPr>
          <p:cNvSpPr txBox="1"/>
          <p:nvPr/>
        </p:nvSpPr>
        <p:spPr>
          <a:xfrm>
            <a:off x="1784886" y="5274042"/>
            <a:ext cx="3597460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Basement Square Footage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0CD10-CED6-0549-837F-C6AAF70127BD}"/>
              </a:ext>
            </a:extLst>
          </p:cNvPr>
          <p:cNvSpPr txBox="1"/>
          <p:nvPr/>
        </p:nvSpPr>
        <p:spPr>
          <a:xfrm>
            <a:off x="5536513" y="1736320"/>
            <a:ext cx="2802370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Square Footage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9A2BD-2495-5E43-98F6-3F2EA23E71EC}"/>
              </a:ext>
            </a:extLst>
          </p:cNvPr>
          <p:cNvSpPr txBox="1"/>
          <p:nvPr/>
        </p:nvSpPr>
        <p:spPr>
          <a:xfrm>
            <a:off x="358053" y="6307197"/>
            <a:ext cx="2853666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Floor Square Footage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10D47B-0E0B-5B41-A874-D7FB506480C7}"/>
              </a:ext>
            </a:extLst>
          </p:cNvPr>
          <p:cNvSpPr txBox="1"/>
          <p:nvPr/>
        </p:nvSpPr>
        <p:spPr>
          <a:xfrm>
            <a:off x="9683550" y="4549834"/>
            <a:ext cx="1693092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 Living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1B9FA5-627C-4C40-8899-E9051728F6D1}"/>
              </a:ext>
            </a:extLst>
          </p:cNvPr>
          <p:cNvSpPr txBox="1"/>
          <p:nvPr/>
        </p:nvSpPr>
        <p:spPr>
          <a:xfrm>
            <a:off x="110654" y="5627441"/>
            <a:ext cx="2244525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Basement Full Bath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BFB51-F803-9F45-8537-C9F6B38977D7}"/>
              </a:ext>
            </a:extLst>
          </p:cNvPr>
          <p:cNvSpPr txBox="1"/>
          <p:nvPr/>
        </p:nvSpPr>
        <p:spPr>
          <a:xfrm>
            <a:off x="5736048" y="5034948"/>
            <a:ext cx="2282997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Basement Half Bath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06E0DD-1934-194E-8C34-77633BB40C7A}"/>
              </a:ext>
            </a:extLst>
          </p:cNvPr>
          <p:cNvSpPr txBox="1"/>
          <p:nvPr/>
        </p:nvSpPr>
        <p:spPr>
          <a:xfrm>
            <a:off x="358053" y="4649011"/>
            <a:ext cx="1117614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Bath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EB39D-2E1B-0941-9A5A-1405ADF70B97}"/>
              </a:ext>
            </a:extLst>
          </p:cNvPr>
          <p:cNvSpPr txBox="1"/>
          <p:nvPr/>
        </p:nvSpPr>
        <p:spPr>
          <a:xfrm>
            <a:off x="9877484" y="2967907"/>
            <a:ext cx="1156086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Bath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984EC-2752-A045-8B73-47812DE9B612}"/>
              </a:ext>
            </a:extLst>
          </p:cNvPr>
          <p:cNvSpPr txBox="1"/>
          <p:nvPr/>
        </p:nvSpPr>
        <p:spPr>
          <a:xfrm>
            <a:off x="9172995" y="195593"/>
            <a:ext cx="2714205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Grade Bedrooms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EDAF3-E30D-0747-BE1E-81595B8FEBD2}"/>
              </a:ext>
            </a:extLst>
          </p:cNvPr>
          <p:cNvSpPr txBox="1"/>
          <p:nvPr/>
        </p:nvSpPr>
        <p:spPr>
          <a:xfrm>
            <a:off x="7446436" y="5700841"/>
            <a:ext cx="2427268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Grade Kitchen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A035C-6A69-F244-A5CD-37EE4A9CA218}"/>
              </a:ext>
            </a:extLst>
          </p:cNvPr>
          <p:cNvSpPr txBox="1"/>
          <p:nvPr/>
        </p:nvSpPr>
        <p:spPr>
          <a:xfrm>
            <a:off x="306960" y="171806"/>
            <a:ext cx="1771639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Kitchen Quality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75463B-AB93-F648-AA52-C76AB972EB2C}"/>
              </a:ext>
            </a:extLst>
          </p:cNvPr>
          <p:cNvSpPr txBox="1"/>
          <p:nvPr/>
        </p:nvSpPr>
        <p:spPr>
          <a:xfrm>
            <a:off x="358053" y="4068014"/>
            <a:ext cx="2977097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Rooms Above Grade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34B0C4-E3C2-D94B-870C-42EA2BA2A1D9}"/>
              </a:ext>
            </a:extLst>
          </p:cNvPr>
          <p:cNvSpPr txBox="1"/>
          <p:nvPr/>
        </p:nvSpPr>
        <p:spPr>
          <a:xfrm>
            <a:off x="9545675" y="1484455"/>
            <a:ext cx="1273105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Fireplaces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8C5CE-C334-544B-8F06-10D183AA465E}"/>
              </a:ext>
            </a:extLst>
          </p:cNvPr>
          <p:cNvSpPr txBox="1"/>
          <p:nvPr/>
        </p:nvSpPr>
        <p:spPr>
          <a:xfrm>
            <a:off x="3120801" y="5711084"/>
            <a:ext cx="1495922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Garage Size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745E5D-AC35-E64C-AFB2-B2239F2B263A}"/>
              </a:ext>
            </a:extLst>
          </p:cNvPr>
          <p:cNvSpPr txBox="1"/>
          <p:nvPr/>
        </p:nvSpPr>
        <p:spPr>
          <a:xfrm>
            <a:off x="1784886" y="738073"/>
            <a:ext cx="1535998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Garage Area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900A5C-893E-5742-887C-235FE56C57AA}"/>
              </a:ext>
            </a:extLst>
          </p:cNvPr>
          <p:cNvSpPr txBox="1"/>
          <p:nvPr/>
        </p:nvSpPr>
        <p:spPr>
          <a:xfrm>
            <a:off x="30962" y="2825012"/>
            <a:ext cx="3163045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Wood Deck Square Footage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244CC-E914-514F-B6C2-895BDD79481F}"/>
              </a:ext>
            </a:extLst>
          </p:cNvPr>
          <p:cNvSpPr txBox="1"/>
          <p:nvPr/>
        </p:nvSpPr>
        <p:spPr>
          <a:xfrm>
            <a:off x="2617447" y="4583369"/>
            <a:ext cx="3203121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Porch Square Footage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51C45-7AA4-B44B-BAD5-67CFFBEB2F19}"/>
              </a:ext>
            </a:extLst>
          </p:cNvPr>
          <p:cNvSpPr txBox="1"/>
          <p:nvPr/>
        </p:nvSpPr>
        <p:spPr>
          <a:xfrm>
            <a:off x="9375628" y="3637997"/>
            <a:ext cx="1835759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Enclosed Porch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098CFF-E33C-8D44-8331-FD80F0D36C8B}"/>
              </a:ext>
            </a:extLst>
          </p:cNvPr>
          <p:cNvSpPr txBox="1"/>
          <p:nvPr/>
        </p:nvSpPr>
        <p:spPr>
          <a:xfrm>
            <a:off x="10293507" y="1976378"/>
            <a:ext cx="1221809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Sold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E571D1-8795-CC4A-8727-1BD36AE72446}"/>
              </a:ext>
            </a:extLst>
          </p:cNvPr>
          <p:cNvSpPr txBox="1"/>
          <p:nvPr/>
        </p:nvSpPr>
        <p:spPr>
          <a:xfrm>
            <a:off x="2681805" y="97398"/>
            <a:ext cx="2470548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Square Footage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644C53-1E76-984B-BD1E-A886BE52D8AA}"/>
              </a:ext>
            </a:extLst>
          </p:cNvPr>
          <p:cNvSpPr txBox="1"/>
          <p:nvPr/>
        </p:nvSpPr>
        <p:spPr>
          <a:xfrm>
            <a:off x="5736048" y="227832"/>
            <a:ext cx="2204450" cy="375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 Basement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F8D51-5FA2-7040-86CA-10AE40DBB8E8}"/>
              </a:ext>
            </a:extLst>
          </p:cNvPr>
          <p:cNvSpPr/>
          <p:nvPr/>
        </p:nvSpPr>
        <p:spPr>
          <a:xfrm>
            <a:off x="2690973" y="2073821"/>
            <a:ext cx="726056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Features that could affect the sale price of a 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" dur="625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" dur="625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250" tmFilter="0,0; .5, 0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6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250" tmFilter="0,0; .5, 0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6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36" dur="625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37" dur="625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38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42" dur="625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43" dur="625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44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250" tmFilter="0,0; .5, 0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6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55" dur="625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56" dur="625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57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1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250" tmFilter="0,0; .5, 0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2" dur="625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3" dur="625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4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1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250" tmFilter="0,0; .5, 0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85" dur="625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86" dur="625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7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8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91" dur="1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250" tmFilter="0,0; .5, 0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98" dur="625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99" dur="625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00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04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250" tmFilter="0,0; .5, 0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5" dur="1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250" tmFilter="0,0; .5, 0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6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22" dur="625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23" dur="625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24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5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16" grpId="0"/>
      <p:bldP spid="17" grpId="1"/>
      <p:bldP spid="18" grpId="1"/>
      <p:bldP spid="19" grpId="0"/>
      <p:bldP spid="20" grpId="0"/>
      <p:bldP spid="21" grpId="1"/>
      <p:bldP spid="24" grpId="0"/>
      <p:bldP spid="26" grpId="0"/>
      <p:bldP spid="27" grpId="0"/>
      <p:bldP spid="28" grpId="1"/>
      <p:bldP spid="31" grpId="0"/>
      <p:bldP spid="32" grpId="0"/>
      <p:bldP spid="33" grpId="0"/>
      <p:bldP spid="34" grpId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A104BAF-362E-D44A-A7FC-7DA8D8FD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98153"/>
            <a:ext cx="10058400" cy="578127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F1F2D1-89B4-AF4D-9CD3-FA294348F9ED}"/>
              </a:ext>
            </a:extLst>
          </p:cNvPr>
          <p:cNvSpPr/>
          <p:nvPr/>
        </p:nvSpPr>
        <p:spPr>
          <a:xfrm>
            <a:off x="1710047" y="2127275"/>
            <a:ext cx="866898" cy="783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C0E3F-7E66-D843-ACDC-2EAF94D488BE}"/>
              </a:ext>
            </a:extLst>
          </p:cNvPr>
          <p:cNvSpPr/>
          <p:nvPr/>
        </p:nvSpPr>
        <p:spPr>
          <a:xfrm>
            <a:off x="1710047" y="1165374"/>
            <a:ext cx="841248" cy="9619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CD9D5B79-3B87-8141-AD64-435614F3C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7" t="51594" r="17361" b="5427"/>
          <a:stretch/>
        </p:blipFill>
        <p:spPr>
          <a:xfrm>
            <a:off x="1710047" y="2165870"/>
            <a:ext cx="688768" cy="745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37DE0B-24E8-6A40-8C29-6D96BE8E9BAD}"/>
              </a:ext>
            </a:extLst>
          </p:cNvPr>
          <p:cNvSpPr/>
          <p:nvPr/>
        </p:nvSpPr>
        <p:spPr>
          <a:xfrm>
            <a:off x="-1" y="23755"/>
            <a:ext cx="11804073" cy="1175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There are some features that increase the sale price of a house but are more difficult to change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5B434D-74BB-7049-B026-871BA0CED644}"/>
              </a:ext>
            </a:extLst>
          </p:cNvPr>
          <p:cNvGrpSpPr>
            <a:grpSpLocks noChangeAspect="1"/>
          </p:cNvGrpSpPr>
          <p:nvPr/>
        </p:nvGrpSpPr>
        <p:grpSpPr>
          <a:xfrm>
            <a:off x="1607279" y="1452656"/>
            <a:ext cx="8672642" cy="5091248"/>
            <a:chOff x="1116281" y="741536"/>
            <a:chExt cx="9155875" cy="5374928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BB388CE-691A-8140-B7C2-8E89C520D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973"/>
            <a:stretch/>
          </p:blipFill>
          <p:spPr>
            <a:xfrm>
              <a:off x="1116281" y="741536"/>
              <a:ext cx="9155875" cy="537492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9BAADF-E0FE-1C49-B61A-5935CC41888F}"/>
                </a:ext>
              </a:extLst>
            </p:cNvPr>
            <p:cNvSpPr/>
            <p:nvPr/>
          </p:nvSpPr>
          <p:spPr>
            <a:xfrm>
              <a:off x="9666514" y="3835730"/>
              <a:ext cx="593767" cy="51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456E4D8-CBE7-4F45-A3A6-20F0DF848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62" y="1682461"/>
            <a:ext cx="5354919" cy="3657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579A59F-AC67-C14D-9A8D-F06699C09D8E}"/>
              </a:ext>
            </a:extLst>
          </p:cNvPr>
          <p:cNvGrpSpPr/>
          <p:nvPr/>
        </p:nvGrpSpPr>
        <p:grpSpPr>
          <a:xfrm>
            <a:off x="6997615" y="1968291"/>
            <a:ext cx="579005" cy="785087"/>
            <a:chOff x="6997615" y="1968291"/>
            <a:chExt cx="579005" cy="7850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D723AE-8E73-E34C-9C4B-EE459B9CCB0B}"/>
                </a:ext>
              </a:extLst>
            </p:cNvPr>
            <p:cNvSpPr txBox="1"/>
            <p:nvPr/>
          </p:nvSpPr>
          <p:spPr>
            <a:xfrm>
              <a:off x="6997615" y="1968291"/>
              <a:ext cx="579005" cy="78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b="1" dirty="0"/>
                <a:t>Half Bath</a:t>
              </a:r>
              <a:endParaRPr lang="en-US" sz="800" b="1" dirty="0"/>
            </a:p>
            <a:p>
              <a:pPr>
                <a:lnSpc>
                  <a:spcPct val="150000"/>
                </a:lnSpc>
              </a:pPr>
              <a:r>
                <a:rPr lang="en-US" sz="800" b="1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sz="800" b="1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sz="800" b="1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B04E1E-E15A-4545-A1D9-0380FE91C0F1}"/>
                </a:ext>
              </a:extLst>
            </p:cNvPr>
            <p:cNvSpPr/>
            <p:nvPr/>
          </p:nvSpPr>
          <p:spPr>
            <a:xfrm>
              <a:off x="7199127" y="2248890"/>
              <a:ext cx="45720" cy="45720"/>
            </a:xfrm>
            <a:prstGeom prst="ellipse">
              <a:avLst/>
            </a:prstGeom>
            <a:solidFill>
              <a:srgbClr val="1E76B2"/>
            </a:solidFill>
            <a:ln>
              <a:solidFill>
                <a:srgbClr val="1E76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8FECE52-EE56-E344-800E-5F74F64C08F4}"/>
                </a:ext>
              </a:extLst>
            </p:cNvPr>
            <p:cNvSpPr/>
            <p:nvPr/>
          </p:nvSpPr>
          <p:spPr>
            <a:xfrm>
              <a:off x="7199127" y="2434659"/>
              <a:ext cx="45720" cy="45720"/>
            </a:xfrm>
            <a:prstGeom prst="ellipse">
              <a:avLst/>
            </a:prstGeom>
            <a:solidFill>
              <a:srgbClr val="FE800A"/>
            </a:solidFill>
            <a:ln>
              <a:solidFill>
                <a:srgbClr val="FE80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1795F7-857C-0746-BF9D-3E80768AAA44}"/>
                </a:ext>
              </a:extLst>
            </p:cNvPr>
            <p:cNvSpPr/>
            <p:nvPr/>
          </p:nvSpPr>
          <p:spPr>
            <a:xfrm>
              <a:off x="7199127" y="2620428"/>
              <a:ext cx="45720" cy="45720"/>
            </a:xfrm>
            <a:prstGeom prst="ellipse">
              <a:avLst/>
            </a:prstGeom>
            <a:solidFill>
              <a:srgbClr val="48A64B"/>
            </a:solidFill>
            <a:ln>
              <a:solidFill>
                <a:srgbClr val="48A6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7402DF-D8DD-A74B-B435-F28A42BE9F0C}"/>
                </a:ext>
              </a:extLst>
            </p:cNvPr>
            <p:cNvSpPr/>
            <p:nvPr/>
          </p:nvSpPr>
          <p:spPr>
            <a:xfrm>
              <a:off x="7048949" y="1993182"/>
              <a:ext cx="475801" cy="7601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179C9-5E92-5F45-AB2B-D95AD22FF63D}"/>
              </a:ext>
            </a:extLst>
          </p:cNvPr>
          <p:cNvSpPr/>
          <p:nvPr/>
        </p:nvSpPr>
        <p:spPr>
          <a:xfrm>
            <a:off x="-1" y="23755"/>
            <a:ext cx="11804073" cy="1175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Homes with more bathrooms and fireplaces sell for more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67142D-5B0E-DF4D-930F-A7D94B894825}"/>
              </a:ext>
            </a:extLst>
          </p:cNvPr>
          <p:cNvSpPr/>
          <p:nvPr/>
        </p:nvSpPr>
        <p:spPr>
          <a:xfrm>
            <a:off x="152399" y="5460670"/>
            <a:ext cx="11804073" cy="1175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These feature improvements would take major construction  and a lot of time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25E00-A710-4E43-9D2F-242961796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19" y="1682461"/>
            <a:ext cx="5398758" cy="3657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99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4F1CDC-FE9A-D84B-A23A-CECDAB3AC7E2}"/>
              </a:ext>
            </a:extLst>
          </p:cNvPr>
          <p:cNvSpPr/>
          <p:nvPr/>
        </p:nvSpPr>
        <p:spPr>
          <a:xfrm>
            <a:off x="237506" y="866900"/>
            <a:ext cx="2850078" cy="489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</a:rPr>
              <a:t>This violin plot shows how overall quality of a house is directly related to the sale price 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61ABB76-0971-314D-B0FC-2E995B0D4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74" y="685800"/>
            <a:ext cx="7710616" cy="54864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196404-FD61-F441-BF9B-CE3F31F7DC49}"/>
              </a:ext>
            </a:extLst>
          </p:cNvPr>
          <p:cNvSpPr/>
          <p:nvPr/>
        </p:nvSpPr>
        <p:spPr>
          <a:xfrm>
            <a:off x="106877" y="0"/>
            <a:ext cx="11649694" cy="1603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</a:rPr>
              <a:t>How can we improve the overall quality of a house?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6FFFE-DE21-984D-9214-9AEA95886F78}"/>
              </a:ext>
            </a:extLst>
          </p:cNvPr>
          <p:cNvSpPr/>
          <p:nvPr/>
        </p:nvSpPr>
        <p:spPr>
          <a:xfrm>
            <a:off x="279067" y="1886366"/>
            <a:ext cx="5789225" cy="36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Interior:</a:t>
            </a:r>
          </a:p>
          <a:p>
            <a:endParaRPr lang="en-US" sz="2400" b="1" dirty="0">
              <a:solidFill>
                <a:sysClr val="windowText" lastClr="000000"/>
              </a:solidFill>
            </a:endParaRPr>
          </a:p>
          <a:p>
            <a:pPr marL="342900" indent="-342900">
              <a:buFont typeface=".Apple Color Emoji UI"/>
              <a:buChar char="🧹"/>
            </a:pPr>
            <a:r>
              <a:rPr lang="en-US" sz="2000" dirty="0">
                <a:solidFill>
                  <a:sysClr val="windowText" lastClr="000000"/>
                </a:solidFill>
              </a:rPr>
              <a:t>Paint – A new coat of paint can go a long way.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endParaRPr lang="en-US" sz="2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.Apple Color Emoji UI"/>
              <a:buChar char="🧹"/>
            </a:pPr>
            <a:r>
              <a:rPr lang="en-US" sz="2000" dirty="0">
                <a:solidFill>
                  <a:sysClr val="windowText" lastClr="000000"/>
                </a:solidFill>
              </a:rPr>
              <a:t> Replace carpets with wood or tile.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endParaRPr lang="en-US" sz="2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.Apple Color Emoji UI"/>
              <a:buChar char="🧹"/>
            </a:pPr>
            <a:r>
              <a:rPr lang="en-US" sz="2000" dirty="0">
                <a:solidFill>
                  <a:sysClr val="windowText" lastClr="000000"/>
                </a:solidFill>
              </a:rPr>
              <a:t>Update the kitchen.</a:t>
            </a:r>
          </a:p>
          <a:p>
            <a:pPr marL="342900" indent="-342900">
              <a:buFont typeface=".Apple Color Emoji UI"/>
              <a:buChar char="🧹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.Apple Color Emoji UI"/>
              <a:buChar char="🧹"/>
            </a:pPr>
            <a:r>
              <a:rPr lang="en-US" sz="2000" u="sng" dirty="0">
                <a:solidFill>
                  <a:sysClr val="windowText" lastClr="000000"/>
                </a:solidFill>
              </a:rPr>
              <a:t>Important</a:t>
            </a:r>
            <a:r>
              <a:rPr lang="en-US" sz="2000" dirty="0">
                <a:solidFill>
                  <a:sysClr val="windowText" lastClr="000000"/>
                </a:solidFill>
              </a:rPr>
              <a:t>: Remove any and all popcorn on the ceilings.</a:t>
            </a:r>
          </a:p>
          <a:p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FB922-70FA-D240-ADC8-9351E5C71428}"/>
              </a:ext>
            </a:extLst>
          </p:cNvPr>
          <p:cNvSpPr/>
          <p:nvPr/>
        </p:nvSpPr>
        <p:spPr>
          <a:xfrm>
            <a:off x="6543305" y="1886366"/>
            <a:ext cx="5343895" cy="406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Exterior Improvements:</a:t>
            </a:r>
          </a:p>
          <a:p>
            <a:endParaRPr lang="en-US" sz="2400" b="1" dirty="0">
              <a:solidFill>
                <a:sysClr val="windowText" lastClr="000000"/>
              </a:solidFill>
            </a:endParaRPr>
          </a:p>
          <a:p>
            <a:pPr marL="342900" indent="-342900">
              <a:buFont typeface=".Apple Color Emoji UI"/>
              <a:buChar char="🛠"/>
            </a:pPr>
            <a:r>
              <a:rPr lang="en-US" sz="2000" dirty="0">
                <a:solidFill>
                  <a:sysClr val="windowText" lastClr="000000"/>
                </a:solidFill>
              </a:rPr>
              <a:t>Landscaping – plant a tree or add some low-maintenance landscaping.</a:t>
            </a:r>
          </a:p>
          <a:p>
            <a:pPr marL="342900" indent="-342900">
              <a:buFont typeface=".Apple Color Emoji UI"/>
              <a:buChar char="🛠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.Apple Color Emoji UI"/>
              <a:buChar char="🛠"/>
            </a:pPr>
            <a:r>
              <a:rPr lang="en-US" sz="2000" dirty="0">
                <a:solidFill>
                  <a:sysClr val="windowText" lastClr="000000"/>
                </a:solidFill>
              </a:rPr>
              <a:t>Add a privacy fence.</a:t>
            </a:r>
          </a:p>
          <a:p>
            <a:pPr marL="342900" indent="-342900">
              <a:buFont typeface=".Apple Color Emoji UI"/>
              <a:buChar char="🛠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.Apple Color Emoji UI"/>
              <a:buChar char="🛠"/>
            </a:pPr>
            <a:r>
              <a:rPr lang="en-US" sz="2000" dirty="0">
                <a:solidFill>
                  <a:sysClr val="windowText" lastClr="000000"/>
                </a:solidFill>
              </a:rPr>
              <a:t>Replace front door and garage doors.</a:t>
            </a:r>
          </a:p>
          <a:p>
            <a:pPr marL="342900" indent="-342900">
              <a:buFont typeface=".Apple Color Emoji UI"/>
              <a:buChar char="🛠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.Apple Color Emoji UI"/>
              <a:buChar char="🛠"/>
            </a:pPr>
            <a:r>
              <a:rPr lang="en-US" sz="2000" dirty="0">
                <a:solidFill>
                  <a:sysClr val="windowText" lastClr="000000"/>
                </a:solidFill>
              </a:rPr>
              <a:t>Paint the siding, and even better, install fiber cement siding.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endParaRPr lang="en-US" sz="2000" dirty="0">
              <a:solidFill>
                <a:sysClr val="windowText" lastClr="000000"/>
              </a:solidFill>
            </a:endParaRPr>
          </a:p>
          <a:p>
            <a:pPr lvl="2"/>
            <a:endParaRPr lang="en-US" sz="2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D842B-0B8B-7046-9AC3-B09D15C63072}"/>
              </a:ext>
            </a:extLst>
          </p:cNvPr>
          <p:cNvSpPr/>
          <p:nvPr/>
        </p:nvSpPr>
        <p:spPr>
          <a:xfrm>
            <a:off x="166254" y="-123950"/>
            <a:ext cx="11554691" cy="1365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are some features that can be improved without breaking the bank?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16207-B231-6A47-8D1E-AF8AA4A5A204}"/>
              </a:ext>
            </a:extLst>
          </p:cNvPr>
          <p:cNvSpPr/>
          <p:nvPr/>
        </p:nvSpPr>
        <p:spPr>
          <a:xfrm>
            <a:off x="-332508" y="1089563"/>
            <a:ext cx="5522026" cy="97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If a home as an unfinished basement: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AFBBD7-B276-DB47-94B3-BAA8296B7300}"/>
              </a:ext>
            </a:extLst>
          </p:cNvPr>
          <p:cNvSpPr/>
          <p:nvPr/>
        </p:nvSpPr>
        <p:spPr>
          <a:xfrm>
            <a:off x="308758" y="1832512"/>
            <a:ext cx="2992582" cy="653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Finish it!</a:t>
            </a:r>
          </a:p>
        </p:txBody>
      </p:sp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81ED7E-2EFF-0742-B056-7E48524F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83" y="1798965"/>
            <a:ext cx="6813475" cy="479777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6B4380-C1F6-A841-90B6-02D84CB3D086}"/>
              </a:ext>
            </a:extLst>
          </p:cNvPr>
          <p:cNvSpPr/>
          <p:nvPr/>
        </p:nvSpPr>
        <p:spPr>
          <a:xfrm>
            <a:off x="1163782" y="3804556"/>
            <a:ext cx="3313216" cy="148886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GLQ – Good Living Quarters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Unf</a:t>
            </a:r>
            <a:r>
              <a:rPr lang="en-US" sz="1400" b="1" dirty="0">
                <a:solidFill>
                  <a:schemeClr val="bg1"/>
                </a:solidFill>
              </a:rPr>
              <a:t> – Unfinished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ALQ – Average Living Quarters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Rec – Average Rec room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BLQ – Below Avg Living Quarters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LwQ</a:t>
            </a:r>
            <a:r>
              <a:rPr lang="en-US" sz="1400" b="1" dirty="0">
                <a:solidFill>
                  <a:schemeClr val="bg1"/>
                </a:solidFill>
              </a:rPr>
              <a:t> – Low Quality</a:t>
            </a:r>
          </a:p>
        </p:txBody>
      </p:sp>
    </p:spTree>
    <p:extLst>
      <p:ext uri="{BB962C8B-B14F-4D97-AF65-F5344CB8AC3E}">
        <p14:creationId xmlns:p14="http://schemas.microsoft.com/office/powerpoint/2010/main" val="36786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 animBg="1"/>
    </p:bldLst>
  </p:timing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87277"/>
      </a:dk2>
      <a:lt2>
        <a:srgbClr val="E4E9EB"/>
      </a:lt2>
      <a:accent1>
        <a:srgbClr val="2C7ADB"/>
      </a:accent1>
      <a:accent2>
        <a:srgbClr val="B1E1F5"/>
      </a:accent2>
      <a:accent3>
        <a:srgbClr val="FFA41C"/>
      </a:accent3>
      <a:accent4>
        <a:srgbClr val="FFD300"/>
      </a:accent4>
      <a:accent5>
        <a:srgbClr val="DDA2EC"/>
      </a:accent5>
      <a:accent6>
        <a:srgbClr val="F5E3F9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7736</TotalTime>
  <Words>452</Words>
  <Application>Microsoft Macintosh PowerPoint</Application>
  <PresentationFormat>Custom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Fira Sans</vt:lpstr>
      <vt:lpstr>Fira Sans Light</vt:lpstr>
      <vt:lpstr>.Apple Color Emoji UI</vt:lpstr>
      <vt:lpstr>Verges template</vt:lpstr>
      <vt:lpstr>Home Values in Ames, 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 IA Housing Data Including School District and Crime Info</dc:title>
  <cp:lastModifiedBy>Jenny James</cp:lastModifiedBy>
  <cp:revision>80</cp:revision>
  <dcterms:modified xsi:type="dcterms:W3CDTF">2020-08-19T00:55:48Z</dcterms:modified>
</cp:coreProperties>
</file>