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2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94" r:id="rId1"/>
  </p:sldMasterIdLst>
  <p:notesMasterIdLst>
    <p:notesMasterId r:id="rId39"/>
  </p:notesMasterIdLst>
  <p:sldIdLst>
    <p:sldId id="256" r:id="rId2"/>
    <p:sldId id="362" r:id="rId3"/>
    <p:sldId id="364" r:id="rId4"/>
    <p:sldId id="336" r:id="rId5"/>
    <p:sldId id="363" r:id="rId6"/>
    <p:sldId id="365" r:id="rId7"/>
    <p:sldId id="366" r:id="rId8"/>
    <p:sldId id="367" r:id="rId9"/>
    <p:sldId id="368" r:id="rId10"/>
    <p:sldId id="379" r:id="rId11"/>
    <p:sldId id="369" r:id="rId12"/>
    <p:sldId id="370" r:id="rId13"/>
    <p:sldId id="374" r:id="rId14"/>
    <p:sldId id="376" r:id="rId15"/>
    <p:sldId id="371" r:id="rId16"/>
    <p:sldId id="373" r:id="rId17"/>
    <p:sldId id="360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264" r:id="rId34"/>
    <p:sldId id="378" r:id="rId35"/>
    <p:sldId id="381" r:id="rId36"/>
    <p:sldId id="380" r:id="rId37"/>
    <p:sldId id="37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5897" autoAdjust="0"/>
    <p:restoredTop sz="94669" autoAdjust="0"/>
  </p:normalViewPr>
  <p:slideViewPr>
    <p:cSldViewPr snapToGrid="0" snapToObjects="1">
      <p:cViewPr varScale="1">
        <p:scale>
          <a:sx n="70" d="100"/>
          <a:sy n="70" d="100"/>
        </p:scale>
        <p:origin x="-10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9465-564C-984A-9882-842827D744B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170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9465-564C-984A-9882-842827D744B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Arial" pitchFamily="-10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1A2C-54C9-D941-B3FC-3FFE6A846806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1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8AEBBE-F8B2-42CF-9895-E86A608384EB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decomposition.PCA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cluster.KMea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clustering.html%23clustering-evaluati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.wellesley.edu/~cs315/315_PPTs/...L17-Clustering/k-Means-Clustering-Example.ppt" TargetMode="External"/><Relationship Id="rId4" Type="http://schemas.openxmlformats.org/officeDocument/2006/relationships/hyperlink" Target="https://cs.brown.edu/courses/cs143/lectures/17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74333"/>
            <a:ext cx="8228013" cy="19272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Unsupervised </a:t>
            </a:r>
            <a:br>
              <a:rPr lang="en-US" sz="6000" dirty="0" smtClean="0"/>
            </a:br>
            <a:r>
              <a:rPr lang="en-US" sz="6000" dirty="0" smtClean="0"/>
              <a:t>Machine </a:t>
            </a:r>
            <a:r>
              <a:rPr lang="en-US" sz="6000" dirty="0" smtClean="0"/>
              <a:t>Learning in Python using Scikit-learn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2" y="4001559"/>
            <a:ext cx="8721092" cy="179810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 smtClean="0"/>
              <a:t>Science Skills Series </a:t>
            </a:r>
          </a:p>
          <a:p>
            <a:r>
              <a:rPr lang="en-US" sz="2400" dirty="0" smtClean="0"/>
              <a:t>Márcio Mour</a:t>
            </a:r>
            <a:r>
              <a:rPr lang="en-US" sz="2400" dirty="0" smtClean="0"/>
              <a:t>ão</a:t>
            </a:r>
            <a:endParaRPr lang="en-US" sz="2400" dirty="0" smtClean="0"/>
          </a:p>
          <a:p>
            <a:pPr algn="r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63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PCA Example (in 2D)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81" name="Rectangle 14"/>
          <p:cNvSpPr>
            <a:spLocks noGrp="1" noChangeArrowheads="1"/>
          </p:cNvSpPr>
          <p:nvPr>
            <p:ph idx="1"/>
          </p:nvPr>
        </p:nvSpPr>
        <p:spPr>
          <a:xfrm rot="10800000" flipV="1">
            <a:off x="6937018" y="2826199"/>
            <a:ext cx="1934638" cy="374957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dirty="0"/>
              <a:t>V</a:t>
            </a:r>
            <a:r>
              <a:rPr lang="en-US" sz="2400" dirty="0" smtClean="0"/>
              <a:t>ariables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 have positive covariance </a:t>
            </a: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sz="2400" dirty="0" smtClean="0"/>
              <a:t>Each variable has </a:t>
            </a:r>
            <a:r>
              <a:rPr lang="en-US" sz="2400" dirty="0"/>
              <a:t>a similar </a:t>
            </a:r>
            <a:r>
              <a:rPr lang="en-US" sz="2400" dirty="0" smtClean="0"/>
              <a:t>variance</a:t>
            </a:r>
            <a:endParaRPr lang="en-US" sz="240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407" y="2708422"/>
            <a:ext cx="6202371" cy="3883144"/>
            <a:chOff x="150" y="1121"/>
            <a:chExt cx="5432" cy="330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" y="1121"/>
              <a:ext cx="5432" cy="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104" y="1401"/>
              <a:ext cx="2999" cy="250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090" y="1327"/>
              <a:ext cx="472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FFFF00"/>
                  </a:solidFill>
                </a:rPr>
                <a:t>PC 1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661" y="2076"/>
              <a:ext cx="1346" cy="138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196" y="2029"/>
              <a:ext cx="472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FFFF00"/>
                  </a:solidFill>
                </a:rPr>
                <a:t>PC 2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0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PCA Example (in 2D)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81" name="Rectangle 14"/>
          <p:cNvSpPr>
            <a:spLocks noGrp="1" noChangeArrowheads="1"/>
          </p:cNvSpPr>
          <p:nvPr>
            <p:ph idx="1"/>
          </p:nvPr>
        </p:nvSpPr>
        <p:spPr>
          <a:xfrm rot="10800000" flipV="1">
            <a:off x="6575778" y="2736988"/>
            <a:ext cx="2396316" cy="3749578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has the highest possible variance (9.88</a:t>
            </a:r>
            <a:r>
              <a:rPr lang="en-US" dirty="0" smtClean="0">
                <a:latin typeface="Comic Sans MS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2 has a variance of</a:t>
            </a:r>
            <a:r>
              <a:rPr lang="en-US" dirty="0" smtClean="0">
                <a:latin typeface="Comic Sans MS" charset="0"/>
              </a:rPr>
              <a:t> (3.03)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and PC 2 have zero covariance.</a:t>
            </a:r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b="5208"/>
          <a:stretch>
            <a:fillRect/>
          </a:stretch>
        </p:blipFill>
        <p:spPr bwMode="auto">
          <a:xfrm>
            <a:off x="249015" y="2722464"/>
            <a:ext cx="5875207" cy="38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24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summary of the PCA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80" y="1763892"/>
            <a:ext cx="87001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Standardize the </a:t>
            </a:r>
            <a:r>
              <a:rPr lang="en-US" sz="2000" dirty="0" smtClean="0">
                <a:solidFill>
                  <a:schemeClr val="tx2"/>
                </a:solidFill>
              </a:rPr>
              <a:t>data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Obtain eigenvectors </a:t>
            </a:r>
            <a:r>
              <a:rPr lang="en-US" sz="2000" dirty="0" smtClean="0">
                <a:solidFill>
                  <a:schemeClr val="tx2"/>
                </a:solidFill>
              </a:rPr>
              <a:t>and</a:t>
            </a:r>
            <a:r>
              <a:rPr lang="en-US" sz="2000" dirty="0" smtClean="0">
                <a:solidFill>
                  <a:schemeClr val="tx2"/>
                </a:solidFill>
              </a:rPr>
              <a:t> eigenvalues </a:t>
            </a:r>
            <a:r>
              <a:rPr lang="en-US" sz="2000" dirty="0" smtClean="0">
                <a:solidFill>
                  <a:schemeClr val="tx2"/>
                </a:solidFill>
              </a:rPr>
              <a:t>from the covariance matrix </a:t>
            </a:r>
            <a:r>
              <a:rPr lang="en-US" sz="2000" dirty="0" smtClean="0">
                <a:solidFill>
                  <a:schemeClr val="tx2"/>
                </a:solidFill>
              </a:rPr>
              <a:t>or correlatio</a:t>
            </a:r>
            <a:r>
              <a:rPr lang="en-US" sz="2000" dirty="0" smtClean="0">
                <a:solidFill>
                  <a:schemeClr val="tx2"/>
                </a:solidFill>
              </a:rPr>
              <a:t>n </a:t>
            </a:r>
            <a:r>
              <a:rPr lang="en-US" sz="2000" dirty="0" smtClean="0">
                <a:solidFill>
                  <a:schemeClr val="tx2"/>
                </a:solidFill>
              </a:rPr>
              <a:t>matrix</a:t>
            </a:r>
            <a:r>
              <a:rPr lang="en-US" sz="2000" dirty="0" smtClean="0">
                <a:solidFill>
                  <a:schemeClr val="tx2"/>
                </a:solidFill>
              </a:rPr>
              <a:t>, or perform Singular Vector </a:t>
            </a:r>
            <a:r>
              <a:rPr lang="en-US" sz="2000" dirty="0" smtClean="0">
                <a:solidFill>
                  <a:schemeClr val="tx2"/>
                </a:solidFill>
              </a:rPr>
              <a:t>Decomposition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Sort </a:t>
            </a:r>
            <a:r>
              <a:rPr lang="en-US" sz="2000" dirty="0" smtClean="0">
                <a:solidFill>
                  <a:schemeClr val="tx2"/>
                </a:solidFill>
              </a:rPr>
              <a:t>eigenvalues in descending order and choose the k eigenvectors </a:t>
            </a:r>
            <a:r>
              <a:rPr lang="en-US" sz="2000" dirty="0" smtClean="0">
                <a:solidFill>
                  <a:schemeClr val="tx2"/>
                </a:solidFill>
              </a:rPr>
              <a:t>that correspond </a:t>
            </a:r>
            <a:r>
              <a:rPr lang="en-US" sz="2000" dirty="0" smtClean="0">
                <a:solidFill>
                  <a:schemeClr val="tx2"/>
                </a:solidFill>
              </a:rPr>
              <a:t>to the k largest eigenvalues where k is the number of dimensions </a:t>
            </a:r>
            <a:r>
              <a:rPr lang="en-US" sz="2000" dirty="0" smtClean="0">
                <a:solidFill>
                  <a:schemeClr val="tx2"/>
                </a:solidFill>
              </a:rPr>
              <a:t>of  the </a:t>
            </a:r>
            <a:r>
              <a:rPr lang="en-US" sz="2000" dirty="0" smtClean="0">
                <a:solidFill>
                  <a:schemeClr val="tx2"/>
                </a:solidFill>
              </a:rPr>
              <a:t>new feature subspace (</a:t>
            </a:r>
            <a:r>
              <a:rPr lang="en-US" sz="2000" dirty="0" smtClean="0">
                <a:solidFill>
                  <a:schemeClr val="tx2"/>
                </a:solidFill>
              </a:rPr>
              <a:t>k ≤ p)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Construct </a:t>
            </a:r>
            <a:r>
              <a:rPr lang="en-US" sz="2000" dirty="0" smtClean="0">
                <a:solidFill>
                  <a:schemeClr val="tx2"/>
                </a:solidFill>
              </a:rPr>
              <a:t>the projection matrix W from the selected k </a:t>
            </a:r>
            <a:r>
              <a:rPr lang="en-US" sz="2000" dirty="0" smtClean="0">
                <a:solidFill>
                  <a:schemeClr val="tx2"/>
                </a:solidFill>
              </a:rPr>
              <a:t>eigenvectors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Transform </a:t>
            </a:r>
            <a:r>
              <a:rPr lang="en-US" sz="2000" dirty="0" smtClean="0">
                <a:solidFill>
                  <a:schemeClr val="tx2"/>
                </a:solidFill>
              </a:rPr>
              <a:t>the original dataset X via W to obtain a k-</a:t>
            </a:r>
            <a:r>
              <a:rPr lang="en-US" sz="2000" dirty="0" smtClean="0">
                <a:solidFill>
                  <a:schemeClr val="tx2"/>
                </a:solidFill>
              </a:rPr>
              <a:t>dimensional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feature subspace </a:t>
            </a:r>
            <a:r>
              <a:rPr lang="en-US" sz="2000" dirty="0" smtClean="0">
                <a:solidFill>
                  <a:schemeClr val="tx2"/>
                </a:solidFill>
              </a:rPr>
              <a:t>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918" y="741363"/>
            <a:ext cx="7439025" cy="442912"/>
          </a:xfrm>
        </p:spPr>
        <p:txBody>
          <a:bodyPr>
            <a:no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features</a:t>
            </a:r>
            <a:endParaRPr lang="en-US" b="1" dirty="0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idx="1"/>
          </p:nvPr>
        </p:nvSpPr>
        <p:spPr>
          <a:xfrm>
            <a:off x="479598" y="2668786"/>
            <a:ext cx="7706377" cy="4291232"/>
          </a:xfrm>
        </p:spPr>
        <p:txBody>
          <a:bodyPr>
            <a:normAutofit/>
          </a:bodyPr>
          <a:lstStyle/>
          <a:p>
            <a:pPr>
              <a:buClr>
                <a:srgbClr val="00FF00"/>
              </a:buClr>
            </a:pPr>
            <a:r>
              <a:rPr lang="en-US" sz="2000" dirty="0" smtClean="0">
                <a:solidFill>
                  <a:schemeClr val="tx2"/>
                </a:solidFill>
              </a:rPr>
              <a:t>Assumes relationships among variables are</a:t>
            </a:r>
            <a:r>
              <a:rPr lang="en-US" sz="2000" dirty="0" smtClean="0">
                <a:solidFill>
                  <a:schemeClr val="tx2"/>
                </a:solidFill>
              </a:rPr>
              <a:t> linear</a:t>
            </a:r>
          </a:p>
          <a:p>
            <a:pPr lvl="1">
              <a:buClr>
                <a:srgbClr val="00FF00"/>
              </a:buClr>
            </a:pPr>
            <a:r>
              <a:rPr lang="en-US" dirty="0" smtClean="0">
                <a:solidFill>
                  <a:schemeClr val="tx2"/>
                </a:solidFill>
              </a:rPr>
              <a:t>cloud of points in p-dimensional space has linear dimensions that can be effectively summarized by the principal </a:t>
            </a:r>
            <a:r>
              <a:rPr lang="en-US" dirty="0" smtClean="0">
                <a:solidFill>
                  <a:schemeClr val="tx2"/>
                </a:solidFill>
              </a:rPr>
              <a:t>axes</a:t>
            </a:r>
          </a:p>
          <a:p>
            <a:pPr lvl="1">
              <a:buClr>
                <a:srgbClr val="00FF00"/>
              </a:buCl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Clr>
                <a:srgbClr val="00FF00"/>
              </a:buClr>
            </a:pPr>
            <a:r>
              <a:rPr lang="en-US" sz="2000" dirty="0" smtClean="0">
                <a:solidFill>
                  <a:schemeClr val="tx2"/>
                </a:solidFill>
              </a:rPr>
              <a:t>if the structure in the data is</a:t>
            </a:r>
            <a:r>
              <a:rPr lang="en-US" sz="2000" dirty="0" smtClean="0">
                <a:solidFill>
                  <a:schemeClr val="tx2"/>
                </a:solidFill>
              </a:rPr>
              <a:t> nonlinear, </a:t>
            </a:r>
            <a:r>
              <a:rPr lang="en-US" sz="2000" dirty="0" smtClean="0">
                <a:solidFill>
                  <a:schemeClr val="tx2"/>
                </a:solidFill>
              </a:rPr>
              <a:t>the principal axes will not be an efficient and informative summary of the data.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3807162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423" y="2281878"/>
            <a:ext cx="8664909" cy="4001095"/>
          </a:xfrm>
        </p:spPr>
        <p:txBody>
          <a:bodyPr wrap="square">
            <a:spAutoFit/>
          </a:bodyPr>
          <a:lstStyle/>
          <a:p>
            <a:r>
              <a:rPr lang="en-US" sz="1600" dirty="0" err="1" smtClean="0"/>
              <a:t>Sklearn.decomposition.PCA</a:t>
            </a:r>
            <a:r>
              <a:rPr lang="en-US" sz="1600" dirty="0" smtClean="0"/>
              <a:t> is </a:t>
            </a:r>
            <a:r>
              <a:rPr lang="en-US" sz="1600" dirty="0" smtClean="0"/>
              <a:t>the class that implements</a:t>
            </a:r>
            <a:r>
              <a:rPr lang="en-US" sz="1600" dirty="0" smtClean="0"/>
              <a:t> PCA in </a:t>
            </a:r>
            <a:r>
              <a:rPr lang="en-US" sz="1600" dirty="0" smtClean="0"/>
              <a:t>Scikit-learn.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is available at</a:t>
            </a:r>
            <a:r>
              <a:rPr lang="en-US" sz="1600" dirty="0" smtClean="0">
                <a:hlinkClick r:id="rId2"/>
              </a:rPr>
              <a:t> </a:t>
            </a:r>
            <a:r>
              <a:rPr lang="en-US" sz="1600" i="1" u="sng" dirty="0" err="1" smtClean="0">
                <a:hlinkClick r:id="rId2"/>
              </a:rPr>
              <a:t>http</a:t>
            </a:r>
            <a:r>
              <a:rPr lang="en-US" sz="1600" i="1" u="sng" dirty="0" err="1" smtClean="0">
                <a:hlinkClick r:id="rId2"/>
              </a:rPr>
              <a:t>://scikit-learn.org/stable/modules/generated/sklearn.decomposition.PCA.html</a:t>
            </a:r>
            <a:endParaRPr lang="en-US" sz="1600" i="1" u="sng" dirty="0" smtClean="0"/>
          </a:p>
          <a:p>
            <a:r>
              <a:rPr lang="en-US" sz="1600" dirty="0" smtClean="0"/>
              <a:t>Key options:</a:t>
            </a:r>
            <a:endParaRPr lang="en-US" sz="1600" dirty="0" smtClean="0"/>
          </a:p>
          <a:p>
            <a:pPr lvl="1"/>
            <a:r>
              <a:rPr lang="en-US" sz="1600" dirty="0" err="1" smtClean="0"/>
              <a:t>n</a:t>
            </a:r>
            <a:r>
              <a:rPr lang="en-US" sz="1600" dirty="0" err="1" smtClean="0"/>
              <a:t>_components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default</a:t>
            </a:r>
            <a:r>
              <a:rPr lang="en-US" sz="1600" dirty="0" smtClean="0"/>
              <a:t> is the </a:t>
            </a:r>
            <a:r>
              <a:rPr lang="en-US" sz="1600" dirty="0" err="1" smtClean="0"/>
              <a:t>min(n_samples</a:t>
            </a:r>
            <a:r>
              <a:rPr lang="en-US" sz="1600" dirty="0" smtClean="0"/>
              <a:t>, </a:t>
            </a:r>
            <a:r>
              <a:rPr lang="en-US" sz="1600" dirty="0" err="1" smtClean="0"/>
              <a:t>n_features</a:t>
            </a:r>
            <a:r>
              <a:rPr lang="en-US" sz="1600" dirty="0" smtClean="0"/>
              <a:t>))</a:t>
            </a:r>
          </a:p>
          <a:p>
            <a:pPr lvl="1"/>
            <a:r>
              <a:rPr lang="en-US" sz="1600" dirty="0" err="1" smtClean="0"/>
              <a:t>s</a:t>
            </a:r>
            <a:r>
              <a:rPr lang="en-US" sz="1600" dirty="0" err="1" smtClean="0"/>
              <a:t>vd_solver</a:t>
            </a:r>
            <a:r>
              <a:rPr lang="en-US" sz="1600" dirty="0" smtClean="0"/>
              <a:t> </a:t>
            </a:r>
            <a:r>
              <a:rPr lang="en-US" sz="1600" dirty="0" smtClean="0"/>
              <a:t>(default</a:t>
            </a:r>
            <a:r>
              <a:rPr lang="en-US" sz="1600" dirty="0" smtClean="0"/>
              <a:t> ‘auto’)</a:t>
            </a:r>
            <a:r>
              <a:rPr lang="en-US" sz="1600" dirty="0" smtClean="0"/>
              <a:t>: The</a:t>
            </a:r>
            <a:r>
              <a:rPr lang="en-US" sz="1600" dirty="0" smtClean="0"/>
              <a:t> default solver</a:t>
            </a:r>
          </a:p>
          <a:p>
            <a:r>
              <a:rPr lang="en-US" sz="1600" dirty="0" smtClean="0"/>
              <a:t>Outputs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pPr lvl="1"/>
            <a:r>
              <a:rPr lang="en-US" sz="1600" dirty="0" smtClean="0"/>
              <a:t>components_</a:t>
            </a:r>
            <a:r>
              <a:rPr lang="en-US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 smtClean="0"/>
              <a:t>Principal axes in feature space, representing the directions of maximum variance in the </a:t>
            </a:r>
            <a:r>
              <a:rPr lang="en-US" sz="1600" dirty="0" smtClean="0"/>
              <a:t>data</a:t>
            </a:r>
            <a:endParaRPr lang="en-US" sz="1600" dirty="0" smtClean="0"/>
          </a:p>
          <a:p>
            <a:pPr lvl="1"/>
            <a:r>
              <a:rPr lang="en-US" sz="1600" dirty="0" smtClean="0"/>
              <a:t>e</a:t>
            </a:r>
            <a:r>
              <a:rPr lang="en-US" sz="1600" dirty="0" smtClean="0"/>
              <a:t>xplained_variance_ratio_: </a:t>
            </a:r>
            <a:r>
              <a:rPr lang="en-US" sz="1600" dirty="0" smtClean="0"/>
              <a:t>Percentage of variance explained by each of the selected components.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16975"/>
          <a:stretch>
            <a:fillRect/>
          </a:stretch>
        </p:blipFill>
        <p:spPr>
          <a:xfrm>
            <a:off x="0" y="2485015"/>
            <a:ext cx="5633156" cy="43729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75956" y="2709332"/>
            <a:ext cx="3510844" cy="3640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data sets consists of 3 different types of irises’ (Setosa, Versicolour, and Virginica) </a:t>
            </a:r>
            <a:r>
              <a:rPr lang="en-US" dirty="0" smtClean="0"/>
              <a:t>based on four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The data is stored in a 150x4 numpy.ndarray, the </a:t>
            </a:r>
            <a:r>
              <a:rPr lang="en-US" dirty="0"/>
              <a:t>rows being the samples and the columns being: Sepal Length, Sepal Width, Petal Length and Petal </a:t>
            </a:r>
            <a:r>
              <a:rPr lang="en-US" dirty="0" smtClean="0"/>
              <a:t>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1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" y="1749778"/>
            <a:ext cx="8228013" cy="1218847"/>
          </a:xfrm>
        </p:spPr>
        <p:txBody>
          <a:bodyPr/>
          <a:lstStyle/>
          <a:p>
            <a:r>
              <a:rPr lang="en-US" altLang="zh-CN" dirty="0" smtClean="0"/>
              <a:t>K</a:t>
            </a:r>
            <a:r>
              <a:rPr lang="en-US" altLang="zh-CN" dirty="0" smtClean="0"/>
              <a:t>-Means</a:t>
            </a:r>
            <a:endParaRPr lang="en-US" altLang="zh-CN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951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42546"/>
            <a:ext cx="8807344" cy="1143240"/>
          </a:xfrm>
        </p:spPr>
        <p:txBody>
          <a:bodyPr/>
          <a:lstStyle/>
          <a:p>
            <a:pPr eaLnBrk="1" hangingPunct="1"/>
            <a:r>
              <a:rPr lang="en-US" b="0" dirty="0" smtClean="0"/>
              <a:t>K-Means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32133" y="2342444"/>
            <a:ext cx="8405530" cy="518345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r>
              <a:rPr lang="en-US" dirty="0"/>
              <a:t>Partitioning Clustering Approach</a:t>
            </a:r>
            <a:endParaRPr lang="en-US" dirty="0" smtClean="0"/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Learn </a:t>
            </a:r>
            <a:r>
              <a:rPr lang="en-US" dirty="0"/>
              <a:t>a partition on a data set to produce several non-empty clusters</a:t>
            </a:r>
            <a:r>
              <a:rPr lang="en-US" dirty="0" smtClean="0"/>
              <a:t> </a:t>
            </a:r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Optimal </a:t>
            </a:r>
            <a:r>
              <a:rPr lang="en-US" dirty="0"/>
              <a:t>partition achieved </a:t>
            </a:r>
            <a:r>
              <a:rPr lang="en-US" dirty="0" smtClean="0"/>
              <a:t>via minimizing the </a:t>
            </a:r>
            <a:r>
              <a:rPr lang="en-US" dirty="0"/>
              <a:t>sum of squared distance to its “representative object” in each cluster</a:t>
            </a:r>
          </a:p>
          <a:p>
            <a:pPr marL="467525" indent="-467525">
              <a:lnSpc>
                <a:spcPct val="110000"/>
              </a:lnSpc>
            </a:pPr>
            <a:endParaRPr lang="en-US" sz="1800" dirty="0">
              <a:solidFill>
                <a:schemeClr val="accent2"/>
              </a:solidFill>
            </a:endParaRPr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4456614" y="5700346"/>
          <a:ext cx="3229450" cy="884067"/>
        </p:xfrm>
        <a:graphic>
          <a:graphicData uri="http://schemas.openxmlformats.org/presentationml/2006/ole">
            <p:oleObj spid="_x0000_s114690" name="Equation" r:id="rId4" imgW="1600200" imgH="4318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285321" y="4574861"/>
          <a:ext cx="4361591" cy="776078"/>
        </p:xfrm>
        <a:graphic>
          <a:graphicData uri="http://schemas.openxmlformats.org/presentationml/2006/ole">
            <p:oleObj spid="_x0000_s114691" name="Equation" r:id="rId5" imgW="1447172" imgH="25389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8566" y="5907684"/>
            <a:ext cx="3347551" cy="475150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>
              <a:defRPr/>
            </a:pPr>
            <a:r>
              <a:rPr lang="en-GB" sz="2500" dirty="0"/>
              <a:t>e.g., Euclidean distance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40017" y="3023670"/>
            <a:ext cx="82102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Given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a set of data points as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input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endParaRPr lang="en-US" dirty="0" smtClean="0">
              <a:solidFill>
                <a:srgbClr val="333399"/>
              </a:solidFill>
              <a:latin typeface="Comic Sans MS" charset="0"/>
              <a:cs typeface="+mn-cs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Randomly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assign each point to one of the </a:t>
            </a:r>
            <a:r>
              <a:rPr lang="en-US" i="1" dirty="0">
                <a:solidFill>
                  <a:srgbClr val="333399"/>
                </a:solidFill>
                <a:latin typeface="Comic Sans MS" charset="0"/>
                <a:cs typeface="+mn-cs"/>
              </a:rPr>
              <a:t>k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clusters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endParaRPr lang="en-US" dirty="0" smtClean="0">
              <a:solidFill>
                <a:srgbClr val="333399"/>
              </a:solidFill>
              <a:latin typeface="Comic Sans MS" charset="0"/>
              <a:cs typeface="+mn-cs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Repeat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until convergence</a:t>
            </a:r>
            <a:endParaRPr lang="en-US" dirty="0" smtClean="0">
              <a:solidFill>
                <a:srgbClr val="333399"/>
              </a:solidFill>
              <a:latin typeface="Comic Sans MS" charset="0"/>
              <a:cs typeface="+mn-cs"/>
            </a:endParaRP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</a:rPr>
              <a:t>2.1		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Calculate </a:t>
            </a:r>
            <a:r>
              <a:rPr lang="en-US" u="sng" dirty="0">
                <a:solidFill>
                  <a:srgbClr val="333399"/>
                </a:solidFill>
                <a:latin typeface="Comic Sans MS" charset="0"/>
                <a:cs typeface="+mn-cs"/>
              </a:rPr>
              <a:t>model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(center) of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of the </a:t>
            </a:r>
            <a:r>
              <a:rPr lang="en-US" i="1" dirty="0">
                <a:solidFill>
                  <a:srgbClr val="333399"/>
                </a:solidFill>
                <a:latin typeface="Comic Sans MS" charset="0"/>
                <a:cs typeface="+mn-cs"/>
              </a:rPr>
              <a:t>k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clusters</a:t>
            </a:r>
            <a:endParaRPr lang="en-US" dirty="0" smtClean="0">
              <a:solidFill>
                <a:srgbClr val="333399"/>
              </a:solidFill>
              <a:latin typeface="Comic Sans MS" charset="0"/>
            </a:endParaRP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		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the cluster with the closest </a:t>
            </a:r>
            <a:r>
              <a:rPr lang="en-US" u="sng" dirty="0" smtClean="0">
                <a:solidFill>
                  <a:srgbClr val="333399"/>
                </a:solidFill>
                <a:latin typeface="Comic Sans MS" charset="0"/>
                <a:cs typeface="+mn-cs"/>
              </a:rPr>
              <a:t>model (center)</a:t>
            </a:r>
            <a:endParaRPr lang="en-US" u="sng" dirty="0">
              <a:solidFill>
                <a:srgbClr val="333399"/>
              </a:solidFill>
              <a:latin typeface="Comic Sans MS" charset="0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Lloyd’s algorithm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1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8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95223"/>
            <a:ext cx="7408333" cy="38804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Brief introduction to Machine Learning</a:t>
            </a:r>
          </a:p>
          <a:p>
            <a:pPr lvl="2"/>
            <a:r>
              <a:rPr lang="en-US" dirty="0" smtClean="0"/>
              <a:t>Unsupervised and supervised </a:t>
            </a:r>
            <a:r>
              <a:rPr lang="en-US" dirty="0" smtClean="0"/>
              <a:t>learning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Principal Componen</a:t>
            </a:r>
            <a:r>
              <a:rPr lang="en-US" dirty="0" smtClean="0"/>
              <a:t>t Analysis (PCA)</a:t>
            </a:r>
          </a:p>
          <a:p>
            <a:pPr lvl="2"/>
            <a:r>
              <a:rPr lang="en-US" dirty="0" smtClean="0"/>
              <a:t>Review the methodology</a:t>
            </a:r>
          </a:p>
          <a:p>
            <a:pPr lvl="2"/>
            <a:r>
              <a:rPr lang="en-US" dirty="0" smtClean="0"/>
              <a:t>How to use Python </a:t>
            </a:r>
            <a:r>
              <a:rPr lang="en-US" dirty="0" smtClean="0"/>
              <a:t>&amp; Scikit-learn to apply the </a:t>
            </a:r>
            <a:r>
              <a:rPr lang="en-US" dirty="0" smtClean="0"/>
              <a:t>methodology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K-Means</a:t>
            </a:r>
          </a:p>
          <a:p>
            <a:pPr lvl="2"/>
            <a:r>
              <a:rPr lang="en-US" dirty="0" smtClean="0"/>
              <a:t>Review the </a:t>
            </a:r>
            <a:r>
              <a:rPr lang="en-US" dirty="0" smtClean="0"/>
              <a:t>methodology</a:t>
            </a:r>
          </a:p>
          <a:p>
            <a:pPr lvl="2"/>
            <a:r>
              <a:rPr lang="en-US" dirty="0" smtClean="0"/>
              <a:t>How to use Python &amp; Scikit-learn to apply the methodology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20" name="Text Box 20"/>
          <p:cNvSpPr txBox="1">
            <a:spLocks noChangeArrowheads="1"/>
          </p:cNvSpPr>
          <p:nvPr/>
        </p:nvSpPr>
        <p:spPr bwMode="auto">
          <a:xfrm>
            <a:off x="682976" y="59436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1. Randomly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assign each point to one of the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 k clusters (assume k=3)</a:t>
            </a:r>
            <a:endParaRPr lang="en-US" dirty="0">
              <a:solidFill>
                <a:srgbClr val="333399"/>
              </a:solidFill>
              <a:latin typeface="Comic Sans MS" charset="0"/>
              <a:cs typeface="+mn-cs"/>
            </a:endParaRPr>
          </a:p>
        </p:txBody>
      </p:sp>
      <p:sp>
        <p:nvSpPr>
          <p:cNvPr id="43522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985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4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4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362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7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8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9" name="AutoShape 21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372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19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9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0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2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3" name="AutoShape 21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4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382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45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6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7" name="AutoShape 21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8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 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closest cluster center</a:t>
            </a:r>
          </a:p>
        </p:txBody>
      </p:sp>
      <p:sp>
        <p:nvSpPr>
          <p:cNvPr id="4393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00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2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2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0" name="AutoShape 20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1" name="AutoShape 21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2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3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03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0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1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4" name="AutoShape 20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5" name="AutoShape 21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6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13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96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8" name="AutoShape 20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9" name="AutoShape 21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90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91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23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685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2" name="AutoShape 20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3" name="AutoShape 21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4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 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closest cluster center</a:t>
            </a:r>
          </a:p>
        </p:txBody>
      </p:sp>
      <p:sp>
        <p:nvSpPr>
          <p:cNvPr id="4434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15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6" name="AutoShape 20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7" name="AutoShape 21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8" name="AutoShape 22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9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44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71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Machine Learning (ML)?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15888"/>
            <a:ext cx="7408333" cy="428682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smtClean="0"/>
              <a:t>branch of </a:t>
            </a:r>
            <a:r>
              <a:rPr lang="en-US" altLang="zh-TW" b="1" dirty="0" smtClean="0"/>
              <a:t>artificial intelligence</a:t>
            </a:r>
            <a:r>
              <a:rPr lang="en-US" altLang="zh-TW" dirty="0" smtClean="0"/>
              <a:t>, concerned with the design and development of algorithms that allow computers to evolve behaviors based on empirical data.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 intelligence requires knowledge, it is necessary for the computers to acquire knowledge.</a:t>
            </a:r>
            <a:endParaRPr lang="zh-TW" alt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4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4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0" name="AutoShape 20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1" name="AutoShape 21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2" name="AutoShape 22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54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26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4" name="AutoShape 20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5486400" y="48006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6" name="AutoShape 22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7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64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  <p:sp>
        <p:nvSpPr>
          <p:cNvPr id="446491" name="Oval 2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92" name="Oval 28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63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8" name="AutoShape 20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9" name="AutoShape 21"/>
          <p:cNvSpPr>
            <a:spLocks noChangeArrowheads="1"/>
          </p:cNvSpPr>
          <p:nvPr/>
        </p:nvSpPr>
        <p:spPr bwMode="auto">
          <a:xfrm>
            <a:off x="5486400" y="48006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10" name="AutoShape 22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 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closest cluster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center (no changes)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</a:rPr>
              <a:t>			We have reached </a:t>
            </a:r>
            <a:r>
              <a:rPr lang="en-US" b="1" dirty="0" smtClean="0">
                <a:solidFill>
                  <a:srgbClr val="333399"/>
                </a:solidFill>
                <a:latin typeface="Comic Sans MS" charset="0"/>
              </a:rPr>
              <a:t>convergence</a:t>
            </a:r>
            <a:endParaRPr lang="en-US" b="1" dirty="0">
              <a:solidFill>
                <a:srgbClr val="333399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65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918" y="741363"/>
            <a:ext cx="7439025" cy="442912"/>
          </a:xfrm>
        </p:spPr>
        <p:txBody>
          <a:bodyPr>
            <a:no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features</a:t>
            </a:r>
            <a:endParaRPr lang="en-US" b="1" dirty="0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idx="1"/>
          </p:nvPr>
        </p:nvSpPr>
        <p:spPr>
          <a:xfrm>
            <a:off x="479598" y="2527676"/>
            <a:ext cx="7706377" cy="429123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 smtClean="0"/>
              <a:t>Relatively </a:t>
            </a:r>
            <a:r>
              <a:rPr lang="en-US" sz="2400" i="1" dirty="0"/>
              <a:t>efficient</a:t>
            </a:r>
            <a:r>
              <a:rPr lang="en-US" sz="2400" dirty="0"/>
              <a:t>: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tkn</a:t>
            </a:r>
            <a:r>
              <a:rPr lang="en-US" sz="2400" dirty="0"/>
              <a:t>), where </a:t>
            </a:r>
            <a:r>
              <a:rPr lang="en-US" sz="2400" i="1" dirty="0"/>
              <a:t>n</a:t>
            </a:r>
            <a:r>
              <a:rPr lang="en-US" sz="2400" dirty="0"/>
              <a:t> is # objects, </a:t>
            </a:r>
            <a:r>
              <a:rPr lang="en-US" sz="2400" i="1" dirty="0"/>
              <a:t>k</a:t>
            </a:r>
            <a:r>
              <a:rPr lang="en-US" sz="2400" dirty="0"/>
              <a:t> is     # clusters, and </a:t>
            </a:r>
            <a:r>
              <a:rPr lang="en-US" sz="2400" i="1" dirty="0"/>
              <a:t>t  </a:t>
            </a:r>
            <a:r>
              <a:rPr lang="en-US" sz="2400" dirty="0"/>
              <a:t>is # iterations. Normally, </a:t>
            </a:r>
            <a:r>
              <a:rPr lang="en-US" sz="2400" i="1" dirty="0"/>
              <a:t>k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 &lt;&lt;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Often terminates at a </a:t>
            </a:r>
            <a:r>
              <a:rPr lang="en-US" sz="2400" i="1" dirty="0"/>
              <a:t>local optimum</a:t>
            </a:r>
            <a:r>
              <a:rPr lang="en-US" sz="2400" dirty="0"/>
              <a:t>. </a:t>
            </a:r>
            <a:r>
              <a:rPr lang="en-US" sz="2400" dirty="0" smtClean="0"/>
              <a:t>It is good to restart it several times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Applicable </a:t>
            </a:r>
            <a:r>
              <a:rPr lang="en-US" sz="2400" dirty="0"/>
              <a:t>only when </a:t>
            </a:r>
            <a:r>
              <a:rPr lang="en-US" sz="2400" i="1" dirty="0"/>
              <a:t>mean</a:t>
            </a:r>
            <a:r>
              <a:rPr lang="en-US" sz="2400" dirty="0"/>
              <a:t> is </a:t>
            </a:r>
            <a:r>
              <a:rPr lang="en-US" sz="2400" dirty="0" smtClean="0"/>
              <a:t>defined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Need to specify </a:t>
            </a:r>
            <a:r>
              <a:rPr lang="en-US" sz="2400" i="1" dirty="0"/>
              <a:t>k, </a:t>
            </a:r>
            <a:r>
              <a:rPr lang="en-US" sz="2400" dirty="0"/>
              <a:t>the </a:t>
            </a:r>
            <a:r>
              <a:rPr lang="en-US" sz="2400" i="1" dirty="0"/>
              <a:t>number</a:t>
            </a:r>
            <a:r>
              <a:rPr lang="en-US" sz="2400" dirty="0"/>
              <a:t> of clusters, in </a:t>
            </a:r>
            <a:r>
              <a:rPr lang="en-US" sz="2400" dirty="0" smtClean="0"/>
              <a:t>advance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3807162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423" y="2281878"/>
            <a:ext cx="8664909" cy="4524316"/>
          </a:xfrm>
        </p:spPr>
        <p:txBody>
          <a:bodyPr wrap="square">
            <a:spAutoFit/>
          </a:bodyPr>
          <a:lstStyle/>
          <a:p>
            <a:r>
              <a:rPr lang="en-US" sz="1600" dirty="0" err="1" smtClean="0"/>
              <a:t>Sklearn.cluster.Kmeans</a:t>
            </a:r>
            <a:r>
              <a:rPr lang="en-US" sz="1600" dirty="0" smtClean="0"/>
              <a:t> is the class that implements Kmeans clustering in Scikit-learn.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is available at </a:t>
            </a:r>
            <a:r>
              <a:rPr lang="en-US" sz="1600" i="1" u="sng" dirty="0">
                <a:hlinkClick r:id="rId2"/>
              </a:rPr>
              <a:t>http://</a:t>
            </a:r>
            <a:r>
              <a:rPr lang="en-US" sz="1600" i="1" u="sng" dirty="0" smtClean="0">
                <a:hlinkClick r:id="rId2"/>
              </a:rPr>
              <a:t>scikit-learn.org/stable/modules/generated/sklearn.cluster.KMeans.html</a:t>
            </a:r>
            <a:endParaRPr lang="en-US" sz="1600" i="1" u="sng" dirty="0" smtClean="0"/>
          </a:p>
          <a:p>
            <a:r>
              <a:rPr lang="en-US" sz="1600" dirty="0" smtClean="0"/>
              <a:t>Key options:</a:t>
            </a:r>
          </a:p>
          <a:p>
            <a:pPr lvl="1"/>
            <a:r>
              <a:rPr lang="en-US" sz="1600" dirty="0" err="1" smtClean="0"/>
              <a:t>n_clusters</a:t>
            </a:r>
            <a:r>
              <a:rPr lang="en-US" sz="1600" dirty="0"/>
              <a:t> </a:t>
            </a:r>
            <a:r>
              <a:rPr lang="en-US" sz="1600" dirty="0" smtClean="0"/>
              <a:t>(default 8)</a:t>
            </a:r>
          </a:p>
          <a:p>
            <a:pPr lvl="1"/>
            <a:r>
              <a:rPr lang="en-US" sz="1600" dirty="0" err="1" smtClean="0"/>
              <a:t>n_init</a:t>
            </a:r>
            <a:r>
              <a:rPr lang="en-US" sz="1600" dirty="0" smtClean="0"/>
              <a:t> (default 10): The number of times to run the algorithm with different centroid seeds</a:t>
            </a:r>
          </a:p>
          <a:p>
            <a:pPr lvl="1"/>
            <a:r>
              <a:rPr lang="en-US" sz="1600" dirty="0" err="1" smtClean="0"/>
              <a:t>init</a:t>
            </a:r>
            <a:r>
              <a:rPr lang="en-US" sz="1600" dirty="0" smtClean="0"/>
              <a:t> (default “k-means++”, other possible values “random” or an </a:t>
            </a:r>
            <a:r>
              <a:rPr lang="en-US" sz="1600" dirty="0" err="1" smtClean="0"/>
              <a:t>ndarray</a:t>
            </a:r>
            <a:r>
              <a:rPr lang="en-US" sz="1600" dirty="0" smtClean="0"/>
              <a:t>): Methods of initialization for cluster centers</a:t>
            </a:r>
          </a:p>
          <a:p>
            <a:r>
              <a:rPr lang="en-US" sz="1600" dirty="0" smtClean="0"/>
              <a:t>Outputs:</a:t>
            </a:r>
          </a:p>
          <a:p>
            <a:pPr lvl="1"/>
            <a:r>
              <a:rPr lang="en-US" sz="1600" dirty="0" err="1"/>
              <a:t>c</a:t>
            </a:r>
            <a:r>
              <a:rPr lang="en-US" sz="1600" dirty="0" err="1" smtClean="0"/>
              <a:t>luster_centers</a:t>
            </a:r>
            <a:r>
              <a:rPr lang="en-US" sz="1600" dirty="0" smtClean="0"/>
              <a:t>_: Coordinates of the cluster centers</a:t>
            </a:r>
          </a:p>
          <a:p>
            <a:pPr lvl="1"/>
            <a:r>
              <a:rPr lang="en-US" sz="1600" dirty="0" smtClean="0"/>
              <a:t>labels_: Cluster classification for the observations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nertia_: The sum of the squares of distances from the samples to their closest cluster center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Clustering Effectiveness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67423" y="2681024"/>
            <a:ext cx="8664909" cy="3760004"/>
          </a:xfrm>
        </p:spPr>
        <p:txBody>
          <a:bodyPr wrap="square">
            <a:spAutoFit/>
          </a:bodyPr>
          <a:lstStyle/>
          <a:p>
            <a:r>
              <a:rPr lang="en-US" sz="1800" dirty="0" smtClean="0"/>
              <a:t>If we don’t know the true labels, then we will evaluate the clustering in terms of distances:</a:t>
            </a:r>
          </a:p>
          <a:p>
            <a:pPr lvl="1"/>
            <a:r>
              <a:rPr lang="en-US" sz="1600" dirty="0" smtClean="0"/>
              <a:t>Inertia</a:t>
            </a:r>
          </a:p>
          <a:p>
            <a:pPr lvl="1"/>
            <a:r>
              <a:rPr lang="en-US" sz="1600" dirty="0" smtClean="0"/>
              <a:t>Silhouette coefficient</a:t>
            </a:r>
            <a:r>
              <a:rPr lang="en-US" sz="1600" dirty="0" smtClean="0"/>
              <a:t>: </a:t>
            </a:r>
            <a:r>
              <a:rPr lang="en-US" sz="1600" dirty="0" smtClean="0"/>
              <a:t> the mean value of (b-a) / max (a , b) where: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 smtClean="0"/>
              <a:t>is the</a:t>
            </a:r>
            <a:r>
              <a:rPr lang="en-US" sz="1400" dirty="0" smtClean="0"/>
              <a:t> mean </a:t>
            </a:r>
            <a:r>
              <a:rPr lang="en-US" sz="1400" dirty="0" smtClean="0"/>
              <a:t>distance between a sample and all other points in the same </a:t>
            </a:r>
            <a:r>
              <a:rPr lang="en-US" sz="1400" dirty="0" smtClean="0"/>
              <a:t>class</a:t>
            </a:r>
          </a:p>
          <a:p>
            <a:pPr lvl="2"/>
            <a:r>
              <a:rPr lang="en-US" sz="1400" dirty="0" smtClean="0"/>
              <a:t>b is the </a:t>
            </a:r>
            <a:r>
              <a:rPr lang="en-US" sz="1400" dirty="0" smtClean="0"/>
              <a:t>mean distance between a sample and all other points in the </a:t>
            </a:r>
            <a:r>
              <a:rPr lang="en-US" sz="1400" i="1" dirty="0" smtClean="0"/>
              <a:t>next nearest </a:t>
            </a:r>
            <a:r>
              <a:rPr lang="en-US" sz="1400" i="1" dirty="0" smtClean="0"/>
              <a:t>cluster</a:t>
            </a:r>
            <a:endParaRPr lang="en-US" sz="1400" dirty="0" smtClean="0"/>
          </a:p>
          <a:p>
            <a:pPr lvl="1"/>
            <a:r>
              <a:rPr lang="en-US" sz="1600" dirty="0" smtClean="0"/>
              <a:t>Calinsky-</a:t>
            </a:r>
            <a:r>
              <a:rPr lang="en-US" sz="1600" dirty="0" smtClean="0"/>
              <a:t>Harabasz </a:t>
            </a:r>
            <a:r>
              <a:rPr lang="en-US" sz="1600" dirty="0" smtClean="0"/>
              <a:t>index</a:t>
            </a:r>
            <a:r>
              <a:rPr lang="en-US" sz="1600" dirty="0" smtClean="0"/>
              <a:t>: the ratio of the overall between-clusters variance to the overall within-cluster variance.</a:t>
            </a:r>
          </a:p>
          <a:p>
            <a:r>
              <a:rPr lang="en-US" sz="1800" dirty="0" smtClean="0"/>
              <a:t>Documentation </a:t>
            </a:r>
            <a:r>
              <a:rPr lang="en-US" sz="1800" dirty="0" smtClean="0"/>
              <a:t>is available </a:t>
            </a:r>
            <a:r>
              <a:rPr lang="en-US" sz="1800" dirty="0" smtClean="0">
                <a:hlinkClick r:id="rId2"/>
              </a:rPr>
              <a:t>at </a:t>
            </a:r>
            <a:r>
              <a:rPr lang="en-US" sz="1800" i="1" u="sng" dirty="0" smtClean="0">
                <a:hlinkClick r:id="rId2"/>
              </a:rPr>
              <a:t>http://scikit-learn.org/stable/modules/clustering.html#clustering-evaluation</a:t>
            </a:r>
            <a:endParaRPr lang="en-US" sz="1800" i="1" u="sng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Handwritten Digits </a:t>
            </a:r>
            <a:r>
              <a:rPr lang="en-US" dirty="0" smtClean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75956" y="2709332"/>
            <a:ext cx="3510844" cy="36406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dataset</a:t>
            </a:r>
            <a:r>
              <a:rPr lang="en-US" dirty="0" smtClean="0"/>
              <a:t> contains images of handwritten digits: 10 classes where each class is one digit from 0 to 9. </a:t>
            </a:r>
          </a:p>
          <a:p>
            <a:r>
              <a:rPr lang="en-US" dirty="0" smtClean="0"/>
              <a:t>The attributes consist of an 8x8 image of integer pixels in </a:t>
            </a:r>
            <a:r>
              <a:rPr lang="en-US" dirty="0" smtClean="0"/>
              <a:t>the </a:t>
            </a:r>
            <a:r>
              <a:rPr lang="en-US" dirty="0" smtClean="0"/>
              <a:t>range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..16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data is stored in </a:t>
            </a:r>
            <a:r>
              <a:rPr lang="en-US" dirty="0" smtClean="0"/>
              <a:t>a 1797x64 </a:t>
            </a:r>
            <a:r>
              <a:rPr lang="en-US" dirty="0" smtClean="0"/>
              <a:t>numpy.ndarray, the </a:t>
            </a:r>
            <a:r>
              <a:rPr lang="en-US" dirty="0"/>
              <a:t>rows being the samples and the columns </a:t>
            </a:r>
            <a:r>
              <a:rPr lang="en-US" dirty="0" smtClean="0"/>
              <a:t>being the 64 attributes.</a:t>
            </a:r>
          </a:p>
          <a:p>
            <a:endParaRPr lang="en-US" dirty="0"/>
          </a:p>
        </p:txBody>
      </p:sp>
      <p:pic>
        <p:nvPicPr>
          <p:cNvPr id="5" name="Picture 4" descr="Screen Shot 2017-03-05 at 11.28.13 PM.png"/>
          <p:cNvPicPr>
            <a:picLocks noChangeAspect="1"/>
          </p:cNvPicPr>
          <p:nvPr/>
        </p:nvPicPr>
        <p:blipFill>
          <a:blip r:embed="rId3"/>
          <a:srcRect t="2466"/>
          <a:stretch>
            <a:fillRect/>
          </a:stretch>
        </p:blipFill>
        <p:spPr>
          <a:xfrm>
            <a:off x="1472649" y="2874109"/>
            <a:ext cx="2602836" cy="301337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1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0016" y="2675467"/>
            <a:ext cx="811678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http://scikit-learn.org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i="1" dirty="0" smtClean="0"/>
          </a:p>
          <a:p>
            <a:r>
              <a:rPr lang="en-US" sz="2194" dirty="0">
                <a:hlinkClick r:id="rId3"/>
              </a:rPr>
              <a:t>http://sebastianraschka.com/Articles/</a:t>
            </a:r>
            <a:r>
              <a:rPr lang="en-US" sz="2194" dirty="0" smtClean="0">
                <a:hlinkClick r:id="rId3"/>
              </a:rPr>
              <a:t>2015_pca_in_3_steps.html</a:t>
            </a:r>
          </a:p>
          <a:p>
            <a:endParaRPr lang="en-US" sz="2194" dirty="0">
              <a:hlinkClick r:id="rId3"/>
            </a:endParaRPr>
          </a:p>
          <a:p>
            <a:r>
              <a:rPr lang="en-US" sz="2194" dirty="0" smtClean="0">
                <a:hlinkClick r:id="rId3"/>
              </a:rPr>
              <a:t>http://cs.wellesley.edu</a:t>
            </a:r>
            <a:r>
              <a:rPr lang="en-US" sz="2194" dirty="0">
                <a:hlinkClick r:id="rId3"/>
              </a:rPr>
              <a:t>/~cs315/315_PPTs/...L17-Clustering/k-Means-Clustering-</a:t>
            </a:r>
            <a:r>
              <a:rPr lang="en-US" sz="2194" dirty="0" smtClean="0">
                <a:hlinkClick r:id="rId3"/>
              </a:rPr>
              <a:t>Example.ppt</a:t>
            </a:r>
            <a:endParaRPr lang="en-US" sz="2194" dirty="0" smtClean="0">
              <a:hlinkClick r:id="rId2"/>
            </a:endParaRPr>
          </a:p>
          <a:p>
            <a:endParaRPr lang="en-US" sz="2194" dirty="0" smtClean="0">
              <a:hlinkClick r:id="rId4"/>
            </a:endParaRPr>
          </a:p>
          <a:p>
            <a:r>
              <a:rPr lang="en-US" sz="2194" dirty="0" smtClean="0">
                <a:hlinkClick r:id="rId4"/>
              </a:rPr>
              <a:t>https</a:t>
            </a:r>
            <a:r>
              <a:rPr lang="en-US" sz="2194" dirty="0">
                <a:hlinkClick r:id="rId4"/>
              </a:rPr>
              <a:t>://cs.brown.edu/courses/cs143/lectures/17.</a:t>
            </a:r>
            <a:r>
              <a:rPr lang="en-US" sz="2194" dirty="0" smtClean="0">
                <a:hlinkClick r:id="rId4"/>
              </a:rPr>
              <a:t>ppt</a:t>
            </a:r>
            <a:endParaRPr lang="en-US" sz="2194" dirty="0" smtClean="0">
              <a:hlinkClick r:id="rId2"/>
            </a:endParaRP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9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</a:t>
            </a:r>
            <a:r>
              <a:rPr lang="en-US" altLang="zh-TW" dirty="0" smtClean="0"/>
              <a:t> Machine </a:t>
            </a:r>
            <a:r>
              <a:rPr lang="en-US" altLang="zh-TW" dirty="0" smtClean="0"/>
              <a:t>L</a:t>
            </a:r>
            <a:r>
              <a:rPr lang="en-US" altLang="zh-TW" dirty="0" smtClean="0"/>
              <a:t>earning (ML)?</a:t>
            </a:r>
            <a:endParaRPr lang="zh-TW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10656" y="1601029"/>
            <a:ext cx="8305800" cy="5194461"/>
          </a:xfrm>
        </p:spPr>
        <p:txBody>
          <a:bodyPr/>
          <a:lstStyle/>
          <a:p>
            <a:pPr>
              <a:buFontTx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Traditional </a:t>
            </a:r>
            <a:r>
              <a:rPr lang="en-US" b="1" dirty="0">
                <a:solidFill>
                  <a:schemeClr val="accent2"/>
                </a:solidFill>
              </a:rPr>
              <a:t>Programming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Machine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67316" y="272361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352916" y="31808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352916" y="38666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934316" y="340941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270241" y="281568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0316" y="348561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96316" y="310461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282456" y="493246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68056" y="53896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368056" y="60754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949456" y="561826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285381" y="502453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20256" y="577066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711456" y="531346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1908"/>
            <a:ext cx="8229600" cy="1252728"/>
          </a:xfrm>
        </p:spPr>
        <p:txBody>
          <a:bodyPr/>
          <a:lstStyle/>
          <a:p>
            <a:r>
              <a:rPr lang="en-US" dirty="0" smtClean="0"/>
              <a:t>Some algorithms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9985"/>
            <a:ext cx="8229600" cy="43867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Unsupervised </a:t>
            </a:r>
            <a:r>
              <a:rPr lang="en-US" sz="2800" b="1" dirty="0" smtClean="0"/>
              <a:t>learning (                        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Dimensionality reduction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Clustering</a:t>
            </a:r>
          </a:p>
          <a:p>
            <a:pPr>
              <a:lnSpc>
                <a:spcPct val="80000"/>
              </a:lnSpc>
            </a:pP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Supervised learning (                                    )                              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Decision tree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Rule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Instance-based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Bayesian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Neural networks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Support vector machines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Model ensembles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Learning </a:t>
            </a:r>
            <a:r>
              <a:rPr lang="en-US" sz="2400" dirty="0" smtClean="0"/>
              <a:t>theory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14" y="2523063"/>
            <a:ext cx="1733550" cy="371475"/>
          </a:xfrm>
          <a:prstGeom prst="rect">
            <a:avLst/>
          </a:prstGeom>
          <a:noFill/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7138" y="4046417"/>
            <a:ext cx="2714625" cy="371475"/>
          </a:xfrm>
          <a:prstGeom prst="rect">
            <a:avLst/>
          </a:prstGeom>
          <a:noFill/>
        </p:spPr>
      </p:pic>
      <p:sp>
        <p:nvSpPr>
          <p:cNvPr id="2" name="Rounded Rectangle 1"/>
          <p:cNvSpPr/>
          <p:nvPr/>
        </p:nvSpPr>
        <p:spPr>
          <a:xfrm>
            <a:off x="457199" y="2403649"/>
            <a:ext cx="6662397" cy="1270086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800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Principal Component Analysis (PCA)</a:t>
            </a:r>
            <a:endParaRPr lang="en-US" altLang="zh-CN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Summarization of data with many (p) variables by a smaller set of (k) derived (synthetic, composite) variables.</a:t>
            </a:r>
            <a:br>
              <a:rPr lang="en-US" sz="2400" dirty="0"/>
            </a:b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5433500" y="4661538"/>
            <a:ext cx="8731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63088" y="2767650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00FFFF"/>
                  </a:solidFill>
                  <a:latin typeface="Comic Sans MS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365363" y="2813688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FF33CC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FF33CC"/>
                  </a:solidFill>
                  <a:latin typeface="Comic Sans MS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FF33CC"/>
                  </a:solidFill>
                  <a:latin typeface="Comic Sans MS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74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360350"/>
            <a:ext cx="8966200" cy="9969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Geometric Rationale of PCA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80243" y="2946553"/>
            <a:ext cx="7765536" cy="3406903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FF00"/>
              </a:buClr>
            </a:pPr>
            <a:r>
              <a:rPr lang="en-US" dirty="0" smtClean="0"/>
              <a:t>The</a:t>
            </a:r>
            <a:r>
              <a:rPr lang="en-US" dirty="0" smtClean="0"/>
              <a:t> goal </a:t>
            </a:r>
            <a:r>
              <a:rPr lang="en-US" dirty="0"/>
              <a:t>of PCA is to rigidly rotate the axes of this p-dimensional space to new positions (principal axes) that have the following properties</a:t>
            </a:r>
            <a:r>
              <a:rPr lang="en-US" dirty="0" smtClean="0"/>
              <a:t>: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/>
          </a:p>
          <a:p>
            <a:pPr lvl="1" eaLnBrk="1" hangingPunct="1">
              <a:buClr>
                <a:srgbClr val="00FF00"/>
              </a:buClr>
            </a:pPr>
            <a:r>
              <a:rPr lang="en-US" dirty="0" smtClean="0"/>
              <a:t>The </a:t>
            </a:r>
            <a:r>
              <a:rPr lang="en-US" dirty="0" smtClean="0"/>
              <a:t>axis are </a:t>
            </a:r>
            <a:r>
              <a:rPr lang="en-US" dirty="0" smtClean="0"/>
              <a:t>ordered </a:t>
            </a:r>
            <a:r>
              <a:rPr lang="en-US" dirty="0"/>
              <a:t>such that principal axis 1 has the highest variance, axis 2 has the next highest variance, .... , and axis p has the lowest variance</a:t>
            </a:r>
            <a:endParaRPr lang="en-US" dirty="0" smtClean="0"/>
          </a:p>
          <a:p>
            <a:pPr lvl="1" eaLnBrk="1" hangingPunct="1">
              <a:buClr>
                <a:srgbClr val="00FF00"/>
              </a:buClr>
            </a:pPr>
            <a:r>
              <a:rPr lang="en-US" dirty="0" smtClean="0"/>
              <a:t>The covariance </a:t>
            </a:r>
            <a:r>
              <a:rPr lang="en-US" dirty="0"/>
              <a:t>among each pair of the principal axes is zero (the principal axes are uncorrelated).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17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PCA Example (in 2D)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407" y="2708422"/>
            <a:ext cx="6202371" cy="388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>
          <a:xfrm rot="10800000" flipV="1">
            <a:off x="6937018" y="2826199"/>
            <a:ext cx="1934638" cy="3749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ariables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positive covariance 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variable has a similar variance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0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8435</TotalTime>
  <Words>1414</Words>
  <Application>Microsoft Macintosh PowerPoint</Application>
  <PresentationFormat>On-screen Show (4:3)</PresentationFormat>
  <Paragraphs>209</Paragraphs>
  <Slides>37</Slides>
  <Notes>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Genesis</vt:lpstr>
      <vt:lpstr>Equation</vt:lpstr>
      <vt:lpstr> Unsupervised  Machine Learning in Python using Scikit-learn</vt:lpstr>
      <vt:lpstr>Outline</vt:lpstr>
      <vt:lpstr>What is Machine Learning (ML)?</vt:lpstr>
      <vt:lpstr>What is Machine Learning (ML)?</vt:lpstr>
      <vt:lpstr>Some algorithms</vt:lpstr>
      <vt:lpstr> Principal Component Analysis (PCA)</vt:lpstr>
      <vt:lpstr>Summarization of data with many (p) variables by a smaller set of (k) derived (synthetic, composite) variables. </vt:lpstr>
      <vt:lpstr>Geometric Rationale of PCA</vt:lpstr>
      <vt:lpstr>PCA Example (in 2D)</vt:lpstr>
      <vt:lpstr>PCA Example (in 2D)</vt:lpstr>
      <vt:lpstr>PCA Example (in 2D)</vt:lpstr>
      <vt:lpstr>A summary of the PCA approach</vt:lpstr>
      <vt:lpstr>Some features</vt:lpstr>
      <vt:lpstr>PCA in Python</vt:lpstr>
      <vt:lpstr>The Iris dataset</vt:lpstr>
      <vt:lpstr>K-Means</vt:lpstr>
      <vt:lpstr>K-Means problem</vt:lpstr>
      <vt:lpstr>Lloyd’s algorithm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Some features</vt:lpstr>
      <vt:lpstr>K-Means in Python</vt:lpstr>
      <vt:lpstr>Measuring Clustering Effectiveness</vt:lpstr>
      <vt:lpstr>Handwritten Digits Dataset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187</cp:revision>
  <dcterms:created xsi:type="dcterms:W3CDTF">2017-03-04T21:04:50Z</dcterms:created>
  <dcterms:modified xsi:type="dcterms:W3CDTF">2017-03-06T17:36:24Z</dcterms:modified>
</cp:coreProperties>
</file>