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6" r:id="rId17"/>
    <p:sldId id="297" r:id="rId18"/>
    <p:sldId id="290" r:id="rId19"/>
    <p:sldId id="291" r:id="rId20"/>
    <p:sldId id="292" r:id="rId21"/>
    <p:sldId id="293" r:id="rId22"/>
    <p:sldId id="294" r:id="rId23"/>
    <p:sldId id="2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8" d="100"/>
          <a:sy n="68" d="100"/>
        </p:scale>
        <p:origin x="6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10/20/2024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hyperlink" Target="https://html.com/" TargetMode="External"/><Relationship Id="rId7" Type="http://schemas.openxmlformats.org/officeDocument/2006/relationships/hyperlink" Target="https://www.python.org/" TargetMode="External"/><Relationship Id="rId2" Type="http://schemas.openxmlformats.org/officeDocument/2006/relationships/hyperlink" Target="https://javascript.info/" TargetMode="External"/><Relationship Id="rId1" Type="http://schemas.openxmlformats.org/officeDocument/2006/relationships/slideLayout" Target="../slideLayouts/slideLayout2.xml"/><Relationship Id="rId6" Type="http://schemas.openxmlformats.org/officeDocument/2006/relationships/hyperlink" Target="http://www.javatpoint.com/mysql-tutorial" TargetMode="External"/><Relationship Id="rId5" Type="http://schemas.openxmlformats.org/officeDocument/2006/relationships/hyperlink" Target="https://www.w3schools.com/css/" TargetMode="External"/><Relationship Id="rId4" Type="http://schemas.openxmlformats.org/officeDocument/2006/relationships/hyperlink" Target="https://getbootstrap.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9437"/>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30360" y="2026762"/>
            <a:ext cx="3644676" cy="1402237"/>
          </a:xfrm>
        </p:spPr>
        <p:txBody>
          <a:bodyPr>
            <a:normAutofit/>
          </a:bodyPr>
          <a:lstStyle/>
          <a:p>
            <a:pPr algn="l"/>
            <a:r>
              <a:rPr lang="en-US" sz="4000" dirty="0"/>
              <a:t>ONLINE FOOD DELIVERY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Geo Simon (22P01091)</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F61C-6EA5-0543-D390-7B4EF6118B0A}"/>
              </a:ext>
            </a:extLst>
          </p:cNvPr>
          <p:cNvSpPr>
            <a:spLocks noGrp="1"/>
          </p:cNvSpPr>
          <p:nvPr>
            <p:ph type="title"/>
          </p:nvPr>
        </p:nvSpPr>
        <p:spPr>
          <a:xfrm>
            <a:off x="913795" y="209551"/>
            <a:ext cx="10353762" cy="695324"/>
          </a:xfrm>
        </p:spPr>
        <p:txBody>
          <a:bodyPr>
            <a:normAutofit/>
          </a:bodyPr>
          <a:lstStyle/>
          <a:p>
            <a:r>
              <a:rPr lang="en-IN" sz="2800" dirty="0"/>
              <a:t>SYSTEM DESIGN</a:t>
            </a:r>
          </a:p>
        </p:txBody>
      </p:sp>
      <p:sp>
        <p:nvSpPr>
          <p:cNvPr id="8" name="Rectangle 2">
            <a:extLst>
              <a:ext uri="{FF2B5EF4-FFF2-40B4-BE49-F238E27FC236}">
                <a16:creationId xmlns:a16="http://schemas.microsoft.com/office/drawing/2014/main" id="{038D754C-EA20-5A93-0B9D-BBFA8AF7B49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168900" algn="l"/>
              </a:tabLst>
              <a:defRPr>
                <a:solidFill>
                  <a:schemeClr val="tx1"/>
                </a:solidFill>
                <a:latin typeface="Arial" panose="020B0604020202020204" pitchFamily="34" charset="0"/>
              </a:defRPr>
            </a:lvl1pPr>
            <a:lvl2pPr eaLnBrk="0" fontAlgn="base" hangingPunct="0">
              <a:spcBef>
                <a:spcPct val="0"/>
              </a:spcBef>
              <a:spcAft>
                <a:spcPct val="0"/>
              </a:spcAft>
              <a:tabLst>
                <a:tab pos="5168900" algn="l"/>
              </a:tabLst>
              <a:defRPr>
                <a:solidFill>
                  <a:schemeClr val="tx1"/>
                </a:solidFill>
                <a:latin typeface="Arial" panose="020B0604020202020204" pitchFamily="34" charset="0"/>
              </a:defRPr>
            </a:lvl2pPr>
            <a:lvl3pPr eaLnBrk="0" fontAlgn="base" hangingPunct="0">
              <a:spcBef>
                <a:spcPct val="0"/>
              </a:spcBef>
              <a:spcAft>
                <a:spcPct val="0"/>
              </a:spcAft>
              <a:tabLst>
                <a:tab pos="5168900" algn="l"/>
              </a:tabLst>
              <a:defRPr>
                <a:solidFill>
                  <a:schemeClr val="tx1"/>
                </a:solidFill>
                <a:latin typeface="Arial" panose="020B0604020202020204" pitchFamily="34" charset="0"/>
              </a:defRPr>
            </a:lvl3pPr>
            <a:lvl4pPr eaLnBrk="0" fontAlgn="base" hangingPunct="0">
              <a:spcBef>
                <a:spcPct val="0"/>
              </a:spcBef>
              <a:spcAft>
                <a:spcPct val="0"/>
              </a:spcAft>
              <a:tabLst>
                <a:tab pos="5168900" algn="l"/>
              </a:tabLst>
              <a:defRPr>
                <a:solidFill>
                  <a:schemeClr val="tx1"/>
                </a:solidFill>
                <a:latin typeface="Arial" panose="020B0604020202020204" pitchFamily="34" charset="0"/>
              </a:defRPr>
            </a:lvl4pPr>
            <a:lvl5pPr eaLnBrk="0" fontAlgn="base" hangingPunct="0">
              <a:spcBef>
                <a:spcPct val="0"/>
              </a:spcBef>
              <a:spcAft>
                <a:spcPct val="0"/>
              </a:spcAft>
              <a:tabLst>
                <a:tab pos="5168900" algn="l"/>
              </a:tabLst>
              <a:defRPr>
                <a:solidFill>
                  <a:schemeClr val="tx1"/>
                </a:solidFill>
                <a:latin typeface="Arial" panose="020B0604020202020204" pitchFamily="34" charset="0"/>
              </a:defRPr>
            </a:lvl5pPr>
            <a:lvl6pPr eaLnBrk="0" fontAlgn="base" hangingPunct="0">
              <a:spcBef>
                <a:spcPct val="0"/>
              </a:spcBef>
              <a:spcAft>
                <a:spcPct val="0"/>
              </a:spcAft>
              <a:tabLst>
                <a:tab pos="5168900" algn="l"/>
              </a:tabLst>
              <a:defRPr>
                <a:solidFill>
                  <a:schemeClr val="tx1"/>
                </a:solidFill>
                <a:latin typeface="Arial" panose="020B0604020202020204" pitchFamily="34" charset="0"/>
              </a:defRPr>
            </a:lvl6pPr>
            <a:lvl7pPr eaLnBrk="0" fontAlgn="base" hangingPunct="0">
              <a:spcBef>
                <a:spcPct val="0"/>
              </a:spcBef>
              <a:spcAft>
                <a:spcPct val="0"/>
              </a:spcAft>
              <a:tabLst>
                <a:tab pos="5168900" algn="l"/>
              </a:tabLst>
              <a:defRPr>
                <a:solidFill>
                  <a:schemeClr val="tx1"/>
                </a:solidFill>
                <a:latin typeface="Arial" panose="020B0604020202020204" pitchFamily="34" charset="0"/>
              </a:defRPr>
            </a:lvl7pPr>
            <a:lvl8pPr eaLnBrk="0" fontAlgn="base" hangingPunct="0">
              <a:spcBef>
                <a:spcPct val="0"/>
              </a:spcBef>
              <a:spcAft>
                <a:spcPct val="0"/>
              </a:spcAft>
              <a:tabLst>
                <a:tab pos="5168900" algn="l"/>
              </a:tabLst>
              <a:defRPr>
                <a:solidFill>
                  <a:schemeClr val="tx1"/>
                </a:solidFill>
                <a:latin typeface="Arial" panose="020B0604020202020204" pitchFamily="34" charset="0"/>
              </a:defRPr>
            </a:lvl8pPr>
            <a:lvl9pPr eaLnBrk="0" fontAlgn="base" hangingPunct="0">
              <a:spcBef>
                <a:spcPct val="0"/>
              </a:spcBef>
              <a:spcAft>
                <a:spcPct val="0"/>
              </a:spcAft>
              <a:tabLst>
                <a:tab pos="51689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168900" algn="l"/>
              </a:tabLst>
            </a:pPr>
            <a:r>
              <a:rPr kumimoji="0" lang="en-US" altLang="en-US" sz="1200" b="1" i="0" u="none" strike="noStrike" cap="none" normalizeH="0" baseline="0">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6.1 </a:t>
            </a:r>
            <a:r>
              <a:rPr kumimoji="0" lang="en-US" altLang="en-US" sz="1200" b="1" i="0" u="sng" strike="noStrike" cap="none" normalizeH="0" baseline="0">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DATABASE SCHEMA DESIGN: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16890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BA743B75-6148-5205-A893-8C16EB649F8A}"/>
              </a:ext>
            </a:extLst>
          </p:cNvPr>
          <p:cNvSpPr>
            <a:spLocks noGrp="1"/>
          </p:cNvSpPr>
          <p:nvPr>
            <p:ph idx="1"/>
          </p:nvPr>
        </p:nvSpPr>
        <p:spPr>
          <a:xfrm>
            <a:off x="542925" y="904875"/>
            <a:ext cx="11029950" cy="5448299"/>
          </a:xfrm>
        </p:spPr>
        <p:txBody>
          <a:bodyPr>
            <a:normAutofit/>
          </a:bodyPr>
          <a:lstStyle/>
          <a:p>
            <a:pPr marL="36900" indent="0">
              <a:buNone/>
            </a:pPr>
            <a:br>
              <a:rPr lang="en-US" sz="1900" dirty="0">
                <a:effectLst/>
                <a:ea typeface="SimSun" panose="02010600030101010101" pitchFamily="2" charset="-122"/>
              </a:rPr>
            </a:br>
            <a:endParaRPr lang="en-IN" sz="1900" dirty="0">
              <a:effectLst/>
              <a:ea typeface="SimSun" panose="02010600030101010101" pitchFamily="2" charset="-122"/>
            </a:endParaRPr>
          </a:p>
        </p:txBody>
      </p:sp>
      <p:pic>
        <p:nvPicPr>
          <p:cNvPr id="3" name="Image 122">
            <a:extLst>
              <a:ext uri="{FF2B5EF4-FFF2-40B4-BE49-F238E27FC236}">
                <a16:creationId xmlns:a16="http://schemas.microsoft.com/office/drawing/2014/main" id="{E5A0515C-821A-649B-0993-B94A692902E6}"/>
              </a:ext>
            </a:extLst>
          </p:cNvPr>
          <p:cNvPicPr/>
          <p:nvPr/>
        </p:nvPicPr>
        <p:blipFill>
          <a:blip r:embed="rId2" cstate="print"/>
          <a:stretch>
            <a:fillRect/>
          </a:stretch>
        </p:blipFill>
        <p:spPr>
          <a:xfrm>
            <a:off x="3248042" y="2033238"/>
            <a:ext cx="5025390" cy="3105785"/>
          </a:xfrm>
          <a:prstGeom prst="rect">
            <a:avLst/>
          </a:prstGeom>
        </p:spPr>
      </p:pic>
      <p:sp>
        <p:nvSpPr>
          <p:cNvPr id="4" name="TextBox 3">
            <a:extLst>
              <a:ext uri="{FF2B5EF4-FFF2-40B4-BE49-F238E27FC236}">
                <a16:creationId xmlns:a16="http://schemas.microsoft.com/office/drawing/2014/main" id="{B2DF7844-EB85-F85B-453C-88E3BC5ED34E}"/>
              </a:ext>
            </a:extLst>
          </p:cNvPr>
          <p:cNvSpPr txBox="1"/>
          <p:nvPr/>
        </p:nvSpPr>
        <p:spPr>
          <a:xfrm>
            <a:off x="4176074" y="1216231"/>
            <a:ext cx="3516198" cy="369332"/>
          </a:xfrm>
          <a:prstGeom prst="rect">
            <a:avLst/>
          </a:prstGeom>
          <a:noFill/>
        </p:spPr>
        <p:txBody>
          <a:bodyPr wrap="square" rtlCol="0">
            <a:spAutoFit/>
          </a:bodyPr>
          <a:lstStyle/>
          <a:p>
            <a:r>
              <a:rPr lang="en-IN" b="1" dirty="0"/>
              <a:t>CONTEXT LEVEL</a:t>
            </a:r>
          </a:p>
        </p:txBody>
      </p:sp>
    </p:spTree>
    <p:extLst>
      <p:ext uri="{BB962C8B-B14F-4D97-AF65-F5344CB8AC3E}">
        <p14:creationId xmlns:p14="http://schemas.microsoft.com/office/powerpoint/2010/main" val="200960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F1379-F890-0C19-CCD0-8F3EE37D06EC}"/>
              </a:ext>
            </a:extLst>
          </p:cNvPr>
          <p:cNvSpPr>
            <a:spLocks noGrp="1"/>
          </p:cNvSpPr>
          <p:nvPr>
            <p:ph idx="1"/>
          </p:nvPr>
        </p:nvSpPr>
        <p:spPr>
          <a:xfrm>
            <a:off x="428625" y="419100"/>
            <a:ext cx="11296650" cy="6115050"/>
          </a:xfrm>
        </p:spPr>
        <p:txBody>
          <a:bodyPr>
            <a:normAutofit/>
          </a:bodyPr>
          <a:lstStyle/>
          <a:p>
            <a:pPr marL="36900" indent="0">
              <a:buNone/>
            </a:pPr>
            <a:br>
              <a:rPr lang="en-US" sz="1800" dirty="0">
                <a:effectLst/>
                <a:latin typeface="Times New Roman" panose="02020603050405020304" pitchFamily="18" charset="0"/>
                <a:ea typeface="SimSun" panose="02010600030101010101" pitchFamily="2" charset="-122"/>
              </a:rPr>
            </a:br>
            <a:endParaRPr lang="en-IN" dirty="0"/>
          </a:p>
        </p:txBody>
      </p:sp>
      <p:pic>
        <p:nvPicPr>
          <p:cNvPr id="2" name="Image 123">
            <a:extLst>
              <a:ext uri="{FF2B5EF4-FFF2-40B4-BE49-F238E27FC236}">
                <a16:creationId xmlns:a16="http://schemas.microsoft.com/office/drawing/2014/main" id="{B18A5667-7F81-61EF-0AD5-90E1017E144A}"/>
              </a:ext>
            </a:extLst>
          </p:cNvPr>
          <p:cNvPicPr/>
          <p:nvPr/>
        </p:nvPicPr>
        <p:blipFill>
          <a:blip r:embed="rId2" cstate="print"/>
          <a:stretch>
            <a:fillRect/>
          </a:stretch>
        </p:blipFill>
        <p:spPr>
          <a:xfrm>
            <a:off x="3912123" y="128277"/>
            <a:ext cx="4185501" cy="3105118"/>
          </a:xfrm>
          <a:prstGeom prst="rect">
            <a:avLst/>
          </a:prstGeom>
        </p:spPr>
      </p:pic>
      <p:pic>
        <p:nvPicPr>
          <p:cNvPr id="4" name="Image 124">
            <a:extLst>
              <a:ext uri="{FF2B5EF4-FFF2-40B4-BE49-F238E27FC236}">
                <a16:creationId xmlns:a16="http://schemas.microsoft.com/office/drawing/2014/main" id="{4500367C-ACE7-2369-46BD-3B15FC09B21F}"/>
              </a:ext>
            </a:extLst>
          </p:cNvPr>
          <p:cNvPicPr/>
          <p:nvPr/>
        </p:nvPicPr>
        <p:blipFill>
          <a:blip r:embed="rId3" cstate="print"/>
          <a:stretch>
            <a:fillRect/>
          </a:stretch>
        </p:blipFill>
        <p:spPr>
          <a:xfrm>
            <a:off x="3912123" y="3246742"/>
            <a:ext cx="4185501" cy="3274060"/>
          </a:xfrm>
          <a:prstGeom prst="rect">
            <a:avLst/>
          </a:prstGeom>
        </p:spPr>
      </p:pic>
      <p:sp>
        <p:nvSpPr>
          <p:cNvPr id="5" name="TextBox 4">
            <a:extLst>
              <a:ext uri="{FF2B5EF4-FFF2-40B4-BE49-F238E27FC236}">
                <a16:creationId xmlns:a16="http://schemas.microsoft.com/office/drawing/2014/main" id="{D5FFA4A0-3C0F-A1DE-FA5D-F3CDB90749B6}"/>
              </a:ext>
            </a:extLst>
          </p:cNvPr>
          <p:cNvSpPr txBox="1"/>
          <p:nvPr/>
        </p:nvSpPr>
        <p:spPr>
          <a:xfrm>
            <a:off x="1772239" y="419100"/>
            <a:ext cx="1706252" cy="369332"/>
          </a:xfrm>
          <a:prstGeom prst="rect">
            <a:avLst/>
          </a:prstGeom>
          <a:noFill/>
        </p:spPr>
        <p:txBody>
          <a:bodyPr wrap="square" rtlCol="0">
            <a:spAutoFit/>
          </a:bodyPr>
          <a:lstStyle/>
          <a:p>
            <a:r>
              <a:rPr lang="en-IN" b="1" dirty="0"/>
              <a:t>LEVEL 1</a:t>
            </a:r>
          </a:p>
        </p:txBody>
      </p:sp>
    </p:spTree>
    <p:extLst>
      <p:ext uri="{BB962C8B-B14F-4D97-AF65-F5344CB8AC3E}">
        <p14:creationId xmlns:p14="http://schemas.microsoft.com/office/powerpoint/2010/main" val="275100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25">
            <a:extLst>
              <a:ext uri="{FF2B5EF4-FFF2-40B4-BE49-F238E27FC236}">
                <a16:creationId xmlns:a16="http://schemas.microsoft.com/office/drawing/2014/main" id="{B3E80865-2579-1921-7D32-1238AA8AB03E}"/>
              </a:ext>
            </a:extLst>
          </p:cNvPr>
          <p:cNvPicPr>
            <a:picLocks noGrp="1"/>
          </p:cNvPicPr>
          <p:nvPr>
            <p:ph idx="1"/>
          </p:nvPr>
        </p:nvPicPr>
        <p:blipFill>
          <a:blip r:embed="rId2" cstate="print"/>
          <a:stretch>
            <a:fillRect/>
          </a:stretch>
        </p:blipFill>
        <p:spPr>
          <a:xfrm>
            <a:off x="3305175" y="1527142"/>
            <a:ext cx="5429250" cy="4359308"/>
          </a:xfrm>
          <a:prstGeom prst="rect">
            <a:avLst/>
          </a:prstGeom>
        </p:spPr>
      </p:pic>
      <p:sp>
        <p:nvSpPr>
          <p:cNvPr id="4" name="TextBox 3">
            <a:extLst>
              <a:ext uri="{FF2B5EF4-FFF2-40B4-BE49-F238E27FC236}">
                <a16:creationId xmlns:a16="http://schemas.microsoft.com/office/drawing/2014/main" id="{C68AB5E1-62F9-815F-3561-F0BEE7656861}"/>
              </a:ext>
            </a:extLst>
          </p:cNvPr>
          <p:cNvSpPr txBox="1"/>
          <p:nvPr/>
        </p:nvSpPr>
        <p:spPr>
          <a:xfrm>
            <a:off x="5005633" y="783014"/>
            <a:ext cx="1819374" cy="377072"/>
          </a:xfrm>
          <a:prstGeom prst="rect">
            <a:avLst/>
          </a:prstGeom>
          <a:noFill/>
        </p:spPr>
        <p:txBody>
          <a:bodyPr wrap="square" rtlCol="0">
            <a:spAutoFit/>
          </a:bodyPr>
          <a:lstStyle/>
          <a:p>
            <a:r>
              <a:rPr lang="en-IN" b="1" dirty="0"/>
              <a:t>LEVEL 2</a:t>
            </a:r>
          </a:p>
        </p:txBody>
      </p:sp>
    </p:spTree>
    <p:extLst>
      <p:ext uri="{BB962C8B-B14F-4D97-AF65-F5344CB8AC3E}">
        <p14:creationId xmlns:p14="http://schemas.microsoft.com/office/powerpoint/2010/main" val="385337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564A28-DF02-7D21-7793-6A03716AC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326" y="1492027"/>
            <a:ext cx="4486910" cy="4892040"/>
          </a:xfrm>
          <a:prstGeom prst="rect">
            <a:avLst/>
          </a:prstGeom>
        </p:spPr>
      </p:pic>
      <p:sp>
        <p:nvSpPr>
          <p:cNvPr id="3" name="TextBox 2">
            <a:extLst>
              <a:ext uri="{FF2B5EF4-FFF2-40B4-BE49-F238E27FC236}">
                <a16:creationId xmlns:a16="http://schemas.microsoft.com/office/drawing/2014/main" id="{B71D9DEA-D2C8-AD8D-03DE-40A5BA9C236C}"/>
              </a:ext>
            </a:extLst>
          </p:cNvPr>
          <p:cNvSpPr txBox="1"/>
          <p:nvPr/>
        </p:nvSpPr>
        <p:spPr>
          <a:xfrm>
            <a:off x="4506012" y="820132"/>
            <a:ext cx="2837468" cy="369332"/>
          </a:xfrm>
          <a:prstGeom prst="rect">
            <a:avLst/>
          </a:prstGeom>
          <a:noFill/>
        </p:spPr>
        <p:txBody>
          <a:bodyPr wrap="square" rtlCol="0">
            <a:spAutoFit/>
          </a:bodyPr>
          <a:lstStyle/>
          <a:p>
            <a:r>
              <a:rPr lang="en-IN" dirty="0"/>
              <a:t>SCHEMA DIAGRAM</a:t>
            </a:r>
          </a:p>
        </p:txBody>
      </p:sp>
    </p:spTree>
    <p:extLst>
      <p:ext uri="{BB962C8B-B14F-4D97-AF65-F5344CB8AC3E}">
        <p14:creationId xmlns:p14="http://schemas.microsoft.com/office/powerpoint/2010/main" val="261562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0">
            <a:extLst>
              <a:ext uri="{FF2B5EF4-FFF2-40B4-BE49-F238E27FC236}">
                <a16:creationId xmlns:a16="http://schemas.microsoft.com/office/drawing/2014/main" id="{ABB94382-D724-1AA9-9702-3999A38EAFFB}"/>
              </a:ext>
            </a:extLst>
          </p:cNvPr>
          <p:cNvPicPr/>
          <p:nvPr/>
        </p:nvPicPr>
        <p:blipFill>
          <a:blip r:embed="rId2" cstate="print"/>
          <a:stretch>
            <a:fillRect/>
          </a:stretch>
        </p:blipFill>
        <p:spPr>
          <a:xfrm>
            <a:off x="3267075" y="1513205"/>
            <a:ext cx="5657850" cy="3831590"/>
          </a:xfrm>
          <a:prstGeom prst="rect">
            <a:avLst/>
          </a:prstGeom>
        </p:spPr>
      </p:pic>
      <p:sp>
        <p:nvSpPr>
          <p:cNvPr id="3" name="TextBox 2">
            <a:extLst>
              <a:ext uri="{FF2B5EF4-FFF2-40B4-BE49-F238E27FC236}">
                <a16:creationId xmlns:a16="http://schemas.microsoft.com/office/drawing/2014/main" id="{BAD7C468-9E4F-4963-525B-888BDA57DCC1}"/>
              </a:ext>
            </a:extLst>
          </p:cNvPr>
          <p:cNvSpPr txBox="1"/>
          <p:nvPr/>
        </p:nvSpPr>
        <p:spPr>
          <a:xfrm>
            <a:off x="5382705" y="678729"/>
            <a:ext cx="2224726" cy="369332"/>
          </a:xfrm>
          <a:prstGeom prst="rect">
            <a:avLst/>
          </a:prstGeom>
          <a:noFill/>
        </p:spPr>
        <p:txBody>
          <a:bodyPr wrap="square" rtlCol="0">
            <a:spAutoFit/>
          </a:bodyPr>
          <a:lstStyle/>
          <a:p>
            <a:r>
              <a:rPr lang="en-IN" b="1" dirty="0"/>
              <a:t>ER DIAGRAM</a:t>
            </a:r>
          </a:p>
        </p:txBody>
      </p:sp>
    </p:spTree>
    <p:extLst>
      <p:ext uri="{BB962C8B-B14F-4D97-AF65-F5344CB8AC3E}">
        <p14:creationId xmlns:p14="http://schemas.microsoft.com/office/powerpoint/2010/main" val="277841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4E22-0043-B17F-D50D-92FDAD589057}"/>
              </a:ext>
            </a:extLst>
          </p:cNvPr>
          <p:cNvSpPr>
            <a:spLocks noGrp="1"/>
          </p:cNvSpPr>
          <p:nvPr>
            <p:ph type="title"/>
          </p:nvPr>
        </p:nvSpPr>
        <p:spPr>
          <a:xfrm>
            <a:off x="913795" y="219076"/>
            <a:ext cx="10353762" cy="523874"/>
          </a:xfrm>
        </p:spPr>
        <p:txBody>
          <a:bodyPr>
            <a:normAutofit/>
          </a:bodyPr>
          <a:lstStyle/>
          <a:p>
            <a:r>
              <a:rPr lang="en-IN" sz="2800" dirty="0"/>
              <a:t>SCREENSHOTS</a:t>
            </a:r>
          </a:p>
        </p:txBody>
      </p:sp>
      <p:pic>
        <p:nvPicPr>
          <p:cNvPr id="4" name="Image 140">
            <a:extLst>
              <a:ext uri="{FF2B5EF4-FFF2-40B4-BE49-F238E27FC236}">
                <a16:creationId xmlns:a16="http://schemas.microsoft.com/office/drawing/2014/main" id="{8E57CCDD-7331-6F87-4809-637B1F357854}"/>
              </a:ext>
            </a:extLst>
          </p:cNvPr>
          <p:cNvPicPr>
            <a:picLocks noGrp="1"/>
          </p:cNvPicPr>
          <p:nvPr>
            <p:ph idx="1"/>
          </p:nvPr>
        </p:nvPicPr>
        <p:blipFill>
          <a:blip r:embed="rId2" cstate="print"/>
          <a:stretch>
            <a:fillRect/>
          </a:stretch>
        </p:blipFill>
        <p:spPr>
          <a:xfrm>
            <a:off x="914401" y="1132236"/>
            <a:ext cx="3448050" cy="1772889"/>
          </a:xfrm>
          <a:prstGeom prst="rect">
            <a:avLst/>
          </a:prstGeom>
        </p:spPr>
      </p:pic>
      <p:pic>
        <p:nvPicPr>
          <p:cNvPr id="6" name="Image 143">
            <a:extLst>
              <a:ext uri="{FF2B5EF4-FFF2-40B4-BE49-F238E27FC236}">
                <a16:creationId xmlns:a16="http://schemas.microsoft.com/office/drawing/2014/main" id="{A8E51C31-8230-81A3-1A3B-B361F84674BB}"/>
              </a:ext>
            </a:extLst>
          </p:cNvPr>
          <p:cNvPicPr/>
          <p:nvPr/>
        </p:nvPicPr>
        <p:blipFill>
          <a:blip r:embed="rId3" cstate="print"/>
          <a:stretch>
            <a:fillRect/>
          </a:stretch>
        </p:blipFill>
        <p:spPr>
          <a:xfrm>
            <a:off x="6632257" y="1113186"/>
            <a:ext cx="4169093" cy="1791939"/>
          </a:xfrm>
          <a:prstGeom prst="rect">
            <a:avLst/>
          </a:prstGeom>
        </p:spPr>
      </p:pic>
      <p:pic>
        <p:nvPicPr>
          <p:cNvPr id="7" name="Image 141">
            <a:extLst>
              <a:ext uri="{FF2B5EF4-FFF2-40B4-BE49-F238E27FC236}">
                <a16:creationId xmlns:a16="http://schemas.microsoft.com/office/drawing/2014/main" id="{CF64E38A-81DC-0C96-DF32-BA38896391E4}"/>
              </a:ext>
            </a:extLst>
          </p:cNvPr>
          <p:cNvPicPr/>
          <p:nvPr/>
        </p:nvPicPr>
        <p:blipFill>
          <a:blip r:embed="rId4" cstate="print"/>
          <a:stretch>
            <a:fillRect/>
          </a:stretch>
        </p:blipFill>
        <p:spPr>
          <a:xfrm>
            <a:off x="819150" y="3952876"/>
            <a:ext cx="3952875" cy="2422525"/>
          </a:xfrm>
          <a:prstGeom prst="rect">
            <a:avLst/>
          </a:prstGeom>
        </p:spPr>
      </p:pic>
      <p:pic>
        <p:nvPicPr>
          <p:cNvPr id="8" name="Image 142">
            <a:extLst>
              <a:ext uri="{FF2B5EF4-FFF2-40B4-BE49-F238E27FC236}">
                <a16:creationId xmlns:a16="http://schemas.microsoft.com/office/drawing/2014/main" id="{F7F6B27A-C033-3530-14B1-CF086D9EEAE1}"/>
              </a:ext>
            </a:extLst>
          </p:cNvPr>
          <p:cNvPicPr/>
          <p:nvPr/>
        </p:nvPicPr>
        <p:blipFill>
          <a:blip r:embed="rId5" cstate="print"/>
          <a:stretch>
            <a:fillRect/>
          </a:stretch>
        </p:blipFill>
        <p:spPr>
          <a:xfrm>
            <a:off x="6632256" y="3845561"/>
            <a:ext cx="4169094" cy="2529840"/>
          </a:xfrm>
          <a:prstGeom prst="rect">
            <a:avLst/>
          </a:prstGeom>
        </p:spPr>
      </p:pic>
    </p:spTree>
    <p:extLst>
      <p:ext uri="{BB962C8B-B14F-4D97-AF65-F5344CB8AC3E}">
        <p14:creationId xmlns:p14="http://schemas.microsoft.com/office/powerpoint/2010/main" val="3011190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44">
            <a:extLst>
              <a:ext uri="{FF2B5EF4-FFF2-40B4-BE49-F238E27FC236}">
                <a16:creationId xmlns:a16="http://schemas.microsoft.com/office/drawing/2014/main" id="{488C9A01-34E8-2583-E891-B25E155F0D78}"/>
              </a:ext>
            </a:extLst>
          </p:cNvPr>
          <p:cNvPicPr>
            <a:picLocks noGrp="1"/>
          </p:cNvPicPr>
          <p:nvPr>
            <p:ph idx="1"/>
          </p:nvPr>
        </p:nvPicPr>
        <p:blipFill>
          <a:blip r:embed="rId2" cstate="print"/>
          <a:stretch>
            <a:fillRect/>
          </a:stretch>
        </p:blipFill>
        <p:spPr>
          <a:xfrm>
            <a:off x="751004" y="352425"/>
            <a:ext cx="4440122" cy="2295525"/>
          </a:xfrm>
          <a:prstGeom prst="rect">
            <a:avLst/>
          </a:prstGeom>
        </p:spPr>
      </p:pic>
      <p:pic>
        <p:nvPicPr>
          <p:cNvPr id="5" name="Image 145">
            <a:extLst>
              <a:ext uri="{FF2B5EF4-FFF2-40B4-BE49-F238E27FC236}">
                <a16:creationId xmlns:a16="http://schemas.microsoft.com/office/drawing/2014/main" id="{8F70D0CA-13C4-DFF3-DBC0-BCEF12A16FCC}"/>
              </a:ext>
            </a:extLst>
          </p:cNvPr>
          <p:cNvPicPr/>
          <p:nvPr/>
        </p:nvPicPr>
        <p:blipFill>
          <a:blip r:embed="rId3" cstate="print"/>
          <a:stretch>
            <a:fillRect/>
          </a:stretch>
        </p:blipFill>
        <p:spPr>
          <a:xfrm>
            <a:off x="6569870" y="352425"/>
            <a:ext cx="4595812" cy="2295524"/>
          </a:xfrm>
          <a:prstGeom prst="rect">
            <a:avLst/>
          </a:prstGeom>
        </p:spPr>
      </p:pic>
      <p:pic>
        <p:nvPicPr>
          <p:cNvPr id="6" name="Image 146">
            <a:extLst>
              <a:ext uri="{FF2B5EF4-FFF2-40B4-BE49-F238E27FC236}">
                <a16:creationId xmlns:a16="http://schemas.microsoft.com/office/drawing/2014/main" id="{13DD37DF-AEC8-FC66-AFA4-8F7D53540FFE}"/>
              </a:ext>
            </a:extLst>
          </p:cNvPr>
          <p:cNvPicPr/>
          <p:nvPr/>
        </p:nvPicPr>
        <p:blipFill>
          <a:blip r:embed="rId4" cstate="print"/>
          <a:stretch>
            <a:fillRect/>
          </a:stretch>
        </p:blipFill>
        <p:spPr>
          <a:xfrm>
            <a:off x="760730" y="3429000"/>
            <a:ext cx="4440122" cy="2107565"/>
          </a:xfrm>
          <a:prstGeom prst="rect">
            <a:avLst/>
          </a:prstGeom>
        </p:spPr>
      </p:pic>
      <p:pic>
        <p:nvPicPr>
          <p:cNvPr id="7" name="Image 148">
            <a:extLst>
              <a:ext uri="{FF2B5EF4-FFF2-40B4-BE49-F238E27FC236}">
                <a16:creationId xmlns:a16="http://schemas.microsoft.com/office/drawing/2014/main" id="{48C27AD6-5939-0D02-4ED6-021F4249B28E}"/>
              </a:ext>
            </a:extLst>
          </p:cNvPr>
          <p:cNvPicPr/>
          <p:nvPr/>
        </p:nvPicPr>
        <p:blipFill>
          <a:blip r:embed="rId5" cstate="print"/>
          <a:stretch>
            <a:fillRect/>
          </a:stretch>
        </p:blipFill>
        <p:spPr>
          <a:xfrm>
            <a:off x="6569870" y="3429000"/>
            <a:ext cx="4852034" cy="2238375"/>
          </a:xfrm>
          <a:prstGeom prst="rect">
            <a:avLst/>
          </a:prstGeom>
        </p:spPr>
      </p:pic>
    </p:spTree>
    <p:extLst>
      <p:ext uri="{BB962C8B-B14F-4D97-AF65-F5344CB8AC3E}">
        <p14:creationId xmlns:p14="http://schemas.microsoft.com/office/powerpoint/2010/main" val="657547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54">
            <a:extLst>
              <a:ext uri="{FF2B5EF4-FFF2-40B4-BE49-F238E27FC236}">
                <a16:creationId xmlns:a16="http://schemas.microsoft.com/office/drawing/2014/main" id="{90D951FD-D0EF-C0A1-23B4-98EB7C497681}"/>
              </a:ext>
            </a:extLst>
          </p:cNvPr>
          <p:cNvPicPr>
            <a:picLocks noGrp="1"/>
          </p:cNvPicPr>
          <p:nvPr>
            <p:ph idx="1"/>
          </p:nvPr>
        </p:nvPicPr>
        <p:blipFill>
          <a:blip r:embed="rId2" cstate="print"/>
          <a:stretch>
            <a:fillRect/>
          </a:stretch>
        </p:blipFill>
        <p:spPr>
          <a:xfrm>
            <a:off x="628650" y="596400"/>
            <a:ext cx="3429000" cy="1889626"/>
          </a:xfrm>
          <a:prstGeom prst="rect">
            <a:avLst/>
          </a:prstGeom>
        </p:spPr>
      </p:pic>
      <p:pic>
        <p:nvPicPr>
          <p:cNvPr id="5" name="Image 156">
            <a:extLst>
              <a:ext uri="{FF2B5EF4-FFF2-40B4-BE49-F238E27FC236}">
                <a16:creationId xmlns:a16="http://schemas.microsoft.com/office/drawing/2014/main" id="{80713BB8-26C4-40F2-33E4-9EF2325E4335}"/>
              </a:ext>
            </a:extLst>
          </p:cNvPr>
          <p:cNvPicPr/>
          <p:nvPr/>
        </p:nvPicPr>
        <p:blipFill>
          <a:blip r:embed="rId3" cstate="print"/>
          <a:stretch>
            <a:fillRect/>
          </a:stretch>
        </p:blipFill>
        <p:spPr>
          <a:xfrm>
            <a:off x="5915024" y="596400"/>
            <a:ext cx="4288155" cy="2071370"/>
          </a:xfrm>
          <a:prstGeom prst="rect">
            <a:avLst/>
          </a:prstGeom>
        </p:spPr>
      </p:pic>
      <p:pic>
        <p:nvPicPr>
          <p:cNvPr id="6" name="Image 158">
            <a:extLst>
              <a:ext uri="{FF2B5EF4-FFF2-40B4-BE49-F238E27FC236}">
                <a16:creationId xmlns:a16="http://schemas.microsoft.com/office/drawing/2014/main" id="{B2497852-EE6F-71C7-14AF-80907907B31F}"/>
              </a:ext>
            </a:extLst>
          </p:cNvPr>
          <p:cNvPicPr/>
          <p:nvPr/>
        </p:nvPicPr>
        <p:blipFill>
          <a:blip r:embed="rId4" cstate="print"/>
          <a:stretch>
            <a:fillRect/>
          </a:stretch>
        </p:blipFill>
        <p:spPr>
          <a:xfrm>
            <a:off x="628649" y="3547110"/>
            <a:ext cx="4152901" cy="2164080"/>
          </a:xfrm>
          <a:prstGeom prst="rect">
            <a:avLst/>
          </a:prstGeom>
        </p:spPr>
      </p:pic>
      <p:pic>
        <p:nvPicPr>
          <p:cNvPr id="7" name="Image 163">
            <a:extLst>
              <a:ext uri="{FF2B5EF4-FFF2-40B4-BE49-F238E27FC236}">
                <a16:creationId xmlns:a16="http://schemas.microsoft.com/office/drawing/2014/main" id="{D8904AFD-BCF4-2B95-5FB5-4F2C1B01730B}"/>
              </a:ext>
            </a:extLst>
          </p:cNvPr>
          <p:cNvPicPr/>
          <p:nvPr/>
        </p:nvPicPr>
        <p:blipFill>
          <a:blip r:embed="rId5" cstate="print"/>
          <a:stretch>
            <a:fillRect/>
          </a:stretch>
        </p:blipFill>
        <p:spPr>
          <a:xfrm>
            <a:off x="5915024" y="3614420"/>
            <a:ext cx="4476751" cy="2096770"/>
          </a:xfrm>
          <a:prstGeom prst="rect">
            <a:avLst/>
          </a:prstGeom>
        </p:spPr>
      </p:pic>
    </p:spTree>
    <p:extLst>
      <p:ext uri="{BB962C8B-B14F-4D97-AF65-F5344CB8AC3E}">
        <p14:creationId xmlns:p14="http://schemas.microsoft.com/office/powerpoint/2010/main" val="150146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2DB2-6635-27CD-4067-51E8D2AB76CF}"/>
              </a:ext>
            </a:extLst>
          </p:cNvPr>
          <p:cNvSpPr>
            <a:spLocks noGrp="1"/>
          </p:cNvSpPr>
          <p:nvPr>
            <p:ph type="title"/>
          </p:nvPr>
        </p:nvSpPr>
        <p:spPr>
          <a:xfrm>
            <a:off x="913795" y="266700"/>
            <a:ext cx="10353762" cy="733425"/>
          </a:xfrm>
        </p:spPr>
        <p:txBody>
          <a:bodyPr>
            <a:normAutofit/>
          </a:bodyPr>
          <a:lstStyle/>
          <a:p>
            <a:r>
              <a:rPr lang="en-IN" sz="2800" dirty="0"/>
              <a:t>CONCLUSION &amp; FUTURE ENHANCEMENTS</a:t>
            </a:r>
          </a:p>
        </p:txBody>
      </p:sp>
      <p:sp>
        <p:nvSpPr>
          <p:cNvPr id="3" name="Content Placeholder 2">
            <a:extLst>
              <a:ext uri="{FF2B5EF4-FFF2-40B4-BE49-F238E27FC236}">
                <a16:creationId xmlns:a16="http://schemas.microsoft.com/office/drawing/2014/main" id="{2B7CEA6A-190E-1512-ED0D-9ACEC6552C79}"/>
              </a:ext>
            </a:extLst>
          </p:cNvPr>
          <p:cNvSpPr>
            <a:spLocks noGrp="1"/>
          </p:cNvSpPr>
          <p:nvPr>
            <p:ph idx="1"/>
          </p:nvPr>
        </p:nvSpPr>
        <p:spPr>
          <a:xfrm>
            <a:off x="514350" y="1000125"/>
            <a:ext cx="10991850" cy="5591174"/>
          </a:xfrm>
        </p:spPr>
        <p:txBody>
          <a:bodyPr>
            <a:normAutofit fontScale="92500" lnSpcReduction="10000"/>
          </a:bodyPr>
          <a:lstStyle/>
          <a:p>
            <a:pPr marL="36900" indent="0" algn="just">
              <a:lnSpc>
                <a:spcPct val="115000"/>
              </a:lnSpc>
              <a:spcAft>
                <a:spcPts val="1000"/>
              </a:spcAft>
              <a:buNone/>
            </a:pPr>
            <a:r>
              <a:rPr lang="en-US" sz="1900" dirty="0">
                <a:effectLst/>
                <a:ea typeface="SimSun" panose="02010600030101010101" pitchFamily="2" charset="-122"/>
                <a:cs typeface="Times New Roman" panose="02020603050405020304" pitchFamily="18" charset="0"/>
              </a:rPr>
              <a:t>In envisioning the future enhancements of the online food delivery project, a multitude of innovative features and advancements come to mind, all aimed at elevating user experience, operational efficiency, and market competitiveness. One potential enhancement involves the integration of personalized recommendation systems powered by advanced machine learning algorithms.</a:t>
            </a:r>
            <a:r>
              <a:rPr lang="en-US" sz="1900" spc="-1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By</a:t>
            </a:r>
            <a:r>
              <a:rPr lang="en-US" sz="1900" spc="-1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analyzing</a:t>
            </a:r>
            <a:r>
              <a:rPr lang="en-US" sz="1900" spc="-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user</a:t>
            </a:r>
            <a:r>
              <a:rPr lang="en-US" sz="1900" spc="-2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preferences,</a:t>
            </a:r>
            <a:r>
              <a:rPr lang="en-US" sz="1900" spc="-1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order</a:t>
            </a:r>
            <a:r>
              <a:rPr lang="en-US" sz="1900" spc="-1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history,</a:t>
            </a:r>
            <a:r>
              <a:rPr lang="en-US" sz="1900" spc="-1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and</a:t>
            </a:r>
            <a:r>
              <a:rPr lang="en-US" sz="1900" spc="-1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browsing</a:t>
            </a:r>
            <a:r>
              <a:rPr lang="en-US" sz="1900" spc="-1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behavior,</a:t>
            </a:r>
            <a:r>
              <a:rPr lang="en-US" sz="1900" spc="-1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the</a:t>
            </a:r>
            <a:r>
              <a:rPr lang="en-US" sz="1900" spc="-2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platform can</a:t>
            </a:r>
            <a:r>
              <a:rPr lang="en-US" sz="1900" spc="-1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provide</a:t>
            </a:r>
            <a:r>
              <a:rPr lang="en-US" sz="1900" spc="-1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tailored</a:t>
            </a:r>
            <a:r>
              <a:rPr lang="en-US" sz="1900" spc="-1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food</a:t>
            </a:r>
            <a:r>
              <a:rPr lang="en-US" sz="1900" spc="-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recommendations,</a:t>
            </a:r>
            <a:r>
              <a:rPr lang="en-US" sz="1900" spc="-1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enhancing</a:t>
            </a:r>
            <a:r>
              <a:rPr lang="en-US" sz="1900" spc="-1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customer</a:t>
            </a:r>
            <a:r>
              <a:rPr lang="en-US" sz="1900" spc="-2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engagement</a:t>
            </a:r>
            <a:r>
              <a:rPr lang="en-US" sz="1900" spc="-1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and</a:t>
            </a:r>
            <a:r>
              <a:rPr lang="en-US" sz="1900" spc="-1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satisfaction by offering suggestions aligned with individual tastes and preferences. This feature not only simplifies the ordering process for users but also promotes exploration of new cuisines and dishes, ultimately driving increased order frequency and customer loyalty</a:t>
            </a:r>
          </a:p>
          <a:p>
            <a:pPr>
              <a:lnSpc>
                <a:spcPct val="150000"/>
              </a:lnSpc>
              <a:spcAft>
                <a:spcPts val="1000"/>
              </a:spcAft>
            </a:pPr>
            <a:r>
              <a:rPr lang="en-US" sz="1900" b="1" dirty="0">
                <a:effectLst/>
                <a:ea typeface="SimSun" panose="02010600030101010101" pitchFamily="2" charset="-122"/>
                <a:cs typeface="Times New Roman" panose="02020603050405020304" pitchFamily="18" charset="0"/>
              </a:rPr>
              <a:t>FUTURE ENHANCEMENTS:</a:t>
            </a:r>
            <a:endParaRPr lang="en-IN" sz="1900" dirty="0">
              <a:effectLst/>
              <a:ea typeface="SimSun" panose="02010600030101010101" pitchFamily="2" charset="-122"/>
              <a:cs typeface="Times New Roman" panose="02020603050405020304" pitchFamily="18" charset="0"/>
            </a:endParaRPr>
          </a:p>
          <a:p>
            <a:pPr>
              <a:lnSpc>
                <a:spcPct val="150000"/>
              </a:lnSpc>
              <a:spcAft>
                <a:spcPts val="1000"/>
              </a:spcAft>
            </a:pPr>
            <a:r>
              <a:rPr lang="en-US" sz="1900" b="1" dirty="0">
                <a:effectLst/>
                <a:ea typeface="SimSun" panose="02010600030101010101" pitchFamily="2" charset="-122"/>
                <a:cs typeface="Times New Roman" panose="02020603050405020304" pitchFamily="18" charset="0"/>
              </a:rPr>
              <a:t> Personalized Recommendations: </a:t>
            </a:r>
            <a:r>
              <a:rPr lang="en-US" sz="1900" dirty="0">
                <a:effectLst/>
                <a:ea typeface="SimSun" panose="02010600030101010101" pitchFamily="2" charset="-122"/>
                <a:cs typeface="Times New Roman" panose="02020603050405020304" pitchFamily="18" charset="0"/>
              </a:rPr>
              <a:t>Implementing advanced machine learning algorithms</a:t>
            </a:r>
            <a:r>
              <a:rPr lang="en-US" sz="1900" spc="-6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to</a:t>
            </a:r>
            <a:r>
              <a:rPr lang="en-US" sz="1900" spc="-6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analyze</a:t>
            </a:r>
            <a:r>
              <a:rPr lang="en-US" sz="1900" spc="-7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user</a:t>
            </a:r>
            <a:r>
              <a:rPr lang="en-US" sz="1900" spc="-6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preferences,</a:t>
            </a:r>
            <a:r>
              <a:rPr lang="en-US" sz="1900" spc="-6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order</a:t>
            </a:r>
            <a:r>
              <a:rPr lang="en-US" sz="1900" spc="-6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history,</a:t>
            </a:r>
            <a:r>
              <a:rPr lang="en-US" sz="1900" spc="-6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and</a:t>
            </a:r>
            <a:r>
              <a:rPr lang="en-US" sz="1900" spc="-6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browsing</a:t>
            </a:r>
            <a:r>
              <a:rPr lang="en-US" sz="1900" spc="-6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behavior</a:t>
            </a:r>
            <a:r>
              <a:rPr lang="en-US" sz="1900" spc="-6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to</a:t>
            </a:r>
            <a:r>
              <a:rPr lang="en-US" sz="1900" spc="-6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provide personalized</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food</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recommendations.</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This</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feature</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would</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enhance</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customer</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engagement and satisfaction by offering tailored suggestions based on individual tastes and </a:t>
            </a:r>
            <a:r>
              <a:rPr lang="en-US" sz="1900" spc="-10" dirty="0">
                <a:effectLst/>
                <a:ea typeface="SimSun" panose="02010600030101010101" pitchFamily="2" charset="-122"/>
                <a:cs typeface="Times New Roman" panose="02020603050405020304" pitchFamily="18" charset="0"/>
              </a:rPr>
              <a:t>preferences.</a:t>
            </a:r>
            <a:endParaRPr lang="en-IN" sz="1900" dirty="0">
              <a:effectLst/>
              <a:ea typeface="SimSun" panose="02010600030101010101" pitchFamily="2" charset="-122"/>
              <a:cs typeface="Times New Roman" panose="02020603050405020304" pitchFamily="18" charset="0"/>
            </a:endParaRPr>
          </a:p>
          <a:p>
            <a:pPr marL="457200" marR="291465">
              <a:lnSpc>
                <a:spcPct val="150000"/>
              </a:lnSpc>
              <a:spcBef>
                <a:spcPts val="795"/>
              </a:spcBef>
              <a:spcAft>
                <a:spcPts val="1000"/>
              </a:spcAft>
              <a:tabLst>
                <a:tab pos="533400" algn="l"/>
              </a:tabLst>
            </a:pPr>
            <a:r>
              <a:rPr lang="en-US" sz="1900" b="1" dirty="0">
                <a:effectLst/>
                <a:ea typeface="SimSun" panose="02010600030101010101" pitchFamily="2" charset="-122"/>
                <a:cs typeface="Times New Roman" panose="02020603050405020304" pitchFamily="18" charset="0"/>
              </a:rPr>
              <a:t>Augmented Reality Menu</a:t>
            </a:r>
            <a:r>
              <a:rPr lang="en-US" sz="1900" b="1" spc="-20" dirty="0">
                <a:effectLst/>
                <a:ea typeface="SimSun" panose="02010600030101010101" pitchFamily="2" charset="-122"/>
                <a:cs typeface="Times New Roman" panose="02020603050405020304" pitchFamily="18" charset="0"/>
              </a:rPr>
              <a:t> </a:t>
            </a:r>
            <a:r>
              <a:rPr lang="en-US" sz="1900" b="1" dirty="0">
                <a:effectLst/>
                <a:ea typeface="SimSun" panose="02010600030101010101" pitchFamily="2" charset="-122"/>
                <a:cs typeface="Times New Roman" panose="02020603050405020304" pitchFamily="18" charset="0"/>
              </a:rPr>
              <a:t>Viewing: </a:t>
            </a:r>
            <a:r>
              <a:rPr lang="en-US" sz="1900" dirty="0">
                <a:effectLst/>
                <a:ea typeface="SimSun" panose="02010600030101010101" pitchFamily="2" charset="-122"/>
                <a:cs typeface="Times New Roman" panose="02020603050405020304" pitchFamily="18" charset="0"/>
              </a:rPr>
              <a:t>Introducing augmented reality (AR) technology to</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allow</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customers</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to</a:t>
            </a:r>
            <a:r>
              <a:rPr lang="en-US" sz="1900" spc="-7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visualize</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menu</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items</a:t>
            </a:r>
            <a:r>
              <a:rPr lang="en-US" sz="1900" spc="-7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in</a:t>
            </a:r>
            <a:r>
              <a:rPr lang="en-US" sz="1900" spc="-7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a</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virtual</a:t>
            </a:r>
            <a:r>
              <a:rPr lang="en-US" sz="1900" spc="-7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environment</a:t>
            </a:r>
            <a:r>
              <a:rPr lang="en-US" sz="1900" spc="-7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before</a:t>
            </a:r>
            <a:r>
              <a:rPr lang="en-US" sz="1900" spc="-75"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placing</a:t>
            </a:r>
            <a:r>
              <a:rPr lang="en-US" sz="1900" spc="-70" dirty="0">
                <a:effectLst/>
                <a:ea typeface="SimSun" panose="02010600030101010101" pitchFamily="2" charset="-122"/>
                <a:cs typeface="Times New Roman" panose="02020603050405020304" pitchFamily="18" charset="0"/>
              </a:rPr>
              <a:t> </a:t>
            </a:r>
            <a:r>
              <a:rPr lang="en-US" sz="1900" dirty="0">
                <a:effectLst/>
                <a:ea typeface="SimSun" panose="02010600030101010101" pitchFamily="2" charset="-122"/>
                <a:cs typeface="Times New Roman" panose="02020603050405020304" pitchFamily="18" charset="0"/>
              </a:rPr>
              <a:t>their orders. This immersive experience would enable customers to make more informed decisions and enhance their overall dining experience.</a:t>
            </a:r>
            <a:endParaRPr lang="en-IN" sz="1900" dirty="0">
              <a:effectLst/>
              <a:ea typeface="SimSun" panose="02010600030101010101" pitchFamily="2" charset="-122"/>
              <a:cs typeface="Times New Roman" panose="02020603050405020304" pitchFamily="18" charset="0"/>
            </a:endParaRPr>
          </a:p>
          <a:p>
            <a:pPr marL="36900" indent="0" algn="just">
              <a:lnSpc>
                <a:spcPct val="115000"/>
              </a:lnSpc>
              <a:spcAft>
                <a:spcPts val="1000"/>
              </a:spcAft>
              <a:buNone/>
            </a:pPr>
            <a:endParaRPr lang="en-US" sz="1800" dirty="0">
              <a:effectLs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27266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DFB6C-4DB9-AC24-BA16-549D9F7C07EC}"/>
              </a:ext>
            </a:extLst>
          </p:cNvPr>
          <p:cNvSpPr>
            <a:spLocks noGrp="1"/>
          </p:cNvSpPr>
          <p:nvPr>
            <p:ph idx="1"/>
          </p:nvPr>
        </p:nvSpPr>
        <p:spPr>
          <a:xfrm>
            <a:off x="438150" y="400050"/>
            <a:ext cx="11210925" cy="6200775"/>
          </a:xfrm>
        </p:spPr>
        <p:txBody>
          <a:bodyPr>
            <a:normAutofit fontScale="85000" lnSpcReduction="20000"/>
          </a:bodyPr>
          <a:lstStyle/>
          <a:p>
            <a:pPr algn="just"/>
            <a:r>
              <a:rPr lang="en-US" sz="2100" b="1" dirty="0">
                <a:effectLst/>
                <a:ea typeface="SimSun" panose="02010600030101010101" pitchFamily="2" charset="-122"/>
                <a:cs typeface="Times New Roman" panose="02020603050405020304" pitchFamily="18" charset="0"/>
              </a:rPr>
              <a:t>Voice-Activated Ordering: </a:t>
            </a:r>
            <a:r>
              <a:rPr lang="en-US" sz="2100" dirty="0">
                <a:effectLst/>
                <a:ea typeface="SimSun" panose="02010600030101010101" pitchFamily="2" charset="-122"/>
                <a:cs typeface="Times New Roman" panose="02020603050405020304" pitchFamily="18" charset="0"/>
              </a:rPr>
              <a:t>Integrating voice recognition technology to enable customers to place orders using voice commands via virtual assistants or smart speakers. This hands-free ordering capability would offer convenience and accessibility, particularly for users with disabilities or those multitasking.</a:t>
            </a:r>
            <a:endParaRPr lang="en-IN" sz="2100" dirty="0">
              <a:effectLst/>
              <a:ea typeface="SimSun" panose="02010600030101010101" pitchFamily="2" charset="-122"/>
              <a:cs typeface="Times New Roman" panose="02020603050405020304" pitchFamily="18" charset="0"/>
            </a:endParaRPr>
          </a:p>
          <a:p>
            <a:pPr marL="457200" marR="290195" algn="just">
              <a:lnSpc>
                <a:spcPct val="150000"/>
              </a:lnSpc>
              <a:spcBef>
                <a:spcPts val="795"/>
              </a:spcBef>
              <a:spcAft>
                <a:spcPts val="1000"/>
              </a:spcAft>
              <a:tabLst>
                <a:tab pos="533400" algn="l"/>
              </a:tabLst>
            </a:pPr>
            <a:r>
              <a:rPr lang="en-US" sz="2100" b="1" dirty="0">
                <a:effectLst/>
                <a:ea typeface="SimSun" panose="02010600030101010101" pitchFamily="2" charset="-122"/>
                <a:cs typeface="Times New Roman" panose="02020603050405020304" pitchFamily="18" charset="0"/>
              </a:rPr>
              <a:t>Drone</a:t>
            </a:r>
            <a:r>
              <a:rPr lang="en-US" sz="2100" b="1" spc="-70" dirty="0">
                <a:effectLst/>
                <a:ea typeface="SimSun" panose="02010600030101010101" pitchFamily="2" charset="-122"/>
                <a:cs typeface="Times New Roman" panose="02020603050405020304" pitchFamily="18" charset="0"/>
              </a:rPr>
              <a:t> </a:t>
            </a:r>
            <a:r>
              <a:rPr lang="en-US" sz="2100" b="1" dirty="0">
                <a:effectLst/>
                <a:ea typeface="SimSun" panose="02010600030101010101" pitchFamily="2" charset="-122"/>
                <a:cs typeface="Times New Roman" panose="02020603050405020304" pitchFamily="18" charset="0"/>
              </a:rPr>
              <a:t>Delivery</a:t>
            </a:r>
            <a:r>
              <a:rPr lang="en-US" sz="2100" b="1" spc="-65" dirty="0">
                <a:effectLst/>
                <a:ea typeface="SimSun" panose="02010600030101010101" pitchFamily="2" charset="-122"/>
                <a:cs typeface="Times New Roman" panose="02020603050405020304" pitchFamily="18" charset="0"/>
              </a:rPr>
              <a:t> </a:t>
            </a:r>
            <a:r>
              <a:rPr lang="en-US" sz="2100" b="1" dirty="0">
                <a:effectLst/>
                <a:ea typeface="SimSun" panose="02010600030101010101" pitchFamily="2" charset="-122"/>
                <a:cs typeface="Times New Roman" panose="02020603050405020304" pitchFamily="18" charset="0"/>
              </a:rPr>
              <a:t>Services:</a:t>
            </a:r>
            <a:r>
              <a:rPr lang="en-US" sz="2100" b="1" spc="-6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Exploring</a:t>
            </a:r>
            <a:r>
              <a:rPr lang="en-US" sz="2100" spc="-65"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the</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feasibility</a:t>
            </a:r>
            <a:r>
              <a:rPr lang="en-US" sz="2100" spc="-65"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of</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drone</a:t>
            </a:r>
            <a:r>
              <a:rPr lang="en-US" sz="2100" spc="-75"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delivery</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services</a:t>
            </a:r>
            <a:r>
              <a:rPr lang="en-US" sz="2100" spc="-65"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for</a:t>
            </a:r>
            <a:r>
              <a:rPr lang="en-US" sz="2100" spc="-75"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faster and</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more</a:t>
            </a:r>
            <a:r>
              <a:rPr lang="en-US" sz="2100" spc="-75"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efficient</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order</a:t>
            </a:r>
            <a:r>
              <a:rPr lang="en-US" sz="2100" spc="-75"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fulfillment,</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especially</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in</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densely</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populated</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urban</a:t>
            </a:r>
            <a:r>
              <a:rPr lang="en-US" sz="2100" spc="-6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areas.</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Drone delivery</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could</a:t>
            </a:r>
            <a:r>
              <a:rPr lang="en-US" sz="2100" spc="-65"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significantly</a:t>
            </a:r>
            <a:r>
              <a:rPr lang="en-US" sz="2100" spc="-65"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reduce</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delivery</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times</a:t>
            </a:r>
            <a:r>
              <a:rPr lang="en-US" sz="2100" spc="-65"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and</a:t>
            </a:r>
            <a:r>
              <a:rPr lang="en-US" sz="2100" spc="-65"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costs</a:t>
            </a:r>
            <a:r>
              <a:rPr lang="en-US" sz="2100" spc="-6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while</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offering</a:t>
            </a:r>
            <a:r>
              <a:rPr lang="en-US" sz="2100" spc="-65"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a</a:t>
            </a:r>
            <a:r>
              <a:rPr lang="en-US" sz="2100" spc="-6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unique</a:t>
            </a:r>
            <a:r>
              <a:rPr lang="en-US" sz="2100" spc="-7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and futuristic delivery experience to customers.</a:t>
            </a:r>
            <a:endParaRPr lang="en-IN" sz="2100" dirty="0">
              <a:effectLst/>
              <a:ea typeface="SimSun" panose="02010600030101010101" pitchFamily="2" charset="-122"/>
              <a:cs typeface="Times New Roman" panose="02020603050405020304" pitchFamily="18" charset="0"/>
            </a:endParaRPr>
          </a:p>
          <a:p>
            <a:pPr marL="457200" marR="290830" algn="just">
              <a:lnSpc>
                <a:spcPct val="150000"/>
              </a:lnSpc>
              <a:spcBef>
                <a:spcPts val="795"/>
              </a:spcBef>
              <a:spcAft>
                <a:spcPts val="1000"/>
              </a:spcAft>
              <a:tabLst>
                <a:tab pos="533400" algn="l"/>
              </a:tabLst>
            </a:pPr>
            <a:r>
              <a:rPr lang="en-US" sz="2100" b="1" dirty="0">
                <a:effectLst/>
                <a:ea typeface="SimSun" panose="02010600030101010101" pitchFamily="2" charset="-122"/>
                <a:cs typeface="Times New Roman" panose="02020603050405020304" pitchFamily="18" charset="0"/>
              </a:rPr>
              <a:t>Blockchain-Based Food Traceability: </a:t>
            </a:r>
            <a:r>
              <a:rPr lang="en-US" sz="2100" dirty="0">
                <a:effectLst/>
                <a:ea typeface="SimSun" panose="02010600030101010101" pitchFamily="2" charset="-122"/>
                <a:cs typeface="Times New Roman" panose="02020603050405020304" pitchFamily="18" charset="0"/>
              </a:rPr>
              <a:t>Implementing blockchain technology to enhance food traceability and transparency throughout the supply chain. By recording and tracking every step of the food delivery process on a decentralized ledger, customers can have confidence in the origin, quality, and safety of their food orders.</a:t>
            </a:r>
            <a:endParaRPr lang="en-IN" sz="2100" dirty="0">
              <a:effectLst/>
              <a:ea typeface="SimSun" panose="02010600030101010101" pitchFamily="2" charset="-122"/>
              <a:cs typeface="Times New Roman" panose="02020603050405020304" pitchFamily="18" charset="0"/>
            </a:endParaRPr>
          </a:p>
          <a:p>
            <a:pPr marL="457200" marR="290830" algn="just">
              <a:lnSpc>
                <a:spcPct val="150000"/>
              </a:lnSpc>
              <a:spcBef>
                <a:spcPts val="795"/>
              </a:spcBef>
              <a:spcAft>
                <a:spcPts val="1000"/>
              </a:spcAft>
              <a:tabLst>
                <a:tab pos="533400" algn="l"/>
              </a:tabLst>
            </a:pPr>
            <a:r>
              <a:rPr lang="en-US" sz="2100" b="1" dirty="0">
                <a:effectLst/>
                <a:ea typeface="SimSun" panose="02010600030101010101" pitchFamily="2" charset="-122"/>
                <a:cs typeface="Times New Roman" panose="02020603050405020304" pitchFamily="18" charset="0"/>
              </a:rPr>
              <a:t>Sustainability Initiatives: </a:t>
            </a:r>
            <a:r>
              <a:rPr lang="en-US" sz="2100" dirty="0">
                <a:effectLst/>
                <a:ea typeface="SimSun" panose="02010600030101010101" pitchFamily="2" charset="-122"/>
                <a:cs typeface="Times New Roman" panose="02020603050405020304" pitchFamily="18" charset="0"/>
              </a:rPr>
              <a:t>Introducing sustainability initiatives such as eco-friendly packaging options, carbon offset programs, and partnerships with local farmers and suppliers to promote sustainable and environmentally conscious practices throughout the food delivery process.</a:t>
            </a:r>
            <a:endParaRPr lang="en-IN" sz="2100" dirty="0">
              <a:effectLst/>
              <a:ea typeface="SimSun" panose="02010600030101010101" pitchFamily="2" charset="-122"/>
              <a:cs typeface="Times New Roman" panose="02020603050405020304" pitchFamily="18" charset="0"/>
            </a:endParaRPr>
          </a:p>
          <a:p>
            <a:pPr marL="457200" marR="290830" algn="just">
              <a:lnSpc>
                <a:spcPct val="150000"/>
              </a:lnSpc>
              <a:spcBef>
                <a:spcPts val="795"/>
              </a:spcBef>
              <a:spcAft>
                <a:spcPts val="1000"/>
              </a:spcAft>
              <a:tabLst>
                <a:tab pos="533400" algn="l"/>
              </a:tabLst>
            </a:pPr>
            <a:r>
              <a:rPr lang="en-US" sz="2100" b="1" dirty="0">
                <a:effectLst/>
                <a:ea typeface="SimSun" panose="02010600030101010101" pitchFamily="2" charset="-122"/>
                <a:cs typeface="Times New Roman" panose="02020603050405020304" pitchFamily="18" charset="0"/>
              </a:rPr>
              <a:t>Integration with Emerging Technologies: </a:t>
            </a:r>
            <a:r>
              <a:rPr lang="en-US" sz="2100" dirty="0">
                <a:effectLst/>
                <a:ea typeface="SimSun" panose="02010600030101010101" pitchFamily="2" charset="-122"/>
                <a:cs typeface="Times New Roman" panose="02020603050405020304" pitchFamily="18" charset="0"/>
              </a:rPr>
              <a:t>Continuously exploring and integrating emerging technologies such as artificial intelligence, Internet of Things (IoT), and 5Gconnectivity</a:t>
            </a:r>
            <a:r>
              <a:rPr lang="en-US" sz="2100" spc="40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to</a:t>
            </a:r>
            <a:r>
              <a:rPr lang="en-US" sz="2100" spc="40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further</a:t>
            </a:r>
            <a:r>
              <a:rPr lang="en-US" sz="2100" spc="40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enhance</a:t>
            </a:r>
            <a:r>
              <a:rPr lang="en-US" sz="2100" spc="40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the</a:t>
            </a:r>
            <a:r>
              <a:rPr lang="en-US" sz="2100" spc="40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platform's</a:t>
            </a:r>
            <a:r>
              <a:rPr lang="en-US" sz="2100" spc="40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capabilities,</a:t>
            </a:r>
            <a:r>
              <a:rPr lang="en-US" sz="2100" spc="40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improve</a:t>
            </a:r>
            <a:r>
              <a:rPr lang="en-US" sz="2100" spc="400" dirty="0">
                <a:effectLst/>
                <a:ea typeface="SimSun" panose="02010600030101010101" pitchFamily="2" charset="-122"/>
                <a:cs typeface="Times New Roman" panose="02020603050405020304" pitchFamily="18" charset="0"/>
              </a:rPr>
              <a:t> </a:t>
            </a:r>
            <a:r>
              <a:rPr lang="en-US" sz="2100" dirty="0">
                <a:effectLst/>
                <a:ea typeface="SimSun" panose="02010600030101010101" pitchFamily="2" charset="-122"/>
                <a:cs typeface="Times New Roman" panose="02020603050405020304" pitchFamily="18" charset="0"/>
              </a:rPr>
              <a:t>operational efficiency, and stay ahead of market trends</a:t>
            </a:r>
            <a:r>
              <a:rPr lang="en-US" sz="1900" dirty="0">
                <a:effectLst/>
                <a:ea typeface="SimSun" panose="02010600030101010101" pitchFamily="2" charset="-122"/>
                <a:cs typeface="Times New Roman" panose="02020603050405020304" pitchFamily="18" charset="0"/>
              </a:rPr>
              <a:t>.</a:t>
            </a:r>
            <a:endParaRPr lang="en-IN" sz="1900" dirty="0">
              <a:effectLst/>
              <a:ea typeface="SimSun" panose="02010600030101010101" pitchFamily="2" charset="-122"/>
              <a:cs typeface="Times New Roman" panose="02020603050405020304" pitchFamily="18" charset="0"/>
            </a:endParaRPr>
          </a:p>
          <a:p>
            <a:endParaRPr lang="en-IN" b="1" dirty="0"/>
          </a:p>
        </p:txBody>
      </p:sp>
    </p:spTree>
    <p:extLst>
      <p:ext uri="{BB962C8B-B14F-4D97-AF65-F5344CB8AC3E}">
        <p14:creationId xmlns:p14="http://schemas.microsoft.com/office/powerpoint/2010/main" val="406742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700726"/>
          </a:xfrm>
        </p:spPr>
        <p:txBody>
          <a:bodyPr anchor="b">
            <a:normAutofit/>
          </a:bodyPr>
          <a:lstStyle/>
          <a:p>
            <a:pPr algn="l"/>
            <a:r>
              <a:rPr lang="en-US" sz="4000" dirty="0"/>
              <a:t>	CONTENTS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438275"/>
            <a:ext cx="4403596" cy="4352925"/>
          </a:xfrm>
        </p:spPr>
        <p:txBody>
          <a:bodyPr anchor="t">
            <a:noAutofit/>
          </a:bodyPr>
          <a:lstStyle/>
          <a:p>
            <a:r>
              <a:rPr lang="en-US" sz="2000" dirty="0"/>
              <a:t>1. Abstract </a:t>
            </a:r>
          </a:p>
          <a:p>
            <a:r>
              <a:rPr lang="en-US" sz="2000" dirty="0"/>
              <a:t>2. Introduction </a:t>
            </a:r>
          </a:p>
          <a:p>
            <a:r>
              <a:rPr lang="en-US" sz="2000" dirty="0"/>
              <a:t>3. Present and proposed system </a:t>
            </a:r>
          </a:p>
          <a:p>
            <a:r>
              <a:rPr lang="en-US" sz="2000" dirty="0"/>
              <a:t>4. Tools explanation </a:t>
            </a:r>
          </a:p>
          <a:p>
            <a:r>
              <a:rPr lang="en-US" sz="2000" dirty="0"/>
              <a:t>5. S/w and H/W requirements </a:t>
            </a:r>
          </a:p>
          <a:p>
            <a:r>
              <a:rPr lang="en-US" sz="2000" dirty="0"/>
              <a:t>6. System design </a:t>
            </a:r>
          </a:p>
          <a:p>
            <a:r>
              <a:rPr lang="en-US" sz="2000" dirty="0"/>
              <a:t>7. Screenshots </a:t>
            </a:r>
          </a:p>
          <a:p>
            <a:r>
              <a:rPr lang="en-US" sz="2000" dirty="0"/>
              <a:t>9. Future enhancement </a:t>
            </a:r>
          </a:p>
          <a:p>
            <a:r>
              <a:rPr lang="en-US" sz="2000" dirty="0"/>
              <a:t>8. Conclusion </a:t>
            </a:r>
          </a:p>
          <a:p>
            <a:r>
              <a:rPr lang="en-US" sz="2000" dirty="0"/>
              <a:t>10. References or Bibliography</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555A-62A5-EDF2-A521-AE338AE6E3C3}"/>
              </a:ext>
            </a:extLst>
          </p:cNvPr>
          <p:cNvSpPr>
            <a:spLocks noGrp="1"/>
          </p:cNvSpPr>
          <p:nvPr>
            <p:ph type="title"/>
          </p:nvPr>
        </p:nvSpPr>
        <p:spPr>
          <a:xfrm>
            <a:off x="913795" y="228600"/>
            <a:ext cx="10353762" cy="733425"/>
          </a:xfrm>
        </p:spPr>
        <p:txBody>
          <a:bodyPr>
            <a:normAutofit/>
          </a:bodyPr>
          <a:lstStyle/>
          <a:p>
            <a:r>
              <a:rPr lang="en-IN" sz="2800" dirty="0"/>
              <a:t>REFERENCES OR BIBLIOGRAPHY</a:t>
            </a:r>
          </a:p>
        </p:txBody>
      </p:sp>
      <p:sp>
        <p:nvSpPr>
          <p:cNvPr id="3" name="Content Placeholder 2">
            <a:extLst>
              <a:ext uri="{FF2B5EF4-FFF2-40B4-BE49-F238E27FC236}">
                <a16:creationId xmlns:a16="http://schemas.microsoft.com/office/drawing/2014/main" id="{C674FB22-B7D4-3A6A-1B72-57CB6C0B6B81}"/>
              </a:ext>
            </a:extLst>
          </p:cNvPr>
          <p:cNvSpPr>
            <a:spLocks noGrp="1"/>
          </p:cNvSpPr>
          <p:nvPr>
            <p:ph idx="1"/>
          </p:nvPr>
        </p:nvSpPr>
        <p:spPr>
          <a:xfrm>
            <a:off x="457200" y="962026"/>
            <a:ext cx="11315700" cy="5448299"/>
          </a:xfrm>
        </p:spPr>
        <p:txBody>
          <a:bodyPr>
            <a:normAutofit lnSpcReduction="10000"/>
          </a:bodyPr>
          <a:lstStyle/>
          <a:p>
            <a:pPr algn="just">
              <a:lnSpc>
                <a:spcPct val="100000"/>
              </a:lnSpc>
              <a:spcAft>
                <a:spcPts val="1000"/>
              </a:spcAft>
              <a:tabLst>
                <a:tab pos="571500" algn="l"/>
              </a:tabLst>
            </a:pPr>
            <a:r>
              <a:rPr lang="en-US" sz="1800" b="1" dirty="0">
                <a:effectLst/>
                <a:ea typeface="SimSun" panose="02010600030101010101" pitchFamily="2" charset="-122"/>
                <a:cs typeface="Times New Roman" panose="02020603050405020304" pitchFamily="18" charset="0"/>
              </a:rPr>
              <a:t>BOOKS REFERRED: </a:t>
            </a:r>
            <a:endParaRPr lang="en-IN" sz="1800" dirty="0">
              <a:effectLst/>
              <a:ea typeface="SimSun" panose="02010600030101010101" pitchFamily="2" charset="-122"/>
              <a:cs typeface="Times New Roman" panose="02020603050405020304" pitchFamily="18" charset="0"/>
            </a:endParaRPr>
          </a:p>
          <a:p>
            <a:pPr algn="just">
              <a:lnSpc>
                <a:spcPct val="100000"/>
              </a:lnSpc>
              <a:spcAft>
                <a:spcPts val="1000"/>
              </a:spcAft>
              <a:tabLst>
                <a:tab pos="685800" algn="l"/>
              </a:tabLst>
            </a:pPr>
            <a:r>
              <a:rPr lang="en-US" sz="1800" dirty="0">
                <a:effectLst/>
                <a:ea typeface="SimSun" panose="02010600030101010101" pitchFamily="2" charset="-122"/>
                <a:cs typeface="Times New Roman" panose="02020603050405020304" pitchFamily="18" charset="0"/>
              </a:rPr>
              <a:t>Software Engineering by Roger Pressman</a:t>
            </a:r>
            <a:endParaRPr lang="en-IN" sz="1800" dirty="0">
              <a:effectLst/>
              <a:ea typeface="SimSun" panose="02010600030101010101" pitchFamily="2" charset="-122"/>
              <a:cs typeface="Times New Roman" panose="02020603050405020304" pitchFamily="18" charset="0"/>
            </a:endParaRPr>
          </a:p>
          <a:p>
            <a:pPr algn="just">
              <a:lnSpc>
                <a:spcPct val="100000"/>
              </a:lnSpc>
              <a:spcAft>
                <a:spcPts val="1000"/>
              </a:spcAft>
              <a:tabLst>
                <a:tab pos="685800" algn="l"/>
              </a:tabLst>
            </a:pPr>
            <a:r>
              <a:rPr lang="en-US" sz="1800" dirty="0">
                <a:effectLst/>
                <a:ea typeface="SimSun" panose="02010600030101010101" pitchFamily="2" charset="-122"/>
                <a:cs typeface="Times New Roman" panose="02020603050405020304" pitchFamily="18" charset="0"/>
              </a:rPr>
              <a:t>Database Systems by Abraham </a:t>
            </a:r>
            <a:r>
              <a:rPr lang="en-US" sz="1800" dirty="0" err="1">
                <a:effectLst/>
                <a:ea typeface="SimSun" panose="02010600030101010101" pitchFamily="2" charset="-122"/>
                <a:cs typeface="Times New Roman" panose="02020603050405020304" pitchFamily="18" charset="0"/>
              </a:rPr>
              <a:t>Silberschatz</a:t>
            </a:r>
            <a:endParaRPr lang="en-IN" sz="1800" dirty="0">
              <a:effectLst/>
              <a:ea typeface="SimSun" panose="02010600030101010101" pitchFamily="2" charset="-122"/>
              <a:cs typeface="Times New Roman" panose="02020603050405020304" pitchFamily="18" charset="0"/>
            </a:endParaRPr>
          </a:p>
          <a:p>
            <a:pPr algn="just">
              <a:lnSpc>
                <a:spcPct val="100000"/>
              </a:lnSpc>
            </a:pPr>
            <a:r>
              <a:rPr lang="en-US" sz="1800" dirty="0" err="1">
                <a:effectLst/>
                <a:ea typeface="SimSun" panose="02010600030101010101" pitchFamily="2" charset="-122"/>
              </a:rPr>
              <a:t>Sqlyog</a:t>
            </a:r>
            <a:r>
              <a:rPr lang="en-US" sz="1800" dirty="0">
                <a:effectLst/>
                <a:ea typeface="SimSun" panose="02010600030101010101" pitchFamily="2" charset="-122"/>
              </a:rPr>
              <a:t> Community – GitHub</a:t>
            </a:r>
          </a:p>
          <a:p>
            <a:pPr algn="just">
              <a:lnSpc>
                <a:spcPct val="100000"/>
              </a:lnSpc>
            </a:pPr>
            <a:endParaRPr lang="en-US" sz="1800" dirty="0">
              <a:effectLst/>
              <a:ea typeface="SimSun" panose="02010600030101010101" pitchFamily="2" charset="-122"/>
            </a:endParaRPr>
          </a:p>
          <a:p>
            <a:r>
              <a:rPr lang="en-US" sz="1800" b="1" dirty="0">
                <a:effectLst/>
                <a:ea typeface="SimSun" panose="02010600030101010101" pitchFamily="2" charset="-122"/>
                <a:cs typeface="Times New Roman" panose="02020603050405020304" pitchFamily="18" charset="0"/>
              </a:rPr>
              <a:t>WEBSITES REFERRED:</a:t>
            </a:r>
            <a:endParaRPr lang="en-US" sz="2000" dirty="0">
              <a:effectLst/>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cs typeface="Times New Roman" panose="02020603050405020304" pitchFamily="18" charset="0"/>
              </a:rPr>
              <a:t>JavaScript</a:t>
            </a:r>
            <a:r>
              <a:rPr lang="en-US" sz="1800" spc="-3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spc="-10" dirty="0">
                <a:solidFill>
                  <a:srgbClr val="0460C1"/>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https://javascript.info/</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Bef>
                <a:spcPts val="695"/>
              </a:spcBef>
              <a:spcAft>
                <a:spcPts val="1000"/>
              </a:spcAft>
              <a:tabLst>
                <a:tab pos="71755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HTML</a:t>
            </a:r>
            <a:r>
              <a:rPr lang="en-US" sz="1800" spc="-4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spc="-10" dirty="0">
                <a:solidFill>
                  <a:srgbClr val="0460C1"/>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https://html.com/</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Bef>
                <a:spcPts val="685"/>
              </a:spcBef>
              <a:spcAft>
                <a:spcPts val="1000"/>
              </a:spcAft>
              <a:tabLst>
                <a:tab pos="71755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Bootstrap</a:t>
            </a:r>
            <a:r>
              <a:rPr lang="en-US" sz="1800" spc="-4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spc="-10" dirty="0">
                <a:solidFill>
                  <a:srgbClr val="0460C1"/>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https://getbootstrap.com/</a:t>
            </a:r>
            <a:endParaRPr lang="en-US" sz="1800" u="sng" spc="-10" dirty="0">
              <a:solidFill>
                <a:srgbClr val="0460C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457200">
              <a:lnSpc>
                <a:spcPct val="115000"/>
              </a:lnSpc>
              <a:spcBef>
                <a:spcPts val="685"/>
              </a:spcBef>
              <a:spcAft>
                <a:spcPts val="1000"/>
              </a:spcAft>
              <a:tabLst>
                <a:tab pos="717550" algn="l"/>
              </a:tabLst>
            </a:pPr>
            <a:r>
              <a:rPr lang="en-US" sz="1800" dirty="0">
                <a:effectLst/>
                <a:latin typeface="Times New Roman" panose="02020603050405020304" pitchFamily="18" charset="0"/>
                <a:ea typeface="SimSun" panose="02010600030101010101" pitchFamily="2" charset="-122"/>
              </a:rPr>
              <a:t>CSS</a:t>
            </a:r>
            <a:r>
              <a:rPr lang="en-US" sz="1800" spc="-20" dirty="0">
                <a:effectLst/>
                <a:latin typeface="Times New Roman" panose="02020603050405020304" pitchFamily="18" charset="0"/>
                <a:ea typeface="SimSun" panose="02010600030101010101" pitchFamily="2" charset="-122"/>
              </a:rPr>
              <a:t> </a:t>
            </a:r>
            <a:r>
              <a:rPr lang="en-US" sz="1800" u="sng" spc="-10" dirty="0">
                <a:solidFill>
                  <a:srgbClr val="0460C1"/>
                </a:solidFill>
                <a:effectLst/>
                <a:latin typeface="Times New Roman" panose="02020603050405020304" pitchFamily="18" charset="0"/>
                <a:ea typeface="SimSun" panose="02010600030101010101" pitchFamily="2" charset="-122"/>
                <a:cs typeface="Times New Roman" panose="02020603050405020304" pitchFamily="18" charset="0"/>
                <a:hlinkClick r:id="rId5"/>
              </a:rPr>
              <a:t>https://www.w3schools.com/css/</a:t>
            </a:r>
            <a:endParaRPr lang="en-US" sz="1800" u="sng" spc="-10" dirty="0">
              <a:solidFill>
                <a:srgbClr val="0460C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457200">
              <a:lnSpc>
                <a:spcPct val="115000"/>
              </a:lnSpc>
              <a:spcBef>
                <a:spcPts val="695"/>
              </a:spcBef>
              <a:spcAft>
                <a:spcPts val="1000"/>
              </a:spcAft>
              <a:tabLst>
                <a:tab pos="717550" algn="l"/>
              </a:tabLst>
            </a:pPr>
            <a:r>
              <a:rPr lang="en-US" sz="1800" spc="-10" dirty="0">
                <a:effectLst/>
                <a:latin typeface="Times New Roman" panose="02020603050405020304" pitchFamily="18" charset="0"/>
                <a:ea typeface="SimSun" panose="02010600030101010101" pitchFamily="2" charset="-122"/>
                <a:cs typeface="Times New Roman" panose="02020603050405020304" pitchFamily="18" charset="0"/>
              </a:rPr>
              <a:t>MySQL</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spc="-10" dirty="0">
                <a:solidFill>
                  <a:srgbClr val="006DC0"/>
                </a:solidFill>
                <a:effectLst/>
                <a:uFill>
                  <a:solidFill>
                    <a:srgbClr val="006DC0"/>
                  </a:solidFill>
                </a:uFill>
                <a:latin typeface="Times New Roman" panose="02020603050405020304" pitchFamily="18" charset="0"/>
                <a:ea typeface="SimSun" panose="02010600030101010101" pitchFamily="2" charset="-122"/>
                <a:cs typeface="Times New Roman" panose="02020603050405020304" pitchFamily="18" charset="0"/>
              </a:rPr>
              <a:t>https:/</a:t>
            </a:r>
            <a:r>
              <a:rPr lang="en-US" sz="1800" u="sng" spc="-10" dirty="0">
                <a:solidFill>
                  <a:srgbClr val="006DC0"/>
                </a:solidFill>
                <a:effectLst/>
                <a:latin typeface="Times New Roman" panose="02020603050405020304" pitchFamily="18" charset="0"/>
                <a:ea typeface="SimSun" panose="02010600030101010101" pitchFamily="2" charset="-122"/>
                <a:cs typeface="Times New Roman" panose="02020603050405020304" pitchFamily="18" charset="0"/>
                <a:hlinkClick r:id="rId6"/>
              </a:rPr>
              <a:t>/www.jav</a:t>
            </a:r>
            <a:r>
              <a:rPr lang="en-US" sz="1800" u="sng" spc="-10" dirty="0">
                <a:solidFill>
                  <a:srgbClr val="006DC0"/>
                </a:solidFill>
                <a:effectLst/>
                <a:uFill>
                  <a:solidFill>
                    <a:srgbClr val="006DC0"/>
                  </a:solidFill>
                </a:uFill>
                <a:latin typeface="Times New Roman" panose="02020603050405020304" pitchFamily="18" charset="0"/>
                <a:ea typeface="SimSun" panose="02010600030101010101" pitchFamily="2" charset="-122"/>
                <a:cs typeface="Times New Roman" panose="02020603050405020304" pitchFamily="18" charset="0"/>
              </a:rPr>
              <a:t>a</a:t>
            </a:r>
            <a:r>
              <a:rPr lang="en-US" sz="1800" u="sng" spc="-10" dirty="0">
                <a:solidFill>
                  <a:srgbClr val="006DC0"/>
                </a:solidFill>
                <a:effectLst/>
                <a:latin typeface="Times New Roman" panose="02020603050405020304" pitchFamily="18" charset="0"/>
                <a:ea typeface="SimSun" panose="02010600030101010101" pitchFamily="2" charset="-122"/>
                <a:cs typeface="Times New Roman" panose="02020603050405020304" pitchFamily="18" charset="0"/>
                <a:hlinkClick r:id="rId6"/>
              </a:rPr>
              <a:t>tpoint.com/mysql-tutorial</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rPr>
              <a:t>PYTHON </a:t>
            </a:r>
            <a:r>
              <a:rPr lang="en-US" sz="1800" u="sng" spc="-10" dirty="0">
                <a:solidFill>
                  <a:srgbClr val="538ED3"/>
                </a:solidFill>
                <a:effectLst/>
                <a:latin typeface="Times New Roman" panose="02020603050405020304" pitchFamily="18" charset="0"/>
                <a:ea typeface="SimSun" panose="02010600030101010101" pitchFamily="2" charset="-122"/>
                <a:cs typeface="Times New Roman" panose="02020603050405020304" pitchFamily="18" charset="0"/>
                <a:hlinkClick r:id="rId7"/>
              </a:rPr>
              <a:t>https://www.python.org</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2000" dirty="0">
              <a:effectLst/>
              <a:ea typeface="SimSun" panose="02010600030101010101" pitchFamily="2" charset="-122"/>
            </a:endParaRPr>
          </a:p>
          <a:p>
            <a:endParaRPr lang="en-IN" sz="2000" dirty="0"/>
          </a:p>
        </p:txBody>
      </p:sp>
    </p:spTree>
    <p:extLst>
      <p:ext uri="{BB962C8B-B14F-4D97-AF65-F5344CB8AC3E}">
        <p14:creationId xmlns:p14="http://schemas.microsoft.com/office/powerpoint/2010/main" val="344928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844-A131-11F2-9473-D6BD70B2172F}"/>
              </a:ext>
            </a:extLst>
          </p:cNvPr>
          <p:cNvSpPr>
            <a:spLocks noGrp="1"/>
          </p:cNvSpPr>
          <p:nvPr>
            <p:ph type="title"/>
          </p:nvPr>
        </p:nvSpPr>
        <p:spPr>
          <a:xfrm>
            <a:off x="913795" y="371477"/>
            <a:ext cx="10353762" cy="590548"/>
          </a:xfrm>
        </p:spPr>
        <p:txBody>
          <a:bodyPr>
            <a:normAutofit/>
          </a:bodyPr>
          <a:lstStyle/>
          <a:p>
            <a:r>
              <a:rPr lang="en-IN" sz="2800" dirty="0"/>
              <a:t>ABSTARCT</a:t>
            </a:r>
          </a:p>
        </p:txBody>
      </p:sp>
      <p:sp>
        <p:nvSpPr>
          <p:cNvPr id="3" name="Content Placeholder 2">
            <a:extLst>
              <a:ext uri="{FF2B5EF4-FFF2-40B4-BE49-F238E27FC236}">
                <a16:creationId xmlns:a16="http://schemas.microsoft.com/office/drawing/2014/main" id="{A503BDAB-6716-EF37-65F4-D961BE6CC296}"/>
              </a:ext>
            </a:extLst>
          </p:cNvPr>
          <p:cNvSpPr>
            <a:spLocks noGrp="1"/>
          </p:cNvSpPr>
          <p:nvPr>
            <p:ph idx="1"/>
          </p:nvPr>
        </p:nvSpPr>
        <p:spPr>
          <a:xfrm>
            <a:off x="904368" y="962025"/>
            <a:ext cx="10353762" cy="5276850"/>
          </a:xfrm>
        </p:spPr>
        <p:txBody>
          <a:bodyPr>
            <a:noAutofit/>
          </a:bodyPr>
          <a:lstStyle/>
          <a:p>
            <a:pPr marL="36900" indent="0" algn="just">
              <a:lnSpc>
                <a:spcPct val="120000"/>
              </a:lnSpc>
              <a:buNone/>
            </a:pPr>
            <a:r>
              <a:rPr lang="en-US" sz="2000" dirty="0"/>
              <a:t>The Online Food Ordering System is a modern web-based application designed to revolutionize the way restaurants operate and how customers interact with them. Its primary goal is to streamline restaurant operations while providing unparalleled convenience and accessibility to customers, thereby enhancing the overall dining experience for everyone involved.</a:t>
            </a:r>
          </a:p>
          <a:p>
            <a:pPr marL="36900" indent="0" algn="just">
              <a:lnSpc>
                <a:spcPct val="120000"/>
              </a:lnSpc>
              <a:buNone/>
            </a:pPr>
            <a:r>
              <a:rPr lang="en-US" sz="2000" dirty="0"/>
              <a:t>Key to the system's functionality is its robust registration and login system, which allows both restaurant managers and users to create personalized accounts. This enables users to save their favorite restaurants, store payment information for quick and convenient ordering, and receive personalized recommendations based on their past orders and preferences. Similarly, restaurant managers can access their accounts to manage their menus, track orders, and analyze customer feedback. Overall, the Online Food Ordering System aims to bridge the gap between restaurants and customers in the digital landscape by providing a seamless and intuitive platform for food ordering and delivery. By offering a comprehensive set of features for both restaurant owners/managers and users, the system strives to enhance the overall dining experience, making it easier and more enjoyable for everyone involved.</a:t>
            </a:r>
            <a:endParaRPr lang="en-IN" sz="2000" dirty="0"/>
          </a:p>
        </p:txBody>
      </p:sp>
    </p:spTree>
    <p:extLst>
      <p:ext uri="{BB962C8B-B14F-4D97-AF65-F5344CB8AC3E}">
        <p14:creationId xmlns:p14="http://schemas.microsoft.com/office/powerpoint/2010/main" val="370521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7E9A-246C-6470-C4E7-A8F5F9A70025}"/>
              </a:ext>
            </a:extLst>
          </p:cNvPr>
          <p:cNvSpPr>
            <a:spLocks noGrp="1"/>
          </p:cNvSpPr>
          <p:nvPr>
            <p:ph type="title"/>
          </p:nvPr>
        </p:nvSpPr>
        <p:spPr>
          <a:xfrm>
            <a:off x="913795" y="609600"/>
            <a:ext cx="10353762" cy="676275"/>
          </a:xfrm>
        </p:spPr>
        <p:txBody>
          <a:bodyPr>
            <a:normAutofit/>
          </a:bodyPr>
          <a:lstStyle/>
          <a:p>
            <a:r>
              <a:rPr lang="en-IN" sz="2800" dirty="0"/>
              <a:t>INTRODUCTION</a:t>
            </a:r>
          </a:p>
        </p:txBody>
      </p:sp>
      <p:sp>
        <p:nvSpPr>
          <p:cNvPr id="3" name="Content Placeholder 2">
            <a:extLst>
              <a:ext uri="{FF2B5EF4-FFF2-40B4-BE49-F238E27FC236}">
                <a16:creationId xmlns:a16="http://schemas.microsoft.com/office/drawing/2014/main" id="{7CCFE820-6476-DA8C-18EE-51C28415F566}"/>
              </a:ext>
            </a:extLst>
          </p:cNvPr>
          <p:cNvSpPr>
            <a:spLocks noGrp="1"/>
          </p:cNvSpPr>
          <p:nvPr>
            <p:ph idx="1"/>
          </p:nvPr>
        </p:nvSpPr>
        <p:spPr>
          <a:xfrm>
            <a:off x="913795" y="1381125"/>
            <a:ext cx="10353762" cy="4676775"/>
          </a:xfrm>
        </p:spPr>
        <p:txBody>
          <a:bodyPr>
            <a:normAutofit lnSpcReduction="10000"/>
          </a:bodyPr>
          <a:lstStyle/>
          <a:p>
            <a:pPr marL="36900" indent="0" algn="just">
              <a:lnSpc>
                <a:spcPct val="107000"/>
              </a:lnSpc>
              <a:spcAft>
                <a:spcPts val="145"/>
              </a:spcAft>
              <a:buNone/>
            </a:pPr>
            <a:r>
              <a:rPr lang="en-US" sz="2000" dirty="0">
                <a:effectLst/>
                <a:ea typeface="SimSun" panose="02010600030101010101" pitchFamily="2" charset="-122"/>
                <a:cs typeface="Times New Roman" panose="02020603050405020304" pitchFamily="18" charset="0"/>
              </a:rPr>
              <a:t>In today's fast-paced world, the food industry is undergoing a significant transformation with the advent of online platforms. The Online Food Ordering System emerges as a solution to meet the evolving needs of restaurants and customers alike. By leveraging the power of the internet, OFOS revolutionizes the way people discover, order, and enjoy food. This system caters to the diverse requirements of stakeholders within the food ecosystem. For restaurant owners and managers, it offers robust management tools to streamline operations, optimize menu offerings, and expand their digital presence. On the other hand, for customers, project provides a seamless and convenient way to explore culinary options, make informed decisions, and enjoy hassle-free ordering experiences. This paper delves into the architecture, functionalities, and benefits of the system. By examining its features such as user registration, restaurant search, menu browsing, and filtering options, we aim to highlight how the system enhances efficiency, accessibility, and satisfaction for both restaurants and customers. Additionally, we explore the technological advancements driving the adoption of such systems and the future prospects of online food ordering in the ever-evolving landscape of the food industry.</a:t>
            </a:r>
            <a:endParaRPr lang="en-IN" sz="2000" dirty="0">
              <a:effectLst/>
              <a:ea typeface="SimSun" panose="02010600030101010101" pitchFamily="2" charset="-122"/>
              <a:cs typeface="Times New Roman" panose="02020603050405020304" pitchFamily="18" charset="0"/>
            </a:endParaRPr>
          </a:p>
          <a:p>
            <a:pPr marL="36900" indent="0">
              <a:lnSpc>
                <a:spcPct val="107000"/>
              </a:lnSpc>
              <a:spcAft>
                <a:spcPts val="145"/>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21380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24DAE-78C5-431B-17F6-9A33190CAD11}"/>
              </a:ext>
            </a:extLst>
          </p:cNvPr>
          <p:cNvSpPr>
            <a:spLocks noGrp="1"/>
          </p:cNvSpPr>
          <p:nvPr>
            <p:ph idx="1"/>
          </p:nvPr>
        </p:nvSpPr>
        <p:spPr>
          <a:xfrm>
            <a:off x="913795" y="371475"/>
            <a:ext cx="10353762" cy="6105525"/>
          </a:xfrm>
        </p:spPr>
        <p:txBody>
          <a:bodyPr>
            <a:normAutofit fontScale="70000" lnSpcReduction="20000"/>
          </a:bodyPr>
          <a:lstStyle/>
          <a:p>
            <a:pPr marL="36900" indent="0" algn="just">
              <a:lnSpc>
                <a:spcPct val="107000"/>
              </a:lnSpc>
              <a:spcAft>
                <a:spcPts val="145"/>
              </a:spcAft>
              <a:buNone/>
            </a:pPr>
            <a:r>
              <a:rPr lang="en-US" sz="2900" b="1" dirty="0">
                <a:effectLst/>
                <a:ea typeface="SimSun" panose="02010600030101010101" pitchFamily="2" charset="-122"/>
                <a:cs typeface="Times New Roman" panose="02020603050405020304" pitchFamily="18" charset="0"/>
              </a:rPr>
              <a:t>MAJOR MODULES:  </a:t>
            </a:r>
            <a:endParaRPr lang="en-IN" sz="2900" dirty="0">
              <a:effectLst/>
              <a:ea typeface="SimSun" panose="02010600030101010101" pitchFamily="2" charset="-122"/>
              <a:cs typeface="Times New Roman" panose="02020603050405020304" pitchFamily="18" charset="0"/>
            </a:endParaRPr>
          </a:p>
          <a:p>
            <a:pPr marR="5080" algn="just">
              <a:lnSpc>
                <a:spcPct val="103000"/>
              </a:lnSpc>
              <a:spcAft>
                <a:spcPts val="70"/>
              </a:spcAft>
            </a:pPr>
            <a:r>
              <a:rPr lang="en-US" sz="2900" dirty="0">
                <a:effectLst/>
                <a:ea typeface="SimSun" panose="02010600030101010101" pitchFamily="2" charset="-122"/>
                <a:cs typeface="Times New Roman" panose="02020603050405020304" pitchFamily="18" charset="0"/>
              </a:rPr>
              <a:t>Admin </a:t>
            </a:r>
            <a:endParaRPr lang="en-IN" sz="2900" dirty="0">
              <a:effectLst/>
              <a:ea typeface="SimSun" panose="02010600030101010101" pitchFamily="2" charset="-122"/>
              <a:cs typeface="Times New Roman" panose="02020603050405020304" pitchFamily="18" charset="0"/>
            </a:endParaRPr>
          </a:p>
          <a:p>
            <a:pPr marR="5080" algn="just">
              <a:lnSpc>
                <a:spcPct val="103000"/>
              </a:lnSpc>
              <a:spcAft>
                <a:spcPts val="70"/>
              </a:spcAft>
            </a:pPr>
            <a:r>
              <a:rPr lang="en-IN" sz="2900" dirty="0">
                <a:effectLst/>
                <a:ea typeface="SimSun" panose="02010600030101010101" pitchFamily="2" charset="-122"/>
                <a:cs typeface="Times New Roman" panose="02020603050405020304" pitchFamily="18" charset="0"/>
              </a:rPr>
              <a:t>Hotels</a:t>
            </a:r>
          </a:p>
          <a:p>
            <a:pPr marR="5080" algn="just">
              <a:lnSpc>
                <a:spcPct val="103000"/>
              </a:lnSpc>
              <a:spcAft>
                <a:spcPts val="70"/>
              </a:spcAft>
            </a:pPr>
            <a:r>
              <a:rPr lang="en-US" sz="2900" dirty="0">
                <a:effectLst/>
                <a:ea typeface="SimSun" panose="02010600030101010101" pitchFamily="2" charset="-122"/>
                <a:cs typeface="Times New Roman" panose="02020603050405020304" pitchFamily="18" charset="0"/>
              </a:rPr>
              <a:t>Users</a:t>
            </a:r>
            <a:endParaRPr lang="en-IN" sz="2900" dirty="0">
              <a:effectLst/>
              <a:ea typeface="SimSun" panose="02010600030101010101" pitchFamily="2" charset="-122"/>
              <a:cs typeface="Times New Roman" panose="02020603050405020304" pitchFamily="18" charset="0"/>
            </a:endParaRPr>
          </a:p>
          <a:p>
            <a:pPr marR="5080" algn="just">
              <a:lnSpc>
                <a:spcPct val="103000"/>
              </a:lnSpc>
              <a:spcAft>
                <a:spcPts val="70"/>
              </a:spcAft>
            </a:pPr>
            <a:r>
              <a:rPr lang="en-US" sz="2900" dirty="0">
                <a:effectLst/>
                <a:ea typeface="SimSun" panose="02010600030101010101" pitchFamily="2" charset="-122"/>
                <a:cs typeface="Times New Roman" panose="02020603050405020304" pitchFamily="18" charset="0"/>
              </a:rPr>
              <a:t> Delivery Boys</a:t>
            </a:r>
            <a:endParaRPr lang="en-IN" sz="2900" dirty="0">
              <a:effectLst/>
              <a:ea typeface="SimSun" panose="02010600030101010101" pitchFamily="2" charset="-122"/>
              <a:cs typeface="Times New Roman" panose="02020603050405020304" pitchFamily="18" charset="0"/>
            </a:endParaRPr>
          </a:p>
          <a:p>
            <a:pPr marL="36900" indent="0" algn="just">
              <a:lnSpc>
                <a:spcPct val="115000"/>
              </a:lnSpc>
              <a:spcAft>
                <a:spcPts val="1000"/>
              </a:spcAft>
              <a:buNone/>
            </a:pPr>
            <a:r>
              <a:rPr lang="en-US" sz="3100" b="1" dirty="0">
                <a:effectLst/>
                <a:ea typeface="SimSun" panose="02010600030101010101" pitchFamily="2" charset="-122"/>
                <a:cs typeface="Times New Roman" panose="02020603050405020304" pitchFamily="18" charset="0"/>
              </a:rPr>
              <a:t>Functionalities of Modules</a:t>
            </a:r>
            <a:endParaRPr lang="en-US" sz="2200" b="1" dirty="0">
              <a:effectLst/>
              <a:ea typeface="SimSun" panose="02010600030101010101" pitchFamily="2" charset="-122"/>
              <a:cs typeface="Times New Roman" panose="02020603050405020304" pitchFamily="18" charset="0"/>
            </a:endParaRPr>
          </a:p>
          <a:p>
            <a:pPr algn="just">
              <a:lnSpc>
                <a:spcPct val="115000"/>
              </a:lnSpc>
              <a:spcAft>
                <a:spcPts val="1000"/>
              </a:spcAft>
            </a:pPr>
            <a:r>
              <a:rPr lang="en-US" sz="3300" b="1" dirty="0">
                <a:effectLst/>
                <a:ea typeface="SimSun" panose="02010600030101010101" pitchFamily="2" charset="-122"/>
                <a:cs typeface="Times New Roman" panose="02020603050405020304" pitchFamily="18" charset="0"/>
              </a:rPr>
              <a:t>ADMIN</a:t>
            </a:r>
            <a:endParaRPr lang="en-IN" sz="3300" b="1" dirty="0">
              <a:effectLst/>
              <a:ea typeface="SimSun" panose="02010600030101010101" pitchFamily="2" charset="-122"/>
              <a:cs typeface="Times New Roman" panose="02020603050405020304" pitchFamily="18" charset="0"/>
            </a:endParaRPr>
          </a:p>
          <a:p>
            <a:pPr marL="457200" algn="just">
              <a:lnSpc>
                <a:spcPct val="115000"/>
              </a:lnSpc>
            </a:pPr>
            <a:r>
              <a:rPr lang="en-US" sz="2900" dirty="0">
                <a:effectLst/>
                <a:ea typeface="SimSun" panose="02010600030101010101" pitchFamily="2" charset="-122"/>
                <a:cs typeface="Times New Roman" panose="02020603050405020304" pitchFamily="18" charset="0"/>
              </a:rPr>
              <a:t>Platform management oversight</a:t>
            </a:r>
            <a:endParaRPr lang="en-IN" sz="2900" dirty="0">
              <a:effectLst/>
              <a:ea typeface="SimSun" panose="02010600030101010101" pitchFamily="2" charset="-122"/>
              <a:cs typeface="Times New Roman" panose="02020603050405020304" pitchFamily="18" charset="0"/>
            </a:endParaRPr>
          </a:p>
          <a:p>
            <a:pPr marL="457200" algn="just">
              <a:lnSpc>
                <a:spcPct val="115000"/>
              </a:lnSpc>
            </a:pPr>
            <a:r>
              <a:rPr lang="en-US" sz="2900" dirty="0">
                <a:effectLst/>
                <a:ea typeface="SimSun" panose="02010600030101010101" pitchFamily="2" charset="-122"/>
                <a:cs typeface="Times New Roman" panose="02020603050405020304" pitchFamily="18" charset="0"/>
              </a:rPr>
              <a:t> Maintenance</a:t>
            </a:r>
            <a:endParaRPr lang="en-IN" sz="2900" dirty="0">
              <a:effectLst/>
              <a:ea typeface="SimSun" panose="02010600030101010101" pitchFamily="2" charset="-122"/>
              <a:cs typeface="Times New Roman" panose="02020603050405020304" pitchFamily="18" charset="0"/>
            </a:endParaRPr>
          </a:p>
          <a:p>
            <a:pPr marL="457200" algn="just">
              <a:lnSpc>
                <a:spcPct val="115000"/>
              </a:lnSpc>
            </a:pPr>
            <a:r>
              <a:rPr lang="en-US" sz="2900" dirty="0">
                <a:effectLst/>
                <a:ea typeface="SimSun" panose="02010600030101010101" pitchFamily="2" charset="-122"/>
                <a:cs typeface="Times New Roman" panose="02020603050405020304" pitchFamily="18" charset="0"/>
              </a:rPr>
              <a:t>Managing recruitment processes</a:t>
            </a:r>
            <a:endParaRPr lang="en-IN" sz="2900" dirty="0">
              <a:effectLst/>
              <a:ea typeface="SimSun" panose="02010600030101010101" pitchFamily="2" charset="-122"/>
              <a:cs typeface="Times New Roman" panose="02020603050405020304" pitchFamily="18" charset="0"/>
            </a:endParaRPr>
          </a:p>
          <a:p>
            <a:pPr marL="457200" algn="just">
              <a:lnSpc>
                <a:spcPct val="115000"/>
              </a:lnSpc>
              <a:spcAft>
                <a:spcPts val="1000"/>
              </a:spcAft>
            </a:pPr>
            <a:r>
              <a:rPr lang="en-US" sz="2900" dirty="0">
                <a:effectLst/>
                <a:ea typeface="SimSun" panose="02010600030101010101" pitchFamily="2" charset="-122"/>
                <a:cs typeface="Times New Roman" panose="02020603050405020304" pitchFamily="18" charset="0"/>
              </a:rPr>
              <a:t> Engaging with potential candidates with unparalleled efficiency. </a:t>
            </a:r>
            <a:endParaRPr lang="en-IN" sz="2900" dirty="0">
              <a:effectLst/>
              <a:ea typeface="SimSun" panose="02010600030101010101" pitchFamily="2" charset="-122"/>
              <a:cs typeface="Times New Roman" panose="02020603050405020304" pitchFamily="18" charset="0"/>
            </a:endParaRPr>
          </a:p>
          <a:p>
            <a:pPr algn="just">
              <a:lnSpc>
                <a:spcPct val="115000"/>
              </a:lnSpc>
              <a:spcAft>
                <a:spcPts val="1000"/>
              </a:spcAft>
            </a:pPr>
            <a:r>
              <a:rPr lang="en-US" sz="2600" b="1" dirty="0">
                <a:effectLst/>
                <a:ea typeface="SimSun" panose="02010600030101010101" pitchFamily="2" charset="-122"/>
                <a:cs typeface="Times New Roman" panose="02020603050405020304" pitchFamily="18" charset="0"/>
              </a:rPr>
              <a:t>HOTELS </a:t>
            </a:r>
            <a:endParaRPr lang="en-IN" sz="2600" b="1" dirty="0">
              <a:effectLst/>
              <a:ea typeface="SimSun" panose="02010600030101010101" pitchFamily="2" charset="-122"/>
              <a:cs typeface="Times New Roman" panose="02020603050405020304" pitchFamily="18" charset="0"/>
            </a:endParaRPr>
          </a:p>
          <a:p>
            <a:pPr marL="457200" algn="just">
              <a:lnSpc>
                <a:spcPct val="115000"/>
              </a:lnSpc>
            </a:pPr>
            <a:r>
              <a:rPr lang="en-US" sz="2600" dirty="0">
                <a:effectLst/>
                <a:ea typeface="SimSun" panose="02010600030101010101" pitchFamily="2" charset="-122"/>
                <a:cs typeface="Times New Roman" panose="02020603050405020304" pitchFamily="18" charset="0"/>
              </a:rPr>
              <a:t>Registration and login</a:t>
            </a:r>
            <a:endParaRPr lang="en-IN" sz="2600" dirty="0">
              <a:effectLst/>
              <a:ea typeface="SimSun" panose="02010600030101010101" pitchFamily="2" charset="-122"/>
              <a:cs typeface="Times New Roman" panose="02020603050405020304" pitchFamily="18" charset="0"/>
            </a:endParaRPr>
          </a:p>
          <a:p>
            <a:pPr marL="457200" algn="just">
              <a:lnSpc>
                <a:spcPct val="115000"/>
              </a:lnSpc>
              <a:spcAft>
                <a:spcPts val="1000"/>
              </a:spcAft>
            </a:pPr>
            <a:r>
              <a:rPr lang="en-US" sz="2600" dirty="0">
                <a:effectLst/>
                <a:ea typeface="SimSun" panose="02010600030101010101" pitchFamily="2" charset="-122"/>
                <a:cs typeface="Times New Roman" panose="02020603050405020304" pitchFamily="18" charset="0"/>
              </a:rPr>
              <a:t> Update menu or Change menu</a:t>
            </a:r>
          </a:p>
          <a:p>
            <a:pPr marL="457200" algn="just">
              <a:lnSpc>
                <a:spcPct val="115000"/>
              </a:lnSpc>
              <a:spcAft>
                <a:spcPts val="1000"/>
              </a:spcAft>
            </a:pPr>
            <a:endParaRPr lang="en-IN" sz="2200" dirty="0">
              <a:effectLst/>
              <a:ea typeface="SimSun" panose="02010600030101010101" pitchFamily="2" charset="-122"/>
              <a:cs typeface="Times New Roman" panose="02020603050405020304" pitchFamily="18" charset="0"/>
            </a:endParaRPr>
          </a:p>
          <a:p>
            <a:pPr marL="457200">
              <a:lnSpc>
                <a:spcPct val="115000"/>
              </a:lnSpc>
            </a:pP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256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8DC8F-9453-165A-5645-6A5155021F13}"/>
              </a:ext>
            </a:extLst>
          </p:cNvPr>
          <p:cNvSpPr>
            <a:spLocks noGrp="1"/>
          </p:cNvSpPr>
          <p:nvPr>
            <p:ph idx="1"/>
          </p:nvPr>
        </p:nvSpPr>
        <p:spPr>
          <a:xfrm>
            <a:off x="723900" y="400050"/>
            <a:ext cx="10858500" cy="6115050"/>
          </a:xfrm>
        </p:spPr>
        <p:txBody>
          <a:bodyPr/>
          <a:lstStyle/>
          <a:p>
            <a:pPr marL="457200" algn="just">
              <a:lnSpc>
                <a:spcPct val="115000"/>
              </a:lnSpc>
            </a:pPr>
            <a:r>
              <a:rPr lang="en-US" sz="1800" dirty="0">
                <a:effectLst/>
                <a:ea typeface="SimSun" panose="02010600030101010101" pitchFamily="2" charset="-122"/>
                <a:cs typeface="Times New Roman" panose="02020603050405020304" pitchFamily="18" charset="0"/>
              </a:rPr>
              <a:t>Add multiple Hotels</a:t>
            </a:r>
            <a:endParaRPr lang="en-IN" sz="1800" dirty="0">
              <a:effectLst/>
              <a:ea typeface="SimSun" panose="02010600030101010101" pitchFamily="2" charset="-122"/>
              <a:cs typeface="Times New Roman" panose="02020603050405020304" pitchFamily="18" charset="0"/>
            </a:endParaRPr>
          </a:p>
          <a:p>
            <a:pPr marL="457200" algn="just">
              <a:lnSpc>
                <a:spcPct val="115000"/>
              </a:lnSpc>
              <a:spcAft>
                <a:spcPts val="1000"/>
              </a:spcAft>
            </a:pPr>
            <a:r>
              <a:rPr lang="en-US" sz="1800" dirty="0">
                <a:effectLst/>
                <a:ea typeface="SimSun" panose="02010600030101010101" pitchFamily="2" charset="-122"/>
                <a:cs typeface="Times New Roman" panose="02020603050405020304" pitchFamily="18" charset="0"/>
              </a:rPr>
              <a:t>Raise complaints</a:t>
            </a:r>
          </a:p>
          <a:p>
            <a:pPr marL="151200" indent="0" algn="just">
              <a:lnSpc>
                <a:spcPct val="115000"/>
              </a:lnSpc>
              <a:spcAft>
                <a:spcPts val="1000"/>
              </a:spcAft>
              <a:buNone/>
            </a:pPr>
            <a:endParaRPr lang="en-IN" sz="1600" dirty="0">
              <a:effectLst/>
              <a:ea typeface="SimSun" panose="02010600030101010101" pitchFamily="2" charset="-122"/>
              <a:cs typeface="Times New Roman" panose="02020603050405020304" pitchFamily="18" charset="0"/>
            </a:endParaRPr>
          </a:p>
          <a:p>
            <a:pPr algn="just">
              <a:lnSpc>
                <a:spcPct val="115000"/>
              </a:lnSpc>
              <a:spcAft>
                <a:spcPts val="1000"/>
              </a:spcAft>
            </a:pPr>
            <a:r>
              <a:rPr lang="en-US" sz="1800" b="1" dirty="0">
                <a:effectLst/>
                <a:ea typeface="SimSun" panose="02010600030101010101" pitchFamily="2" charset="-122"/>
                <a:cs typeface="Times New Roman" panose="02020603050405020304" pitchFamily="18" charset="0"/>
              </a:rPr>
              <a:t>USERS </a:t>
            </a:r>
            <a:endParaRPr lang="en-IN" sz="1800" b="1" dirty="0">
              <a:effectLst/>
              <a:ea typeface="SimSun" panose="02010600030101010101" pitchFamily="2" charset="-122"/>
              <a:cs typeface="Times New Roman" panose="02020603050405020304" pitchFamily="18" charset="0"/>
            </a:endParaRPr>
          </a:p>
          <a:p>
            <a:pPr marL="457200" algn="just">
              <a:lnSpc>
                <a:spcPct val="115000"/>
              </a:lnSpc>
            </a:pPr>
            <a:r>
              <a:rPr lang="en-US" sz="1800" dirty="0">
                <a:effectLst/>
                <a:ea typeface="SimSun" panose="02010600030101010101" pitchFamily="2" charset="-122"/>
                <a:cs typeface="Times New Roman" panose="02020603050405020304" pitchFamily="18" charset="0"/>
              </a:rPr>
              <a:t>Registration and login</a:t>
            </a:r>
            <a:endParaRPr lang="en-IN" sz="1800" dirty="0">
              <a:effectLst/>
              <a:ea typeface="SimSun" panose="02010600030101010101" pitchFamily="2" charset="-122"/>
              <a:cs typeface="Times New Roman" panose="02020603050405020304" pitchFamily="18" charset="0"/>
            </a:endParaRPr>
          </a:p>
          <a:p>
            <a:pPr marL="457200" algn="just">
              <a:lnSpc>
                <a:spcPct val="115000"/>
              </a:lnSpc>
            </a:pPr>
            <a:r>
              <a:rPr lang="en-US" sz="1800" dirty="0">
                <a:effectLst/>
                <a:ea typeface="SimSun" panose="02010600030101010101" pitchFamily="2" charset="-122"/>
                <a:cs typeface="Times New Roman" panose="02020603050405020304" pitchFamily="18" charset="0"/>
              </a:rPr>
              <a:t>Order food</a:t>
            </a:r>
            <a:endParaRPr lang="en-IN" sz="1800" dirty="0">
              <a:effectLst/>
              <a:ea typeface="SimSun" panose="02010600030101010101" pitchFamily="2" charset="-122"/>
              <a:cs typeface="Times New Roman" panose="02020603050405020304" pitchFamily="18" charset="0"/>
            </a:endParaRPr>
          </a:p>
          <a:p>
            <a:pPr marL="457200" algn="just">
              <a:lnSpc>
                <a:spcPct val="115000"/>
              </a:lnSpc>
            </a:pPr>
            <a:r>
              <a:rPr lang="en-US" sz="1800" dirty="0">
                <a:effectLst/>
                <a:ea typeface="SimSun" panose="02010600030101010101" pitchFamily="2" charset="-122"/>
                <a:cs typeface="Times New Roman" panose="02020603050405020304" pitchFamily="18" charset="0"/>
              </a:rPr>
              <a:t>View Hotels</a:t>
            </a:r>
            <a:endParaRPr lang="en-IN" sz="1800" dirty="0">
              <a:effectLst/>
              <a:ea typeface="SimSun" panose="02010600030101010101" pitchFamily="2" charset="-122"/>
              <a:cs typeface="Times New Roman" panose="02020603050405020304" pitchFamily="18" charset="0"/>
            </a:endParaRPr>
          </a:p>
          <a:p>
            <a:pPr marL="457200" algn="just">
              <a:lnSpc>
                <a:spcPct val="115000"/>
              </a:lnSpc>
            </a:pPr>
            <a:r>
              <a:rPr lang="en-US" sz="1800" dirty="0">
                <a:effectLst/>
                <a:ea typeface="SimSun" panose="02010600030101010101" pitchFamily="2" charset="-122"/>
                <a:cs typeface="Times New Roman" panose="02020603050405020304" pitchFamily="18" charset="0"/>
              </a:rPr>
              <a:t>Make </a:t>
            </a:r>
            <a:r>
              <a:rPr lang="en-IN" sz="1800" dirty="0">
                <a:effectLst/>
                <a:ea typeface="SimSun" panose="02010600030101010101" pitchFamily="2" charset="-122"/>
                <a:cs typeface="Times New Roman" panose="02020603050405020304" pitchFamily="18" charset="0"/>
              </a:rPr>
              <a:t>payment</a:t>
            </a:r>
          </a:p>
          <a:p>
            <a:pPr marL="457200" algn="just">
              <a:lnSpc>
                <a:spcPct val="115000"/>
              </a:lnSpc>
              <a:spcAft>
                <a:spcPts val="1000"/>
              </a:spcAft>
            </a:pPr>
            <a:r>
              <a:rPr lang="en-US" sz="1800" dirty="0">
                <a:effectLst/>
                <a:ea typeface="SimSun" panose="02010600030101010101" pitchFamily="2" charset="-122"/>
                <a:cs typeface="Times New Roman" panose="02020603050405020304" pitchFamily="18" charset="0"/>
              </a:rPr>
              <a:t>View and Update of complaints</a:t>
            </a:r>
          </a:p>
          <a:p>
            <a:pPr marL="151200" indent="0" algn="just">
              <a:lnSpc>
                <a:spcPct val="115000"/>
              </a:lnSpc>
              <a:spcAft>
                <a:spcPts val="1000"/>
              </a:spcAft>
              <a:buNone/>
            </a:pPr>
            <a:endParaRPr lang="en-IN" sz="1500" dirty="0">
              <a:effectLst/>
              <a:ea typeface="SimSun" panose="02010600030101010101" pitchFamily="2" charset="-122"/>
              <a:cs typeface="Times New Roman" panose="02020603050405020304" pitchFamily="18" charset="0"/>
            </a:endParaRPr>
          </a:p>
          <a:p>
            <a:pPr algn="just">
              <a:lnSpc>
                <a:spcPct val="115000"/>
              </a:lnSpc>
              <a:spcAft>
                <a:spcPts val="1000"/>
              </a:spcAft>
            </a:pPr>
            <a:r>
              <a:rPr lang="en-US" sz="1500" b="1" dirty="0">
                <a:effectLst/>
                <a:ea typeface="SimSun" panose="02010600030101010101" pitchFamily="2" charset="-122"/>
                <a:cs typeface="Times New Roman" panose="02020603050405020304" pitchFamily="18" charset="0"/>
              </a:rPr>
              <a:t> </a:t>
            </a:r>
            <a:r>
              <a:rPr lang="en-US" sz="1800" b="1" dirty="0">
                <a:effectLst/>
                <a:ea typeface="SimSun" panose="02010600030101010101" pitchFamily="2" charset="-122"/>
                <a:cs typeface="Times New Roman" panose="02020603050405020304" pitchFamily="18" charset="0"/>
              </a:rPr>
              <a:t>DELIVERY BOYS </a:t>
            </a:r>
            <a:endParaRPr lang="en-IN" sz="1800" dirty="0">
              <a:effectLst/>
              <a:ea typeface="SimSun" panose="02010600030101010101" pitchFamily="2" charset="-122"/>
              <a:cs typeface="Times New Roman" panose="02020603050405020304" pitchFamily="18" charset="0"/>
            </a:endParaRPr>
          </a:p>
          <a:p>
            <a:pPr marL="457200" algn="just">
              <a:lnSpc>
                <a:spcPct val="115000"/>
              </a:lnSpc>
            </a:pPr>
            <a:r>
              <a:rPr lang="en-US" sz="1500" b="1" dirty="0">
                <a:effectLst/>
                <a:ea typeface="SimSun" panose="02010600030101010101" pitchFamily="2" charset="-122"/>
                <a:cs typeface="Times New Roman" panose="02020603050405020304" pitchFamily="18" charset="0"/>
              </a:rPr>
              <a:t> </a:t>
            </a:r>
            <a:r>
              <a:rPr lang="en-US" sz="1800" dirty="0">
                <a:effectLst/>
                <a:ea typeface="SimSun" panose="02010600030101010101" pitchFamily="2" charset="-122"/>
                <a:cs typeface="Times New Roman" panose="02020603050405020304" pitchFamily="18" charset="0"/>
              </a:rPr>
              <a:t>Delivery Boy Registration</a:t>
            </a:r>
            <a:endParaRPr lang="en-IN" sz="1800" dirty="0">
              <a:effectLst/>
              <a:ea typeface="SimSun" panose="02010600030101010101" pitchFamily="2" charset="-122"/>
              <a:cs typeface="Times New Roman" panose="02020603050405020304" pitchFamily="18" charset="0"/>
            </a:endParaRPr>
          </a:p>
          <a:p>
            <a:pPr marL="457200" algn="just">
              <a:lnSpc>
                <a:spcPct val="115000"/>
              </a:lnSpc>
              <a:spcAft>
                <a:spcPts val="1000"/>
              </a:spcAft>
            </a:pPr>
            <a:r>
              <a:rPr lang="en-US" sz="1800" dirty="0">
                <a:effectLst/>
                <a:ea typeface="SimSun" panose="02010600030101010101" pitchFamily="2" charset="-122"/>
                <a:cs typeface="Times New Roman" panose="02020603050405020304" pitchFamily="18" charset="0"/>
              </a:rPr>
              <a:t>Update Registered Details</a:t>
            </a:r>
            <a:endParaRPr lang="en-IN" sz="1800" dirty="0">
              <a:effectLst/>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419734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63F9-96C1-E556-B16A-EAA1C5E62F68}"/>
              </a:ext>
            </a:extLst>
          </p:cNvPr>
          <p:cNvSpPr>
            <a:spLocks noGrp="1"/>
          </p:cNvSpPr>
          <p:nvPr>
            <p:ph type="title"/>
          </p:nvPr>
        </p:nvSpPr>
        <p:spPr>
          <a:xfrm>
            <a:off x="804560" y="114300"/>
            <a:ext cx="10353762" cy="781050"/>
          </a:xfrm>
        </p:spPr>
        <p:txBody>
          <a:bodyPr>
            <a:noAutofit/>
          </a:bodyPr>
          <a:lstStyle/>
          <a:p>
            <a:br>
              <a:rPr lang="en-US" sz="2800" b="1" u="sng" dirty="0">
                <a:effectLst/>
                <a:ea typeface="SimSun" panose="02010600030101010101" pitchFamily="2" charset="-122"/>
                <a:cs typeface="Times New Roman" panose="02020603050405020304" pitchFamily="18" charset="0"/>
              </a:rPr>
            </a:br>
            <a:r>
              <a:rPr lang="en-US" sz="2800" b="1" u="sng" dirty="0">
                <a:effectLst/>
                <a:ea typeface="SimSun" panose="02010600030101010101" pitchFamily="2" charset="-122"/>
                <a:cs typeface="Times New Roman" panose="02020603050405020304" pitchFamily="18" charset="0"/>
              </a:rPr>
              <a:t>PRESENT &amp;PROPOSED  SYSTEM</a:t>
            </a:r>
            <a:br>
              <a:rPr lang="en-IN" sz="2000" dirty="0">
                <a:effectLst/>
                <a:latin typeface="Calibri" panose="020F0502020204030204" pitchFamily="34" charset="0"/>
                <a:ea typeface="SimSun" panose="02010600030101010101" pitchFamily="2" charset="-122"/>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6B90246E-ACC7-7604-4D70-0A9966BA7F52}"/>
              </a:ext>
            </a:extLst>
          </p:cNvPr>
          <p:cNvSpPr>
            <a:spLocks noGrp="1"/>
          </p:cNvSpPr>
          <p:nvPr>
            <p:ph idx="1"/>
          </p:nvPr>
        </p:nvSpPr>
        <p:spPr>
          <a:xfrm>
            <a:off x="695325" y="800100"/>
            <a:ext cx="10572232" cy="5829299"/>
          </a:xfrm>
        </p:spPr>
        <p:txBody>
          <a:bodyPr>
            <a:normAutofit fontScale="92500" lnSpcReduction="20000"/>
          </a:bodyPr>
          <a:lstStyle/>
          <a:p>
            <a:pPr marL="36900" indent="0" algn="just">
              <a:lnSpc>
                <a:spcPct val="100000"/>
              </a:lnSpc>
              <a:spcAft>
                <a:spcPts val="1000"/>
              </a:spcAft>
              <a:buNone/>
            </a:pPr>
            <a:r>
              <a:rPr lang="en-US" sz="1800" b="1" dirty="0">
                <a:effectLst/>
                <a:ea typeface="SimSun" panose="02010600030101010101" pitchFamily="2" charset="-122"/>
                <a:cs typeface="Times New Roman" panose="02020603050405020304" pitchFamily="18" charset="0"/>
              </a:rPr>
              <a:t>PRESENT SYSTEM :-</a:t>
            </a:r>
            <a:r>
              <a:rPr lang="en-US" sz="1900" dirty="0">
                <a:effectLst/>
                <a:ea typeface="SimSun" panose="02010600030101010101" pitchFamily="2" charset="-122"/>
                <a:cs typeface="Times New Roman" panose="02020603050405020304" pitchFamily="18" charset="0"/>
              </a:rPr>
              <a:t>The existing system of an online food delivery project typically comprises a combination of manual processes, disjointed platforms, and fragmented operations. In this traditional model, customers primarily place orders through phone calls or visiting restaurant websites directly. This method lacks the convenience and efficiency that modern consumers expect, often resulting in longer wait times and potential errors in order placement. 6 For restaurants, managing orders from multiple channels, such as phone calls, walk-ins, and online orders, can be cumbersome and inefficient. Without a centralized system for order management, restaurant staff may struggle to keep track of incoming orders, leading to errors, delays, and potential customer dissatisfaction. Delivery logistics in the existing system are often handled manually or through third-party delivery services. This can lead to challenges in optimizing delivery routes, allocating drivers, and providing accurate delivery estimates to customers. Additionally, without real-time tracking capabilities, customers may experience uncertainty regarding the status and whereabouts of their orders. </a:t>
            </a:r>
          </a:p>
          <a:p>
            <a:pPr marL="36900" indent="0" algn="just">
              <a:spcAft>
                <a:spcPts val="1000"/>
              </a:spcAft>
              <a:buNone/>
            </a:pPr>
            <a:r>
              <a:rPr lang="en-US" sz="1900" b="1" dirty="0">
                <a:effectLst/>
                <a:ea typeface="SimSun" panose="02010600030101010101" pitchFamily="2" charset="-122"/>
                <a:cs typeface="Times New Roman" panose="02020603050405020304" pitchFamily="18" charset="0"/>
              </a:rPr>
              <a:t>PROPOSED SYSTEM:-</a:t>
            </a:r>
            <a:r>
              <a:rPr lang="en-US" sz="1900" dirty="0">
                <a:effectLst/>
                <a:ea typeface="SimSun" panose="02010600030101010101" pitchFamily="2" charset="-122"/>
                <a:cs typeface="Times New Roman" panose="02020603050405020304" pitchFamily="18" charset="0"/>
              </a:rPr>
              <a:t>The proposed system for the online food delivery project aims to address the limitations of the existing system by introducing a comprehensive and integrated platform that streamlines the entire food ordering and delivery process. The proposed system leverages modern technology to enhance user experience, improve operational efficiency, and ensure seamless interactions between </a:t>
            </a:r>
            <a:r>
              <a:rPr lang="en-US" sz="1900" dirty="0">
                <a:effectLst/>
                <a:ea typeface="SimSun" panose="02010600030101010101" pitchFamily="2" charset="-122"/>
              </a:rPr>
              <a:t>customers, restaurants, and delivery personnel. Delivery logistics are streamlined through an intelligent routing and tracking system that optimizes delivery routes based on factors such as distance, traffic conditions, and delivery priorities. Delivery personnel receive real-time updates on order assignments, delivery addresses, and customer preferences, enabling them to provide efficient and timely service. </a:t>
            </a:r>
            <a:r>
              <a:rPr lang="en-US" sz="1900" dirty="0">
                <a:effectLst/>
                <a:ea typeface="SimSun" panose="02010600030101010101" pitchFamily="2" charset="-122"/>
                <a:cs typeface="Times New Roman" panose="02020603050405020304" pitchFamily="18" charset="0"/>
              </a:rPr>
              <a:t>Data management in the proposed system is centralized, with a robust database that stores menu information, customer profiles, order history, and transaction records. Advanced analytics capabilities provide insights into customer behavior, sales trends, and operational performance, empowering restaurants to make data-driven decisions and optimize their operations. </a:t>
            </a:r>
            <a:endParaRPr lang="en-IN" sz="1900" dirty="0">
              <a:effectLst/>
              <a:ea typeface="SimSun" panose="02010600030101010101" pitchFamily="2" charset="-122"/>
              <a:cs typeface="Times New Roman" panose="02020603050405020304" pitchFamily="18" charset="0"/>
            </a:endParaRPr>
          </a:p>
          <a:p>
            <a:pPr marL="36900" indent="0" algn="just">
              <a:spcAft>
                <a:spcPts val="1000"/>
              </a:spcAft>
              <a:buNone/>
            </a:pPr>
            <a:endParaRPr lang="en-IN" sz="1900" dirty="0">
              <a:effectLst/>
              <a:ea typeface="SimSun" panose="02010600030101010101" pitchFamily="2" charset="-122"/>
              <a:cs typeface="Times New Roman" panose="02020603050405020304" pitchFamily="18" charset="0"/>
            </a:endParaRPr>
          </a:p>
          <a:p>
            <a:pPr marL="36900" indent="0" algn="just">
              <a:lnSpc>
                <a:spcPct val="100000"/>
              </a:lnSpc>
              <a:spcAft>
                <a:spcPts val="1000"/>
              </a:spcAft>
              <a:buNone/>
            </a:pPr>
            <a:endParaRPr lang="en-US" sz="1800" b="1" dirty="0">
              <a:effectLst/>
              <a:ea typeface="SimSun" panose="02010600030101010101" pitchFamily="2" charset="-122"/>
              <a:cs typeface="Times New Roman" panose="02020603050405020304" pitchFamily="18" charset="0"/>
            </a:endParaRPr>
          </a:p>
          <a:p>
            <a:pPr marL="36900" indent="0" algn="just">
              <a:lnSpc>
                <a:spcPct val="100000"/>
              </a:lnSpc>
              <a:spcAft>
                <a:spcPts val="1000"/>
              </a:spcAft>
              <a:buNone/>
            </a:pPr>
            <a:endParaRPr lang="en-US" sz="1800" dirty="0">
              <a:effectLst/>
              <a:ea typeface="SimSun" panose="02010600030101010101" pitchFamily="2" charset="-122"/>
              <a:cs typeface="Times New Roman" panose="02020603050405020304" pitchFamily="18" charset="0"/>
            </a:endParaRPr>
          </a:p>
          <a:p>
            <a:pPr marL="36900" indent="0" algn="just">
              <a:lnSpc>
                <a:spcPct val="100000"/>
              </a:lnSpc>
              <a:spcAft>
                <a:spcPts val="1000"/>
              </a:spcAft>
              <a:buNone/>
            </a:pPr>
            <a:endParaRPr lang="en-IN" sz="1800" dirty="0">
              <a:effectLst/>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109619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5CB7-762F-7B71-8FD5-247A5BBA8C6E}"/>
              </a:ext>
            </a:extLst>
          </p:cNvPr>
          <p:cNvSpPr>
            <a:spLocks noGrp="1"/>
          </p:cNvSpPr>
          <p:nvPr>
            <p:ph type="title"/>
          </p:nvPr>
        </p:nvSpPr>
        <p:spPr>
          <a:xfrm>
            <a:off x="913795" y="114300"/>
            <a:ext cx="10353762" cy="676275"/>
          </a:xfrm>
        </p:spPr>
        <p:txBody>
          <a:bodyPr>
            <a:normAutofit/>
          </a:bodyPr>
          <a:lstStyle/>
          <a:p>
            <a:r>
              <a:rPr lang="en-IN" sz="2800" dirty="0"/>
              <a:t>TOOLS</a:t>
            </a:r>
          </a:p>
        </p:txBody>
      </p:sp>
      <p:sp>
        <p:nvSpPr>
          <p:cNvPr id="3" name="Content Placeholder 2">
            <a:extLst>
              <a:ext uri="{FF2B5EF4-FFF2-40B4-BE49-F238E27FC236}">
                <a16:creationId xmlns:a16="http://schemas.microsoft.com/office/drawing/2014/main" id="{4EA4A865-01C6-236C-8EEB-502B34238209}"/>
              </a:ext>
            </a:extLst>
          </p:cNvPr>
          <p:cNvSpPr>
            <a:spLocks noGrp="1"/>
          </p:cNvSpPr>
          <p:nvPr>
            <p:ph idx="1"/>
          </p:nvPr>
        </p:nvSpPr>
        <p:spPr>
          <a:xfrm>
            <a:off x="704850" y="704849"/>
            <a:ext cx="10906125" cy="5562601"/>
          </a:xfrm>
        </p:spPr>
        <p:txBody>
          <a:bodyPr>
            <a:normAutofit fontScale="32500" lnSpcReduction="20000"/>
          </a:bodyPr>
          <a:lstStyle/>
          <a:p>
            <a:pPr marL="457200" lvl="0" indent="-457200">
              <a:lnSpc>
                <a:spcPct val="150000"/>
              </a:lnSpc>
              <a:buFont typeface="Wingdings" panose="05000000000000000000" pitchFamily="2" charset="2"/>
              <a:buChar char="v"/>
            </a:pPr>
            <a:r>
              <a:rPr lang="en-US" sz="5200" dirty="0">
                <a:effectLst/>
                <a:ea typeface="SimSun" panose="02010600030101010101" pitchFamily="2" charset="-122"/>
                <a:cs typeface="Times New Roman" panose="02020603050405020304" pitchFamily="18" charset="0"/>
              </a:rPr>
              <a:t>Front End Tool: HTML, CSS, JavaScript: For building the user interface and client-side functionalities.</a:t>
            </a:r>
            <a:endParaRPr lang="en-IN" sz="5200" dirty="0">
              <a:effectLst/>
              <a:ea typeface="SimSun" panose="02010600030101010101" pitchFamily="2" charset="-122"/>
              <a:cs typeface="Times New Roman" panose="02020603050405020304" pitchFamily="18" charset="0"/>
            </a:endParaRPr>
          </a:p>
          <a:p>
            <a:pPr marL="457200" lvl="0" indent="-457200">
              <a:lnSpc>
                <a:spcPct val="150000"/>
              </a:lnSpc>
              <a:buFont typeface="Wingdings" panose="05000000000000000000" pitchFamily="2" charset="2"/>
              <a:buChar char="v"/>
            </a:pPr>
            <a:r>
              <a:rPr lang="en-US" sz="5200" dirty="0">
                <a:effectLst/>
                <a:ea typeface="SimSun" panose="02010600030101010101" pitchFamily="2" charset="-122"/>
                <a:cs typeface="Times New Roman" panose="02020603050405020304" pitchFamily="18" charset="0"/>
              </a:rPr>
              <a:t>React.js or Angular: Frameworks for developing dynamic and interactive web applications. </a:t>
            </a:r>
            <a:endParaRPr lang="en-IN" sz="5200" dirty="0">
              <a:effectLst/>
              <a:ea typeface="SimSun" panose="02010600030101010101" pitchFamily="2" charset="-122"/>
              <a:cs typeface="Times New Roman" panose="02020603050405020304" pitchFamily="18" charset="0"/>
            </a:endParaRPr>
          </a:p>
          <a:p>
            <a:pPr marL="457200" lvl="0" indent="-457200" algn="just">
              <a:lnSpc>
                <a:spcPct val="150000"/>
              </a:lnSpc>
              <a:buFont typeface="Wingdings" panose="05000000000000000000" pitchFamily="2" charset="2"/>
              <a:buChar char="v"/>
            </a:pPr>
            <a:r>
              <a:rPr lang="en-US" sz="5200" dirty="0">
                <a:effectLst/>
                <a:ea typeface="SimSun" panose="02010600030101010101" pitchFamily="2" charset="-122"/>
                <a:cs typeface="Times New Roman" panose="02020603050405020304" pitchFamily="18" charset="0"/>
              </a:rPr>
              <a:t>Bootstrap or Materialize CSS: Front-end frameworks for responsive design and UI components. 26 </a:t>
            </a:r>
            <a:r>
              <a:rPr lang="en-US" sz="5200" dirty="0" err="1">
                <a:effectLst/>
                <a:ea typeface="SimSun" panose="02010600030101010101" pitchFamily="2" charset="-122"/>
                <a:cs typeface="Times New Roman" panose="02020603050405020304" pitchFamily="18" charset="0"/>
              </a:rPr>
              <a:t>VSCode</a:t>
            </a:r>
            <a:r>
              <a:rPr lang="en-US" sz="5200" dirty="0">
                <a:effectLst/>
                <a:ea typeface="SimSun" panose="02010600030101010101" pitchFamily="2" charset="-122"/>
                <a:cs typeface="Times New Roman" panose="02020603050405020304" pitchFamily="18" charset="0"/>
              </a:rPr>
              <a:t> or WebStorm: Integrated development environments (IDEs) for front-end development.</a:t>
            </a:r>
            <a:endParaRPr lang="en-IN" sz="5200" dirty="0">
              <a:effectLst/>
              <a:ea typeface="SimSun" panose="02010600030101010101" pitchFamily="2" charset="-122"/>
              <a:cs typeface="Times New Roman" panose="02020603050405020304" pitchFamily="18" charset="0"/>
            </a:endParaRPr>
          </a:p>
          <a:p>
            <a:pPr marL="457200" lvl="0" indent="-457200" algn="just">
              <a:lnSpc>
                <a:spcPct val="150000"/>
              </a:lnSpc>
              <a:buFont typeface="Wingdings" panose="05000000000000000000" pitchFamily="2" charset="2"/>
              <a:buChar char="v"/>
            </a:pPr>
            <a:r>
              <a:rPr lang="en-US" sz="5200" dirty="0">
                <a:effectLst/>
                <a:ea typeface="SimSun" panose="02010600030101010101" pitchFamily="2" charset="-122"/>
                <a:cs typeface="Times New Roman" panose="02020603050405020304" pitchFamily="18" charset="0"/>
              </a:rPr>
              <a:t>Back End Tool: Python Django: </a:t>
            </a:r>
            <a:r>
              <a:rPr lang="en-IN" sz="5200" dirty="0">
                <a:effectLst/>
                <a:ea typeface="SimSun" panose="02010600030101010101" pitchFamily="2" charset="-122"/>
                <a:cs typeface="Times New Roman" panose="02020603050405020304" pitchFamily="18" charset="0"/>
              </a:rPr>
              <a:t>Back end</a:t>
            </a:r>
            <a:r>
              <a:rPr lang="en-US" sz="5200" dirty="0">
                <a:effectLst/>
                <a:ea typeface="SimSun" panose="02010600030101010101" pitchFamily="2" charset="-122"/>
                <a:cs typeface="Times New Roman" panose="02020603050405020304" pitchFamily="18" charset="0"/>
              </a:rPr>
              <a:t> framework for building web applications with a clean and pragmatic design.</a:t>
            </a:r>
            <a:endParaRPr lang="en-IN" sz="5200" dirty="0">
              <a:effectLst/>
              <a:ea typeface="SimSun" panose="02010600030101010101" pitchFamily="2" charset="-122"/>
              <a:cs typeface="Times New Roman" panose="02020603050405020304" pitchFamily="18" charset="0"/>
            </a:endParaRPr>
          </a:p>
          <a:p>
            <a:pPr marL="457200" lvl="0" indent="-457200" algn="just">
              <a:lnSpc>
                <a:spcPct val="150000"/>
              </a:lnSpc>
              <a:buFont typeface="Wingdings" panose="05000000000000000000" pitchFamily="2" charset="2"/>
              <a:buChar char="v"/>
            </a:pPr>
            <a:r>
              <a:rPr lang="en-US" sz="5200" dirty="0">
                <a:effectLst/>
                <a:ea typeface="SimSun" panose="02010600030101010101" pitchFamily="2" charset="-122"/>
                <a:cs typeface="Times New Roman" panose="02020603050405020304" pitchFamily="18" charset="0"/>
              </a:rPr>
              <a:t>Django REST Framework: Toolkit for building Web </a:t>
            </a:r>
            <a:r>
              <a:rPr lang="en-IN" sz="5200" dirty="0">
                <a:effectLst/>
                <a:ea typeface="SimSun" panose="02010600030101010101" pitchFamily="2" charset="-122"/>
                <a:cs typeface="Times New Roman" panose="02020603050405020304" pitchFamily="18" charset="0"/>
              </a:rPr>
              <a:t>API s</a:t>
            </a:r>
            <a:r>
              <a:rPr lang="en-US" sz="5200" dirty="0">
                <a:effectLst/>
                <a:ea typeface="SimSun" panose="02010600030101010101" pitchFamily="2" charset="-122"/>
                <a:cs typeface="Times New Roman" panose="02020603050405020304" pitchFamily="18" charset="0"/>
              </a:rPr>
              <a:t> in Django, facilitating communication between the front end and back end. </a:t>
            </a:r>
          </a:p>
          <a:p>
            <a:pPr marL="457200" lvl="0" indent="-457200" algn="just">
              <a:lnSpc>
                <a:spcPct val="150000"/>
              </a:lnSpc>
              <a:buFont typeface="Wingdings" panose="05000000000000000000" pitchFamily="2" charset="2"/>
              <a:buChar char="v"/>
            </a:pPr>
            <a:r>
              <a:rPr lang="en-US" sz="5200" dirty="0">
                <a:effectLst/>
                <a:ea typeface="SimSun" panose="02010600030101010101" pitchFamily="2" charset="-122"/>
                <a:cs typeface="Times New Roman" panose="02020603050405020304" pitchFamily="18" charset="0"/>
              </a:rPr>
              <a:t>PostgreSQL or MySQL: Relational database management systems for storing and managing application data. Redis: In-memory data store for caching and session management. </a:t>
            </a:r>
            <a:r>
              <a:rPr lang="en-US" sz="5200" dirty="0" err="1">
                <a:effectLst/>
                <a:ea typeface="SimSun" panose="02010600030101010101" pitchFamily="2" charset="-122"/>
                <a:cs typeface="Times New Roman" panose="02020603050405020304" pitchFamily="18" charset="0"/>
              </a:rPr>
              <a:t>VSCode</a:t>
            </a:r>
            <a:r>
              <a:rPr lang="en-US" sz="5200" dirty="0">
                <a:effectLst/>
                <a:ea typeface="SimSun" panose="02010600030101010101" pitchFamily="2" charset="-122"/>
                <a:cs typeface="Times New Roman" panose="02020603050405020304" pitchFamily="18" charset="0"/>
              </a:rPr>
              <a:t> or PyCharm: IDEs for Python development and debugging. </a:t>
            </a:r>
            <a:endParaRPr lang="en-IN" sz="5200" dirty="0">
              <a:effectLst/>
              <a:ea typeface="SimSun" panose="02010600030101010101" pitchFamily="2" charset="-122"/>
              <a:cs typeface="Times New Roman" panose="02020603050405020304" pitchFamily="18" charset="0"/>
            </a:endParaRPr>
          </a:p>
          <a:p>
            <a:pPr marL="457200" lvl="0" indent="-457200" algn="just">
              <a:lnSpc>
                <a:spcPct val="150000"/>
              </a:lnSpc>
              <a:spcAft>
                <a:spcPts val="1000"/>
              </a:spcAft>
              <a:buFont typeface="Wingdings" panose="05000000000000000000" pitchFamily="2" charset="2"/>
              <a:buChar char="v"/>
            </a:pPr>
            <a:r>
              <a:rPr lang="en-US" sz="5200" dirty="0">
                <a:effectLst/>
                <a:ea typeface="SimSun" panose="02010600030101010101" pitchFamily="2" charset="-122"/>
                <a:cs typeface="Times New Roman" panose="02020603050405020304" pitchFamily="18" charset="0"/>
              </a:rPr>
              <a:t>Operating System: Linux (Ubuntu, CentOS): Stable and reliable operating system commonly used for web server hosting and development. Windows: Suitable for development environments, with support for various development tools and IDEs.  </a:t>
            </a:r>
            <a:endParaRPr lang="en-IN" sz="5200" dirty="0">
              <a:effectLst/>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33912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C2CB-652E-500C-7C18-DA8AA52B112B}"/>
              </a:ext>
            </a:extLst>
          </p:cNvPr>
          <p:cNvSpPr>
            <a:spLocks noGrp="1"/>
          </p:cNvSpPr>
          <p:nvPr>
            <p:ph type="title"/>
          </p:nvPr>
        </p:nvSpPr>
        <p:spPr>
          <a:xfrm>
            <a:off x="913795" y="200026"/>
            <a:ext cx="10353762" cy="628649"/>
          </a:xfrm>
        </p:spPr>
        <p:txBody>
          <a:bodyPr>
            <a:normAutofit fontScale="90000"/>
          </a:bodyPr>
          <a:lstStyle/>
          <a:p>
            <a:r>
              <a:rPr lang="en-US" dirty="0"/>
              <a:t> </a:t>
            </a:r>
            <a:r>
              <a:rPr lang="en-US" sz="2800" dirty="0"/>
              <a:t>S/W and H/W REQUIREMENTS </a:t>
            </a:r>
            <a:endParaRPr lang="en-IN" sz="2800" dirty="0"/>
          </a:p>
        </p:txBody>
      </p:sp>
      <p:graphicFrame>
        <p:nvGraphicFramePr>
          <p:cNvPr id="4" name="Content Placeholder 3">
            <a:extLst>
              <a:ext uri="{FF2B5EF4-FFF2-40B4-BE49-F238E27FC236}">
                <a16:creationId xmlns:a16="http://schemas.microsoft.com/office/drawing/2014/main" id="{63E8F1FA-B754-1535-933F-757D8A678D8C}"/>
              </a:ext>
            </a:extLst>
          </p:cNvPr>
          <p:cNvGraphicFramePr>
            <a:graphicFrameLocks noGrp="1"/>
          </p:cNvGraphicFramePr>
          <p:nvPr>
            <p:ph idx="1"/>
            <p:extLst>
              <p:ext uri="{D42A27DB-BD31-4B8C-83A1-F6EECF244321}">
                <p14:modId xmlns:p14="http://schemas.microsoft.com/office/powerpoint/2010/main" val="953750555"/>
              </p:ext>
            </p:extLst>
          </p:nvPr>
        </p:nvGraphicFramePr>
        <p:xfrm>
          <a:off x="2876550" y="914400"/>
          <a:ext cx="6076949" cy="5410198"/>
        </p:xfrm>
        <a:graphic>
          <a:graphicData uri="http://schemas.openxmlformats.org/drawingml/2006/table">
            <a:tbl>
              <a:tblPr firstRow="1" firstCol="1" bandRow="1">
                <a:tableStyleId>{5C22544A-7EE6-4342-B048-85BDC9FD1C3A}</a:tableStyleId>
              </a:tblPr>
              <a:tblGrid>
                <a:gridCol w="3138470">
                  <a:extLst>
                    <a:ext uri="{9D8B030D-6E8A-4147-A177-3AD203B41FA5}">
                      <a16:colId xmlns:a16="http://schemas.microsoft.com/office/drawing/2014/main" val="3699926239"/>
                    </a:ext>
                  </a:extLst>
                </a:gridCol>
                <a:gridCol w="2938479">
                  <a:extLst>
                    <a:ext uri="{9D8B030D-6E8A-4147-A177-3AD203B41FA5}">
                      <a16:colId xmlns:a16="http://schemas.microsoft.com/office/drawing/2014/main" val="482235557"/>
                    </a:ext>
                  </a:extLst>
                </a:gridCol>
              </a:tblGrid>
              <a:tr h="300975">
                <a:tc gridSpan="2">
                  <a:txBody>
                    <a:bodyPr/>
                    <a:lstStyle/>
                    <a:p>
                      <a:pPr algn="ctr">
                        <a:lnSpc>
                          <a:spcPct val="115000"/>
                        </a:lnSpc>
                        <a:spcAft>
                          <a:spcPts val="1000"/>
                        </a:spcAft>
                      </a:pPr>
                      <a:r>
                        <a:rPr lang="en-US" sz="1200">
                          <a:effectLst/>
                        </a:rPr>
                        <a:t>HARDWARE</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198919103"/>
                  </a:ext>
                </a:extLst>
              </a:tr>
              <a:tr h="417806">
                <a:tc>
                  <a:txBody>
                    <a:bodyPr/>
                    <a:lstStyle/>
                    <a:p>
                      <a:pPr>
                        <a:lnSpc>
                          <a:spcPct val="115000"/>
                        </a:lnSpc>
                        <a:spcAft>
                          <a:spcPts val="1000"/>
                        </a:spcAft>
                      </a:pPr>
                      <a:r>
                        <a:rPr lang="en-US" sz="1200">
                          <a:effectLst/>
                        </a:rPr>
                        <a:t>Processor</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Intel Core i3</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43641340"/>
                  </a:ext>
                </a:extLst>
              </a:tr>
              <a:tr h="417806">
                <a:tc>
                  <a:txBody>
                    <a:bodyPr/>
                    <a:lstStyle/>
                    <a:p>
                      <a:pPr>
                        <a:lnSpc>
                          <a:spcPct val="115000"/>
                        </a:lnSpc>
                        <a:spcAft>
                          <a:spcPts val="1000"/>
                        </a:spcAft>
                      </a:pPr>
                      <a:r>
                        <a:rPr lang="en-US" sz="1200">
                          <a:effectLst/>
                        </a:rPr>
                        <a:t>RAM</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4GB</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15383013"/>
                  </a:ext>
                </a:extLst>
              </a:tr>
              <a:tr h="417806">
                <a:tc>
                  <a:txBody>
                    <a:bodyPr/>
                    <a:lstStyle/>
                    <a:p>
                      <a:pPr>
                        <a:lnSpc>
                          <a:spcPct val="115000"/>
                        </a:lnSpc>
                        <a:spcAft>
                          <a:spcPts val="1000"/>
                        </a:spcAft>
                      </a:pPr>
                      <a:r>
                        <a:rPr lang="en-US" sz="1200">
                          <a:effectLst/>
                        </a:rPr>
                        <a:t>HDD</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500GB</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0112321"/>
                  </a:ext>
                </a:extLst>
              </a:tr>
              <a:tr h="417806">
                <a:tc gridSpan="2">
                  <a:txBody>
                    <a:bodyPr/>
                    <a:lstStyle/>
                    <a:p>
                      <a:pPr algn="ctr">
                        <a:lnSpc>
                          <a:spcPct val="115000"/>
                        </a:lnSpc>
                        <a:spcAft>
                          <a:spcPts val="1000"/>
                        </a:spcAft>
                      </a:pPr>
                      <a:r>
                        <a:rPr lang="en-US" sz="1200">
                          <a:effectLst/>
                        </a:rPr>
                        <a:t>SOFTWARE</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935904684"/>
                  </a:ext>
                </a:extLst>
              </a:tr>
              <a:tr h="621292">
                <a:tc>
                  <a:txBody>
                    <a:bodyPr/>
                    <a:lstStyle/>
                    <a:p>
                      <a:pPr>
                        <a:lnSpc>
                          <a:spcPct val="115000"/>
                        </a:lnSpc>
                        <a:spcAft>
                          <a:spcPts val="1000"/>
                        </a:spcAft>
                      </a:pPr>
                      <a:r>
                        <a:rPr lang="en-US" sz="1200">
                          <a:effectLst/>
                        </a:rPr>
                        <a:t>CLIENT SIDE TECHNOLOGIES</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HTML, CSS, JAVASCRIPT</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91619945"/>
                  </a:ext>
                </a:extLst>
              </a:tr>
              <a:tr h="941803">
                <a:tc>
                  <a:txBody>
                    <a:bodyPr/>
                    <a:lstStyle/>
                    <a:p>
                      <a:pPr>
                        <a:lnSpc>
                          <a:spcPct val="115000"/>
                        </a:lnSpc>
                        <a:spcAft>
                          <a:spcPts val="1000"/>
                        </a:spcAft>
                      </a:pPr>
                      <a:r>
                        <a:rPr lang="en-US" sz="1200">
                          <a:effectLst/>
                        </a:rPr>
                        <a:t>SERVER SIDE TECHNOLOGIES</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PYTHON DJANGO,</a:t>
                      </a:r>
                      <a:r>
                        <a:rPr lang="en-US" sz="1100">
                          <a:effectLst/>
                        </a:rPr>
                        <a:t> </a:t>
                      </a:r>
                      <a:r>
                        <a:rPr lang="en-US" sz="1200">
                          <a:effectLst/>
                        </a:rPr>
                        <a:t>DJANGO REST FRAMEWORK</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80981023"/>
                  </a:ext>
                </a:extLst>
              </a:tr>
              <a:tr h="417806">
                <a:tc>
                  <a:txBody>
                    <a:bodyPr/>
                    <a:lstStyle/>
                    <a:p>
                      <a:pPr>
                        <a:lnSpc>
                          <a:spcPct val="115000"/>
                        </a:lnSpc>
                        <a:spcAft>
                          <a:spcPts val="1000"/>
                        </a:spcAft>
                      </a:pPr>
                      <a:r>
                        <a:rPr lang="en-US" sz="1200">
                          <a:effectLst/>
                        </a:rPr>
                        <a:t>DATABASE</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SQLyog   ULTIMATE</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81942491"/>
                  </a:ext>
                </a:extLst>
              </a:tr>
              <a:tr h="417806">
                <a:tc>
                  <a:txBody>
                    <a:bodyPr/>
                    <a:lstStyle/>
                    <a:p>
                      <a:pPr>
                        <a:lnSpc>
                          <a:spcPct val="115000"/>
                        </a:lnSpc>
                        <a:spcAft>
                          <a:spcPts val="1000"/>
                        </a:spcAft>
                      </a:pPr>
                      <a:r>
                        <a:rPr lang="en-US" sz="1200">
                          <a:effectLst/>
                        </a:rPr>
                        <a:t>WEB SERVER</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XAMPP CONTROL PANEL</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4119457"/>
                  </a:ext>
                </a:extLst>
              </a:tr>
              <a:tr h="621486">
                <a:tc>
                  <a:txBody>
                    <a:bodyPr/>
                    <a:lstStyle/>
                    <a:p>
                      <a:pPr>
                        <a:lnSpc>
                          <a:spcPct val="115000"/>
                        </a:lnSpc>
                        <a:spcAft>
                          <a:spcPts val="1000"/>
                        </a:spcAft>
                      </a:pPr>
                      <a:r>
                        <a:rPr lang="en-US" sz="1200">
                          <a:effectLst/>
                        </a:rPr>
                        <a:t>IDE</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VISUAL STUDIO CODE or PYCHARM</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83033435"/>
                  </a:ext>
                </a:extLst>
              </a:tr>
              <a:tr h="417806">
                <a:tc>
                  <a:txBody>
                    <a:bodyPr/>
                    <a:lstStyle/>
                    <a:p>
                      <a:pPr>
                        <a:lnSpc>
                          <a:spcPct val="115000"/>
                        </a:lnSpc>
                        <a:spcAft>
                          <a:spcPts val="1000"/>
                        </a:spcAft>
                      </a:pPr>
                      <a:r>
                        <a:rPr lang="en-US" sz="1200">
                          <a:effectLst/>
                        </a:rPr>
                        <a:t>WEB AUTHORING TOOLS</a:t>
                      </a:r>
                      <a:endParaRPr lang="en-IN"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dirty="0">
                          <a:effectLst/>
                        </a:rPr>
                        <a:t>PHOTOSHOP, FLASH</a:t>
                      </a:r>
                      <a:endParaRPr lang="en-IN"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66992803"/>
                  </a:ext>
                </a:extLst>
              </a:tr>
            </a:tbl>
          </a:graphicData>
        </a:graphic>
      </p:graphicFrame>
    </p:spTree>
    <p:extLst>
      <p:ext uri="{BB962C8B-B14F-4D97-AF65-F5344CB8AC3E}">
        <p14:creationId xmlns:p14="http://schemas.microsoft.com/office/powerpoint/2010/main" val="3365215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{FEEC78D6-1987-48D0-8626-5B99805A4DBD}tf55705232_win32</Template>
  <TotalTime>119</TotalTime>
  <Words>1669</Words>
  <Application>Microsoft Office PowerPoint</Application>
  <PresentationFormat>Widescreen</PresentationFormat>
  <Paragraphs>115</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SimSun</vt:lpstr>
      <vt:lpstr>Arial</vt:lpstr>
      <vt:lpstr>Calibri</vt:lpstr>
      <vt:lpstr>Goudy Old Style</vt:lpstr>
      <vt:lpstr>Times New Roman</vt:lpstr>
      <vt:lpstr>Wingdings</vt:lpstr>
      <vt:lpstr>Wingdings 2</vt:lpstr>
      <vt:lpstr>SlateVTI</vt:lpstr>
      <vt:lpstr>ONLINE FOOD DELIVERY</vt:lpstr>
      <vt:lpstr> CONTENTS</vt:lpstr>
      <vt:lpstr>ABSTARCT</vt:lpstr>
      <vt:lpstr>INTRODUCTION</vt:lpstr>
      <vt:lpstr>PowerPoint Presentation</vt:lpstr>
      <vt:lpstr>PowerPoint Presentation</vt:lpstr>
      <vt:lpstr> PRESENT &amp;PROPOSED  SYSTEM </vt:lpstr>
      <vt:lpstr>TOOLS</vt:lpstr>
      <vt:lpstr> S/W and H/W REQUIREMENTS </vt:lpstr>
      <vt:lpstr>SYSTEM DESIGN</vt:lpstr>
      <vt:lpstr>PowerPoint Presentation</vt:lpstr>
      <vt:lpstr>PowerPoint Presentation</vt:lpstr>
      <vt:lpstr>PowerPoint Presentation</vt:lpstr>
      <vt:lpstr>PowerPoint Presentation</vt:lpstr>
      <vt:lpstr>SCREENSHOTS</vt:lpstr>
      <vt:lpstr>PowerPoint Presentation</vt:lpstr>
      <vt:lpstr>PowerPoint Presentation</vt:lpstr>
      <vt:lpstr>CONCLUSION &amp; FUTURE ENHANCEMENTS</vt:lpstr>
      <vt:lpstr>PowerPoint Presentation</vt:lpstr>
      <vt:lpstr>REFERENCES OR 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 Simon</dc:creator>
  <cp:lastModifiedBy>Geo Simon</cp:lastModifiedBy>
  <cp:revision>3</cp:revision>
  <dcterms:created xsi:type="dcterms:W3CDTF">2024-10-20T03:55:46Z</dcterms:created>
  <dcterms:modified xsi:type="dcterms:W3CDTF">2024-10-20T08:01:17Z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