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58" r:id="rId4"/>
    <p:sldId id="261" r:id="rId5"/>
    <p:sldId id="260" r:id="rId6"/>
    <p:sldId id="263" r:id="rId7"/>
    <p:sldId id="262" r:id="rId8"/>
    <p:sldId id="265" r:id="rId9"/>
    <p:sldId id="264" r:id="rId10"/>
    <p:sldId id="257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75037" autoAdjust="0"/>
  </p:normalViewPr>
  <p:slideViewPr>
    <p:cSldViewPr snapToGrid="0" snapToObjects="1">
      <p:cViewPr varScale="1">
        <p:scale>
          <a:sx n="85" d="100"/>
          <a:sy n="85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1155-D17C-4307-953C-10CD0A16C8D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FB099-4AD9-42D4-B057-FCC447D8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7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Coordination Problems: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Editing the wrong version of a file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a file that someone is also changing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Forgetting what changes were made, and why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testing new features or changes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Loosing one artifact due to system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FB099-4AD9-42D4-B057-FCC447D8C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FB099-4AD9-42D4-B057-FCC447D8CB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FB099-4AD9-42D4-B057-FCC447D8CB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5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FB099-4AD9-42D4-B057-FCC447D8CB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6F2F62-733F-194B-8D50-AF1E7897AE7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DBC715-7B94-AB48-A765-B8BFF53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url?sa=t&amp;rct=j&amp;q=&amp;esrc=s&amp;source=web&amp;cd=2&amp;cad=rja&amp;uact=8&amp;ved=0ahUKEwic5MGp3O3UAhVTxCYKHdDoCUEQFgg-MAE&amp;url=https://git-scm.com/downloads&amp;usg=AFQjCNHZLDrEFiZHXrz1JGq57NFHFrcfkA" TargetMode="External"/><Relationship Id="rId3" Type="http://schemas.openxmlformats.org/officeDocument/2006/relationships/hyperlink" Target="https://education.github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Joy of “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SOFTWARE 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espe</a:t>
            </a:r>
            <a:r>
              <a:rPr lang="en-US" dirty="0" smtClean="0"/>
              <a:t>, </a:t>
            </a:r>
            <a:r>
              <a:rPr lang="en-US" dirty="0" err="1" smtClean="0"/>
              <a:t>jorge</a:t>
            </a:r>
            <a:r>
              <a:rPr lang="en-US" dirty="0" smtClean="0"/>
              <a:t> </a:t>
            </a:r>
            <a:r>
              <a:rPr lang="en-US" dirty="0" err="1" smtClean="0"/>
              <a:t>edison</a:t>
            </a:r>
            <a:r>
              <a:rPr lang="en-US" dirty="0" smtClean="0"/>
              <a:t> </a:t>
            </a:r>
            <a:r>
              <a:rPr lang="en-US" dirty="0" err="1" smtClean="0"/>
              <a:t>lascano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 smtClean="0"/>
              <a:t>on the slides of 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clyde</a:t>
            </a:r>
            <a:r>
              <a:rPr lang="en-US" dirty="0" smtClean="0"/>
              <a:t> </a:t>
            </a:r>
            <a:r>
              <a:rPr lang="en-US" dirty="0" err="1" smtClean="0"/>
              <a:t>ph.d.</a:t>
            </a:r>
            <a:r>
              <a:rPr lang="en-US" dirty="0" smtClean="0"/>
              <a:t>, </a:t>
            </a:r>
            <a:r>
              <a:rPr lang="en-US" dirty="0" err="1" smtClean="0"/>
              <a:t>utah</a:t>
            </a:r>
            <a:r>
              <a:rPr lang="en-US" dirty="0" smtClean="0"/>
              <a:t>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2341"/>
            <a:ext cx="10131425" cy="1456267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26669"/>
            <a:ext cx="10131425" cy="4649003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Git comes with a command line interface</a:t>
            </a:r>
          </a:p>
          <a:p>
            <a:r>
              <a:rPr lang="en-US" dirty="0" smtClean="0"/>
              <a:t>There are GUI front-ends (e.g., </a:t>
            </a:r>
            <a:r>
              <a:rPr lang="en-US" dirty="0" err="1" smtClean="0"/>
              <a:t>SourceTree</a:t>
            </a:r>
            <a:r>
              <a:rPr lang="en-US" dirty="0"/>
              <a:t>, </a:t>
            </a:r>
            <a:r>
              <a:rPr lang="en-US" dirty="0" err="1"/>
              <a:t>GitX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gitext</a:t>
            </a:r>
            <a:r>
              <a:rPr lang="en-US" dirty="0" smtClean="0"/>
              <a:t>) if you want to find, install, and learn one on your own </a:t>
            </a:r>
          </a:p>
        </p:txBody>
      </p:sp>
    </p:spTree>
    <p:extLst>
      <p:ext uri="{BB962C8B-B14F-4D97-AF65-F5344CB8AC3E}">
        <p14:creationId xmlns:p14="http://schemas.microsoft.com/office/powerpoint/2010/main" val="39444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Providers for Remote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983479" cy="4123979"/>
          </a:xfrm>
        </p:spPr>
        <p:txBody>
          <a:bodyPr>
            <a:normAutofit/>
          </a:bodyPr>
          <a:lstStyle/>
          <a:p>
            <a:r>
              <a:rPr lang="en-US" dirty="0" smtClean="0"/>
              <a:t>Popular </a:t>
            </a:r>
            <a:r>
              <a:rPr lang="en-US" dirty="0" err="1" smtClean="0"/>
              <a:t>Git</a:t>
            </a:r>
            <a:r>
              <a:rPr lang="en-US" dirty="0" smtClean="0"/>
              <a:t> Service Providers:</a:t>
            </a:r>
            <a:endParaRPr lang="en-US" dirty="0"/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err="1" smtClean="0"/>
              <a:t>CloudForge</a:t>
            </a:r>
            <a:endParaRPr lang="en-US" dirty="0" smtClean="0"/>
          </a:p>
          <a:p>
            <a:pPr lvl="1"/>
            <a:r>
              <a:rPr lang="en-US" dirty="0" err="1" smtClean="0"/>
              <a:t>CodeBase</a:t>
            </a:r>
            <a:endParaRPr lang="en-US" dirty="0" smtClean="0"/>
          </a:p>
          <a:p>
            <a:pPr lvl="1"/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en-US" dirty="0" err="1" smtClean="0"/>
              <a:t>RocketGit</a:t>
            </a:r>
            <a:endParaRPr lang="en-US" dirty="0" smtClean="0"/>
          </a:p>
          <a:p>
            <a:pPr lvl="1"/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4976" y="2145721"/>
            <a:ext cx="4983479" cy="36491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  <a:r>
              <a:rPr lang="en-US" dirty="0" smtClean="0"/>
              <a:t>ou  may use any Git service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461"/>
            <a:ext cx="10131425" cy="1456267"/>
          </a:xfrm>
        </p:spPr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BitBucket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28286"/>
            <a:ext cx="10131425" cy="502438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</a:t>
            </a:r>
            <a:r>
              <a:rPr lang="en-US" dirty="0" smtClean="0"/>
              <a:t>computer(s)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https://www.google.com/url?sa=t&amp;rct=j&amp;q=&amp;</a:t>
            </a:r>
            <a:r>
              <a:rPr lang="en-US" dirty="0" smtClean="0">
                <a:hlinkClick r:id="rId2"/>
              </a:rPr>
              <a:t>esrc=s&amp;source=web&amp;cd=2&amp;cad=rja&amp;uact=8&amp;ved=0ahUKEwic5MGp3O3UAhVTxCYKHdDoCUEQFgg-MAE&amp;url=https%3A%2F%2Fgit-scm.com%2Fdownloads&amp;usg=AFQjCNHZLDrEFiZHXrz1JGq57NFHFrcfkA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https://education.github.com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Register for a free account (with your institutional email)</a:t>
            </a:r>
          </a:p>
          <a:p>
            <a:r>
              <a:rPr lang="en-US" dirty="0" smtClean="0"/>
              <a:t>Using the on-line interface, create a repository</a:t>
            </a:r>
          </a:p>
          <a:p>
            <a:pPr lvl="1"/>
            <a:r>
              <a:rPr lang="en-US" dirty="0" smtClean="0"/>
              <a:t>This does an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–bare &lt;your repository&gt;” , set up bare repository that you own and control</a:t>
            </a:r>
          </a:p>
          <a:p>
            <a:r>
              <a:rPr lang="en-US" dirty="0" smtClean="0"/>
              <a:t>Clone that repository to your own system</a:t>
            </a:r>
          </a:p>
          <a:p>
            <a:pPr lvl="1"/>
            <a:r>
              <a:rPr lang="en-US" dirty="0" smtClean="0"/>
              <a:t>Open a terminal window</a:t>
            </a:r>
          </a:p>
          <a:p>
            <a:pPr lvl="1"/>
            <a:r>
              <a:rPr lang="en-US" dirty="0" smtClean="0"/>
              <a:t>Change directories to the parent directory that you want to hold the project’s repository</a:t>
            </a:r>
          </a:p>
          <a:p>
            <a:pPr lvl="1"/>
            <a:r>
              <a:rPr lang="en-US" dirty="0" smtClean="0"/>
              <a:t>Copy the HTTPS URL for your repository from the </a:t>
            </a:r>
            <a:r>
              <a:rPr lang="en-US" dirty="0" err="1" smtClean="0"/>
              <a:t>Bitbucket</a:t>
            </a:r>
            <a:r>
              <a:rPr lang="en-US" dirty="0" smtClean="0"/>
              <a:t> webpage</a:t>
            </a:r>
          </a:p>
          <a:p>
            <a:pPr lvl="1"/>
            <a:r>
              <a:rPr lang="en-US" dirty="0" smtClean="0"/>
              <a:t>In the terminal window, type: </a:t>
            </a:r>
            <a:r>
              <a:rPr lang="en-US" dirty="0" err="1" smtClean="0"/>
              <a:t>git</a:t>
            </a:r>
            <a:r>
              <a:rPr lang="en-US" dirty="0" smtClean="0"/>
              <a:t> clone &lt;paste the URL&gt;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9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Commit and push changes frequently</a:t>
            </a:r>
          </a:p>
          <a:p>
            <a:pPr lvl="1"/>
            <a:r>
              <a:rPr lang="en-US" dirty="0"/>
              <a:t>Typically, commits should involve one or a small number of related </a:t>
            </a:r>
            <a:r>
              <a:rPr lang="en-US" dirty="0" smtClean="0"/>
              <a:t>changes. But not every line of code.</a:t>
            </a:r>
            <a:endParaRPr lang="en-US" dirty="0" smtClean="0"/>
          </a:p>
          <a:p>
            <a:pPr lvl="1"/>
            <a:r>
              <a:rPr lang="en-US" dirty="0" smtClean="0"/>
              <a:t>Don’t </a:t>
            </a:r>
            <a:r>
              <a:rPr lang="en-US" dirty="0" smtClean="0"/>
              <a:t>wait </a:t>
            </a:r>
            <a:r>
              <a:rPr lang="en-US" dirty="0" smtClean="0"/>
              <a:t>until you’re done with a project</a:t>
            </a:r>
          </a:p>
          <a:p>
            <a:pPr lvl="1"/>
            <a:r>
              <a:rPr lang="en-US" dirty="0" smtClean="0"/>
              <a:t>Do separate commits for unrelated changes</a:t>
            </a:r>
          </a:p>
          <a:p>
            <a:r>
              <a:rPr lang="en-US" dirty="0" smtClean="0"/>
              <a:t>Enter a meaningful and concise comments with each commit that will help you remember what the changes were for and why you made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in </a:t>
            </a:r>
            <a:r>
              <a:rPr lang="en-US" smtClean="0"/>
              <a:t>P.A.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examples and starting code for homework assignments</a:t>
            </a:r>
          </a:p>
          <a:p>
            <a:r>
              <a:rPr lang="en-US" dirty="0" smtClean="0"/>
              <a:t>Track changes to your artifacts</a:t>
            </a:r>
          </a:p>
          <a:p>
            <a:r>
              <a:rPr lang="en-US" dirty="0" smtClean="0"/>
              <a:t>Protect your work artifacts from accidental loss</a:t>
            </a:r>
          </a:p>
          <a:p>
            <a:r>
              <a:rPr lang="en-US" dirty="0" smtClean="0"/>
              <a:t>Start to build a portfolio of software projects that will become part of your resume</a:t>
            </a:r>
          </a:p>
          <a:p>
            <a:r>
              <a:rPr lang="en-US" dirty="0" smtClean="0"/>
              <a:t>Learn a valuable skill that will be useful in future class </a:t>
            </a:r>
            <a:r>
              <a:rPr lang="en-US" smtClean="0"/>
              <a:t>and that </a:t>
            </a:r>
            <a:r>
              <a:rPr lang="en-US" dirty="0" smtClean="0"/>
              <a:t>employers expect you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52400"/>
            <a:ext cx="10131425" cy="1456267"/>
          </a:xfrm>
        </p:spPr>
        <p:txBody>
          <a:bodyPr/>
          <a:lstStyle/>
          <a:p>
            <a:r>
              <a:rPr lang="en-US" dirty="0" smtClean="0"/>
              <a:t>Managing Software Development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72" y="2387621"/>
            <a:ext cx="3894824" cy="40333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Some common artifacts: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Build scripts</a:t>
            </a:r>
          </a:p>
          <a:p>
            <a:pPr lvl="1"/>
            <a:r>
              <a:rPr lang="en-US" dirty="0"/>
              <a:t>Implementation notes</a:t>
            </a:r>
          </a:p>
          <a:p>
            <a:pPr lvl="1"/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Deployment scripts</a:t>
            </a:r>
            <a:endParaRPr lang="en-US" dirty="0"/>
          </a:p>
          <a:p>
            <a:pPr lvl="1"/>
            <a:r>
              <a:rPr lang="en-US" dirty="0" smtClean="0"/>
              <a:t>Data files</a:t>
            </a:r>
          </a:p>
          <a:p>
            <a:pPr lvl="1"/>
            <a:r>
              <a:rPr lang="en-US" dirty="0" smtClean="0"/>
              <a:t>Design documents</a:t>
            </a:r>
          </a:p>
          <a:p>
            <a:pPr lvl="1"/>
            <a:r>
              <a:rPr lang="en-US" dirty="0" smtClean="0"/>
              <a:t>Requirement definitions</a:t>
            </a:r>
          </a:p>
          <a:p>
            <a:pPr lvl="1"/>
            <a:r>
              <a:rPr lang="en-US" dirty="0" smtClean="0"/>
              <a:t>And more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45155"/>
              </p:ext>
            </p:extLst>
          </p:nvPr>
        </p:nvGraphicFramePr>
        <p:xfrm>
          <a:off x="4568167" y="2341772"/>
          <a:ext cx="71206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041"/>
                <a:gridCol w="1431984"/>
                <a:gridCol w="1371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Coordination</a:t>
                      </a:r>
                      <a:r>
                        <a:rPr lang="en-US" baseline="0" dirty="0" smtClean="0"/>
                        <a:t> Problems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Individual?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Team?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2013" y="1262157"/>
            <a:ext cx="11226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00"/>
                </a:solidFill>
              </a:rPr>
              <a:t>The primary assets of any software development organization</a:t>
            </a:r>
          </a:p>
          <a:p>
            <a:pPr algn="ctr"/>
            <a:r>
              <a:rPr lang="en-US" sz="2800" i="1" dirty="0" smtClean="0">
                <a:solidFill>
                  <a:srgbClr val="FFFF00"/>
                </a:solidFill>
              </a:rPr>
              <a:t>are its software and associated work artifacts</a:t>
            </a:r>
            <a:endParaRPr lang="en-US" sz="2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459"/>
            <a:ext cx="10131425" cy="1456267"/>
          </a:xfrm>
        </p:spPr>
        <p:txBody>
          <a:bodyPr/>
          <a:lstStyle/>
          <a:p>
            <a:r>
              <a:rPr lang="en-US" dirty="0" smtClean="0"/>
              <a:t>Version Control </a:t>
            </a:r>
            <a:r>
              <a:rPr lang="en-US" dirty="0" err="1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25124"/>
            <a:ext cx="10131425" cy="139040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FF00"/>
                </a:solidFill>
              </a:rPr>
              <a:t>Version </a:t>
            </a:r>
            <a:r>
              <a:rPr lang="en-US" i="1" dirty="0">
                <a:solidFill>
                  <a:srgbClr val="FFFF00"/>
                </a:solidFill>
              </a:rPr>
              <a:t>Control System</a:t>
            </a:r>
            <a:r>
              <a:rPr lang="en-US" dirty="0"/>
              <a:t> (VCS</a:t>
            </a:r>
            <a:r>
              <a:rPr lang="en-US" dirty="0" smtClean="0"/>
              <a:t>) is a software system that helps </a:t>
            </a:r>
            <a:r>
              <a:rPr lang="en-US" dirty="0"/>
              <a:t>teams and individual developers manage change to the </a:t>
            </a:r>
            <a:r>
              <a:rPr lang="en-US" dirty="0" smtClean="0"/>
              <a:t>work artifacts</a:t>
            </a:r>
          </a:p>
        </p:txBody>
      </p:sp>
      <p:sp>
        <p:nvSpPr>
          <p:cNvPr id="4" name="Can 3"/>
          <p:cNvSpPr/>
          <p:nvPr/>
        </p:nvSpPr>
        <p:spPr>
          <a:xfrm>
            <a:off x="8230200" y="3477435"/>
            <a:ext cx="2319688" cy="2367814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Repository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(keep track of all work artifacts, with a complete change history)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59890" y="4257087"/>
            <a:ext cx="1653039" cy="1058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VCS</a:t>
            </a:r>
          </a:p>
        </p:txBody>
      </p:sp>
      <p:sp>
        <p:nvSpPr>
          <p:cNvPr id="11" name="Left-Right Arrow 10"/>
          <p:cNvSpPr/>
          <p:nvPr/>
        </p:nvSpPr>
        <p:spPr>
          <a:xfrm rot="1601826">
            <a:off x="3993399" y="3771248"/>
            <a:ext cx="1619780" cy="39463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4090495" y="4626049"/>
            <a:ext cx="1469395" cy="39463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9914903">
            <a:off x="4001828" y="5442492"/>
            <a:ext cx="1622642" cy="39463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7212929" y="4589158"/>
            <a:ext cx="1017271" cy="39463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21028" y="3023126"/>
            <a:ext cx="2569467" cy="10939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Workspace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(holds what the developer is currently working only)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21028" y="4239518"/>
            <a:ext cx="2569467" cy="10939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Workspace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(holds what the developer is currently working only)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1028" y="5487662"/>
            <a:ext cx="2569467" cy="10939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Workspace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(holds what the developer is currently working only)</a:t>
            </a:r>
          </a:p>
        </p:txBody>
      </p:sp>
    </p:spTree>
    <p:extLst>
      <p:ext uri="{BB962C8B-B14F-4D97-AF65-F5344CB8AC3E}">
        <p14:creationId xmlns:p14="http://schemas.microsoft.com/office/powerpoint/2010/main" val="11547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450628" cy="44311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many open source and proprietary VCS’s currently available, e.g., CVS, SVN, Mercurial,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They differ in terms of</a:t>
            </a:r>
          </a:p>
          <a:p>
            <a:pPr lvl="1"/>
            <a:r>
              <a:rPr lang="en-US" dirty="0" smtClean="0"/>
              <a:t>How the repository is structured</a:t>
            </a:r>
          </a:p>
          <a:p>
            <a:pPr lvl="1"/>
            <a:r>
              <a:rPr lang="en-US" dirty="0" smtClean="0"/>
              <a:t>Where it is kept</a:t>
            </a:r>
          </a:p>
          <a:p>
            <a:pPr lvl="1"/>
            <a:r>
              <a:rPr lang="en-US" dirty="0" smtClean="0"/>
              <a:t>The kinds of files that can be tracked</a:t>
            </a:r>
          </a:p>
          <a:p>
            <a:pPr lvl="1"/>
            <a:r>
              <a:rPr lang="en-US" dirty="0" smtClean="0"/>
              <a:t>Whether developers must “checkout” or “lock” a work artifact working on it</a:t>
            </a:r>
          </a:p>
          <a:p>
            <a:pPr lvl="1"/>
            <a:r>
              <a:rPr lang="en-US" dirty="0" smtClean="0"/>
              <a:t>When and how work artifacts are checked in</a:t>
            </a:r>
          </a:p>
          <a:p>
            <a:pPr lvl="1"/>
            <a:r>
              <a:rPr lang="en-US" dirty="0" smtClean="0"/>
              <a:t>How conflicts are resolved</a:t>
            </a:r>
          </a:p>
        </p:txBody>
      </p:sp>
    </p:spTree>
    <p:extLst>
      <p:ext uri="{BB962C8B-B14F-4D97-AF65-F5344CB8AC3E}">
        <p14:creationId xmlns:p14="http://schemas.microsoft.com/office/powerpoint/2010/main" val="21940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56802" y="3712445"/>
            <a:ext cx="3667072" cy="22811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547"/>
            <a:ext cx="10131425" cy="1266613"/>
          </a:xfrm>
        </p:spPr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58768"/>
            <a:ext cx="10131425" cy="233312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smtClean="0"/>
              <a:t>an open-source </a:t>
            </a:r>
            <a:r>
              <a:rPr lang="en-US" dirty="0"/>
              <a:t>distributed </a:t>
            </a:r>
            <a:r>
              <a:rPr lang="en-US" dirty="0" smtClean="0"/>
              <a:t>VCS, and perhaps currently the most popular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can track changes for any kind of file</a:t>
            </a:r>
          </a:p>
          <a:p>
            <a:r>
              <a:rPr lang="en-US" dirty="0" smtClean="0"/>
              <a:t>Workspaces hold a clone or replica of the full repository and a staging area, as well as working files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778240" y="3549105"/>
            <a:ext cx="2319688" cy="2367814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3659" y="3749189"/>
            <a:ext cx="156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Workspace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0498" y="4375587"/>
            <a:ext cx="1130267" cy="1058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Git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06251" y="4375587"/>
            <a:ext cx="1016368" cy="1058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Git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67563" y="4426307"/>
            <a:ext cx="0" cy="1580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0112" y="4431403"/>
            <a:ext cx="0" cy="15622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6802" y="4581811"/>
            <a:ext cx="111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Working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3800" y="4566187"/>
            <a:ext cx="93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Area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57615" y="4547564"/>
            <a:ext cx="126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Repository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(clone)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Left-Right Arrow 26"/>
          <p:cNvSpPr/>
          <p:nvPr/>
        </p:nvSpPr>
        <p:spPr>
          <a:xfrm>
            <a:off x="5596422" y="4733012"/>
            <a:ext cx="2309829" cy="39463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7662919" y="3712444"/>
            <a:ext cx="3667072" cy="22811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73680" y="3735088"/>
            <a:ext cx="152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Repository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9052811" y="4403822"/>
            <a:ext cx="0" cy="1580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32113" y="4403822"/>
            <a:ext cx="0" cy="15622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83299" y="4547563"/>
            <a:ext cx="111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24622" y="4547563"/>
            <a:ext cx="9367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Area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32113" y="4547563"/>
            <a:ext cx="11132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Working Files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547"/>
            <a:ext cx="10131425" cy="1266613"/>
          </a:xfrm>
        </p:spPr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03158"/>
            <a:ext cx="10131425" cy="20501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Because </a:t>
            </a:r>
            <a:r>
              <a:rPr lang="en-US" dirty="0" err="1" smtClean="0"/>
              <a:t>Git</a:t>
            </a:r>
            <a:r>
              <a:rPr lang="en-US" dirty="0" smtClean="0"/>
              <a:t> is a peer-to-peer distributed system, a remote repository can be treated just like a workspace.</a:t>
            </a:r>
          </a:p>
          <a:p>
            <a:r>
              <a:rPr lang="en-US" dirty="0" smtClean="0"/>
              <a:t>For this reason, both the local and remote workspaces are often simply called repositories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56802" y="3712445"/>
            <a:ext cx="3667072" cy="22811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67563" y="3735089"/>
            <a:ext cx="152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Repository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40498" y="4375587"/>
            <a:ext cx="1130267" cy="1058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Git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63639" y="4354308"/>
            <a:ext cx="1016368" cy="1058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Git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967563" y="4426307"/>
            <a:ext cx="0" cy="1580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40112" y="4431403"/>
            <a:ext cx="0" cy="15622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6802" y="4547563"/>
            <a:ext cx="111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Working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3800" y="4547563"/>
            <a:ext cx="93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Area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57615" y="4547563"/>
            <a:ext cx="126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Clone</a:t>
            </a:r>
          </a:p>
        </p:txBody>
      </p:sp>
      <p:sp>
        <p:nvSpPr>
          <p:cNvPr id="35" name="Left-Right Arrow 34"/>
          <p:cNvSpPr/>
          <p:nvPr/>
        </p:nvSpPr>
        <p:spPr>
          <a:xfrm>
            <a:off x="5596422" y="4733012"/>
            <a:ext cx="1167217" cy="39463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9781"/>
            <a:ext cx="10131425" cy="1456267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1" y="2004436"/>
            <a:ext cx="4925727" cy="44926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98370" y="2004437"/>
            <a:ext cx="4925727" cy="44926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197" y="2004924"/>
            <a:ext cx="152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Repository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9101" y="2002972"/>
            <a:ext cx="152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Repository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994060" y="2786293"/>
            <a:ext cx="0" cy="3710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223364" y="2786293"/>
            <a:ext cx="0" cy="3710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88340" y="2497036"/>
            <a:ext cx="111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5871" y="2497036"/>
            <a:ext cx="93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Area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46950" y="2497036"/>
            <a:ext cx="111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Working Files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285197" y="2707081"/>
            <a:ext cx="0" cy="3789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42052" y="2707081"/>
            <a:ext cx="0" cy="3789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7886" y="2497035"/>
            <a:ext cx="111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Working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1736" y="2497036"/>
            <a:ext cx="93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Area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4116" y="2497036"/>
            <a:ext cx="126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Clone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857676" y="4709562"/>
            <a:ext cx="1424539" cy="685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959770" y="5375859"/>
            <a:ext cx="1424539" cy="685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751191" y="5718759"/>
            <a:ext cx="3372531" cy="685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Bent-Up Arrow 37"/>
          <p:cNvSpPr/>
          <p:nvPr/>
        </p:nvSpPr>
        <p:spPr>
          <a:xfrm rot="10800000">
            <a:off x="4203388" y="3531221"/>
            <a:ext cx="583452" cy="509513"/>
          </a:xfrm>
          <a:prstGeom prst="bentUpArrow">
            <a:avLst>
              <a:gd name="adj1" fmla="val 36334"/>
              <a:gd name="adj2" fmla="val 33501"/>
              <a:gd name="adj3" fmla="val 3255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1751798" y="3207571"/>
            <a:ext cx="6371924" cy="685800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Left Arrow 38"/>
          <p:cNvSpPr/>
          <p:nvPr/>
        </p:nvSpPr>
        <p:spPr>
          <a:xfrm>
            <a:off x="1742634" y="4010389"/>
            <a:ext cx="1474501" cy="685800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merge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5611528" y="2628272"/>
            <a:ext cx="1753611" cy="685800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9049615" y="1023832"/>
            <a:ext cx="623774" cy="97840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104963" y="123916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038"/>
            <a:ext cx="10131425" cy="1456267"/>
          </a:xfrm>
        </p:spPr>
        <p:txBody>
          <a:bodyPr/>
          <a:lstStyle/>
          <a:p>
            <a:r>
              <a:rPr lang="en-US" dirty="0" smtClean="0"/>
              <a:t>Non-Bare vs. Bare Repositories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8799" y="2177691"/>
            <a:ext cx="4925727" cy="44926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21368" y="2177692"/>
            <a:ext cx="4925727" cy="44926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5632" y="2178179"/>
            <a:ext cx="278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Non-Bare Repository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9854" y="2176227"/>
            <a:ext cx="216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Bare Repository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917058" y="2959548"/>
            <a:ext cx="0" cy="3710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46362" y="2959548"/>
            <a:ext cx="0" cy="3710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11338" y="2670291"/>
            <a:ext cx="111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88869" y="2670291"/>
            <a:ext cx="93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Area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69948" y="2670291"/>
            <a:ext cx="111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Working Files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08195" y="2880336"/>
            <a:ext cx="0" cy="3789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65050" y="2880336"/>
            <a:ext cx="0" cy="3789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0884" y="2670290"/>
            <a:ext cx="111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Working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4734" y="2670291"/>
            <a:ext cx="93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Staging Area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7114" y="2670291"/>
            <a:ext cx="126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Clone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780674" y="4882817"/>
            <a:ext cx="1424539" cy="685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882768" y="5549114"/>
            <a:ext cx="1424539" cy="685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674189" y="5892014"/>
            <a:ext cx="3372531" cy="685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0800000">
            <a:off x="4126386" y="3704476"/>
            <a:ext cx="583452" cy="509513"/>
          </a:xfrm>
          <a:prstGeom prst="bentUpArrow">
            <a:avLst>
              <a:gd name="adj1" fmla="val 36334"/>
              <a:gd name="adj2" fmla="val 33501"/>
              <a:gd name="adj3" fmla="val 3255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674796" y="3380826"/>
            <a:ext cx="6371924" cy="685800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1665632" y="4183644"/>
            <a:ext cx="1474501" cy="685800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merge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11" idx="1"/>
          </p:cNvCxnSpPr>
          <p:nvPr/>
        </p:nvCxnSpPr>
        <p:spPr>
          <a:xfrm>
            <a:off x="8988869" y="2993457"/>
            <a:ext cx="2609573" cy="3241457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988869" y="2880336"/>
            <a:ext cx="2609573" cy="3354578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6264" y="1248157"/>
            <a:ext cx="8231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Bare Repositories are used as central or shared 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Developers cannot make changes directly in bare repositories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21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9781"/>
            <a:ext cx="10131425" cy="1456267"/>
          </a:xfrm>
        </p:spPr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05051" y="1655298"/>
            <a:ext cx="10450628" cy="4774377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e’ll only use the following basic operations: </a:t>
            </a:r>
            <a:r>
              <a:rPr lang="en-US" dirty="0" err="1" smtClean="0"/>
              <a:t>init</a:t>
            </a:r>
            <a:r>
              <a:rPr lang="en-US" dirty="0" smtClean="0"/>
              <a:t>, clone, pull, merge, add, commit, and push</a:t>
            </a:r>
          </a:p>
          <a:p>
            <a:r>
              <a:rPr lang="en-US" dirty="0" smtClean="0"/>
              <a:t>We will not cover 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Checkout</a:t>
            </a:r>
          </a:p>
          <a:p>
            <a:pPr lvl="1"/>
            <a:r>
              <a:rPr lang="en-US" dirty="0" smtClean="0"/>
              <a:t>Fetches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And other advanced operations</a:t>
            </a:r>
          </a:p>
        </p:txBody>
      </p:sp>
    </p:spTree>
    <p:extLst>
      <p:ext uri="{BB962C8B-B14F-4D97-AF65-F5344CB8AC3E}">
        <p14:creationId xmlns:p14="http://schemas.microsoft.com/office/powerpoint/2010/main" val="29863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618</TotalTime>
  <Words>780</Words>
  <Application>Microsoft Macintosh PowerPoint</Application>
  <PresentationFormat>Widescreen</PresentationFormat>
  <Paragraphs>158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Celestial</vt:lpstr>
      <vt:lpstr>The Joy of “Git”</vt:lpstr>
      <vt:lpstr>Managing Software Development Artifacts</vt:lpstr>
      <vt:lpstr>Version Control SystemS</vt:lpstr>
      <vt:lpstr>Version Control Systems</vt:lpstr>
      <vt:lpstr>GIT</vt:lpstr>
      <vt:lpstr>GIT</vt:lpstr>
      <vt:lpstr>Basic Git Operations</vt:lpstr>
      <vt:lpstr>Non-Bare vs. Bare Repositories</vt:lpstr>
      <vt:lpstr>Advanced Git Operations</vt:lpstr>
      <vt:lpstr>Git Software</vt:lpstr>
      <vt:lpstr>Service Providers for Remote Git Repositories</vt:lpstr>
      <vt:lpstr>Getting Started with BitBucket or github</vt:lpstr>
      <vt:lpstr>Best Practices for Using Git</vt:lpstr>
      <vt:lpstr>Why Use Git in P.A.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CS1440 – Computer Science Methods</dc:title>
  <dc:creator>Stephen Clyde</dc:creator>
  <cp:lastModifiedBy>Edison</cp:lastModifiedBy>
  <cp:revision>40</cp:revision>
  <dcterms:created xsi:type="dcterms:W3CDTF">2017-01-09T16:08:47Z</dcterms:created>
  <dcterms:modified xsi:type="dcterms:W3CDTF">2017-10-18T20:45:35Z</dcterms:modified>
</cp:coreProperties>
</file>