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1128"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Click to edit Master subtitle style</a:t>
            </a:r>
            <a:endParaRPr lang="en-US"/>
          </a:p>
        </p:txBody>
      </p:sp>
      <p:sp>
        <p:nvSpPr>
          <p:cNvPr id="4" name="Date Placeholder 3"/>
          <p:cNvSpPr>
            <a:spLocks noGrp="1"/>
          </p:cNvSpPr>
          <p:nvPr>
            <p:ph type="dt" sz="half" idx="10"/>
          </p:nvPr>
        </p:nvSpPr>
        <p:spPr/>
        <p:txBody>
          <a:bodyPr/>
          <a:lstStyle/>
          <a:p>
            <a:fld id="{B8E392BC-90C6-4648-B7BA-7030A09BED27}" type="datetimeFigureOut">
              <a:rPr lang="en-US" smtClean="0"/>
              <a:t>4/9/15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14CB4-9276-0A4D-9618-52530E059B96}" type="slidenum">
              <a:rPr lang="en-US" smtClean="0"/>
              <a:t>‹#›</a:t>
            </a:fld>
            <a:endParaRPr lang="en-US"/>
          </a:p>
        </p:txBody>
      </p:sp>
    </p:spTree>
    <p:extLst>
      <p:ext uri="{BB962C8B-B14F-4D97-AF65-F5344CB8AC3E}">
        <p14:creationId xmlns:p14="http://schemas.microsoft.com/office/powerpoint/2010/main" val="2921653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fld id="{B8E392BC-90C6-4648-B7BA-7030A09BED27}" type="datetimeFigureOut">
              <a:rPr lang="en-US" smtClean="0"/>
              <a:t>4/9/15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14CB4-9276-0A4D-9618-52530E059B96}" type="slidenum">
              <a:rPr lang="en-US" smtClean="0"/>
              <a:t>‹#›</a:t>
            </a:fld>
            <a:endParaRPr lang="en-US"/>
          </a:p>
        </p:txBody>
      </p:sp>
    </p:spTree>
    <p:extLst>
      <p:ext uri="{BB962C8B-B14F-4D97-AF65-F5344CB8AC3E}">
        <p14:creationId xmlns:p14="http://schemas.microsoft.com/office/powerpoint/2010/main" val="2934373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fld id="{B8E392BC-90C6-4648-B7BA-7030A09BED27}" type="datetimeFigureOut">
              <a:rPr lang="en-US" smtClean="0"/>
              <a:t>4/9/15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14CB4-9276-0A4D-9618-52530E059B96}" type="slidenum">
              <a:rPr lang="en-US" smtClean="0"/>
              <a:t>‹#›</a:t>
            </a:fld>
            <a:endParaRPr lang="en-US"/>
          </a:p>
        </p:txBody>
      </p:sp>
    </p:spTree>
    <p:extLst>
      <p:ext uri="{BB962C8B-B14F-4D97-AF65-F5344CB8AC3E}">
        <p14:creationId xmlns:p14="http://schemas.microsoft.com/office/powerpoint/2010/main" val="859593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fld id="{B8E392BC-90C6-4648-B7BA-7030A09BED27}" type="datetimeFigureOut">
              <a:rPr lang="en-US" smtClean="0"/>
              <a:t>4/9/15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14CB4-9276-0A4D-9618-52530E059B96}" type="slidenum">
              <a:rPr lang="en-US" smtClean="0"/>
              <a:t>‹#›</a:t>
            </a:fld>
            <a:endParaRPr lang="en-US"/>
          </a:p>
        </p:txBody>
      </p:sp>
    </p:spTree>
    <p:extLst>
      <p:ext uri="{BB962C8B-B14F-4D97-AF65-F5344CB8AC3E}">
        <p14:creationId xmlns:p14="http://schemas.microsoft.com/office/powerpoint/2010/main" val="25482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Click to edit Master text styles</a:t>
            </a:r>
          </a:p>
        </p:txBody>
      </p:sp>
      <p:sp>
        <p:nvSpPr>
          <p:cNvPr id="4" name="Date Placeholder 3"/>
          <p:cNvSpPr>
            <a:spLocks noGrp="1"/>
          </p:cNvSpPr>
          <p:nvPr>
            <p:ph type="dt" sz="half" idx="10"/>
          </p:nvPr>
        </p:nvSpPr>
        <p:spPr/>
        <p:txBody>
          <a:bodyPr/>
          <a:lstStyle/>
          <a:p>
            <a:fld id="{B8E392BC-90C6-4648-B7BA-7030A09BED27}" type="datetimeFigureOut">
              <a:rPr lang="en-US" smtClean="0"/>
              <a:t>4/9/15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14CB4-9276-0A4D-9618-52530E059B96}" type="slidenum">
              <a:rPr lang="en-US" smtClean="0"/>
              <a:t>‹#›</a:t>
            </a:fld>
            <a:endParaRPr lang="en-US"/>
          </a:p>
        </p:txBody>
      </p:sp>
    </p:spTree>
    <p:extLst>
      <p:ext uri="{BB962C8B-B14F-4D97-AF65-F5344CB8AC3E}">
        <p14:creationId xmlns:p14="http://schemas.microsoft.com/office/powerpoint/2010/main" val="190084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5" name="Date Placeholder 4"/>
          <p:cNvSpPr>
            <a:spLocks noGrp="1"/>
          </p:cNvSpPr>
          <p:nvPr>
            <p:ph type="dt" sz="half" idx="10"/>
          </p:nvPr>
        </p:nvSpPr>
        <p:spPr/>
        <p:txBody>
          <a:bodyPr/>
          <a:lstStyle/>
          <a:p>
            <a:fld id="{B8E392BC-90C6-4648-B7BA-7030A09BED27}" type="datetimeFigureOut">
              <a:rPr lang="en-US" smtClean="0"/>
              <a:t>4/9/15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514CB4-9276-0A4D-9618-52530E059B96}" type="slidenum">
              <a:rPr lang="en-US" smtClean="0"/>
              <a:t>‹#›</a:t>
            </a:fld>
            <a:endParaRPr lang="en-US"/>
          </a:p>
        </p:txBody>
      </p:sp>
    </p:spTree>
    <p:extLst>
      <p:ext uri="{BB962C8B-B14F-4D97-AF65-F5344CB8AC3E}">
        <p14:creationId xmlns:p14="http://schemas.microsoft.com/office/powerpoint/2010/main" val="458923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7" name="Date Placeholder 6"/>
          <p:cNvSpPr>
            <a:spLocks noGrp="1"/>
          </p:cNvSpPr>
          <p:nvPr>
            <p:ph type="dt" sz="half" idx="10"/>
          </p:nvPr>
        </p:nvSpPr>
        <p:spPr/>
        <p:txBody>
          <a:bodyPr/>
          <a:lstStyle/>
          <a:p>
            <a:fld id="{B8E392BC-90C6-4648-B7BA-7030A09BED27}" type="datetimeFigureOut">
              <a:rPr lang="en-US" smtClean="0"/>
              <a:t>4/9/15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514CB4-9276-0A4D-9618-52530E059B96}" type="slidenum">
              <a:rPr lang="en-US" smtClean="0"/>
              <a:t>‹#›</a:t>
            </a:fld>
            <a:endParaRPr lang="en-US"/>
          </a:p>
        </p:txBody>
      </p:sp>
    </p:spTree>
    <p:extLst>
      <p:ext uri="{BB962C8B-B14F-4D97-AF65-F5344CB8AC3E}">
        <p14:creationId xmlns:p14="http://schemas.microsoft.com/office/powerpoint/2010/main" val="2904405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Date Placeholder 2"/>
          <p:cNvSpPr>
            <a:spLocks noGrp="1"/>
          </p:cNvSpPr>
          <p:nvPr>
            <p:ph type="dt" sz="half" idx="10"/>
          </p:nvPr>
        </p:nvSpPr>
        <p:spPr/>
        <p:txBody>
          <a:bodyPr/>
          <a:lstStyle/>
          <a:p>
            <a:fld id="{B8E392BC-90C6-4648-B7BA-7030A09BED27}" type="datetimeFigureOut">
              <a:rPr lang="en-US" smtClean="0"/>
              <a:t>4/9/15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514CB4-9276-0A4D-9618-52530E059B96}" type="slidenum">
              <a:rPr lang="en-US" smtClean="0"/>
              <a:t>‹#›</a:t>
            </a:fld>
            <a:endParaRPr lang="en-US"/>
          </a:p>
        </p:txBody>
      </p:sp>
    </p:spTree>
    <p:extLst>
      <p:ext uri="{BB962C8B-B14F-4D97-AF65-F5344CB8AC3E}">
        <p14:creationId xmlns:p14="http://schemas.microsoft.com/office/powerpoint/2010/main" val="3594710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392BC-90C6-4648-B7BA-7030A09BED27}" type="datetimeFigureOut">
              <a:rPr lang="en-US" smtClean="0"/>
              <a:t>4/9/15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514CB4-9276-0A4D-9618-52530E059B96}" type="slidenum">
              <a:rPr lang="en-US" smtClean="0"/>
              <a:t>‹#›</a:t>
            </a:fld>
            <a:endParaRPr lang="en-US"/>
          </a:p>
        </p:txBody>
      </p:sp>
    </p:spTree>
    <p:extLst>
      <p:ext uri="{BB962C8B-B14F-4D97-AF65-F5344CB8AC3E}">
        <p14:creationId xmlns:p14="http://schemas.microsoft.com/office/powerpoint/2010/main" val="235190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B8E392BC-90C6-4648-B7BA-7030A09BED27}" type="datetimeFigureOut">
              <a:rPr lang="en-US" smtClean="0"/>
              <a:t>4/9/15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514CB4-9276-0A4D-9618-52530E059B96}" type="slidenum">
              <a:rPr lang="en-US" smtClean="0"/>
              <a:t>‹#›</a:t>
            </a:fld>
            <a:endParaRPr lang="en-US"/>
          </a:p>
        </p:txBody>
      </p:sp>
    </p:spTree>
    <p:extLst>
      <p:ext uri="{BB962C8B-B14F-4D97-AF65-F5344CB8AC3E}">
        <p14:creationId xmlns:p14="http://schemas.microsoft.com/office/powerpoint/2010/main" val="266983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B8E392BC-90C6-4648-B7BA-7030A09BED27}" type="datetimeFigureOut">
              <a:rPr lang="en-US" smtClean="0"/>
              <a:t>4/9/15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514CB4-9276-0A4D-9618-52530E059B96}" type="slidenum">
              <a:rPr lang="en-US" smtClean="0"/>
              <a:t>‹#›</a:t>
            </a:fld>
            <a:endParaRPr lang="en-US"/>
          </a:p>
        </p:txBody>
      </p:sp>
    </p:spTree>
    <p:extLst>
      <p:ext uri="{BB962C8B-B14F-4D97-AF65-F5344CB8AC3E}">
        <p14:creationId xmlns:p14="http://schemas.microsoft.com/office/powerpoint/2010/main" val="36538653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E392BC-90C6-4648-B7BA-7030A09BED27}" type="datetimeFigureOut">
              <a:rPr lang="en-US" smtClean="0"/>
              <a:t>4/9/15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14CB4-9276-0A4D-9618-52530E059B96}" type="slidenum">
              <a:rPr lang="en-US" smtClean="0"/>
              <a:t>‹#›</a:t>
            </a:fld>
            <a:endParaRPr lang="en-US"/>
          </a:p>
        </p:txBody>
      </p:sp>
    </p:spTree>
    <p:extLst>
      <p:ext uri="{BB962C8B-B14F-4D97-AF65-F5344CB8AC3E}">
        <p14:creationId xmlns:p14="http://schemas.microsoft.com/office/powerpoint/2010/main" val="1502118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MarsRover</a:t>
            </a:r>
            <a:r>
              <a:rPr lang="en-US" dirty="0" smtClean="0"/>
              <a:t> API</a:t>
            </a:r>
            <a:endParaRPr lang="en-US" dirty="0"/>
          </a:p>
        </p:txBody>
      </p:sp>
      <p:sp>
        <p:nvSpPr>
          <p:cNvPr id="7" name="TextBox 6"/>
          <p:cNvSpPr txBox="1"/>
          <p:nvPr/>
        </p:nvSpPr>
        <p:spPr>
          <a:xfrm>
            <a:off x="317488" y="1406676"/>
            <a:ext cx="8557731" cy="5062924"/>
          </a:xfrm>
          <a:prstGeom prst="rect">
            <a:avLst/>
          </a:prstGeom>
          <a:noFill/>
        </p:spPr>
        <p:txBody>
          <a:bodyPr wrap="square" rtlCol="0">
            <a:spAutoFit/>
          </a:bodyPr>
          <a:lstStyle/>
          <a:p>
            <a:pPr>
              <a:defRPr/>
            </a:pPr>
            <a:r>
              <a:rPr lang="en-US" sz="1700" dirty="0">
                <a:latin typeface="Arial" charset="0"/>
              </a:rPr>
              <a:t>The API manages a rover that moves </a:t>
            </a:r>
            <a:r>
              <a:rPr lang="en-US" sz="1700" dirty="0" smtClean="0">
                <a:latin typeface="Arial" charset="0"/>
              </a:rPr>
              <a:t>on </a:t>
            </a:r>
            <a:r>
              <a:rPr lang="en-US" sz="1700" dirty="0">
                <a:latin typeface="Arial" charset="0"/>
              </a:rPr>
              <a:t>a </a:t>
            </a:r>
            <a:r>
              <a:rPr lang="en-US" sz="1700" dirty="0" smtClean="0">
                <a:latin typeface="Arial" charset="0"/>
              </a:rPr>
              <a:t>planet (/squared grid) </a:t>
            </a:r>
            <a:r>
              <a:rPr lang="en-US" sz="1700" dirty="0">
                <a:latin typeface="Arial" charset="0"/>
              </a:rPr>
              <a:t>of arbitrary size (</a:t>
            </a:r>
            <a:r>
              <a:rPr lang="en-US" sz="1700" dirty="0" err="1">
                <a:latin typeface="Arial" charset="0"/>
              </a:rPr>
              <a:t>x</a:t>
            </a:r>
            <a:r>
              <a:rPr lang="en-US" sz="1700" dirty="0" err="1" smtClean="0">
                <a:latin typeface="Arial" charset="0"/>
              </a:rPr>
              <a:t>,y</a:t>
            </a:r>
            <a:r>
              <a:rPr lang="en-US" sz="1700" dirty="0" smtClean="0">
                <a:latin typeface="Arial" charset="0"/>
              </a:rPr>
              <a:t>)</a:t>
            </a:r>
            <a:r>
              <a:rPr lang="en-US" sz="1700" dirty="0">
                <a:latin typeface="Arial" charset="0"/>
              </a:rPr>
              <a:t>. </a:t>
            </a:r>
            <a:r>
              <a:rPr lang="en-US" sz="1700" dirty="0" smtClean="0">
                <a:latin typeface="Arial" charset="0"/>
              </a:rPr>
              <a:t>The </a:t>
            </a:r>
            <a:r>
              <a:rPr lang="en-US" sz="1700" dirty="0">
                <a:latin typeface="Arial" charset="0"/>
              </a:rPr>
              <a:t>rover starts the movement at position (0,0</a:t>
            </a:r>
            <a:r>
              <a:rPr lang="en-US" sz="1700" dirty="0" smtClean="0">
                <a:latin typeface="Arial" charset="0"/>
              </a:rPr>
              <a:t>). </a:t>
            </a:r>
            <a:r>
              <a:rPr lang="en-US" sz="1700" dirty="0">
                <a:latin typeface="Arial" charset="0"/>
              </a:rPr>
              <a:t>The direction of the movement can be </a:t>
            </a:r>
            <a:r>
              <a:rPr lang="en-US" sz="1700" dirty="0" smtClean="0">
                <a:latin typeface="Arial" charset="0"/>
              </a:rPr>
              <a:t>N (north), S (south), E (east) </a:t>
            </a:r>
            <a:r>
              <a:rPr lang="en-US" sz="1700" dirty="0">
                <a:latin typeface="Arial" charset="0"/>
              </a:rPr>
              <a:t>and </a:t>
            </a:r>
            <a:r>
              <a:rPr lang="en-US" sz="1700" dirty="0" smtClean="0">
                <a:latin typeface="Arial" charset="0"/>
              </a:rPr>
              <a:t>W (west). </a:t>
            </a:r>
            <a:r>
              <a:rPr lang="en-US" sz="1700" dirty="0">
                <a:latin typeface="Arial" charset="0"/>
              </a:rPr>
              <a:t>The rover </a:t>
            </a:r>
            <a:r>
              <a:rPr lang="en-US" sz="1700" dirty="0" smtClean="0">
                <a:latin typeface="Arial" charset="0"/>
              </a:rPr>
              <a:t>starts </a:t>
            </a:r>
            <a:r>
              <a:rPr lang="en-US" sz="1700" dirty="0">
                <a:latin typeface="Arial" charset="0"/>
              </a:rPr>
              <a:t>facing North.</a:t>
            </a:r>
          </a:p>
          <a:p>
            <a:pPr>
              <a:defRPr/>
            </a:pPr>
            <a:endParaRPr lang="en-US" sz="1700" dirty="0">
              <a:latin typeface="Arial" charset="0"/>
            </a:endParaRPr>
          </a:p>
          <a:p>
            <a:pPr>
              <a:defRPr/>
            </a:pPr>
            <a:r>
              <a:rPr lang="en-US" sz="1700" dirty="0">
                <a:latin typeface="Arial" charset="0"/>
              </a:rPr>
              <a:t>The rover </a:t>
            </a:r>
            <a:r>
              <a:rPr lang="en-US" sz="1700" dirty="0" smtClean="0">
                <a:latin typeface="Arial" charset="0"/>
              </a:rPr>
              <a:t>receives one string </a:t>
            </a:r>
            <a:r>
              <a:rPr lang="en-US" sz="1700" dirty="0">
                <a:latin typeface="Arial" charset="0"/>
              </a:rPr>
              <a:t>of commands: l (left), r (right), f (forward) and b (backward). l and r change the rover’s direction counter- and clockwise, respectively, but not the position. f and b move the rover </a:t>
            </a:r>
            <a:r>
              <a:rPr lang="en-US" sz="1700" dirty="0" smtClean="0">
                <a:latin typeface="Arial" charset="0"/>
              </a:rPr>
              <a:t>1 </a:t>
            </a:r>
            <a:r>
              <a:rPr lang="en-US" sz="1700" dirty="0">
                <a:latin typeface="Arial" charset="0"/>
              </a:rPr>
              <a:t>position on the </a:t>
            </a:r>
            <a:r>
              <a:rPr lang="en-US" sz="1700" dirty="0" smtClean="0">
                <a:latin typeface="Arial" charset="0"/>
              </a:rPr>
              <a:t>grid towards the direction it is facing or away from it, respectively. The facing does not change. When </a:t>
            </a:r>
            <a:r>
              <a:rPr lang="en-US" sz="1700" dirty="0">
                <a:latin typeface="Arial" charset="0"/>
              </a:rPr>
              <a:t>the rover moves over the edges of the planet, it spawns on the opposite side.</a:t>
            </a:r>
          </a:p>
          <a:p>
            <a:pPr>
              <a:defRPr/>
            </a:pPr>
            <a:endParaRPr lang="en-US" sz="1700" dirty="0">
              <a:latin typeface="Arial" charset="0"/>
            </a:endParaRPr>
          </a:p>
          <a:p>
            <a:pPr>
              <a:defRPr/>
            </a:pPr>
            <a:r>
              <a:rPr lang="en-US" sz="1700" dirty="0">
                <a:latin typeface="Arial" charset="0"/>
              </a:rPr>
              <a:t>The planet (/grid) may contain obstacles. Obstacles are defined as a list of coordinates </a:t>
            </a:r>
            <a:r>
              <a:rPr lang="en-US" sz="1400" dirty="0">
                <a:latin typeface="Courier New"/>
                <a:cs typeface="Courier New"/>
              </a:rPr>
              <a:t>“(obs1X,obs1Y</a:t>
            </a:r>
            <a:r>
              <a:rPr lang="en-US" sz="1400" dirty="0" smtClean="0">
                <a:latin typeface="Courier New"/>
                <a:cs typeface="Courier New"/>
              </a:rPr>
              <a:t>)(</a:t>
            </a:r>
            <a:r>
              <a:rPr lang="en-US" sz="1400" dirty="0">
                <a:latin typeface="Courier New"/>
                <a:cs typeface="Courier New"/>
              </a:rPr>
              <a:t>obs2X,obs2Y)…” </a:t>
            </a:r>
            <a:r>
              <a:rPr lang="en-US" sz="1700" dirty="0" smtClean="0">
                <a:latin typeface="Arial" charset="0"/>
              </a:rPr>
              <a:t>. </a:t>
            </a:r>
            <a:r>
              <a:rPr lang="en-US" sz="1700" dirty="0">
                <a:latin typeface="Arial" charset="0"/>
              </a:rPr>
              <a:t>When the </a:t>
            </a:r>
            <a:r>
              <a:rPr lang="en-US" sz="1700" dirty="0" smtClean="0">
                <a:latin typeface="Arial" charset="0"/>
              </a:rPr>
              <a:t>rover finds an obstacle during a tour, it skips the current command (i.e.: does not move to the cell where the obstacle is located) and continue executing the remaining commands.</a:t>
            </a:r>
          </a:p>
          <a:p>
            <a:pPr>
              <a:defRPr/>
            </a:pPr>
            <a:endParaRPr lang="en-US" sz="1700" dirty="0">
              <a:latin typeface="Arial" charset="0"/>
            </a:endParaRPr>
          </a:p>
          <a:p>
            <a:pPr>
              <a:defRPr/>
            </a:pPr>
            <a:r>
              <a:rPr lang="en-US" sz="1700" dirty="0">
                <a:latin typeface="Arial" charset="0"/>
              </a:rPr>
              <a:t>Upon processing the string of commands, the rover returns its position and facing </a:t>
            </a:r>
            <a:r>
              <a:rPr lang="en-US" sz="1700" dirty="0" smtClean="0">
                <a:latin typeface="Arial" charset="0"/>
              </a:rPr>
              <a:t>in the </a:t>
            </a:r>
            <a:r>
              <a:rPr lang="en-US" sz="1700" dirty="0">
                <a:latin typeface="Arial" charset="0"/>
              </a:rPr>
              <a:t>format </a:t>
            </a:r>
            <a:r>
              <a:rPr lang="en-US" sz="1700" dirty="0" smtClean="0">
                <a:latin typeface="Arial" charset="0"/>
              </a:rPr>
              <a:t>“(</a:t>
            </a:r>
            <a:r>
              <a:rPr lang="en-US" sz="1700" dirty="0" err="1">
                <a:latin typeface="Arial" charset="0"/>
              </a:rPr>
              <a:t>posX,posY,facing</a:t>
            </a:r>
            <a:r>
              <a:rPr lang="en-US" sz="1700" dirty="0" smtClean="0">
                <a:latin typeface="Arial" charset="0"/>
              </a:rPr>
              <a:t>)”. If obstacles are found, the output will be </a:t>
            </a:r>
            <a:r>
              <a:rPr lang="en-US" sz="1400" dirty="0" smtClean="0">
                <a:latin typeface="Courier New"/>
                <a:cs typeface="Courier New"/>
              </a:rPr>
              <a:t>“(</a:t>
            </a:r>
            <a:r>
              <a:rPr lang="en-US" sz="1400" dirty="0" err="1">
                <a:latin typeface="Courier New"/>
                <a:cs typeface="Courier New"/>
              </a:rPr>
              <a:t>posX,posY,facing</a:t>
            </a:r>
            <a:r>
              <a:rPr lang="en-US" sz="1400" dirty="0" smtClean="0">
                <a:latin typeface="Courier New"/>
                <a:cs typeface="Courier New"/>
              </a:rPr>
              <a:t>)(obs1X,obs1Y)(obs2X,obs2Y)…” </a:t>
            </a:r>
            <a:r>
              <a:rPr lang="en-US" sz="1700" dirty="0" smtClean="0">
                <a:latin typeface="Arial" charset="0"/>
              </a:rPr>
              <a:t>The same obstacle shall be reported only once. Obstacles are reported in the order they are found.</a:t>
            </a:r>
            <a:endParaRPr lang="en-US" sz="1700" dirty="0">
              <a:latin typeface="Arial" charset="0"/>
            </a:endParaRPr>
          </a:p>
        </p:txBody>
      </p:sp>
    </p:spTree>
    <p:extLst>
      <p:ext uri="{BB962C8B-B14F-4D97-AF65-F5344CB8AC3E}">
        <p14:creationId xmlns:p14="http://schemas.microsoft.com/office/powerpoint/2010/main" val="277121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615895371"/>
              </p:ext>
            </p:extLst>
          </p:nvPr>
        </p:nvGraphicFramePr>
        <p:xfrm>
          <a:off x="725824" y="427910"/>
          <a:ext cx="3065136" cy="2482011"/>
        </p:xfrm>
        <a:graphic>
          <a:graphicData uri="http://schemas.openxmlformats.org/drawingml/2006/table">
            <a:tbl>
              <a:tblPr firstRow="1" bandRow="1">
                <a:tableStyleId>{D7AC3CCA-C797-4891-BE02-D94E43425B78}</a:tableStyleId>
              </a:tblPr>
              <a:tblGrid>
                <a:gridCol w="1021712"/>
                <a:gridCol w="1021712"/>
                <a:gridCol w="1021712"/>
              </a:tblGrid>
              <a:tr h="827337">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b="0" dirty="0" smtClean="0"/>
                        <a:t>(0,2)</a:t>
                      </a:r>
                    </a:p>
                    <a:p>
                      <a:pPr algn="r"/>
                      <a:endParaRPr lang="en-US" b="0" dirty="0"/>
                    </a:p>
                  </a:txBody>
                  <a:tcPr>
                    <a:solidFill>
                      <a:schemeClr val="bg1">
                        <a:lumMod val="95000"/>
                      </a:schemeClr>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b="0" dirty="0" smtClean="0"/>
                        <a:t>(1,2)</a:t>
                      </a:r>
                    </a:p>
                    <a:p>
                      <a:pPr algn="r"/>
                      <a:endParaRPr lang="en-US" b="0" dirty="0"/>
                    </a:p>
                  </a:txBody>
                  <a:tcPr>
                    <a:solidFill>
                      <a:schemeClr val="bg1">
                        <a:lumMod val="95000"/>
                      </a:schemeClr>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b="0" dirty="0" smtClean="0"/>
                        <a:t>(2,2)</a:t>
                      </a:r>
                    </a:p>
                    <a:p>
                      <a:pPr algn="r"/>
                      <a:endParaRPr lang="en-US" b="0" dirty="0"/>
                    </a:p>
                  </a:txBody>
                  <a:tcPr>
                    <a:solidFill>
                      <a:schemeClr val="bg1">
                        <a:lumMod val="95000"/>
                      </a:schemeClr>
                    </a:solidFill>
                  </a:tcPr>
                </a:tc>
              </a:tr>
              <a:tr h="827337">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dirty="0" smtClean="0"/>
                        <a:t>(0,1)</a:t>
                      </a:r>
                    </a:p>
                    <a:p>
                      <a:pPr algn="r"/>
                      <a:endParaRPr lang="en-US" dirty="0"/>
                    </a:p>
                  </a:txBody>
                  <a:tcPr>
                    <a:solidFill>
                      <a:schemeClr val="bg1">
                        <a:lumMod val="95000"/>
                      </a:schemeClr>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dirty="0" smtClean="0"/>
                        <a:t>(1,1)</a:t>
                      </a:r>
                    </a:p>
                    <a:p>
                      <a:pPr algn="r"/>
                      <a:endParaRPr lang="en-US" dirty="0"/>
                    </a:p>
                  </a:txBody>
                  <a:tcPr>
                    <a:solidFill>
                      <a:schemeClr val="bg1">
                        <a:lumMod val="95000"/>
                      </a:schemeClr>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dirty="0" smtClean="0"/>
                        <a:t>(2,1)</a:t>
                      </a:r>
                    </a:p>
                    <a:p>
                      <a:pPr algn="r"/>
                      <a:endParaRPr lang="en-US" dirty="0"/>
                    </a:p>
                  </a:txBody>
                  <a:tcPr>
                    <a:solidFill>
                      <a:schemeClr val="bg1">
                        <a:lumMod val="95000"/>
                      </a:schemeClr>
                    </a:solidFill>
                  </a:tcPr>
                </a:tc>
              </a:tr>
              <a:tr h="827337">
                <a:tc>
                  <a:txBody>
                    <a:bodyPr/>
                    <a:lstStyle/>
                    <a:p>
                      <a:pPr algn="r"/>
                      <a:r>
                        <a:rPr lang="en-US" dirty="0" smtClean="0"/>
                        <a:t>(0,0)</a:t>
                      </a:r>
                      <a:endParaRPr lang="en-US" dirty="0"/>
                    </a:p>
                  </a:txBody>
                  <a:tcPr>
                    <a:solidFill>
                      <a:schemeClr val="bg1">
                        <a:lumMod val="95000"/>
                      </a:schemeClr>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dirty="0" smtClean="0"/>
                        <a:t>(1,0)</a:t>
                      </a:r>
                    </a:p>
                    <a:p>
                      <a:pPr algn="r"/>
                      <a:endParaRPr lang="en-US" dirty="0"/>
                    </a:p>
                  </a:txBody>
                  <a:tcPr>
                    <a:solidFill>
                      <a:schemeClr val="bg1">
                        <a:lumMod val="95000"/>
                      </a:schemeClr>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dirty="0" smtClean="0"/>
                        <a:t>(2,0)</a:t>
                      </a:r>
                    </a:p>
                    <a:p>
                      <a:pPr algn="r"/>
                      <a:endParaRPr lang="en-US" dirty="0"/>
                    </a:p>
                  </a:txBody>
                  <a:tcPr>
                    <a:solidFill>
                      <a:schemeClr val="bg1">
                        <a:lumMod val="95000"/>
                      </a:schemeClr>
                    </a:solidFill>
                  </a:tcPr>
                </a:tc>
              </a:tr>
            </a:tbl>
          </a:graphicData>
        </a:graphic>
      </p:graphicFrame>
      <p:sp>
        <p:nvSpPr>
          <p:cNvPr id="4" name="Up Arrow 3"/>
          <p:cNvSpPr/>
          <p:nvPr/>
        </p:nvSpPr>
        <p:spPr>
          <a:xfrm>
            <a:off x="735995" y="1486320"/>
            <a:ext cx="360781" cy="447339"/>
          </a:xfrm>
          <a:prstGeom prst="upArrow">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 name="Up Arrow 4"/>
          <p:cNvSpPr/>
          <p:nvPr/>
        </p:nvSpPr>
        <p:spPr>
          <a:xfrm>
            <a:off x="721565" y="657459"/>
            <a:ext cx="360781" cy="447339"/>
          </a:xfrm>
          <a:prstGeom prst="upArrow">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Up Arrow 5"/>
          <p:cNvSpPr/>
          <p:nvPr/>
        </p:nvSpPr>
        <p:spPr>
          <a:xfrm rot="5400000">
            <a:off x="1168920" y="881128"/>
            <a:ext cx="360781" cy="447339"/>
          </a:xfrm>
          <a:prstGeom prst="upArrow">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Up Arrow 6"/>
          <p:cNvSpPr/>
          <p:nvPr/>
        </p:nvSpPr>
        <p:spPr>
          <a:xfrm rot="5400000">
            <a:off x="2158331" y="853137"/>
            <a:ext cx="360781" cy="447339"/>
          </a:xfrm>
          <a:prstGeom prst="upArrow">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p:cNvSpPr txBox="1"/>
          <p:nvPr/>
        </p:nvSpPr>
        <p:spPr>
          <a:xfrm>
            <a:off x="758461" y="1564327"/>
            <a:ext cx="261610" cy="369332"/>
          </a:xfrm>
          <a:prstGeom prst="rect">
            <a:avLst/>
          </a:prstGeom>
          <a:noFill/>
        </p:spPr>
        <p:txBody>
          <a:bodyPr wrap="none" rtlCol="0">
            <a:spAutoFit/>
          </a:bodyPr>
          <a:lstStyle/>
          <a:p>
            <a:r>
              <a:rPr lang="en-US" dirty="0" smtClean="0"/>
              <a:t>f</a:t>
            </a:r>
            <a:endParaRPr lang="en-US" dirty="0"/>
          </a:p>
        </p:txBody>
      </p:sp>
      <p:sp>
        <p:nvSpPr>
          <p:cNvPr id="9" name="TextBox 8"/>
          <p:cNvSpPr txBox="1"/>
          <p:nvPr/>
        </p:nvSpPr>
        <p:spPr>
          <a:xfrm>
            <a:off x="758461" y="711750"/>
            <a:ext cx="261610" cy="369332"/>
          </a:xfrm>
          <a:prstGeom prst="rect">
            <a:avLst/>
          </a:prstGeom>
          <a:noFill/>
        </p:spPr>
        <p:txBody>
          <a:bodyPr wrap="none" rtlCol="0">
            <a:spAutoFit/>
          </a:bodyPr>
          <a:lstStyle/>
          <a:p>
            <a:r>
              <a:rPr lang="en-US" dirty="0" smtClean="0"/>
              <a:t>f</a:t>
            </a:r>
            <a:endParaRPr lang="en-US" dirty="0"/>
          </a:p>
        </p:txBody>
      </p:sp>
      <p:sp>
        <p:nvSpPr>
          <p:cNvPr id="10" name="TextBox 9"/>
          <p:cNvSpPr txBox="1"/>
          <p:nvPr/>
        </p:nvSpPr>
        <p:spPr>
          <a:xfrm>
            <a:off x="1293545" y="899007"/>
            <a:ext cx="265142" cy="369332"/>
          </a:xfrm>
          <a:prstGeom prst="rect">
            <a:avLst/>
          </a:prstGeom>
          <a:noFill/>
        </p:spPr>
        <p:txBody>
          <a:bodyPr wrap="none" rtlCol="0">
            <a:spAutoFit/>
          </a:bodyPr>
          <a:lstStyle/>
          <a:p>
            <a:r>
              <a:rPr lang="en-US" dirty="0" smtClean="0"/>
              <a:t>r</a:t>
            </a:r>
            <a:endParaRPr lang="en-US" dirty="0"/>
          </a:p>
        </p:txBody>
      </p:sp>
      <p:sp>
        <p:nvSpPr>
          <p:cNvPr id="11" name="TextBox 10"/>
          <p:cNvSpPr txBox="1"/>
          <p:nvPr/>
        </p:nvSpPr>
        <p:spPr>
          <a:xfrm>
            <a:off x="2273431" y="883029"/>
            <a:ext cx="261610" cy="369332"/>
          </a:xfrm>
          <a:prstGeom prst="rect">
            <a:avLst/>
          </a:prstGeom>
          <a:noFill/>
        </p:spPr>
        <p:txBody>
          <a:bodyPr wrap="none" rtlCol="0">
            <a:spAutoFit/>
          </a:bodyPr>
          <a:lstStyle/>
          <a:p>
            <a:r>
              <a:rPr lang="en-US" dirty="0"/>
              <a:t>f</a:t>
            </a:r>
          </a:p>
        </p:txBody>
      </p:sp>
      <p:sp>
        <p:nvSpPr>
          <p:cNvPr id="12" name="TextBox 11"/>
          <p:cNvSpPr txBox="1"/>
          <p:nvPr/>
        </p:nvSpPr>
        <p:spPr>
          <a:xfrm>
            <a:off x="647434" y="3167340"/>
            <a:ext cx="3287662" cy="3416320"/>
          </a:xfrm>
          <a:prstGeom prst="rect">
            <a:avLst/>
          </a:prstGeom>
          <a:noFill/>
        </p:spPr>
        <p:txBody>
          <a:bodyPr wrap="square" rtlCol="0">
            <a:spAutoFit/>
          </a:bodyPr>
          <a:lstStyle/>
          <a:p>
            <a:r>
              <a:rPr lang="en-US" dirty="0" smtClean="0"/>
              <a:t>Example of a rover’s tour on a 3x3 planet in response to the command “</a:t>
            </a:r>
            <a:r>
              <a:rPr lang="en-US" dirty="0" err="1" smtClean="0"/>
              <a:t>ffrf</a:t>
            </a:r>
            <a:r>
              <a:rPr lang="en-US" dirty="0" smtClean="0"/>
              <a:t>”. The starting position is (0,0) facing N. After the 1</a:t>
            </a:r>
            <a:r>
              <a:rPr lang="en-US" baseline="30000" dirty="0" smtClean="0"/>
              <a:t>st</a:t>
            </a:r>
            <a:r>
              <a:rPr lang="en-US" dirty="0" smtClean="0"/>
              <a:t> f (forward) command, the rover moves to position (0,1) facing north. Subsequent commands keep the rover moving. The expected output is (1,2,E). With two more f’s, the rover would spawn over the right edge to the final position (0,2,E).</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922154501"/>
              </p:ext>
            </p:extLst>
          </p:nvPr>
        </p:nvGraphicFramePr>
        <p:xfrm>
          <a:off x="5079836" y="427910"/>
          <a:ext cx="3065136" cy="2482011"/>
        </p:xfrm>
        <a:graphic>
          <a:graphicData uri="http://schemas.openxmlformats.org/drawingml/2006/table">
            <a:tbl>
              <a:tblPr firstRow="1" bandRow="1">
                <a:tableStyleId>{D7AC3CCA-C797-4891-BE02-D94E43425B78}</a:tableStyleId>
              </a:tblPr>
              <a:tblGrid>
                <a:gridCol w="1021712"/>
                <a:gridCol w="1021712"/>
                <a:gridCol w="1021712"/>
              </a:tblGrid>
              <a:tr h="827337">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b="0" dirty="0" smtClean="0"/>
                        <a:t>(0,2)</a:t>
                      </a:r>
                    </a:p>
                    <a:p>
                      <a:pPr algn="r"/>
                      <a:endParaRPr lang="en-US" b="0" dirty="0"/>
                    </a:p>
                  </a:txBody>
                  <a:tcPr>
                    <a:solidFill>
                      <a:schemeClr val="bg1">
                        <a:lumMod val="95000"/>
                      </a:schemeClr>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b="0" dirty="0" smtClean="0"/>
                        <a:t>(1,2)</a:t>
                      </a:r>
                    </a:p>
                    <a:p>
                      <a:pPr algn="r"/>
                      <a:endParaRPr lang="en-US" b="0" dirty="0"/>
                    </a:p>
                  </a:txBody>
                  <a:tcPr>
                    <a:solidFill>
                      <a:schemeClr val="bg1">
                        <a:lumMod val="95000"/>
                      </a:schemeClr>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b="0" dirty="0" smtClean="0"/>
                        <a:t>(2,2)</a:t>
                      </a:r>
                    </a:p>
                    <a:p>
                      <a:pPr algn="r"/>
                      <a:endParaRPr lang="en-US" b="0" dirty="0"/>
                    </a:p>
                  </a:txBody>
                  <a:tcPr>
                    <a:solidFill>
                      <a:schemeClr val="bg1">
                        <a:lumMod val="95000"/>
                      </a:schemeClr>
                    </a:solidFill>
                  </a:tcPr>
                </a:tc>
              </a:tr>
              <a:tr h="827337">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dirty="0" smtClean="0"/>
                        <a:t>(0,1)</a:t>
                      </a:r>
                    </a:p>
                    <a:p>
                      <a:pPr algn="r"/>
                      <a:endParaRPr lang="en-US" dirty="0"/>
                    </a:p>
                  </a:txBody>
                  <a:tcPr>
                    <a:solidFill>
                      <a:schemeClr val="bg1">
                        <a:lumMod val="95000"/>
                      </a:schemeClr>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dirty="0" smtClean="0"/>
                        <a:t>(1,1)</a:t>
                      </a:r>
                    </a:p>
                    <a:p>
                      <a:pPr algn="r"/>
                      <a:endParaRPr lang="en-US" dirty="0"/>
                    </a:p>
                  </a:txBody>
                  <a:tcPr>
                    <a:solidFill>
                      <a:schemeClr val="bg1">
                        <a:lumMod val="95000"/>
                      </a:schemeClr>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dirty="0" smtClean="0"/>
                        <a:t>(2,1)</a:t>
                      </a:r>
                    </a:p>
                    <a:p>
                      <a:pPr algn="r"/>
                      <a:endParaRPr lang="en-US" dirty="0"/>
                    </a:p>
                  </a:txBody>
                  <a:tcPr>
                    <a:solidFill>
                      <a:schemeClr val="bg1">
                        <a:lumMod val="95000"/>
                      </a:schemeClr>
                    </a:solidFill>
                  </a:tcPr>
                </a:tc>
              </a:tr>
              <a:tr h="827337">
                <a:tc>
                  <a:txBody>
                    <a:bodyPr/>
                    <a:lstStyle/>
                    <a:p>
                      <a:pPr algn="r"/>
                      <a:r>
                        <a:rPr lang="en-US" dirty="0" smtClean="0"/>
                        <a:t>(0,0)</a:t>
                      </a:r>
                      <a:endParaRPr lang="en-US" dirty="0"/>
                    </a:p>
                  </a:txBody>
                  <a:tcPr>
                    <a:solidFill>
                      <a:schemeClr val="bg1">
                        <a:lumMod val="95000"/>
                      </a:schemeClr>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dirty="0" smtClean="0"/>
                        <a:t>(1,0)</a:t>
                      </a:r>
                    </a:p>
                    <a:p>
                      <a:pPr algn="r"/>
                      <a:endParaRPr lang="en-US" dirty="0"/>
                    </a:p>
                  </a:txBody>
                  <a:tcPr>
                    <a:solidFill>
                      <a:schemeClr val="bg1">
                        <a:lumMod val="95000"/>
                      </a:schemeClr>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dirty="0" smtClean="0"/>
                        <a:t>(2,0)</a:t>
                      </a:r>
                    </a:p>
                    <a:p>
                      <a:pPr algn="r"/>
                      <a:endParaRPr lang="en-US" dirty="0"/>
                    </a:p>
                  </a:txBody>
                  <a:tcPr>
                    <a:solidFill>
                      <a:schemeClr val="bg1">
                        <a:lumMod val="95000"/>
                      </a:schemeClr>
                    </a:solidFill>
                  </a:tcPr>
                </a:tc>
              </a:tr>
            </a:tbl>
          </a:graphicData>
        </a:graphic>
      </p:graphicFrame>
      <p:sp>
        <p:nvSpPr>
          <p:cNvPr id="14" name="TextBox 13"/>
          <p:cNvSpPr txBox="1"/>
          <p:nvPr/>
        </p:nvSpPr>
        <p:spPr>
          <a:xfrm>
            <a:off x="5001446" y="3167340"/>
            <a:ext cx="3287662" cy="3416320"/>
          </a:xfrm>
          <a:prstGeom prst="rect">
            <a:avLst/>
          </a:prstGeom>
          <a:noFill/>
        </p:spPr>
        <p:txBody>
          <a:bodyPr wrap="square" rtlCol="0">
            <a:spAutoFit/>
          </a:bodyPr>
          <a:lstStyle/>
          <a:p>
            <a:r>
              <a:rPr lang="en-US" dirty="0" smtClean="0"/>
              <a:t>Example of a rover’s tour on a 3x3 planet in response to the command “</a:t>
            </a:r>
            <a:r>
              <a:rPr lang="en-US" dirty="0" err="1" smtClean="0"/>
              <a:t>ffrf</a:t>
            </a:r>
            <a:r>
              <a:rPr lang="en-US" dirty="0" smtClean="0"/>
              <a:t>”, with one obstacle in position (0,2). After the 1</a:t>
            </a:r>
            <a:r>
              <a:rPr lang="en-US" baseline="30000" dirty="0" smtClean="0"/>
              <a:t>st</a:t>
            </a:r>
            <a:r>
              <a:rPr lang="en-US" dirty="0" smtClean="0"/>
              <a:t> f (forward) command, the rover moves to position (0,1) facing north. The 2</a:t>
            </a:r>
            <a:r>
              <a:rPr lang="en-US" baseline="30000" dirty="0" smtClean="0"/>
              <a:t>nd</a:t>
            </a:r>
            <a:r>
              <a:rPr lang="en-US" dirty="0" smtClean="0"/>
              <a:t> f command does not change the rover’s position, because there is an obstacle in (0,2). This second f command </a:t>
            </a:r>
            <a:r>
              <a:rPr lang="en-US" smtClean="0"/>
              <a:t>is thus skipped</a:t>
            </a:r>
            <a:r>
              <a:rPr lang="en-US" dirty="0" smtClean="0"/>
              <a:t>. The expected output is (1,1,E)(0,2).</a:t>
            </a:r>
            <a:endParaRPr lang="en-US" dirty="0"/>
          </a:p>
        </p:txBody>
      </p:sp>
      <p:sp>
        <p:nvSpPr>
          <p:cNvPr id="15" name="Up Arrow 14"/>
          <p:cNvSpPr/>
          <p:nvPr/>
        </p:nvSpPr>
        <p:spPr>
          <a:xfrm>
            <a:off x="5199754" y="1454054"/>
            <a:ext cx="360781" cy="447339"/>
          </a:xfrm>
          <a:prstGeom prst="upArrow">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7" name="Up Arrow 16"/>
          <p:cNvSpPr/>
          <p:nvPr/>
        </p:nvSpPr>
        <p:spPr>
          <a:xfrm rot="5400000">
            <a:off x="5632679" y="1585822"/>
            <a:ext cx="360781" cy="447339"/>
          </a:xfrm>
          <a:prstGeom prst="upArrow">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Up Arrow 17"/>
          <p:cNvSpPr/>
          <p:nvPr/>
        </p:nvSpPr>
        <p:spPr>
          <a:xfrm rot="5400000">
            <a:off x="6622090" y="1557831"/>
            <a:ext cx="360781" cy="447339"/>
          </a:xfrm>
          <a:prstGeom prst="upArrow">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p:cNvSpPr txBox="1"/>
          <p:nvPr/>
        </p:nvSpPr>
        <p:spPr>
          <a:xfrm>
            <a:off x="5222220" y="1532061"/>
            <a:ext cx="325730" cy="369332"/>
          </a:xfrm>
          <a:prstGeom prst="rect">
            <a:avLst/>
          </a:prstGeom>
          <a:noFill/>
        </p:spPr>
        <p:txBody>
          <a:bodyPr wrap="none" rtlCol="0">
            <a:spAutoFit/>
          </a:bodyPr>
          <a:lstStyle/>
          <a:p>
            <a:r>
              <a:rPr lang="en-US" dirty="0" err="1" smtClean="0"/>
              <a:t>ff</a:t>
            </a:r>
            <a:endParaRPr lang="en-US" dirty="0"/>
          </a:p>
        </p:txBody>
      </p:sp>
      <p:sp>
        <p:nvSpPr>
          <p:cNvPr id="21" name="TextBox 20"/>
          <p:cNvSpPr txBox="1"/>
          <p:nvPr/>
        </p:nvSpPr>
        <p:spPr>
          <a:xfrm>
            <a:off x="5757304" y="1603701"/>
            <a:ext cx="265142" cy="369332"/>
          </a:xfrm>
          <a:prstGeom prst="rect">
            <a:avLst/>
          </a:prstGeom>
          <a:noFill/>
        </p:spPr>
        <p:txBody>
          <a:bodyPr wrap="none" rtlCol="0">
            <a:spAutoFit/>
          </a:bodyPr>
          <a:lstStyle/>
          <a:p>
            <a:r>
              <a:rPr lang="en-US" dirty="0" smtClean="0"/>
              <a:t>r</a:t>
            </a:r>
            <a:endParaRPr lang="en-US" dirty="0"/>
          </a:p>
        </p:txBody>
      </p:sp>
      <p:sp>
        <p:nvSpPr>
          <p:cNvPr id="22" name="TextBox 21"/>
          <p:cNvSpPr txBox="1"/>
          <p:nvPr/>
        </p:nvSpPr>
        <p:spPr>
          <a:xfrm>
            <a:off x="6737190" y="1587723"/>
            <a:ext cx="261610" cy="369332"/>
          </a:xfrm>
          <a:prstGeom prst="rect">
            <a:avLst/>
          </a:prstGeom>
          <a:noFill/>
        </p:spPr>
        <p:txBody>
          <a:bodyPr wrap="none" rtlCol="0">
            <a:spAutoFit/>
          </a:bodyPr>
          <a:lstStyle/>
          <a:p>
            <a:r>
              <a:rPr lang="en-US" dirty="0"/>
              <a:t>f</a:t>
            </a:r>
          </a:p>
        </p:txBody>
      </p:sp>
      <p:sp>
        <p:nvSpPr>
          <p:cNvPr id="23" name="Multiply 22"/>
          <p:cNvSpPr/>
          <p:nvPr/>
        </p:nvSpPr>
        <p:spPr>
          <a:xfrm>
            <a:off x="5329186" y="711750"/>
            <a:ext cx="437527" cy="450274"/>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0935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73</TotalTime>
  <Words>548</Words>
  <Application>Microsoft Macintosh PowerPoint</Application>
  <PresentationFormat>On-screen Show (4:3)</PresentationFormat>
  <Paragraphs>35</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MarsRover API</vt:lpstr>
      <vt:lpstr>PowerPoint Presentation</vt:lpstr>
    </vt:vector>
  </TitlesOfParts>
  <Company>Universidad Politécnica de Madrid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 Dieste</dc:creator>
  <cp:lastModifiedBy>Oscar Dieste</cp:lastModifiedBy>
  <cp:revision>11</cp:revision>
  <dcterms:created xsi:type="dcterms:W3CDTF">2015-04-08T13:14:20Z</dcterms:created>
  <dcterms:modified xsi:type="dcterms:W3CDTF">2015-04-09T11:17:23Z</dcterms:modified>
</cp:coreProperties>
</file>