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5" d="100"/>
          <a:sy n="155" d="100"/>
        </p:scale>
        <p:origin x="-10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F687-F7AB-4149-99C8-21D67620E8AA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E68D-798D-3F49-AE90-2D0AB41B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2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F687-F7AB-4149-99C8-21D67620E8AA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E68D-798D-3F49-AE90-2D0AB41B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6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F687-F7AB-4149-99C8-21D67620E8AA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E68D-798D-3F49-AE90-2D0AB41B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2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F687-F7AB-4149-99C8-21D67620E8AA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E68D-798D-3F49-AE90-2D0AB41B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0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F687-F7AB-4149-99C8-21D67620E8AA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E68D-798D-3F49-AE90-2D0AB41B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7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F687-F7AB-4149-99C8-21D67620E8AA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E68D-798D-3F49-AE90-2D0AB41B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9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F687-F7AB-4149-99C8-21D67620E8AA}" type="datetimeFigureOut">
              <a:rPr lang="en-US" smtClean="0"/>
              <a:t>3/1/16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E68D-798D-3F49-AE90-2D0AB41B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6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F687-F7AB-4149-99C8-21D67620E8AA}" type="datetimeFigureOut">
              <a:rPr lang="en-US" smtClean="0"/>
              <a:t>3/1/16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E68D-798D-3F49-AE90-2D0AB41B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0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F687-F7AB-4149-99C8-21D67620E8AA}" type="datetimeFigureOut">
              <a:rPr lang="en-US" smtClean="0"/>
              <a:t>3/1/16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E68D-798D-3F49-AE90-2D0AB41B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F687-F7AB-4149-99C8-21D67620E8AA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E68D-798D-3F49-AE90-2D0AB41B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F687-F7AB-4149-99C8-21D67620E8AA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E68D-798D-3F49-AE90-2D0AB41B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6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6F687-F7AB-4149-99C8-21D67620E8AA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0E68D-798D-3F49-AE90-2D0AB41B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6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430"/>
            <a:ext cx="8229600" cy="1143000"/>
          </a:xfrm>
        </p:spPr>
        <p:txBody>
          <a:bodyPr/>
          <a:lstStyle/>
          <a:p>
            <a:r>
              <a:rPr lang="en-US" dirty="0" smtClean="0"/>
              <a:t>Spreadsheet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16754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This </a:t>
            </a:r>
            <a:r>
              <a:rPr lang="en-US" sz="1800" dirty="0"/>
              <a:t>exercise aims </a:t>
            </a:r>
            <a:r>
              <a:rPr lang="en-US" sz="1800" dirty="0" smtClean="0"/>
              <a:t>creating </a:t>
            </a:r>
            <a:r>
              <a:rPr lang="en-US" sz="1800" dirty="0"/>
              <a:t>a basic spreadsheet. The goal </a:t>
            </a:r>
            <a:r>
              <a:rPr lang="en-US" sz="1800" b="1" dirty="0"/>
              <a:t>is not</a:t>
            </a:r>
            <a:r>
              <a:rPr lang="en-US" sz="1800" dirty="0"/>
              <a:t> to develop the </a:t>
            </a:r>
            <a:r>
              <a:rPr lang="en-US" sz="1800" dirty="0" smtClean="0"/>
              <a:t>GUI, </a:t>
            </a:r>
            <a:r>
              <a:rPr lang="en-US" sz="1800" dirty="0"/>
              <a:t>but the code that implements the data </a:t>
            </a:r>
            <a:r>
              <a:rPr lang="en-US" sz="1800" dirty="0" smtClean="0"/>
              <a:t>structures, performs </a:t>
            </a:r>
            <a:r>
              <a:rPr lang="en-US" sz="1800" dirty="0"/>
              <a:t>the </a:t>
            </a:r>
            <a:r>
              <a:rPr lang="en-US" sz="1800" dirty="0" smtClean="0"/>
              <a:t>operations and </a:t>
            </a:r>
            <a:r>
              <a:rPr lang="en-US" sz="1800" smtClean="0"/>
              <a:t>returns the results </a:t>
            </a:r>
            <a:r>
              <a:rPr lang="en-US" sz="1800" dirty="0" smtClean="0"/>
              <a:t>back to the GUI. The spreadsheet contains cells, organized in rows and columns</a:t>
            </a:r>
            <a:r>
              <a:rPr lang="en-US" sz="1800" dirty="0"/>
              <a:t> </a:t>
            </a:r>
            <a:r>
              <a:rPr lang="en-US" sz="1800" dirty="0" smtClean="0"/>
              <a:t>(similar to MS Excel). </a:t>
            </a:r>
          </a:p>
          <a:p>
            <a:pPr marL="0" indent="0">
              <a:buNone/>
            </a:pPr>
            <a:r>
              <a:rPr lang="en-US" sz="1800" dirty="0" smtClean="0"/>
              <a:t>The cells store numbers</a:t>
            </a:r>
            <a:r>
              <a:rPr lang="en-US" sz="1800" dirty="0"/>
              <a:t>, </a:t>
            </a:r>
            <a:r>
              <a:rPr lang="en-US" sz="1800" dirty="0" smtClean="0"/>
              <a:t>strings (</a:t>
            </a:r>
            <a:r>
              <a:rPr lang="en-US" sz="1800" dirty="0" smtClean="0"/>
              <a:t>enclosed by simple quotes '', e.g.: </a:t>
            </a:r>
            <a:r>
              <a:rPr lang="en-US" sz="1800" i="1" dirty="0" smtClean="0"/>
              <a:t>'This is a string’</a:t>
            </a:r>
            <a:r>
              <a:rPr lang="en-US" sz="1800" dirty="0" smtClean="0"/>
              <a:t>)</a:t>
            </a:r>
            <a:r>
              <a:rPr lang="en-US" sz="1800" dirty="0" smtClean="0"/>
              <a:t>, </a:t>
            </a:r>
            <a:r>
              <a:rPr lang="en-US" sz="1800" dirty="0"/>
              <a:t>or </a:t>
            </a:r>
            <a:r>
              <a:rPr lang="en-US" sz="1800" dirty="0" smtClean="0"/>
              <a:t>formulas (starting with the </a:t>
            </a:r>
            <a:r>
              <a:rPr lang="en-US" sz="1800" i="1" dirty="0" smtClean="0"/>
              <a:t>=</a:t>
            </a:r>
            <a:r>
              <a:rPr lang="en-US" sz="1800" dirty="0" smtClean="0"/>
              <a:t> sign). In this version, numbers </a:t>
            </a:r>
            <a:r>
              <a:rPr lang="en-US" sz="1800" dirty="0"/>
              <a:t>shall be restricted to </a:t>
            </a:r>
            <a:r>
              <a:rPr lang="en-US" sz="1800" dirty="0" smtClean="0"/>
              <a:t>(</a:t>
            </a:r>
            <a:r>
              <a:rPr lang="en-US" sz="1800" dirty="0"/>
              <a:t>positive or negative</a:t>
            </a:r>
            <a:r>
              <a:rPr lang="en-US" sz="1800" dirty="0" smtClean="0"/>
              <a:t>)</a:t>
            </a:r>
            <a:r>
              <a:rPr lang="en-US" sz="1800" dirty="0" smtClean="0"/>
              <a:t> integers.</a:t>
            </a:r>
          </a:p>
          <a:p>
            <a:pPr marL="0" indent="0">
              <a:buNone/>
            </a:pPr>
            <a:r>
              <a:rPr lang="en-US" sz="1800" dirty="0" smtClean="0"/>
              <a:t>The operations are: addition (</a:t>
            </a:r>
            <a:r>
              <a:rPr lang="en-US" sz="1800" i="1" dirty="0" smtClean="0"/>
              <a:t>+</a:t>
            </a:r>
            <a:r>
              <a:rPr lang="en-US" sz="1800" dirty="0" smtClean="0"/>
              <a:t>), subtraction (</a:t>
            </a:r>
            <a:r>
              <a:rPr lang="en-US" sz="1800" i="1" dirty="0" smtClean="0"/>
              <a:t>-</a:t>
            </a:r>
            <a:r>
              <a:rPr lang="en-US" sz="1800" dirty="0" smtClean="0"/>
              <a:t>), multiplication (</a:t>
            </a:r>
            <a:r>
              <a:rPr lang="en-US" sz="1800" i="1" dirty="0" smtClean="0"/>
              <a:t>*</a:t>
            </a:r>
            <a:r>
              <a:rPr lang="en-US" sz="1800" dirty="0" smtClean="0"/>
              <a:t>), integer division (</a:t>
            </a:r>
            <a:r>
              <a:rPr lang="en-US" sz="1800" i="1" dirty="0" smtClean="0"/>
              <a:t>/</a:t>
            </a:r>
            <a:r>
              <a:rPr lang="en-US" sz="1800" dirty="0" smtClean="0"/>
              <a:t>), module (</a:t>
            </a:r>
            <a:r>
              <a:rPr lang="en-US" sz="1800" i="1" dirty="0" smtClean="0"/>
              <a:t>%</a:t>
            </a:r>
            <a:r>
              <a:rPr lang="en-US" sz="1800" dirty="0" smtClean="0"/>
              <a:t>) and concatenation (</a:t>
            </a:r>
            <a:r>
              <a:rPr lang="en-US" sz="1800" i="1" dirty="0" smtClean="0"/>
              <a:t>&amp;</a:t>
            </a:r>
            <a:r>
              <a:rPr lang="en-US" sz="1800" dirty="0" smtClean="0"/>
              <a:t>).</a:t>
            </a:r>
            <a:endParaRPr lang="x-none" sz="1800" dirty="0" smtClean="0"/>
          </a:p>
          <a:p>
            <a:pPr marL="0" lvl="0" indent="0">
              <a:buNone/>
            </a:pPr>
            <a:r>
              <a:rPr lang="en-US" sz="1800" dirty="0" smtClean="0"/>
              <a:t>Formulas </a:t>
            </a:r>
            <a:r>
              <a:rPr lang="en-US" sz="1800" dirty="0"/>
              <a:t>shall follow Excel </a:t>
            </a:r>
            <a:r>
              <a:rPr lang="en-US" sz="1800" dirty="0" smtClean="0"/>
              <a:t>conventions (</a:t>
            </a:r>
            <a:r>
              <a:rPr lang="en-US" sz="1800" dirty="0"/>
              <a:t>e.g.: </a:t>
            </a:r>
            <a:r>
              <a:rPr lang="en-US" sz="1800" i="1" dirty="0" smtClean="0"/>
              <a:t>“=</a:t>
            </a:r>
            <a:r>
              <a:rPr lang="en-US" sz="1800" i="1" dirty="0"/>
              <a:t>1+</a:t>
            </a:r>
            <a:r>
              <a:rPr lang="en-US" sz="1800" i="1" dirty="0" smtClean="0"/>
              <a:t>2”</a:t>
            </a:r>
            <a:r>
              <a:rPr lang="en-US" sz="1800" dirty="0" smtClean="0"/>
              <a:t>, </a:t>
            </a:r>
            <a:r>
              <a:rPr lang="en-US" sz="1800" i="1" dirty="0" smtClean="0"/>
              <a:t>“=</a:t>
            </a:r>
            <a:r>
              <a:rPr lang="en-US" sz="1800" i="1" dirty="0"/>
              <a:t>B3*(4+1</a:t>
            </a:r>
            <a:r>
              <a:rPr lang="en-US" sz="1800" i="1" dirty="0" smtClean="0"/>
              <a:t>)”</a:t>
            </a:r>
            <a:r>
              <a:rPr lang="en-US" sz="1800" dirty="0" smtClean="0"/>
              <a:t>)</a:t>
            </a:r>
            <a:r>
              <a:rPr lang="en-US" sz="1800" dirty="0"/>
              <a:t>. To avoid tedious parsing, precedence of */% shall be explicitly </a:t>
            </a:r>
            <a:r>
              <a:rPr lang="en-US" sz="1800" dirty="0" smtClean="0"/>
              <a:t>specified using </a:t>
            </a:r>
            <a:r>
              <a:rPr lang="en-US" sz="1800" dirty="0"/>
              <a:t>parentheses. Otherwise, evaluation proceeds strictly from left to right. For instance, </a:t>
            </a:r>
            <a:r>
              <a:rPr lang="en-US" sz="1800" i="1" dirty="0"/>
              <a:t>“=1+2*3”</a:t>
            </a:r>
            <a:r>
              <a:rPr lang="en-US" sz="1800" dirty="0"/>
              <a:t> is evaluated to 9 no matter the correct value is 7. </a:t>
            </a:r>
            <a:r>
              <a:rPr lang="en-US" sz="1800" dirty="0" smtClean="0"/>
              <a:t>Arbitrary </a:t>
            </a:r>
            <a:r>
              <a:rPr lang="en-US" sz="1800" dirty="0"/>
              <a:t>spaces can be </a:t>
            </a:r>
            <a:r>
              <a:rPr lang="en-US" sz="1800" dirty="0" smtClean="0"/>
              <a:t>inserted between </a:t>
            </a:r>
            <a:r>
              <a:rPr lang="en-US" sz="1800" dirty="0"/>
              <a:t>symbols (e.g.: </a:t>
            </a:r>
            <a:r>
              <a:rPr lang="en-US" sz="1800" i="1" dirty="0"/>
              <a:t>“      =      1 +    2*       3   ”</a:t>
            </a:r>
            <a:r>
              <a:rPr lang="en-US" sz="1800" dirty="0"/>
              <a:t> is valid)</a:t>
            </a:r>
            <a:endParaRPr lang="x-none" sz="1800" dirty="0"/>
          </a:p>
          <a:p>
            <a:pPr marL="0" indent="0">
              <a:buNone/>
            </a:pPr>
            <a:r>
              <a:rPr lang="en-US" sz="1800" dirty="0" smtClean="0"/>
              <a:t>Errors </a:t>
            </a:r>
            <a:r>
              <a:rPr lang="en-US" sz="1800" dirty="0"/>
              <a:t>shall be caught during evaluation and an </a:t>
            </a:r>
            <a:r>
              <a:rPr lang="en-US" sz="1800" i="1" dirty="0"/>
              <a:t>#Error </a:t>
            </a:r>
            <a:r>
              <a:rPr lang="en-US" sz="1800" dirty="0"/>
              <a:t>or </a:t>
            </a:r>
            <a:r>
              <a:rPr lang="en-US" sz="1800" i="1" dirty="0"/>
              <a:t>#Circular</a:t>
            </a:r>
            <a:r>
              <a:rPr lang="en-US" sz="1800" dirty="0"/>
              <a:t> error message shall be returned. </a:t>
            </a:r>
            <a:r>
              <a:rPr lang="en-US" sz="1800" i="1" dirty="0"/>
              <a:t>#Error </a:t>
            </a:r>
            <a:r>
              <a:rPr lang="en-US" sz="1800" dirty="0"/>
              <a:t>is the general error message and shall be returned when operations yield wrong results (e.g.: division by zero, references to incorrect cells, empty cells, etc.). </a:t>
            </a:r>
            <a:r>
              <a:rPr lang="en-US" sz="1800" i="1" dirty="0"/>
              <a:t>#Circular </a:t>
            </a:r>
            <a:r>
              <a:rPr lang="en-US" sz="1800" dirty="0"/>
              <a:t>shall be returned when formulas make circular references (causing the recursion never end).</a:t>
            </a:r>
            <a:endParaRPr lang="x-none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9066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49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Spreadsheet</vt:lpstr>
    </vt:vector>
  </TitlesOfParts>
  <Company>Universidad Politécnica de Madrid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Spreadsheet</dc:title>
  <dc:creator>Oscar Dieste</dc:creator>
  <cp:lastModifiedBy>Oscar Dieste</cp:lastModifiedBy>
  <cp:revision>3</cp:revision>
  <dcterms:created xsi:type="dcterms:W3CDTF">2016-03-01T09:30:04Z</dcterms:created>
  <dcterms:modified xsi:type="dcterms:W3CDTF">2016-03-01T09:52:51Z</dcterms:modified>
</cp:coreProperties>
</file>