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82" r:id="rId5"/>
    <p:sldId id="273" r:id="rId6"/>
    <p:sldId id="288" r:id="rId7"/>
    <p:sldId id="289" r:id="rId8"/>
    <p:sldId id="287" r:id="rId9"/>
    <p:sldId id="290" r:id="rId10"/>
    <p:sldId id="291" r:id="rId11"/>
    <p:sldId id="292" r:id="rId12"/>
    <p:sldId id="280" r:id="rId13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71" autoAdjust="0"/>
  </p:normalViewPr>
  <p:slideViewPr>
    <p:cSldViewPr snapToGrid="0" snapToObjects="1">
      <p:cViewPr varScale="1">
        <p:scale>
          <a:sx n="151" d="100"/>
          <a:sy n="151" d="100"/>
        </p:scale>
        <p:origin x="47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71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61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8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97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75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76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59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23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8ECC-BD1D-3E40-9DC0-1F5193C16E5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ADAB-5E4A-DF4E-85DC-542A88CE7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04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berault@lillemetropole.f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IDE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675098" y="1286609"/>
            <a:ext cx="5692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Arial"/>
                <a:cs typeface="Arial"/>
              </a:rPr>
              <a:t>Comment diversifier et centraliser les données à l’échelle de votre territoire avec </a:t>
            </a:r>
            <a:r>
              <a:rPr lang="fr-FR" sz="2400" b="1" dirty="0" err="1">
                <a:solidFill>
                  <a:schemeClr val="bg1"/>
                </a:solidFill>
                <a:latin typeface="Arial"/>
                <a:cs typeface="Arial"/>
              </a:rPr>
              <a:t>Georchestra</a:t>
            </a:r>
            <a:r>
              <a:rPr lang="fr-FR" sz="24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2400" b="1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  <a:p>
            <a:pPr algn="ctr"/>
            <a:endParaRPr lang="fr-FR" sz="24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fr-FR" sz="2400" i="1" dirty="0" err="1" smtClean="0">
                <a:solidFill>
                  <a:schemeClr val="bg1"/>
                </a:solidFill>
                <a:latin typeface="Arial"/>
                <a:cs typeface="Arial"/>
              </a:rPr>
              <a:t>Geocom</a:t>
            </a:r>
            <a:r>
              <a:rPr lang="fr-FR" sz="2400" i="1" dirty="0" smtClean="0">
                <a:solidFill>
                  <a:schemeClr val="bg1"/>
                </a:solidFill>
                <a:latin typeface="Arial"/>
                <a:cs typeface="Arial"/>
              </a:rPr>
              <a:t> 2025</a:t>
            </a:r>
          </a:p>
          <a:p>
            <a:pPr algn="ctr"/>
            <a:r>
              <a:rPr lang="fr-FR" sz="2400" i="1" dirty="0" smtClean="0">
                <a:solidFill>
                  <a:schemeClr val="bg1"/>
                </a:solidFill>
                <a:latin typeface="Arial"/>
                <a:cs typeface="Arial"/>
              </a:rPr>
              <a:t>Rennes</a:t>
            </a:r>
            <a:endParaRPr lang="fr-FR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4404552"/>
            <a:ext cx="2326022" cy="55954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1600" y="4361156"/>
            <a:ext cx="266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/>
                </a:solidFill>
              </a:rPr>
              <a:t>Florent Berault</a:t>
            </a:r>
          </a:p>
          <a:p>
            <a:r>
              <a:rPr lang="fr-FR" sz="1200" i="1" dirty="0" smtClean="0">
                <a:solidFill>
                  <a:schemeClr val="bg1"/>
                </a:solidFill>
              </a:rPr>
              <a:t>Métropole Européenne de Lille</a:t>
            </a:r>
          </a:p>
          <a:p>
            <a:r>
              <a:rPr lang="fr-FR" sz="1200" i="1" dirty="0" smtClean="0">
                <a:solidFill>
                  <a:schemeClr val="bg1"/>
                </a:solidFill>
                <a:hlinkClick r:id="rId3"/>
              </a:rPr>
              <a:t>fberault@lillemetropole.fr</a:t>
            </a:r>
            <a:endParaRPr lang="fr-FR" sz="1200" i="1" dirty="0" smtClean="0">
              <a:solidFill>
                <a:schemeClr val="bg1"/>
              </a:solidFill>
            </a:endParaRPr>
          </a:p>
          <a:p>
            <a:endParaRPr lang="fr-FR" sz="12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10104" y="4789752"/>
            <a:ext cx="289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Gotham Book"/>
                <a:cs typeface="Gotham Book"/>
              </a:rPr>
              <a:t>/ 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DNUM</a:t>
            </a:r>
            <a:endParaRPr lang="fr-FR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endParaRPr lang="fr-FR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24" y="4900273"/>
            <a:ext cx="260518" cy="833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2153" y="253999"/>
            <a:ext cx="590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  <a:latin typeface="Arial"/>
                <a:cs typeface="Arial"/>
              </a:rPr>
              <a:t>DataMEL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 / </a:t>
            </a:r>
            <a:r>
              <a:rPr lang="fr-FR" sz="1200" dirty="0" smtClean="0">
                <a:latin typeface="Arial"/>
                <a:cs typeface="Arial"/>
              </a:rPr>
              <a:t>Publication des données</a:t>
            </a:r>
            <a:endParaRPr lang="fr-FR" sz="1200" b="1" i="1" dirty="0">
              <a:latin typeface="Arial"/>
              <a:cs typeface="Arial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60350" y="971550"/>
            <a:ext cx="1765300" cy="4381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Datafeeder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60350" y="1562100"/>
            <a:ext cx="1765300" cy="4381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Moissonnage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60350" y="2213970"/>
            <a:ext cx="1765300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MEL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60350" y="2817220"/>
            <a:ext cx="692150" cy="768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BDD métier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1314450" y="2817220"/>
            <a:ext cx="692150" cy="768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Vue OD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634761" y="2827310"/>
            <a:ext cx="1816589" cy="7481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Data </a:t>
            </a:r>
            <a:r>
              <a:rPr lang="fr-FR" dirty="0" err="1" smtClean="0"/>
              <a:t>Georchestra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0" idx="3"/>
            <a:endCxn id="11" idx="1"/>
          </p:cNvCxnSpPr>
          <p:nvPr/>
        </p:nvCxnSpPr>
        <p:spPr>
          <a:xfrm>
            <a:off x="952500" y="3201395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3"/>
            <a:endCxn id="12" idx="1"/>
          </p:cNvCxnSpPr>
          <p:nvPr/>
        </p:nvCxnSpPr>
        <p:spPr>
          <a:xfrm>
            <a:off x="2006600" y="3201395"/>
            <a:ext cx="6281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617346" y="2749979"/>
            <a:ext cx="197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 smtClean="0"/>
              <a:t>Connexion et envoi des données: </a:t>
            </a:r>
          </a:p>
          <a:p>
            <a:pPr algn="ctr"/>
            <a:r>
              <a:rPr lang="fr-FR" sz="1200" dirty="0" smtClean="0"/>
              <a:t>Adresses IP autorisées</a:t>
            </a:r>
          </a:p>
          <a:p>
            <a:pPr algn="ctr"/>
            <a:r>
              <a:rPr lang="fr-FR" sz="1200" dirty="0" smtClean="0"/>
              <a:t>Connexion sécurisées clés SSH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973913" y="2742107"/>
            <a:ext cx="1155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Job ETL</a:t>
            </a:r>
          </a:p>
          <a:p>
            <a:r>
              <a:rPr lang="fr-FR" sz="1100" dirty="0" smtClean="0">
                <a:solidFill>
                  <a:srgbClr val="FF0000"/>
                </a:solidFill>
              </a:rPr>
              <a:t>Python 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60350" y="4066158"/>
            <a:ext cx="1765300" cy="4381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Partenaires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2634761" y="3914851"/>
            <a:ext cx="1816589" cy="7481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Data </a:t>
            </a:r>
            <a:r>
              <a:rPr lang="fr-FR" dirty="0" err="1" smtClean="0"/>
              <a:t>Georchestra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25" idx="3"/>
            <a:endCxn id="26" idx="1"/>
          </p:cNvCxnSpPr>
          <p:nvPr/>
        </p:nvCxnSpPr>
        <p:spPr>
          <a:xfrm>
            <a:off x="2025650" y="4285233"/>
            <a:ext cx="609111" cy="370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617346" y="3787218"/>
            <a:ext cx="197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 smtClean="0"/>
              <a:t>Connexion et envoi des données: </a:t>
            </a:r>
          </a:p>
          <a:p>
            <a:pPr algn="ctr"/>
            <a:r>
              <a:rPr lang="fr-FR" sz="1200" dirty="0" smtClean="0"/>
              <a:t>Adresses IP autorisées</a:t>
            </a:r>
          </a:p>
          <a:p>
            <a:pPr algn="ctr"/>
            <a:r>
              <a:rPr lang="fr-FR" sz="1200" dirty="0" smtClean="0"/>
              <a:t>Connexion sécurisées clés SSH / connexion SFTP</a:t>
            </a:r>
            <a:endParaRPr lang="fr-FR" sz="12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4127499" y="584932"/>
            <a:ext cx="4831861" cy="164953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>
                <a:solidFill>
                  <a:srgbClr val="FF0000"/>
                </a:solidFill>
              </a:rPr>
              <a:t>Constat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Pas de mise à jour de données via </a:t>
            </a:r>
            <a:r>
              <a:rPr lang="fr-FR" dirty="0" err="1" smtClean="0">
                <a:solidFill>
                  <a:srgbClr val="FF0000"/>
                </a:solidFill>
              </a:rPr>
              <a:t>Datafeeder</a:t>
            </a:r>
            <a:endParaRPr lang="fr-FR" dirty="0" smtClean="0">
              <a:solidFill>
                <a:srgbClr val="FF0000"/>
              </a:solidFill>
            </a:endParaRP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Moissonnage « limité »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Publication et envoi des données </a:t>
            </a:r>
            <a:r>
              <a:rPr lang="fr-FR" dirty="0" err="1" smtClean="0">
                <a:solidFill>
                  <a:srgbClr val="FF0000"/>
                </a:solidFill>
              </a:rPr>
              <a:t>process</a:t>
            </a:r>
            <a:r>
              <a:rPr lang="fr-FR" dirty="0" smtClean="0">
                <a:solidFill>
                  <a:srgbClr val="FF0000"/>
                </a:solidFill>
              </a:rPr>
              <a:t> technique et intervention SI nécessaire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120411" y="1305323"/>
            <a:ext cx="1765300" cy="4381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Geocontrib</a:t>
            </a:r>
            <a:r>
              <a:rPr lang="fr-FR" dirty="0" smtClean="0"/>
              <a:t>’</a:t>
            </a:r>
            <a:endParaRPr lang="fr-FR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58" y="4671560"/>
            <a:ext cx="1297322" cy="3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10104" y="4789752"/>
            <a:ext cx="289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Gotham Book"/>
                <a:cs typeface="Gotham Book"/>
              </a:rPr>
              <a:t>/ 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DNUM</a:t>
            </a:r>
            <a:endParaRPr lang="fr-FR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endParaRPr lang="fr-FR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24" y="4900273"/>
            <a:ext cx="260518" cy="833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2153" y="253999"/>
            <a:ext cx="590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  <a:latin typeface="Arial"/>
                <a:cs typeface="Arial"/>
              </a:rPr>
              <a:t>DataMEL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 / </a:t>
            </a:r>
            <a:r>
              <a:rPr lang="fr-FR" sz="1200" dirty="0" smtClean="0">
                <a:latin typeface="Arial"/>
                <a:cs typeface="Arial"/>
              </a:rPr>
              <a:t>Ingestion des données</a:t>
            </a:r>
            <a:endParaRPr lang="fr-FR" sz="1200" b="1" i="1" dirty="0">
              <a:latin typeface="Arial"/>
              <a:cs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6050" y="1162050"/>
            <a:ext cx="8731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Plusieurs outils permettent d’ingérer de la donnée dans </a:t>
            </a:r>
            <a:r>
              <a:rPr lang="fr-FR" dirty="0" err="1"/>
              <a:t>geOrchestra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 err="1"/>
              <a:t>Datafeeder</a:t>
            </a:r>
            <a:r>
              <a:rPr lang="fr-FR" dirty="0"/>
              <a:t>: Utilisation simple mais pas d’édition possible de la donnée et limité à CSV et SHP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/>
              <a:t>VRT-bot: Profil technique requis + accès au serveur pour déployer les fichiers VRT.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 err="1"/>
              <a:t>GeoServer</a:t>
            </a:r>
            <a:r>
              <a:rPr lang="fr-FR" dirty="0"/>
              <a:t>: Ne permet pas l’</a:t>
            </a:r>
            <a:r>
              <a:rPr lang="fr-FR" dirty="0" err="1"/>
              <a:t>upload</a:t>
            </a:r>
            <a:r>
              <a:rPr lang="fr-FR" dirty="0"/>
              <a:t> de données, et profil technique requis pour définir correctement les stores + accès à la configuration pour créer de nouveaux stores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r>
              <a:rPr lang="fr-FR" dirty="0"/>
              <a:t>=&gt; Pas d’outil d’ingestion complet à destination des utilisateurs finaux.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46050" y="7003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Une ingestion de donnée </a:t>
            </a:r>
            <a:r>
              <a:rPr lang="fr-F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incomplète</a:t>
            </a:r>
            <a:endParaRPr lang="fr-FR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58" y="4671560"/>
            <a:ext cx="1297322" cy="3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10104" y="4789752"/>
            <a:ext cx="289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Gotham Book"/>
                <a:cs typeface="Gotham Book"/>
              </a:rPr>
              <a:t>/ 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DNUM</a:t>
            </a:r>
            <a:endParaRPr lang="fr-FR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24" y="4900273"/>
            <a:ext cx="260518" cy="833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2153" y="253999"/>
            <a:ext cx="590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  <a:latin typeface="Arial"/>
                <a:cs typeface="Arial"/>
              </a:rPr>
              <a:t>DataMEL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 / </a:t>
            </a:r>
            <a:r>
              <a:rPr lang="fr-FR" sz="1200" dirty="0" smtClean="0">
                <a:latin typeface="Arial"/>
                <a:cs typeface="Arial"/>
              </a:rPr>
              <a:t>Cas d’usage</a:t>
            </a:r>
            <a:endParaRPr lang="fr-FR" sz="1200" b="1" i="1" dirty="0"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4" y="530998"/>
            <a:ext cx="4494758" cy="236508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44867" t="7688"/>
          <a:stretch/>
        </p:blipFill>
        <p:spPr>
          <a:xfrm>
            <a:off x="5295357" y="0"/>
            <a:ext cx="3831217" cy="273241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90500" y="2836097"/>
            <a:ext cx="208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Plateforme URBS</a:t>
            </a:r>
            <a:endParaRPr lang="fr-FR" sz="1100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5350119" y="2574487"/>
            <a:ext cx="208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err="1" smtClean="0"/>
              <a:t>Vianova</a:t>
            </a:r>
            <a:endParaRPr lang="fr-FR" sz="1100" i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333" y="2852740"/>
            <a:ext cx="2869843" cy="188175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36119" y="2787676"/>
            <a:ext cx="208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err="1" smtClean="0"/>
              <a:t>Waze</a:t>
            </a:r>
            <a:r>
              <a:rPr lang="fr-FR" sz="1100" i="1" dirty="0" smtClean="0"/>
              <a:t> for </a:t>
            </a:r>
            <a:r>
              <a:rPr lang="fr-FR" sz="1100" i="1" dirty="0" err="1" smtClean="0"/>
              <a:t>cities</a:t>
            </a:r>
            <a:endParaRPr lang="fr-FR" sz="1100" i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058" y="4671560"/>
            <a:ext cx="1297322" cy="3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10104" y="4789752"/>
            <a:ext cx="289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Gotham Book"/>
                <a:cs typeface="Gotham Book"/>
              </a:rPr>
              <a:t>/ 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DNUM</a:t>
            </a:r>
            <a:endParaRPr lang="fr-FR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24" y="4900273"/>
            <a:ext cx="260518" cy="833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9753" y="156090"/>
            <a:ext cx="590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  <a:latin typeface="Arial"/>
                <a:cs typeface="Arial"/>
              </a:rPr>
              <a:t>DataMEL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 / </a:t>
            </a:r>
            <a:r>
              <a:rPr lang="fr-FR" sz="1200" dirty="0" smtClean="0">
                <a:latin typeface="Arial"/>
                <a:cs typeface="Arial"/>
              </a:rPr>
              <a:t>Cas d’usage</a:t>
            </a:r>
            <a:endParaRPr lang="fr-FR" sz="1200" b="1" i="1" dirty="0">
              <a:latin typeface="Arial"/>
              <a:cs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12750" y="787400"/>
            <a:ext cx="36309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Producteurs multiples et </a:t>
            </a:r>
            <a:r>
              <a:rPr lang="fr-FR" dirty="0" smtClean="0"/>
              <a:t>diverses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Des </a:t>
            </a:r>
            <a:r>
              <a:rPr lang="fr-FR" dirty="0" smtClean="0"/>
              <a:t>sources de données externes (ouvertes ou </a:t>
            </a:r>
            <a:r>
              <a:rPr lang="fr-FR" dirty="0" smtClean="0"/>
              <a:t>restreintes)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Formats et source de données </a:t>
            </a:r>
            <a:r>
              <a:rPr lang="fr-FR" dirty="0" smtClean="0"/>
              <a:t>hétérogènes</a:t>
            </a: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04" y="-2726"/>
            <a:ext cx="2679700" cy="16150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63" y="2058334"/>
            <a:ext cx="533474" cy="6192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089" y="2573228"/>
            <a:ext cx="1485965" cy="5318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637" y="2169118"/>
            <a:ext cx="2138735" cy="40411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8824" y="2023898"/>
            <a:ext cx="1368913" cy="81526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7460" y="2793515"/>
            <a:ext cx="625830" cy="29752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533900" y="3969806"/>
            <a:ext cx="20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API standard</a:t>
            </a:r>
          </a:p>
          <a:p>
            <a:r>
              <a:rPr lang="fr-FR" sz="1600" dirty="0" smtClean="0"/>
              <a:t>WFS / WMS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44651" y="3952823"/>
            <a:ext cx="168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url de données</a:t>
            </a:r>
          </a:p>
          <a:p>
            <a:r>
              <a:rPr lang="fr-FR" sz="1600" dirty="0"/>
              <a:t>Fichiers </a:t>
            </a:r>
            <a:r>
              <a:rPr lang="fr-FR" sz="1600" dirty="0" smtClean="0"/>
              <a:t>plats</a:t>
            </a:r>
          </a:p>
          <a:p>
            <a:r>
              <a:rPr lang="fr-FR" sz="1600" dirty="0" smtClean="0"/>
              <a:t>…</a:t>
            </a:r>
            <a:endParaRPr lang="fr-FR" sz="16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1689" y="3137524"/>
            <a:ext cx="1236799" cy="4766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5310" y="3137524"/>
            <a:ext cx="892150" cy="47581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6681" y="3222122"/>
            <a:ext cx="1891056" cy="43161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17058" y="4671560"/>
            <a:ext cx="1297322" cy="3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10104" y="4789752"/>
            <a:ext cx="289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Gotham Book"/>
                <a:cs typeface="Gotham Book"/>
              </a:rPr>
              <a:t>/ 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DNUM</a:t>
            </a:r>
            <a:endParaRPr lang="fr-FR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endParaRPr lang="fr-FR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24" y="4900273"/>
            <a:ext cx="260518" cy="833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2153" y="253999"/>
            <a:ext cx="590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  <a:latin typeface="Arial"/>
                <a:cs typeface="Arial"/>
              </a:rPr>
              <a:t>DataMEL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 / </a:t>
            </a:r>
            <a:r>
              <a:rPr lang="fr-FR" sz="1200" dirty="0" smtClean="0">
                <a:latin typeface="Arial"/>
                <a:cs typeface="Arial"/>
              </a:rPr>
              <a:t>Expression de besoins - échanges</a:t>
            </a:r>
            <a:endParaRPr lang="fr-FR" sz="1200" b="1" i="1" dirty="0">
              <a:latin typeface="Arial"/>
              <a:cs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6050" y="1162050"/>
            <a:ext cx="8731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/>
              <a:t>I</a:t>
            </a:r>
            <a:r>
              <a:rPr lang="fr-FR" b="1" dirty="0" smtClean="0"/>
              <a:t>ngérer </a:t>
            </a:r>
            <a:r>
              <a:rPr lang="fr-FR" b="1" dirty="0"/>
              <a:t>automatiquement</a:t>
            </a:r>
            <a:r>
              <a:rPr lang="fr-FR" dirty="0"/>
              <a:t> tout type de donnée, depuis des sources variées (fichiers plat, SFTP, web services).</a:t>
            </a:r>
          </a:p>
          <a:p>
            <a:pPr lvl="0"/>
            <a:r>
              <a:rPr lang="fr-FR" b="1" dirty="0"/>
              <a:t>P</a:t>
            </a:r>
            <a:r>
              <a:rPr lang="fr-FR" b="1" dirty="0" smtClean="0"/>
              <a:t>réparer </a:t>
            </a:r>
            <a:r>
              <a:rPr lang="fr-FR" b="1" dirty="0"/>
              <a:t>les données</a:t>
            </a:r>
            <a:r>
              <a:rPr lang="fr-FR" dirty="0"/>
              <a:t> par </a:t>
            </a:r>
            <a:r>
              <a:rPr lang="fr-FR" dirty="0" smtClean="0"/>
              <a:t>filtre (périmètre géographique).</a:t>
            </a:r>
            <a:endParaRPr lang="fr-FR" dirty="0"/>
          </a:p>
          <a:p>
            <a:pPr lvl="0"/>
            <a:r>
              <a:rPr lang="fr-FR" b="1" dirty="0"/>
              <a:t>G</a:t>
            </a:r>
            <a:r>
              <a:rPr lang="fr-FR" b="1" dirty="0" smtClean="0"/>
              <a:t>érer </a:t>
            </a:r>
            <a:r>
              <a:rPr lang="fr-FR" b="1" dirty="0"/>
              <a:t>les droits de diffusion</a:t>
            </a:r>
            <a:r>
              <a:rPr lang="fr-FR" dirty="0"/>
              <a:t> : publication publique, restreinte, ou sur groupes spécifiques.</a:t>
            </a:r>
          </a:p>
          <a:p>
            <a:pPr lvl="0"/>
            <a:r>
              <a:rPr lang="fr-FR" b="1" dirty="0"/>
              <a:t>P</a:t>
            </a:r>
            <a:r>
              <a:rPr lang="fr-FR" b="1" dirty="0" smtClean="0"/>
              <a:t>lanifier </a:t>
            </a:r>
            <a:r>
              <a:rPr lang="fr-FR" b="1" dirty="0"/>
              <a:t>les mises à </a:t>
            </a:r>
            <a:r>
              <a:rPr lang="fr-FR" b="1" dirty="0" smtClean="0"/>
              <a:t>jour</a:t>
            </a:r>
          </a:p>
          <a:p>
            <a:endParaRPr lang="fr-FR" dirty="0" smtClean="0"/>
          </a:p>
          <a:p>
            <a:r>
              <a:rPr lang="fr-FR" b="1" dirty="0"/>
              <a:t>G</a:t>
            </a:r>
            <a:r>
              <a:rPr lang="fr-FR" b="1" dirty="0" smtClean="0"/>
              <a:t>érer </a:t>
            </a:r>
            <a:r>
              <a:rPr lang="fr-FR" b="1" dirty="0"/>
              <a:t>les droits d’administration</a:t>
            </a:r>
            <a:r>
              <a:rPr lang="fr-FR" dirty="0"/>
              <a:t> des données et des métadonnées</a:t>
            </a:r>
            <a:r>
              <a:rPr lang="fr-FR" dirty="0" smtClean="0"/>
              <a:t>.</a:t>
            </a:r>
            <a:endParaRPr lang="fr-FR" b="1" dirty="0"/>
          </a:p>
          <a:p>
            <a:r>
              <a:rPr lang="fr-FR" b="1" dirty="0" smtClean="0"/>
              <a:t>Saisir, </a:t>
            </a:r>
            <a:r>
              <a:rPr lang="fr-FR" b="1" dirty="0"/>
              <a:t>enrichir et valider les métadonnées</a:t>
            </a:r>
            <a:r>
              <a:rPr lang="fr-FR" dirty="0"/>
              <a:t> associées aux jeux de données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b="1" dirty="0" smtClean="0"/>
              <a:t>Bénéficier de l’ensemble des services </a:t>
            </a:r>
            <a:r>
              <a:rPr lang="fr-FR" dirty="0" smtClean="0"/>
              <a:t>fonctionnels de </a:t>
            </a:r>
            <a:r>
              <a:rPr lang="fr-FR" dirty="0" err="1" smtClean="0"/>
              <a:t>Georchestra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46050" y="700385"/>
            <a:ext cx="7562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Diversifier l’ingestion et les sources de donnés dans </a:t>
            </a:r>
            <a:r>
              <a:rPr lang="fr-F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Georchestra</a:t>
            </a:r>
            <a:endParaRPr lang="fr-FR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58" y="4671560"/>
            <a:ext cx="1297322" cy="3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10104" y="4789752"/>
            <a:ext cx="289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  <a:latin typeface="Gotham Book"/>
                <a:cs typeface="Gotham Book"/>
              </a:rPr>
              <a:t>/ 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DNUM</a:t>
            </a:r>
            <a:endParaRPr lang="fr-FR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endParaRPr lang="fr-FR" sz="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24" y="4900273"/>
            <a:ext cx="260518" cy="833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2153" y="253999"/>
            <a:ext cx="590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  <a:latin typeface="Arial"/>
                <a:cs typeface="Arial"/>
              </a:rPr>
              <a:t>DataMEL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 / </a:t>
            </a:r>
            <a:r>
              <a:rPr lang="fr-FR" sz="1200" dirty="0" smtClean="0">
                <a:latin typeface="Arial"/>
                <a:cs typeface="Arial"/>
              </a:rPr>
              <a:t>Expression de besoins - échanges</a:t>
            </a:r>
            <a:endParaRPr lang="fr-FR" sz="1200" b="1" i="1" dirty="0">
              <a:latin typeface="Arial"/>
              <a:cs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6050" y="793750"/>
            <a:ext cx="8731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 smtClean="0"/>
              <a:t>Intégration d’un module dédié dans </a:t>
            </a:r>
            <a:r>
              <a:rPr lang="fr-FR" b="1" dirty="0" err="1" smtClean="0"/>
              <a:t>Georchestra</a:t>
            </a:r>
            <a:r>
              <a:rPr lang="fr-FR" b="1" dirty="0" smtClean="0"/>
              <a:t>?</a:t>
            </a:r>
          </a:p>
          <a:p>
            <a:pPr lvl="0"/>
            <a:r>
              <a:rPr lang="fr-FR" b="1" dirty="0" smtClean="0"/>
              <a:t>Interface intégrée / complémentaire du </a:t>
            </a:r>
            <a:r>
              <a:rPr lang="fr-FR" b="1" dirty="0" err="1" smtClean="0"/>
              <a:t>metadata</a:t>
            </a:r>
            <a:r>
              <a:rPr lang="fr-FR" b="1" dirty="0" smtClean="0"/>
              <a:t> editor?</a:t>
            </a:r>
            <a:endParaRPr lang="fr-FR" dirty="0" smtClean="0"/>
          </a:p>
          <a:p>
            <a:pPr lvl="0"/>
            <a:r>
              <a:rPr lang="fr-FR" b="1" dirty="0" smtClean="0"/>
              <a:t>Une gestion des droits différenciée data – </a:t>
            </a:r>
            <a:r>
              <a:rPr lang="fr-FR" b="1" dirty="0" err="1" smtClean="0"/>
              <a:t>metadata</a:t>
            </a:r>
            <a:endParaRPr lang="fr-FR" b="1" dirty="0" smtClean="0"/>
          </a:p>
          <a:p>
            <a:pPr lvl="0"/>
            <a:endParaRPr lang="fr-FR" b="1" dirty="0"/>
          </a:p>
          <a:p>
            <a:pPr lvl="0"/>
            <a:r>
              <a:rPr lang="fr-FR" b="1" dirty="0" smtClean="0"/>
              <a:t>Quid des capacités de moissonnage et de l’adaptation des certaines fonctionnalités d’ingestion au moissonnage de </a:t>
            </a:r>
            <a:r>
              <a:rPr lang="fr-FR" b="1" dirty="0" err="1" smtClean="0"/>
              <a:t>metadonnées</a:t>
            </a:r>
            <a:endParaRPr lang="fr-FR" b="1" dirty="0" smtClean="0"/>
          </a:p>
          <a:p>
            <a:pPr lvl="0"/>
            <a:r>
              <a:rPr lang="fr-FR" b="1" dirty="0" smtClean="0"/>
              <a:t>Problématique de la réplication des données (stockage – volume)</a:t>
            </a:r>
          </a:p>
          <a:p>
            <a:pPr lvl="0"/>
            <a:endParaRPr lang="fr-FR" b="1" dirty="0"/>
          </a:p>
          <a:p>
            <a:pPr lvl="0"/>
            <a:r>
              <a:rPr lang="fr-FR" b="1" dirty="0" smtClean="0"/>
              <a:t>Quels choix techniques (existant ou à développer)</a:t>
            </a:r>
          </a:p>
          <a:p>
            <a:pPr lvl="0"/>
            <a:r>
              <a:rPr lang="fr-FR" b="1" dirty="0" smtClean="0"/>
              <a:t>Besoins communs, oublis?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58" y="4671560"/>
            <a:ext cx="1297322" cy="3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ide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ésentation PowerPoint.pptx" id="{9F1421C5-333B-4128-8823-6102775F487A}" vid="{E35128B7-100A-4B4C-9B43-CBB7D98887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FAFCF8DCABB547A518D2C43B7922BD" ma:contentTypeVersion="0" ma:contentTypeDescription="Crée un document." ma:contentTypeScope="" ma:versionID="4c806830f069815499d51301f6825e9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F170F-07B4-461B-A0FE-66B1FA0BEA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71787B-B355-4B8B-A6A8-FFD9BCE5D62E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B961057-580E-42BB-A6F9-0E04FF261E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PowerPoint</Template>
  <TotalTime>90</TotalTime>
  <Words>424</Words>
  <Application>Microsoft Office PowerPoint</Application>
  <PresentationFormat>Affichage à l'écran (16:9)</PresentationFormat>
  <Paragraphs>87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Gotham Book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Métropole Européenne de Lille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BERAULT Florent</dc:creator>
  <cp:lastModifiedBy>BERAULT Florent</cp:lastModifiedBy>
  <cp:revision>17</cp:revision>
  <dcterms:created xsi:type="dcterms:W3CDTF">2025-06-19T08:10:56Z</dcterms:created>
  <dcterms:modified xsi:type="dcterms:W3CDTF">2025-06-23T06:34:23Z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0x010100EDFAFCF8DCABB547A518D2C43B7922BD</vt:lpwstr>
  </property>
  <property fmtid="{D5CDD505-2E9C-101B-9397-08002B2CF9AE}" pid="3" name="LM_Doc_Lieu">
    <vt:lpwstr/>
  </property>
  <property fmtid="{D5CDD505-2E9C-101B-9397-08002B2CF9AE}" pid="4" name="LM_Doc_MotCle">
    <vt:lpwstr>87;#Présentation|f6d96bf0-8f87-477e-a732-139c4c8b067e</vt:lpwstr>
  </property>
  <property fmtid="{D5CDD505-2E9C-101B-9397-08002B2CF9AE}" pid="5" name="LM_Doc_Classement">
    <vt:lpwstr>27;#Modèle|c66f9385-b4d7-400c-b743-5c2e198456e5</vt:lpwstr>
  </property>
</Properties>
</file>