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224" r:id="rId1"/>
  </p:sldMasterIdLst>
  <p:notesMasterIdLst>
    <p:notesMasterId r:id="rId19"/>
  </p:notesMasterIdLst>
  <p:handoutMasterIdLst>
    <p:handoutMasterId r:id="rId20"/>
  </p:handoutMasterIdLst>
  <p:sldIdLst>
    <p:sldId id="256" r:id="rId2"/>
    <p:sldId id="350" r:id="rId3"/>
    <p:sldId id="259" r:id="rId4"/>
    <p:sldId id="364" r:id="rId5"/>
    <p:sldId id="360" r:id="rId6"/>
    <p:sldId id="371" r:id="rId7"/>
    <p:sldId id="382" r:id="rId8"/>
    <p:sldId id="357" r:id="rId9"/>
    <p:sldId id="384" r:id="rId10"/>
    <p:sldId id="379" r:id="rId11"/>
    <p:sldId id="383" r:id="rId12"/>
    <p:sldId id="378" r:id="rId13"/>
    <p:sldId id="352" r:id="rId14"/>
    <p:sldId id="373" r:id="rId15"/>
    <p:sldId id="374" r:id="rId16"/>
    <p:sldId id="380" r:id="rId17"/>
    <p:sldId id="381" r:id="rId1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C12"/>
    <a:srgbClr val="1EB377"/>
    <a:srgbClr val="7BFFAA"/>
    <a:srgbClr val="6BF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010"/>
    <p:restoredTop sz="94648"/>
  </p:normalViewPr>
  <p:slideViewPr>
    <p:cSldViewPr snapToGrid="0" snapToObjects="1">
      <p:cViewPr varScale="1">
        <p:scale>
          <a:sx n="70" d="100"/>
          <a:sy n="70" d="100"/>
        </p:scale>
        <p:origin x="200" y="1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0F55-B2BC-1D46-9793-D67BC7D1EAE2}" type="datetimeFigureOut">
              <a:rPr lang="de-DE" smtClean="0"/>
              <a:t>21.04.22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B32B-71D7-B840-9FAA-10FC50ED5B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082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29911-2F2C-424D-9A48-3BF9F3E1EC7C}" type="datetimeFigureOut">
              <a:rPr lang="de-DE" smtClean="0"/>
              <a:t>21.04.22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8558B-7759-614A-8E35-A56723C30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118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558B-7759-614A-8E35-A56723C3085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49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558B-7759-614A-8E35-A56723C3085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43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558B-7759-614A-8E35-A56723C3085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41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558B-7759-614A-8E35-A56723C3085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761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558B-7759-614A-8E35-A56723C3085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90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Feminist philosophy of work - Summer 2022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0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Feminist philosophy of work - Summer 2022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08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Feminist philosophy of work - Summer 2022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27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Feminist philosophy of work - Summer 2022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86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Feminist philosophy of work - Summer 2022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04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Feminist philosophy of work - Summer 2022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9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Feminist philosophy of work - Summer 2022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37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Feminist philosophy of work - Summer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69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Feminist philosophy of work - Summer 2022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82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Feminist philosophy of work - Summer 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89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Feminist philosophy of work - Summer 2022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8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Feminist philosophy of work - Summer 2022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38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2/18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Feminist philosophy of work - Summer 2022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81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  <p:sldLayoutId id="2147484236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acuityscheduling.com/schedule.php?owner=20934359" TargetMode="External"/><Relationship Id="rId2" Type="http://schemas.openxmlformats.org/officeDocument/2006/relationships/hyperlink" Target="mailto:mirjam.mueller@hu-berlin.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gnes.hu-berlin.de/lupo/rds?state=verpublish&amp;status=init&amp;vmfile=no&amp;publishid=193553&amp;moduleCall=webInfo&amp;publishConfFile=webInfo&amp;publishSubDir=veranstaltu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>
          <a:xfrm>
            <a:off x="763137" y="3647086"/>
            <a:ext cx="8076063" cy="147002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600" b="1" i="1" dirty="0">
                <a:cs typeface="Gill Sans MT"/>
              </a:rPr>
              <a:t>Feminist Philosophy of Work</a:t>
            </a:r>
            <a:br>
              <a:rPr lang="en-US" sz="3400" b="1" i="1" dirty="0">
                <a:cs typeface="Gill Sans MT"/>
              </a:rPr>
            </a:br>
            <a:endParaRPr lang="de-DE" sz="3400" b="1" dirty="0">
              <a:latin typeface="Gill Sans MT"/>
              <a:cs typeface="Gill Sans M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type="subTitle" idx="1"/>
          </p:nvPr>
        </p:nvSpPr>
        <p:spPr>
          <a:xfrm>
            <a:off x="1371599" y="4852468"/>
            <a:ext cx="6400800" cy="86652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Gill Sans MT"/>
                <a:cs typeface="Gill Sans MT"/>
              </a:rPr>
              <a:t>Prof. Dr. Mirjam Müller</a:t>
            </a:r>
          </a:p>
          <a:p>
            <a:r>
              <a:rPr lang="en-US" sz="2600" dirty="0">
                <a:latin typeface="Gill Sans MT"/>
                <a:cs typeface="Gill Sans MT"/>
              </a:rPr>
              <a:t>Summer Term 2022</a:t>
            </a:r>
          </a:p>
          <a:p>
            <a:endParaRPr lang="de-DE" dirty="0"/>
          </a:p>
        </p:txBody>
      </p:sp>
      <p:pic>
        <p:nvPicPr>
          <p:cNvPr id="7" name="Picture 2" descr="Logo der Humboldt-Universität zu Berlin">
            <a:extLst>
              <a:ext uri="{FF2B5EF4-FFF2-40B4-BE49-F238E27FC236}">
                <a16:creationId xmlns:a16="http://schemas.microsoft.com/office/drawing/2014/main" id="{689DB31D-F39B-C947-9588-395987CA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76" y="120421"/>
            <a:ext cx="4701483" cy="105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C62401C-8566-7FF8-1537-54685A949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247" y="1457703"/>
            <a:ext cx="1594624" cy="2224502"/>
          </a:xfrm>
          <a:prstGeom prst="rect">
            <a:avLst/>
          </a:prstGeom>
        </p:spPr>
      </p:pic>
      <p:pic>
        <p:nvPicPr>
          <p:cNvPr id="8" name="Picture 7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C85BFC57-B955-4D70-0F67-55BA83C96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969" y="1899707"/>
            <a:ext cx="2126630" cy="1416819"/>
          </a:xfrm>
          <a:prstGeom prst="rect">
            <a:avLst/>
          </a:prstGeom>
        </p:spPr>
      </p:pic>
      <p:pic>
        <p:nvPicPr>
          <p:cNvPr id="3" name="Picture 2" descr="A picture containing purple, automaton&#10;&#10;Description automatically generated">
            <a:extLst>
              <a:ext uri="{FF2B5EF4-FFF2-40B4-BE49-F238E27FC236}">
                <a16:creationId xmlns:a16="http://schemas.microsoft.com/office/drawing/2014/main" id="{86D16A69-7392-09F2-C466-4F2B1B05E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050" y="1899707"/>
            <a:ext cx="2383099" cy="134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7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6CBE02-03FF-6145-817C-0207696261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 from a feminist perspective?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198" y="1600200"/>
            <a:ext cx="8229599" cy="45259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400" dirty="0"/>
              <a:t>Why is work a feminist issue?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GB" sz="24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GB" sz="24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400" dirty="0"/>
              <a:t>Can you think of examples that illustrate the gendered nature of work?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GB" sz="24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GB" sz="24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400" dirty="0"/>
              <a:t>What are you hoping to learn/discuss in this class?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b="1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 marL="0" lv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15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de-DE"/>
              <a:t>Feminist philosophy of work - Summer 2022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D0F8EA-E72B-004F-BEC9-E8972EB7F479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198" y="1600200"/>
            <a:ext cx="8229599" cy="45259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endParaRPr lang="en-GB" sz="3600" b="1" dirty="0"/>
          </a:p>
          <a:p>
            <a:pPr marL="0" indent="0" algn="ctr">
              <a:lnSpc>
                <a:spcPct val="90000"/>
              </a:lnSpc>
              <a:buNone/>
            </a:pPr>
            <a:endParaRPr lang="en-GB" sz="3600" b="1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GB" sz="3600" b="1" dirty="0"/>
              <a:t>3.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GB" sz="3600" b="1" dirty="0"/>
              <a:t>Seminar Outline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b="1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 marL="0" lv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15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de-DE"/>
              <a:t>Feminist philosophy of work - Summer 2022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D0F8EA-E72B-004F-BEC9-E8972EB7F479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04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6CBE02-03FF-6145-817C-0207696261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 One. Work and the Worker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6333894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000" b="1" dirty="0"/>
              <a:t>28. April:  What is work?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Sabine </a:t>
            </a:r>
            <a:r>
              <a:rPr lang="en-GB" sz="2000" dirty="0" err="1"/>
              <a:t>Gürtler</a:t>
            </a:r>
            <a:r>
              <a:rPr lang="en-GB" sz="2000" dirty="0"/>
              <a:t> “The Ethical Dimension of Work: A Feminist Perspective"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Development of a feminist definition of work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Justification of a feminist definition of work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b="1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000" b="1" dirty="0"/>
              <a:t>5. May: Who is a worker?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Selma James “Sex, Race and Class”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How do gender and race affect what counts as work and who gets to be a worker?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000" b="1" dirty="0"/>
              <a:t>12. May: Affective labour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Johanna </a:t>
            </a:r>
            <a:r>
              <a:rPr lang="en-GB" sz="2000" dirty="0" err="1"/>
              <a:t>Oksala</a:t>
            </a:r>
            <a:r>
              <a:rPr lang="en-GB" sz="2000" dirty="0"/>
              <a:t> “Affective Labor and Feminist Politics”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What is affective labour and what is its significance in post-industrial capitalism?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In which sense is affective labour a gendered category? 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 marL="0" lv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15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de-DE"/>
              <a:t>Feminist philosophy of work - Summer 2022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D0F8EA-E72B-004F-BEC9-E8972EB7F479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pic>
        <p:nvPicPr>
          <p:cNvPr id="9" name="Picture 8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1774EB61-6985-6D19-6C64-C4D38190D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350" y="3119109"/>
            <a:ext cx="1511300" cy="1346200"/>
          </a:xfrm>
          <a:prstGeom prst="rect">
            <a:avLst/>
          </a:prstGeom>
        </p:spPr>
      </p:pic>
      <p:pic>
        <p:nvPicPr>
          <p:cNvPr id="12" name="Picture 11" descr="A person with blonde hair&#10;&#10;Description automatically generated with low confidence">
            <a:extLst>
              <a:ext uri="{FF2B5EF4-FFF2-40B4-BE49-F238E27FC236}">
                <a16:creationId xmlns:a16="http://schemas.microsoft.com/office/drawing/2014/main" id="{7D556EB9-27C7-26AC-DA2E-05C4D4C8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350" y="4729163"/>
            <a:ext cx="1533646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7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6CBE02-03FF-6145-817C-0207696261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 Two. The Problems With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6333894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000" b="1" dirty="0"/>
              <a:t>19. May: Gendered Labour and Global Exploitation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Maeve McKeown “Sweatshop Labour as Global Structural Exploitation“ 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Intersectional approach to gendered and racialized labour in the global textile industry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What’s wrong with (global) exploitation?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b="1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000" b="1" dirty="0"/>
              <a:t>2. June: Exploitation and Expropriation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Nancy Fraser “Expropriation and Exploitation in Racialized Capitalism”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What is the relation of exploitation, expropriation and freedom?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How does expropriation relate to processes of racial differentiation?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15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de-DE"/>
              <a:t>Feminist philosophy of work - Summer 2022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D0F8EA-E72B-004F-BEC9-E8972EB7F479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pic>
        <p:nvPicPr>
          <p:cNvPr id="6" name="Picture 5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5B7B847A-D101-4DC1-E672-238551D62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84" y="4098829"/>
            <a:ext cx="1644316" cy="1562100"/>
          </a:xfrm>
          <a:prstGeom prst="rect">
            <a:avLst/>
          </a:prstGeom>
        </p:spPr>
      </p:pic>
      <p:pic>
        <p:nvPicPr>
          <p:cNvPr id="12" name="Picture 11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DC272092-782A-5D66-001B-8073FE1D4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282" y="1934400"/>
            <a:ext cx="1816719" cy="12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4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199" y="1003610"/>
            <a:ext cx="6333894" cy="512255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b="1" dirty="0"/>
              <a:t>9. June: </a:t>
            </a:r>
            <a:r>
              <a:rPr lang="de-DE" sz="2000" b="1" dirty="0" err="1"/>
              <a:t>Precarity</a:t>
            </a:r>
            <a:r>
              <a:rPr lang="de-DE" sz="2000" b="1" dirty="0"/>
              <a:t>, </a:t>
            </a:r>
            <a:r>
              <a:rPr lang="de-DE" sz="2000" b="1" dirty="0" err="1"/>
              <a:t>Platform</a:t>
            </a:r>
            <a:r>
              <a:rPr lang="de-DE" sz="2000" b="1" dirty="0"/>
              <a:t> Labour and </a:t>
            </a:r>
            <a:r>
              <a:rPr lang="de-DE" sz="2000" b="1" dirty="0" err="1"/>
              <a:t>the</a:t>
            </a:r>
            <a:r>
              <a:rPr lang="de-DE" sz="2000" b="1" dirty="0"/>
              <a:t> Gig Economy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Niels van </a:t>
            </a:r>
            <a:r>
              <a:rPr lang="de-DE" sz="2000" dirty="0" err="1"/>
              <a:t>Doorn</a:t>
            </a:r>
            <a:r>
              <a:rPr lang="de-DE" sz="2000" dirty="0"/>
              <a:t> “</a:t>
            </a:r>
            <a:r>
              <a:rPr lang="de-DE" sz="2000" dirty="0" err="1"/>
              <a:t>Platform</a:t>
            </a:r>
            <a:r>
              <a:rPr lang="de-DE" sz="2000" dirty="0"/>
              <a:t> Labor: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Gendered</a:t>
            </a:r>
            <a:r>
              <a:rPr lang="de-DE" sz="2000" dirty="0"/>
              <a:t> and </a:t>
            </a:r>
            <a:r>
              <a:rPr lang="de-DE" sz="2000" dirty="0" err="1"/>
              <a:t>Racialized</a:t>
            </a:r>
            <a:r>
              <a:rPr lang="de-DE" sz="2000" dirty="0"/>
              <a:t> Exploitation </a:t>
            </a:r>
            <a:r>
              <a:rPr lang="de-DE" sz="2000" dirty="0" err="1"/>
              <a:t>of</a:t>
            </a:r>
            <a:r>
              <a:rPr lang="de-DE" sz="2000" dirty="0"/>
              <a:t> Low-Income Service Work in </a:t>
            </a:r>
            <a:r>
              <a:rPr lang="de-DE" sz="2000" dirty="0" err="1"/>
              <a:t>the</a:t>
            </a:r>
            <a:r>
              <a:rPr lang="de-DE" sz="2000" dirty="0"/>
              <a:t> ‘on-Demand’ Economy” </a:t>
            </a:r>
          </a:p>
          <a:p>
            <a:pPr>
              <a:lnSpc>
                <a:spcPct val="90000"/>
              </a:lnSpc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>
              <a:lnSpc>
                <a:spcPct val="90000"/>
              </a:lnSpc>
            </a:pPr>
            <a:endParaRPr lang="en-DE" sz="15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de-DE"/>
              <a:t>Feminist philosophy of work - Summer 2022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D0F8EA-E72B-004F-BEC9-E8972EB7F479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pic>
        <p:nvPicPr>
          <p:cNvPr id="6" name="Picture 5" descr="A person in front of a bookshelf&#10;&#10;Description automatically generated with medium confidence">
            <a:extLst>
              <a:ext uri="{FF2B5EF4-FFF2-40B4-BE49-F238E27FC236}">
                <a16:creationId xmlns:a16="http://schemas.microsoft.com/office/drawing/2014/main" id="{3E3B7CC5-FDA9-BFAE-EC87-0AD520D12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1447800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5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6CBE02-03FF-6145-817C-0207696261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 Three. Transformations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6333894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000" b="1" dirty="0"/>
              <a:t>16. June: Automation and Technology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Helen Hester/Nick Srnicek “Love’s Labours Lost: Post-Work and Social Reproduction“ 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What is the relation between feminized labour and technology?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In which sense do technology and automation create new forms of gendered labour?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b="1" dirty="0"/>
          </a:p>
          <a:p>
            <a:pPr marL="0" indent="0">
              <a:lnSpc>
                <a:spcPct val="90000"/>
              </a:lnSpc>
              <a:buNone/>
            </a:pPr>
            <a:endParaRPr lang="en-GB" sz="2000" b="1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000" b="1" dirty="0"/>
              <a:t>23. June: Socialization of </a:t>
            </a:r>
            <a:r>
              <a:rPr lang="en-GB" sz="2000" b="1" dirty="0" err="1"/>
              <a:t>Carework</a:t>
            </a:r>
            <a:endParaRPr lang="en-GB" sz="2000" b="1" dirty="0"/>
          </a:p>
          <a:p>
            <a:pPr>
              <a:lnSpc>
                <a:spcPct val="90000"/>
              </a:lnSpc>
            </a:pPr>
            <a:r>
              <a:rPr lang="en-GB" sz="2000" dirty="0"/>
              <a:t>Katrina Forrester “Feminist Demands and the Problem of Housework” 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Socialization of </a:t>
            </a:r>
            <a:r>
              <a:rPr lang="en-GB" sz="2000" dirty="0" err="1"/>
              <a:t>carework</a:t>
            </a:r>
            <a:r>
              <a:rPr lang="en-GB" sz="2000" dirty="0"/>
              <a:t> as a demand that has transformative potential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Link between socialization debate and the politics of demand making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15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de-DE"/>
              <a:t>Feminist philosophy of work - Summer 2022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D0F8EA-E72B-004F-BEC9-E8972EB7F479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pic>
        <p:nvPicPr>
          <p:cNvPr id="4" name="Picture 3" descr="Two people&#10;&#10;Description automatically generated with medium confidence">
            <a:extLst>
              <a:ext uri="{FF2B5EF4-FFF2-40B4-BE49-F238E27FC236}">
                <a16:creationId xmlns:a16="http://schemas.microsoft.com/office/drawing/2014/main" id="{90838B13-3DA5-A39E-0B04-D39CEFFD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93" y="1508125"/>
            <a:ext cx="1916108" cy="1438358"/>
          </a:xfrm>
          <a:prstGeom prst="rect">
            <a:avLst/>
          </a:prstGeom>
        </p:spPr>
      </p:pic>
      <p:pic>
        <p:nvPicPr>
          <p:cNvPr id="11" name="Picture 10" descr="A person with long hair&#10;&#10;Description automatically generated with medium confidence">
            <a:extLst>
              <a:ext uri="{FF2B5EF4-FFF2-40B4-BE49-F238E27FC236}">
                <a16:creationId xmlns:a16="http://schemas.microsoft.com/office/drawing/2014/main" id="{BA896300-E646-73BE-B1D6-A2BE96038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093" y="3933866"/>
            <a:ext cx="14097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9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199" y="901700"/>
            <a:ext cx="5815912" cy="52244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000" b="1" dirty="0"/>
              <a:t>30. June: Post Work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Kathi Weeks „The Problem With Work: Feminism, Marxism, </a:t>
            </a:r>
            <a:r>
              <a:rPr lang="en-GB" sz="2000" dirty="0" err="1"/>
              <a:t>Antiwork</a:t>
            </a:r>
            <a:r>
              <a:rPr lang="en-GB" sz="2000" dirty="0"/>
              <a:t> Politics and </a:t>
            </a:r>
            <a:r>
              <a:rPr lang="en-GB" sz="2000" dirty="0" err="1"/>
              <a:t>Postwork</a:t>
            </a:r>
            <a:r>
              <a:rPr lang="en-GB" sz="2000" dirty="0"/>
              <a:t> Imaginaries“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Transformation of work vs. refusal of work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What should work‘s dominance be challenged? 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b="1" dirty="0">
              <a:highlight>
                <a:srgbClr val="FFFF00"/>
              </a:highlight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2000" b="1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000" b="1" dirty="0"/>
              <a:t>7. July: No Class, alternative date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Possibility: Discussion with Amelia Horgan on her new book „Lost in Work“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Date TBC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b="1" dirty="0"/>
          </a:p>
          <a:p>
            <a:pPr marL="0" indent="0">
              <a:lnSpc>
                <a:spcPct val="90000"/>
              </a:lnSpc>
              <a:buNone/>
            </a:pPr>
            <a:endParaRPr lang="en-GB" sz="2000" b="1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15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de-DE" dirty="0"/>
              <a:t>Feminist </a:t>
            </a:r>
            <a:r>
              <a:rPr lang="de-DE" dirty="0" err="1"/>
              <a:t>philosophy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- Summer 2022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D0F8EA-E72B-004F-BEC9-E8972EB7F479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pic>
        <p:nvPicPr>
          <p:cNvPr id="4" name="Picture 3" descr="A person with long hair&#10;&#10;Description automatically generated with medium confidence">
            <a:extLst>
              <a:ext uri="{FF2B5EF4-FFF2-40B4-BE49-F238E27FC236}">
                <a16:creationId xmlns:a16="http://schemas.microsoft.com/office/drawing/2014/main" id="{712DB8AE-5858-C501-73DB-5507F175A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547" y="901700"/>
            <a:ext cx="1659072" cy="176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199" y="901700"/>
            <a:ext cx="5815912" cy="52244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000" b="1" dirty="0"/>
              <a:t>14. July: The feminist strike and collective bargaining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Susan Ferguson “The Social Reproduction Strike” 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Verónica Gago “#</a:t>
            </a:r>
            <a:r>
              <a:rPr lang="en-GB" sz="2000" dirty="0" err="1"/>
              <a:t>WeStrike</a:t>
            </a:r>
            <a:r>
              <a:rPr lang="en-GB" sz="2000" dirty="0"/>
              <a:t>: Towards a Political Theory of the Feminist Strike”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What is the feminist strike?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In which sense is the feminist strike a strike of social reproduction?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How is it linked to other struggles?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b="1" dirty="0"/>
          </a:p>
          <a:p>
            <a:pPr marL="0" indent="0">
              <a:lnSpc>
                <a:spcPct val="90000"/>
              </a:lnSpc>
              <a:buNone/>
            </a:pPr>
            <a:endParaRPr lang="en-GB" sz="2000" b="1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000" b="1" dirty="0"/>
              <a:t>21. July: Final Discussion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Presentations of group work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Information on MAPs</a:t>
            </a:r>
          </a:p>
          <a:p>
            <a:pPr>
              <a:lnSpc>
                <a:spcPct val="90000"/>
              </a:lnSpc>
            </a:pPr>
            <a:endParaRPr lang="en-GB" sz="2000" b="1" dirty="0"/>
          </a:p>
          <a:p>
            <a:pPr marL="0" indent="0">
              <a:lnSpc>
                <a:spcPct val="90000"/>
              </a:lnSpc>
              <a:buNone/>
            </a:pPr>
            <a:endParaRPr lang="en-GB" sz="2000" b="1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15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de-DE" dirty="0"/>
              <a:t>Feminist </a:t>
            </a:r>
            <a:r>
              <a:rPr lang="de-DE" dirty="0" err="1"/>
              <a:t>philosophy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- Summer 2022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D0F8EA-E72B-004F-BEC9-E8972EB7F479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  <p:pic>
        <p:nvPicPr>
          <p:cNvPr id="4" name="Picture 3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B5EA8E3A-DEDE-D82B-7E0B-602222582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003300"/>
            <a:ext cx="1333500" cy="1333500"/>
          </a:xfrm>
          <a:prstGeom prst="rect">
            <a:avLst/>
          </a:prstGeom>
        </p:spPr>
      </p:pic>
      <p:pic>
        <p:nvPicPr>
          <p:cNvPr id="10" name="Picture 9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25D01431-3ED0-E1B2-286F-B11A18302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111" y="2552699"/>
            <a:ext cx="1992962" cy="12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Garamond"/>
              </a:rPr>
              <a:t>Teacher</a:t>
            </a:r>
          </a:p>
          <a:p>
            <a:pPr marL="0" indent="0">
              <a:buNone/>
            </a:pPr>
            <a:r>
              <a:rPr lang="en-GB" sz="2600" dirty="0">
                <a:cs typeface="Garamond"/>
              </a:rPr>
              <a:t>Prof. </a:t>
            </a:r>
            <a:r>
              <a:rPr lang="en-GB" sz="2600" dirty="0" err="1">
                <a:cs typeface="Garamond"/>
              </a:rPr>
              <a:t>Dr.</a:t>
            </a:r>
            <a:r>
              <a:rPr lang="en-GB" sz="2600" dirty="0">
                <a:cs typeface="Garamond"/>
              </a:rPr>
              <a:t> Mirjam Müller (she/her), Junior-Professor for Feminist Philosophy, </a:t>
            </a:r>
            <a:r>
              <a:rPr lang="en-GB" sz="2600" dirty="0">
                <a:cs typeface="Garamond"/>
                <a:hlinkClick r:id="rId2"/>
              </a:rPr>
              <a:t>mirjam.mueller@hu-berlin.de</a:t>
            </a:r>
            <a:endParaRPr lang="en-GB" sz="2600" dirty="0">
              <a:cs typeface="Garamond"/>
            </a:endParaRPr>
          </a:p>
          <a:p>
            <a:pPr marL="0" indent="0">
              <a:buNone/>
            </a:pPr>
            <a:endParaRPr lang="en-GB" sz="2600" dirty="0">
              <a:cs typeface="Garamond"/>
            </a:endParaRPr>
          </a:p>
          <a:p>
            <a:pPr marL="0" indent="0">
              <a:buNone/>
            </a:pPr>
            <a:r>
              <a:rPr lang="en-GB" sz="2600" b="1" dirty="0">
                <a:cs typeface="Garamond"/>
              </a:rPr>
              <a:t>Office Hours</a:t>
            </a:r>
            <a:endParaRPr lang="en-GB" sz="2600" dirty="0">
              <a:cs typeface="Garamond"/>
            </a:endParaRPr>
          </a:p>
          <a:p>
            <a:pPr marL="0" indent="0">
              <a:buNone/>
            </a:pPr>
            <a:r>
              <a:rPr lang="en-GB" sz="2600" dirty="0">
                <a:cs typeface="Garamond"/>
              </a:rPr>
              <a:t>Thursday 2-3.30 pm. Please make an appointment here: </a:t>
            </a:r>
            <a:r>
              <a:rPr lang="en-GB" sz="2600" dirty="0">
                <a:cs typeface="Garamond"/>
                <a:hlinkClick r:id="rId3"/>
              </a:rPr>
              <a:t>https://app.acuityscheduling.com/schedule.php?owner=20934359</a:t>
            </a:r>
            <a:endParaRPr lang="en-GB" sz="2600" dirty="0">
              <a:cs typeface="Garamond"/>
            </a:endParaRPr>
          </a:p>
          <a:p>
            <a:pPr marL="0" indent="0">
              <a:buNone/>
            </a:pPr>
            <a:endParaRPr lang="en-GB" sz="2800" dirty="0">
              <a:cs typeface="Garamond"/>
            </a:endParaRPr>
          </a:p>
          <a:p>
            <a:pPr marL="0" indent="0">
              <a:buNone/>
            </a:pPr>
            <a:endParaRPr lang="en-GB" sz="2800" dirty="0">
              <a:cs typeface="Garamond"/>
            </a:endParaRPr>
          </a:p>
          <a:p>
            <a:pPr marL="0" indent="0">
              <a:buNone/>
            </a:pPr>
            <a:endParaRPr lang="en-GB" sz="2800" dirty="0">
              <a:cs typeface="Garamond"/>
            </a:endParaRPr>
          </a:p>
          <a:p>
            <a:pPr marL="0" indent="0">
              <a:buNone/>
            </a:pPr>
            <a:endParaRPr lang="en-GB" sz="2800" dirty="0">
              <a:cs typeface="Garamond"/>
            </a:endParaRPr>
          </a:p>
          <a:p>
            <a:pPr marL="0" indent="0">
              <a:buNone/>
            </a:pPr>
            <a:endParaRPr lang="en-GB" sz="2800" dirty="0">
              <a:latin typeface="Garamond"/>
              <a:cs typeface="Garamond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Feminist philosophy of work - Summer 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18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600" dirty="0" err="1">
                <a:cs typeface="Garamond"/>
              </a:rPr>
              <a:t>Overview</a:t>
            </a:r>
            <a:r>
              <a:rPr lang="de-DE" sz="2600" dirty="0">
                <a:cs typeface="Garamond"/>
              </a:rPr>
              <a:t> </a:t>
            </a:r>
            <a:r>
              <a:rPr lang="de-DE" sz="2600" dirty="0" err="1">
                <a:cs typeface="Garamond"/>
              </a:rPr>
              <a:t>over</a:t>
            </a:r>
            <a:r>
              <a:rPr lang="de-DE" sz="2600" dirty="0">
                <a:cs typeface="Garamond"/>
              </a:rPr>
              <a:t> </a:t>
            </a:r>
            <a:r>
              <a:rPr lang="de-DE" sz="2600" dirty="0" err="1">
                <a:cs typeface="Garamond"/>
              </a:rPr>
              <a:t>class</a:t>
            </a:r>
            <a:r>
              <a:rPr lang="de-DE" sz="2600" dirty="0">
                <a:cs typeface="Garamond"/>
              </a:rPr>
              <a:t> </a:t>
            </a:r>
            <a:r>
              <a:rPr lang="de-DE" sz="2600" dirty="0" err="1">
                <a:cs typeface="Garamond"/>
              </a:rPr>
              <a:t>format</a:t>
            </a:r>
            <a:r>
              <a:rPr lang="de-DE" sz="2600" dirty="0">
                <a:cs typeface="Garamond"/>
              </a:rPr>
              <a:t> </a:t>
            </a:r>
            <a:r>
              <a:rPr lang="de-DE" sz="2600" dirty="0" err="1">
                <a:cs typeface="Garamond"/>
              </a:rPr>
              <a:t>and</a:t>
            </a:r>
            <a:r>
              <a:rPr lang="de-DE" sz="2600" dirty="0">
                <a:cs typeface="Garamond"/>
              </a:rPr>
              <a:t> </a:t>
            </a:r>
            <a:r>
              <a:rPr lang="de-DE" sz="2600" dirty="0" err="1">
                <a:cs typeface="Garamond"/>
              </a:rPr>
              <a:t>credits</a:t>
            </a:r>
            <a:endParaRPr lang="de-DE" sz="2600" dirty="0">
              <a:cs typeface="Garamond"/>
            </a:endParaRPr>
          </a:p>
          <a:p>
            <a:pPr marL="514350" indent="-514350">
              <a:buFont typeface="+mj-lt"/>
              <a:buAutoNum type="arabicPeriod"/>
            </a:pPr>
            <a:endParaRPr lang="de-DE" sz="2600" dirty="0">
              <a:cs typeface="Garamond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600" dirty="0">
                <a:cs typeface="Garamond"/>
              </a:rPr>
              <a:t>Brief </a:t>
            </a:r>
            <a:r>
              <a:rPr lang="de-DE" sz="2600" dirty="0" err="1">
                <a:cs typeface="Garamond"/>
              </a:rPr>
              <a:t>introduction</a:t>
            </a:r>
            <a:r>
              <a:rPr lang="de-DE" sz="2600" dirty="0">
                <a:cs typeface="Garamond"/>
              </a:rPr>
              <a:t> </a:t>
            </a:r>
            <a:r>
              <a:rPr lang="de-DE" sz="2600" dirty="0" err="1">
                <a:cs typeface="Garamond"/>
              </a:rPr>
              <a:t>to</a:t>
            </a:r>
            <a:r>
              <a:rPr lang="de-DE" sz="2600" dirty="0">
                <a:cs typeface="Garamond"/>
              </a:rPr>
              <a:t> </a:t>
            </a:r>
            <a:r>
              <a:rPr lang="de-DE" sz="2600" dirty="0" err="1">
                <a:cs typeface="Garamond"/>
              </a:rPr>
              <a:t>the</a:t>
            </a:r>
            <a:r>
              <a:rPr lang="de-DE" sz="2600" dirty="0">
                <a:cs typeface="Garamond"/>
              </a:rPr>
              <a:t> </a:t>
            </a:r>
            <a:r>
              <a:rPr lang="de-DE" sz="2600" dirty="0" err="1">
                <a:cs typeface="Garamond"/>
              </a:rPr>
              <a:t>topic</a:t>
            </a:r>
            <a:r>
              <a:rPr lang="de-DE" sz="2600" dirty="0">
                <a:cs typeface="Garamond"/>
              </a:rPr>
              <a:t>: </a:t>
            </a:r>
            <a:r>
              <a:rPr lang="de-DE" sz="2600" dirty="0" err="1">
                <a:cs typeface="Garamond"/>
              </a:rPr>
              <a:t>group</a:t>
            </a:r>
            <a:r>
              <a:rPr lang="de-DE" sz="2600" dirty="0">
                <a:cs typeface="Garamond"/>
              </a:rPr>
              <a:t> </a:t>
            </a:r>
            <a:r>
              <a:rPr lang="de-DE" sz="2600" dirty="0" err="1">
                <a:cs typeface="Garamond"/>
              </a:rPr>
              <a:t>work</a:t>
            </a:r>
            <a:endParaRPr lang="de-DE" sz="2600" dirty="0">
              <a:cs typeface="Garamond"/>
            </a:endParaRPr>
          </a:p>
          <a:p>
            <a:pPr marL="514350" indent="-514350">
              <a:buFont typeface="+mj-lt"/>
              <a:buAutoNum type="arabicPeriod"/>
            </a:pPr>
            <a:endParaRPr lang="de-DE" sz="2600" dirty="0">
              <a:cs typeface="Garamond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600" dirty="0">
                <a:cs typeface="Garamond"/>
              </a:rPr>
              <a:t>Seminar </a:t>
            </a:r>
            <a:r>
              <a:rPr lang="de-DE" sz="2600" dirty="0" err="1">
                <a:cs typeface="Garamond"/>
              </a:rPr>
              <a:t>outline</a:t>
            </a:r>
            <a:endParaRPr lang="de-DE" sz="2600" dirty="0">
              <a:cs typeface="Garamond"/>
            </a:endParaRPr>
          </a:p>
          <a:p>
            <a:pPr marL="514350" indent="-514350">
              <a:buFont typeface="+mj-lt"/>
              <a:buAutoNum type="arabicPeriod"/>
            </a:pPr>
            <a:endParaRPr lang="de-DE" sz="2600" b="1" dirty="0">
              <a:cs typeface="Garamond"/>
            </a:endParaRPr>
          </a:p>
          <a:p>
            <a:pPr marL="514350" indent="-514350">
              <a:buFont typeface="+mj-lt"/>
              <a:buAutoNum type="arabicPeriod"/>
            </a:pPr>
            <a:endParaRPr lang="de-DE" sz="2600" b="1" dirty="0">
              <a:cs typeface="Garamond"/>
            </a:endParaRPr>
          </a:p>
          <a:p>
            <a:pPr marL="0" indent="0">
              <a:buNone/>
            </a:pPr>
            <a:endParaRPr lang="de-DE" sz="2600" u="sng" dirty="0">
              <a:cs typeface="Garamond"/>
            </a:endParaRPr>
          </a:p>
          <a:p>
            <a:pPr marL="0" indent="0">
              <a:buNone/>
            </a:pPr>
            <a:endParaRPr lang="de-DE" sz="2800" u="sng" dirty="0">
              <a:cs typeface="Garamond"/>
            </a:endParaRPr>
          </a:p>
          <a:p>
            <a:pPr marL="0" indent="0">
              <a:buNone/>
            </a:pPr>
            <a:endParaRPr lang="de-DE" sz="2800" u="sng" dirty="0">
              <a:cs typeface="Garamond"/>
            </a:endParaRPr>
          </a:p>
          <a:p>
            <a:pPr marL="0" indent="0">
              <a:buNone/>
            </a:pPr>
            <a:endParaRPr lang="de-DE" sz="2800" dirty="0">
              <a:latin typeface="Garamond"/>
              <a:cs typeface="Garamond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Feminist philosophy of work - Summer 2022</a:t>
            </a:r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ED4E79-A1B4-E94B-AF14-3C40D7A6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64099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500" b="1" dirty="0">
                <a:solidFill>
                  <a:srgbClr val="FF0000"/>
                </a:solidFill>
                <a:cs typeface="Garamond"/>
              </a:rPr>
              <a:t>Important!!</a:t>
            </a:r>
          </a:p>
          <a:p>
            <a:pPr marL="0" indent="0">
              <a:buNone/>
            </a:pPr>
            <a:endParaRPr lang="en-GB" b="1" dirty="0">
              <a:cs typeface="Garamond"/>
            </a:endParaRPr>
          </a:p>
          <a:p>
            <a:r>
              <a:rPr lang="en-GB" sz="2600" dirty="0">
                <a:cs typeface="Garamond"/>
              </a:rPr>
              <a:t>To participate in this class you will have to register on AGNES: </a:t>
            </a:r>
            <a:r>
              <a:rPr lang="en-GB" sz="2600" dirty="0">
                <a:cs typeface="Garamond"/>
                <a:hlinkClick r:id="rId2"/>
              </a:rPr>
              <a:t>https://agnes.hu-berlin.de/lupo/rds?state=verpublish&amp;status=init&amp;vmfile=no&amp;publishid=193553&amp;moduleCall=webInfo&amp;publishConfFile=webInfo&amp;publishSubDir=veranstaltung</a:t>
            </a:r>
            <a:endParaRPr lang="en-GB" sz="2600" dirty="0">
              <a:cs typeface="Garamond"/>
            </a:endParaRPr>
          </a:p>
          <a:p>
            <a:pPr marL="0" indent="0">
              <a:buNone/>
            </a:pPr>
            <a:endParaRPr lang="en-GB" sz="2600" dirty="0">
              <a:cs typeface="Garamond"/>
            </a:endParaRPr>
          </a:p>
          <a:p>
            <a:r>
              <a:rPr lang="en-GB" sz="2600" dirty="0">
                <a:cs typeface="Garamond"/>
              </a:rPr>
              <a:t>Registration will be open from Thursday 21.04 until Thursday 28.04</a:t>
            </a:r>
          </a:p>
          <a:p>
            <a:endParaRPr lang="en-GB" sz="2600" dirty="0">
              <a:cs typeface="Garamond"/>
            </a:endParaRPr>
          </a:p>
          <a:p>
            <a:r>
              <a:rPr lang="en-GB" sz="2600" dirty="0">
                <a:cs typeface="Garamond"/>
              </a:rPr>
              <a:t>You can only participate in this seminar if you are registered and accepted (Status ‘ZU’) on Agnes</a:t>
            </a:r>
          </a:p>
          <a:p>
            <a:endParaRPr lang="en-GB" dirty="0">
              <a:cs typeface="Garamond"/>
            </a:endParaRPr>
          </a:p>
          <a:p>
            <a:pPr marL="0" indent="0">
              <a:buNone/>
            </a:pPr>
            <a:endParaRPr lang="en-GB" sz="2800" dirty="0">
              <a:cs typeface="Garamond"/>
            </a:endParaRPr>
          </a:p>
          <a:p>
            <a:pPr marL="0" indent="0">
              <a:buNone/>
            </a:pPr>
            <a:endParaRPr lang="en-GB" sz="2800" dirty="0">
              <a:cs typeface="Garamond"/>
            </a:endParaRPr>
          </a:p>
          <a:p>
            <a:pPr marL="0" indent="0">
              <a:buNone/>
            </a:pPr>
            <a:endParaRPr lang="en-GB" sz="2800" dirty="0">
              <a:cs typeface="Garamond"/>
            </a:endParaRPr>
          </a:p>
          <a:p>
            <a:pPr marL="0" indent="0">
              <a:buNone/>
            </a:pPr>
            <a:endParaRPr lang="en-GB" sz="2800" dirty="0">
              <a:latin typeface="Garamond"/>
              <a:cs typeface="Garamond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3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Feminist philosophy of work - Summer 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88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/>
              <a:t>Active participation: </a:t>
            </a:r>
          </a:p>
          <a:p>
            <a:pPr marL="0" indent="0">
              <a:buNone/>
            </a:pPr>
            <a:endParaRPr lang="en-GB" sz="2000" b="1" dirty="0"/>
          </a:p>
          <a:p>
            <a:pPr lvl="0">
              <a:buFont typeface="+mj-lt"/>
              <a:buAutoNum type="arabicPeriod"/>
            </a:pPr>
            <a:r>
              <a:rPr lang="en-US" sz="2000" dirty="0"/>
              <a:t>Hand in one response paper: </a:t>
            </a:r>
          </a:p>
          <a:p>
            <a:pPr lvl="1"/>
            <a:r>
              <a:rPr lang="en-US" sz="1600" dirty="0"/>
              <a:t>Write one short response papers (1-2 pages) that responds to one seminar reading</a:t>
            </a:r>
          </a:p>
          <a:p>
            <a:pPr lvl="1"/>
            <a:r>
              <a:rPr lang="en-US" sz="1600" dirty="0"/>
              <a:t>The response paper should focus on </a:t>
            </a:r>
            <a:r>
              <a:rPr lang="en-US" sz="1600" i="1" dirty="0"/>
              <a:t>one</a:t>
            </a:r>
            <a:r>
              <a:rPr lang="en-US" sz="1600" dirty="0"/>
              <a:t> aspect/argument of the reading, briefly summarize it, and critically engage with it.  </a:t>
            </a:r>
          </a:p>
          <a:p>
            <a:pPr lvl="1"/>
            <a:r>
              <a:rPr lang="en-US" sz="1600" dirty="0"/>
              <a:t>Deadline for submission: </a:t>
            </a:r>
            <a:r>
              <a:rPr lang="en-US" sz="1600" b="1" dirty="0">
                <a:highlight>
                  <a:srgbClr val="00FF00"/>
                </a:highlight>
              </a:rPr>
              <a:t>Thursday, 2. June via Moodle</a:t>
            </a:r>
          </a:p>
          <a:p>
            <a:pPr lvl="0">
              <a:buFont typeface="+mj-lt"/>
              <a:buAutoNum type="arabicPeriod"/>
            </a:pPr>
            <a:endParaRPr lang="en-US" sz="2000" dirty="0"/>
          </a:p>
          <a:p>
            <a:pPr lvl="0">
              <a:buFont typeface="+mj-lt"/>
              <a:buAutoNum type="arabicPeriod"/>
            </a:pPr>
            <a:r>
              <a:rPr lang="en-US" sz="2000" dirty="0"/>
              <a:t>Group work on one case study: </a:t>
            </a:r>
          </a:p>
          <a:p>
            <a:pPr lvl="1"/>
            <a:r>
              <a:rPr lang="en-US" sz="1600" dirty="0"/>
              <a:t>Each group of about 5 members picks one of the case studies in the syllabus (or suggests their own) and discusses the philosophical issues raised by it</a:t>
            </a:r>
          </a:p>
          <a:p>
            <a:pPr lvl="1"/>
            <a:r>
              <a:rPr lang="en-US" sz="1600" dirty="0"/>
              <a:t>The outcome of your discussion should be documented in some audio-visual form (poster, video, podcast, Zine…)</a:t>
            </a:r>
            <a:endParaRPr lang="en-DE" sz="16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Feminist philosophy of work - Summer 2022</a:t>
            </a:r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1268C8-088B-404E-BF5A-E895AE87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Credits (</a:t>
            </a:r>
            <a:r>
              <a:rPr lang="en-GB" sz="3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Leistungspunkte</a:t>
            </a: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687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err="1"/>
              <a:t>Modulabschlussprüfung</a:t>
            </a:r>
            <a:r>
              <a:rPr lang="en-GB" sz="2000" b="1" dirty="0"/>
              <a:t> (MAP):</a:t>
            </a:r>
          </a:p>
          <a:p>
            <a:pPr marL="0" indent="0">
              <a:buNone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Graded paper (</a:t>
            </a:r>
            <a:r>
              <a:rPr lang="en-GB" sz="2000" dirty="0" err="1"/>
              <a:t>Hausarbeit</a:t>
            </a:r>
            <a:r>
              <a:rPr lang="en-GB" sz="2000" dirty="0"/>
              <a:t>):</a:t>
            </a:r>
          </a:p>
          <a:p>
            <a:pPr lvl="1"/>
            <a:r>
              <a:rPr lang="en-GB" sz="1600" dirty="0"/>
              <a:t>If you want to write a graded paper (</a:t>
            </a:r>
            <a:r>
              <a:rPr lang="en-GB" sz="1600" dirty="0" err="1"/>
              <a:t>Hausarbeit</a:t>
            </a:r>
            <a:r>
              <a:rPr lang="en-GB" sz="1600" dirty="0"/>
              <a:t>), you need to hand in a short exposé (1/2 - 1 page) detailing your research question and outline of the paper by </a:t>
            </a:r>
            <a:r>
              <a:rPr lang="en-GB" sz="1600" dirty="0">
                <a:highlight>
                  <a:srgbClr val="00FF00"/>
                </a:highlight>
              </a:rPr>
              <a:t>Thursday, 14.07.22</a:t>
            </a:r>
          </a:p>
          <a:p>
            <a:pPr lvl="1"/>
            <a:r>
              <a:rPr lang="en-GB" sz="1600" dirty="0"/>
              <a:t>Deadline: </a:t>
            </a:r>
            <a:r>
              <a:rPr lang="en-GB" sz="1600" dirty="0">
                <a:highlight>
                  <a:srgbClr val="00FF00"/>
                </a:highlight>
              </a:rPr>
              <a:t>Friday 30.09.2022. Submission via Moodle</a:t>
            </a:r>
          </a:p>
          <a:p>
            <a:pPr lvl="1"/>
            <a:endParaRPr lang="en-GB" sz="1600" dirty="0">
              <a:highlight>
                <a:srgbClr val="00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Oral exam (note, this option is limited to some modules)</a:t>
            </a:r>
          </a:p>
          <a:p>
            <a:pPr lvl="1"/>
            <a:r>
              <a:rPr lang="en-GB" sz="1600" dirty="0"/>
              <a:t>Date: Mid October (please email me to confirm the date)</a:t>
            </a:r>
          </a:p>
          <a:p>
            <a:pPr lvl="1"/>
            <a:r>
              <a:rPr lang="en-GB" sz="1600" dirty="0"/>
              <a:t>20 min exam that involves: (1) Handing in a 1-2 p outline of a research question + theses, (2) 5 min presentation, (3) questions on the outline and presentation</a:t>
            </a:r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Feminist philosophy of work - Summer 2022</a:t>
            </a:r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1268C8-088B-404E-BF5A-E895AE87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Credits (</a:t>
            </a:r>
            <a:r>
              <a:rPr lang="en-GB" sz="3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Leistungspunkte</a:t>
            </a: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383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198" y="1600200"/>
            <a:ext cx="8229599" cy="45259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endParaRPr lang="en-GB" sz="3600" b="1" dirty="0"/>
          </a:p>
          <a:p>
            <a:pPr marL="0" indent="0" algn="ctr">
              <a:lnSpc>
                <a:spcPct val="90000"/>
              </a:lnSpc>
              <a:buNone/>
            </a:pPr>
            <a:endParaRPr lang="en-GB" sz="3600" b="1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GB" sz="3600" b="1" dirty="0"/>
              <a:t>2.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GB" sz="3600" b="1" dirty="0"/>
              <a:t>Introduction to the topic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b="1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 marL="0" lv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15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de-DE"/>
              <a:t>Feminist philosophy of work - Summer 2022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D0F8EA-E72B-004F-BEC9-E8972EB7F479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5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775D0F-8620-284B-B2B4-3AEF8658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Centrality of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In contemporary capitalist societies wage labour plays a central role in organizing access to economic resources like income, health insurance, pensions. It also provides access to a number of social goods, including recognition, community, or self-realization.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 algn="ctr">
              <a:buNone/>
            </a:pPr>
            <a:endParaRPr lang="en-GB" sz="1400" dirty="0"/>
          </a:p>
          <a:p>
            <a:endParaRPr lang="de-DE" sz="1400" b="1" dirty="0">
              <a:cs typeface="Garamond"/>
            </a:endParaRPr>
          </a:p>
          <a:p>
            <a:pPr marL="0" indent="0">
              <a:buNone/>
            </a:pPr>
            <a:endParaRPr lang="de-DE" sz="1400" b="1" dirty="0">
              <a:cs typeface="Garamond"/>
            </a:endParaRPr>
          </a:p>
          <a:p>
            <a:pPr marL="0" indent="0">
              <a:buNone/>
            </a:pPr>
            <a:endParaRPr lang="de-DE" sz="1400" b="1" dirty="0">
              <a:cs typeface="Garamond"/>
            </a:endParaRPr>
          </a:p>
          <a:p>
            <a:pPr marL="0" indent="0">
              <a:buNone/>
            </a:pPr>
            <a:endParaRPr lang="de-DE" sz="1400" b="1" dirty="0">
              <a:cs typeface="Garamond"/>
            </a:endParaRPr>
          </a:p>
        </p:txBody>
      </p:sp>
      <p:pic>
        <p:nvPicPr>
          <p:cNvPr id="11" name="Content Placeholder 10" descr="A person with long hair&#10;&#10;Description automatically generated with medium confidence">
            <a:extLst>
              <a:ext uri="{FF2B5EF4-FFF2-40B4-BE49-F238E27FC236}">
                <a16:creationId xmlns:a16="http://schemas.microsoft.com/office/drawing/2014/main" id="{DA425FFD-C2E2-5E40-8B30-178D4D50DC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7143" y="1600200"/>
            <a:ext cx="1967642" cy="2087750"/>
          </a:xfr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7</a:t>
            </a:fld>
            <a:r>
              <a:rPr lang="de-DE" dirty="0"/>
              <a:t>/10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2F207D-F194-3D43-A8D5-734980A196E6}"/>
              </a:ext>
            </a:extLst>
          </p:cNvPr>
          <p:cNvSpPr/>
          <p:nvPr/>
        </p:nvSpPr>
        <p:spPr>
          <a:xfrm>
            <a:off x="4397829" y="3870512"/>
            <a:ext cx="457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“Work is the primary means by which individuals are integrated not only into the economic system, but also into social, political and familial modes of cooperation.”</a:t>
            </a:r>
            <a:r>
              <a:rPr lang="en-DE" sz="2200" dirty="0"/>
              <a:t> </a:t>
            </a:r>
          </a:p>
          <a:p>
            <a:pPr algn="r"/>
            <a:r>
              <a:rPr lang="en-DE" sz="2200" dirty="0"/>
              <a:t>Kathi Weeks</a:t>
            </a:r>
          </a:p>
        </p:txBody>
      </p:sp>
    </p:spTree>
    <p:extLst>
      <p:ext uri="{BB962C8B-B14F-4D97-AF65-F5344CB8AC3E}">
        <p14:creationId xmlns:p14="http://schemas.microsoft.com/office/powerpoint/2010/main" val="219433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6CBE02-03FF-6145-817C-0207696261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Philosophical perspectives on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198" y="1600200"/>
            <a:ext cx="8229599" cy="45259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400" dirty="0"/>
              <a:t>What is work? What isn’t?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400" dirty="0"/>
              <a:t>Why is that distinction useful (if it is)?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400" dirty="0"/>
              <a:t>How is work embedded in social, political and economic structures?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400" dirty="0"/>
              <a:t>Which norms govern access to work?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400" dirty="0"/>
              <a:t>Who is excluded from work?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400" dirty="0"/>
              <a:t>Is work good?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400" dirty="0"/>
              <a:t>What are the problems with work?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400" dirty="0"/>
              <a:t>Can work be transformed?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>
                <a:sym typeface="Wingdings" pitchFamily="2" charset="2"/>
              </a:rPr>
              <a:t> All of these questions raise distinct feminist concerns</a:t>
            </a:r>
            <a:endParaRPr lang="en-GB" sz="24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GB" sz="24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endParaRPr lang="en-GB" sz="2000" b="1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 marL="0" lv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15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de-DE"/>
              <a:t>Feminist philosophy of work - Summer 2022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D0F8EA-E72B-004F-BEC9-E8972EB7F479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38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1196</Words>
  <Application>Microsoft Macintosh PowerPoint</Application>
  <PresentationFormat>On-screen Show (4:3)</PresentationFormat>
  <Paragraphs>202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Garamond</vt:lpstr>
      <vt:lpstr>Gill Sans MT</vt:lpstr>
      <vt:lpstr>Office-Design</vt:lpstr>
      <vt:lpstr>Feminist Philosophy of Work </vt:lpstr>
      <vt:lpstr>PowerPoint Presentation</vt:lpstr>
      <vt:lpstr>Today</vt:lpstr>
      <vt:lpstr>PowerPoint Presentation</vt:lpstr>
      <vt:lpstr>Credits (Leistungspunkte)</vt:lpstr>
      <vt:lpstr>Credits (Leistungspunkte)</vt:lpstr>
      <vt:lpstr>PowerPoint Presentation</vt:lpstr>
      <vt:lpstr>The Centrality of Work</vt:lpstr>
      <vt:lpstr>Philosophical perspectives on work</vt:lpstr>
      <vt:lpstr>Work from a feminist perspective?</vt:lpstr>
      <vt:lpstr>PowerPoint Presentation</vt:lpstr>
      <vt:lpstr>Part One. Work and the Worker</vt:lpstr>
      <vt:lpstr>Part Two. The Problems With Work</vt:lpstr>
      <vt:lpstr>PowerPoint Presentation</vt:lpstr>
      <vt:lpstr>Part Three. Transformations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die Feministische Philosophie  WS 2020/21, Mo: 10-11.30</dc:title>
  <dc:creator>Mueller, Mirjam</dc:creator>
  <cp:lastModifiedBy>Mueller, Mirjam</cp:lastModifiedBy>
  <cp:revision>117</cp:revision>
  <dcterms:created xsi:type="dcterms:W3CDTF">2020-11-01T13:43:54Z</dcterms:created>
  <dcterms:modified xsi:type="dcterms:W3CDTF">2022-04-21T06:21:30Z</dcterms:modified>
</cp:coreProperties>
</file>