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87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86"/>
    <p:restoredTop sz="95807"/>
  </p:normalViewPr>
  <p:slideViewPr>
    <p:cSldViewPr snapToGrid="0" snapToObjects="1">
      <p:cViewPr varScale="1">
        <p:scale>
          <a:sx n="127" d="100"/>
          <a:sy n="127" d="100"/>
        </p:scale>
        <p:origin x="19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4/22/22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406144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911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14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426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4/22/22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798809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1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020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912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766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35355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95058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357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8" r:id="rId1"/>
    <p:sldLayoutId id="2147483989" r:id="rId2"/>
    <p:sldLayoutId id="2147483990" r:id="rId3"/>
    <p:sldLayoutId id="2147483991" r:id="rId4"/>
    <p:sldLayoutId id="2147483992" r:id="rId5"/>
    <p:sldLayoutId id="2147483993" r:id="rId6"/>
    <p:sldLayoutId id="2147483994" r:id="rId7"/>
    <p:sldLayoutId id="2147483995" r:id="rId8"/>
    <p:sldLayoutId id="2147483996" r:id="rId9"/>
    <p:sldLayoutId id="2147483997" r:id="rId10"/>
    <p:sldLayoutId id="2147483998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763C6-918E-303B-0DF5-79BECA4CC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100971"/>
            <a:ext cx="8361229" cy="2098226"/>
          </a:xfrm>
        </p:spPr>
        <p:txBody>
          <a:bodyPr/>
          <a:lstStyle/>
          <a:p>
            <a:r>
              <a:rPr lang="en-DE" dirty="0">
                <a:latin typeface="Univers Condensed Light" panose="020B0506020202050204" pitchFamily="34" charset="0"/>
              </a:rPr>
              <a:t>Rückblick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218A22-5899-824A-5AF3-13574F8E33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5606" y="1666085"/>
            <a:ext cx="6831673" cy="1086237"/>
          </a:xfrm>
        </p:spPr>
        <p:txBody>
          <a:bodyPr/>
          <a:lstStyle/>
          <a:p>
            <a:r>
              <a:rPr lang="en-DE">
                <a:latin typeface="Univers Condensed Light" panose="020B0506020202050204" pitchFamily="34" charset="0"/>
              </a:rPr>
              <a:t>SoSe 22</a:t>
            </a:r>
          </a:p>
          <a:p>
            <a:r>
              <a:rPr lang="en-DE">
                <a:latin typeface="Univers Condensed Light" panose="020B0506020202050204" pitchFamily="34" charset="0"/>
              </a:rPr>
              <a:t>Projekttutorium Theorie(n) der Revolution</a:t>
            </a:r>
            <a:endParaRPr lang="en-DE" dirty="0">
              <a:latin typeface="Univers Condensed Light" panose="020B0506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812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488911C-0EC7-40A9-9BCB-CA8A66E46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3023EA8-527A-4FA2-A71D-626F91275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60C46CD6-ADBB-41BC-8969-7C707D433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6C38415-998B-45FB-A12C-BD0B184CB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8D89F71-9459-4318-ACAE-874616C3A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462" y="968188"/>
            <a:ext cx="1019404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Text, letter&#10;&#10;Description automatically generated">
            <a:extLst>
              <a:ext uri="{FF2B5EF4-FFF2-40B4-BE49-F238E27FC236}">
                <a16:creationId xmlns:a16="http://schemas.microsoft.com/office/drawing/2014/main" id="{B602C16A-3E10-559B-CE9A-7BF0FA5B3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194" y="2014573"/>
            <a:ext cx="9550581" cy="279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14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488911C-0EC7-40A9-9BCB-CA8A66E46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3023EA8-527A-4FA2-A71D-626F91275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60C46CD6-ADBB-41BC-8969-7C707D433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6C38415-998B-45FB-A12C-BD0B184CB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8D89F71-9459-4318-ACAE-874616C3A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462" y="968188"/>
            <a:ext cx="1019404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A9254DC3-D1ED-120F-C2D4-C1E178547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194" y="1811622"/>
            <a:ext cx="9550581" cy="319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005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488911C-0EC7-40A9-9BCB-CA8A66E46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3023EA8-527A-4FA2-A71D-626F91275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60C46CD6-ADBB-41BC-8969-7C707D433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6C38415-998B-45FB-A12C-BD0B184CB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8D89F71-9459-4318-ACAE-874616C3A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462" y="968188"/>
            <a:ext cx="1019404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8783DDA-F7F5-4035-3892-FFEB3CFF0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23" y="1289918"/>
            <a:ext cx="5336922" cy="424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943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488911C-0EC7-40A9-9BCB-CA8A66E46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3023EA8-527A-4FA2-A71D-626F91275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60C46CD6-ADBB-41BC-8969-7C707D433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6C38415-998B-45FB-A12C-BD0B184CB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8D89F71-9459-4318-ACAE-874616C3A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462" y="968188"/>
            <a:ext cx="1019404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82229C8-957C-6C6E-C5E7-39557BFDB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194" y="2193646"/>
            <a:ext cx="9550581" cy="243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258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EC4D1DE-0228-FBB6-7744-29323EA38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601" y="512180"/>
            <a:ext cx="3855720" cy="2157884"/>
          </a:xfrm>
        </p:spPr>
        <p:txBody>
          <a:bodyPr>
            <a:normAutofit fontScale="90000"/>
          </a:bodyPr>
          <a:lstStyle/>
          <a:p>
            <a:r>
              <a:rPr lang="en-DE" dirty="0">
                <a:latin typeface="Univers Condensed Light" panose="020B0506020202050204" pitchFamily="34" charset="0"/>
              </a:rPr>
              <a:t>Karl Griewank: Der neuzeitliche Revolutionsbegriff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95A77B6-9035-A675-986B-F8740E863BB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670" r="670"/>
          <a:stretch/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0313DB-311E-4DDF-2ED0-28E95364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365" y="2420471"/>
            <a:ext cx="5123329" cy="4437527"/>
          </a:xfrm>
        </p:spPr>
        <p:txBody>
          <a:bodyPr>
            <a:normAutofit/>
          </a:bodyPr>
          <a:lstStyle/>
          <a:p>
            <a:pPr fontAlgn="base"/>
            <a:r>
              <a:rPr lang="en-GB" dirty="0">
                <a:latin typeface="Univers Condensed Light" panose="020B0506020202050204" pitchFamily="34" charset="0"/>
              </a:rPr>
              <a:t>1. </a:t>
            </a:r>
            <a:r>
              <a:rPr lang="de-DE" dirty="0">
                <a:latin typeface="Univers Condensed Light" panose="020B0506020202050204" pitchFamily="34" charset="0"/>
              </a:rPr>
              <a:t>“Der stoßweise und gewaltsame Vorgang (Durchbruch, Umbruch) insbesondere in Bezug auf die Umwälzung von Staats- und Rechtsverhältnis” (S. 21f.).</a:t>
            </a:r>
          </a:p>
          <a:p>
            <a:pPr fontAlgn="base"/>
            <a:r>
              <a:rPr lang="de-DE" dirty="0">
                <a:latin typeface="Univers Condensed Light" panose="020B0506020202050204" pitchFamily="34" charset="0"/>
              </a:rPr>
              <a:t> 2. “[E]in sozialer Inhalt, der in Gruppen- und Massenbewegungen, meistens auch offenen Widerstandshandlungen derselben in Erscheinung tritt” (S. 22). </a:t>
            </a:r>
          </a:p>
          <a:p>
            <a:pPr fontAlgn="base"/>
            <a:r>
              <a:rPr lang="de-DE" dirty="0">
                <a:latin typeface="Univers Condensed Light" panose="020B0506020202050204" pitchFamily="34" charset="0"/>
              </a:rPr>
              <a:t>3. “[D]</a:t>
            </a:r>
            <a:r>
              <a:rPr lang="de-DE" dirty="0" err="1">
                <a:latin typeface="Univers Condensed Light" panose="020B0506020202050204" pitchFamily="34" charset="0"/>
              </a:rPr>
              <a:t>ie</a:t>
            </a:r>
            <a:r>
              <a:rPr lang="de-DE" dirty="0">
                <a:latin typeface="Univers Condensed Light" panose="020B0506020202050204" pitchFamily="34" charset="0"/>
              </a:rPr>
              <a:t> ideelle Form einer programmatischen Idee oder Ideologie, die positive Ziele im Sinne einer Erneuerung, einer Weiterentwicklung oder eines Menschheitsfortschrittes aufstellt.” (S. 22).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414003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92957-92E6-2590-25BF-28F7C7BA5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4330"/>
            <a:ext cx="5234940" cy="2501638"/>
          </a:xfrm>
        </p:spPr>
        <p:txBody>
          <a:bodyPr>
            <a:normAutofit fontScale="90000"/>
          </a:bodyPr>
          <a:lstStyle/>
          <a:p>
            <a:r>
              <a:rPr lang="en-DE" dirty="0">
                <a:latin typeface="Univers Condensed Light" panose="020B0506020202050204" pitchFamily="34" charset="0"/>
              </a:rPr>
              <a:t>Karl Marx &amp; Friedrich Engels: Das kommunistische Manifest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5C5CEF9-9FBA-5C44-2F0A-373AB7D9234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670" r="670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5D932D-D49A-A420-4726-CEC9350A9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199" y="2763370"/>
            <a:ext cx="4681959" cy="3475383"/>
          </a:xfrm>
        </p:spPr>
        <p:txBody>
          <a:bodyPr/>
          <a:lstStyle/>
          <a:p>
            <a:pPr fontAlgn="base"/>
            <a:r>
              <a:rPr lang="de-DE" dirty="0">
                <a:latin typeface="Univers Condensed Light" panose="020B0506020202050204" pitchFamily="34" charset="0"/>
              </a:rPr>
              <a:t>1. Notwendigkeit des Verlaufs der Geschichte (vgl. S.4f. und S.9).</a:t>
            </a:r>
          </a:p>
          <a:p>
            <a:pPr fontAlgn="base"/>
            <a:r>
              <a:rPr lang="de-DE" dirty="0">
                <a:latin typeface="Univers Condensed Light" panose="020B0506020202050204" pitchFamily="34" charset="0"/>
              </a:rPr>
              <a:t>2. Materialismus – Fokus auf Strukturen (vgl. S.12 und S. 13).</a:t>
            </a:r>
          </a:p>
          <a:p>
            <a:pPr fontAlgn="base"/>
            <a:r>
              <a:rPr lang="de-DE" dirty="0">
                <a:latin typeface="Univers Condensed Light" panose="020B0506020202050204" pitchFamily="34" charset="0"/>
              </a:rPr>
              <a:t>3. Revolutionäre Subjekte – Klassenbewusstsein, Klassenkampf (vgl. S.7 und S.8).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65453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AE61D03A-6BC9-9DB3-65DD-25472F860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latin typeface="Univers Condensed Light" panose="020B0506020202050204" pitchFamily="34" charset="0"/>
              </a:rPr>
              <a:t>Geschichte</a:t>
            </a:r>
          </a:p>
        </p:txBody>
      </p:sp>
      <p:pic>
        <p:nvPicPr>
          <p:cNvPr id="10" name="Picture Placeholder 9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4778A7D7-0DCC-FACB-F8DB-108E66AC90F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208" b="208"/>
          <a:stretch/>
        </p:blipFill>
        <p:spPr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7D68988-BBC9-50D9-15E8-5FA11E517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8188" y="2971800"/>
            <a:ext cx="3611432" cy="2895600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DE" dirty="0">
                <a:latin typeface="Univers Condensed Light" panose="020B0506020202050204" pitchFamily="34" charset="0"/>
              </a:rPr>
              <a:t>Untersuchung, Analyse der französischen, russischen und haitianischen Revolution</a:t>
            </a:r>
          </a:p>
          <a:p>
            <a:pPr marL="285750" indent="-285750">
              <a:buFontTx/>
              <a:buChar char="-"/>
            </a:pPr>
            <a:r>
              <a:rPr lang="en-DE" dirty="0">
                <a:latin typeface="Univers Condensed Light" panose="020B0506020202050204" pitchFamily="34" charset="0"/>
              </a:rPr>
              <a:t>Postkoloniale Kritik am Universalismus und eurozentrischer Konzepte und Geschichtsschreibung</a:t>
            </a:r>
          </a:p>
        </p:txBody>
      </p:sp>
    </p:spTree>
    <p:extLst>
      <p:ext uri="{BB962C8B-B14F-4D97-AF65-F5344CB8AC3E}">
        <p14:creationId xmlns:p14="http://schemas.microsoft.com/office/powerpoint/2010/main" val="255855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879B0BBF-8DFA-3D5C-DCEF-1B2416B50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9000"/>
              </a:lnSpc>
            </a:pPr>
            <a:r>
              <a:rPr lang="de-DE" sz="2800" dirty="0">
                <a:latin typeface="Univers Condensed Light" panose="020B0506020202050204" pitchFamily="34" charset="0"/>
              </a:rPr>
              <a:t>Die Rolle utopischen Denkens</a:t>
            </a: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1B8200BB-20F3-370C-BA90-A8250262E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5" y="2428445"/>
            <a:ext cx="6900380" cy="200111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9C59BD9-E1C1-EA7D-28F9-00C0B54B0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1423" y="2286000"/>
            <a:ext cx="3053039" cy="3931920"/>
          </a:xfrm>
        </p:spPr>
        <p:txBody>
          <a:bodyPr vert="horz" lIns="91440" tIns="45720" rIns="91440" bIns="45720" rtlCol="0">
            <a:normAutofit/>
          </a:bodyPr>
          <a:lstStyle/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r>
              <a:rPr lang="de-DE" dirty="0">
                <a:latin typeface="Univers Condensed Light" panose="020B0506020202050204" pitchFamily="34" charset="0"/>
              </a:rPr>
              <a:t>-	Braucht es Utopien für Revolution oder reicht eine Konzentration auf die Änderung des Status quo?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r>
              <a:rPr lang="de-DE" dirty="0">
                <a:latin typeface="Univers Condensed Light" panose="020B0506020202050204" pitchFamily="34" charset="0"/>
              </a:rPr>
              <a:t>- 	Wie verhält sich Foucaults Begriff der Heterotopie zu dem der Utopie?</a:t>
            </a:r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153246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879B0BBF-8DFA-3D5C-DCEF-1B2416B50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6494" y="801069"/>
            <a:ext cx="3935505" cy="106081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9000"/>
              </a:lnSpc>
            </a:pPr>
            <a:r>
              <a:rPr lang="de-DE" sz="2600" dirty="0">
                <a:latin typeface="Univers Condensed Light" panose="020B0506020202050204" pitchFamily="34" charset="0"/>
              </a:rPr>
              <a:t>Geschichtsphilosophie</a:t>
            </a:r>
          </a:p>
        </p:txBody>
      </p:sp>
      <p:pic>
        <p:nvPicPr>
          <p:cNvPr id="3" name="Picture 2" descr="Text, letter&#10;&#10;Description automatically generated">
            <a:extLst>
              <a:ext uri="{FF2B5EF4-FFF2-40B4-BE49-F238E27FC236}">
                <a16:creationId xmlns:a16="http://schemas.microsoft.com/office/drawing/2014/main" id="{7B2CB29F-90B6-0D85-36BF-5E4344284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5" y="2428445"/>
            <a:ext cx="6900380" cy="200111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9C59BD9-E1C1-EA7D-28F9-00C0B54B0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1423" y="2286000"/>
            <a:ext cx="3053039" cy="3931920"/>
          </a:xfrm>
        </p:spPr>
        <p:txBody>
          <a:bodyPr vert="horz" lIns="91440" tIns="45720" rIns="91440" bIns="45720" rtlCol="0">
            <a:normAutofit/>
          </a:bodyPr>
          <a:lstStyle/>
          <a:p>
            <a:pPr marL="384048" indent="-384048">
              <a:lnSpc>
                <a:spcPct val="94000"/>
              </a:lnSpc>
              <a:spcAft>
                <a:spcPts val="200"/>
              </a:spcAft>
              <a:buFontTx/>
              <a:buChar char="-"/>
            </a:pPr>
            <a:r>
              <a:rPr lang="de-DE" dirty="0">
                <a:latin typeface="Univers Condensed Light" panose="020B0506020202050204" pitchFamily="34" charset="0"/>
              </a:rPr>
              <a:t>Wie lauten die geschichtsphilosophischen Annahmen die dem historischen Materialismus Marx’ zu Grunde liegen?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Tx/>
              <a:buChar char="-"/>
            </a:pPr>
            <a:r>
              <a:rPr lang="de-DE" dirty="0">
                <a:latin typeface="Univers Condensed Light" panose="020B0506020202050204" pitchFamily="34" charset="0"/>
              </a:rPr>
              <a:t>Wie lassen sie diese Grundannahmen aus postkolonialer Perspektive kritisieren? 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Tx/>
              <a:buChar char="-"/>
            </a:pPr>
            <a:r>
              <a:rPr lang="de-DE" dirty="0">
                <a:latin typeface="Univers Condensed Light" panose="020B0506020202050204" pitchFamily="34" charset="0"/>
              </a:rPr>
              <a:t>Wie ließe sich ein nicht-eurozentrischer Begriff von Fortschritt und von Geschichte formulieren?</a:t>
            </a:r>
          </a:p>
        </p:txBody>
      </p:sp>
      <p:sp>
        <p:nvSpPr>
          <p:cNvPr id="34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06027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Text&#10;&#10;Description automatically generated with medium confidence">
            <a:extLst>
              <a:ext uri="{FF2B5EF4-FFF2-40B4-BE49-F238E27FC236}">
                <a16:creationId xmlns:a16="http://schemas.microsoft.com/office/drawing/2014/main" id="{6D6C1862-DDCB-C5E8-89F2-65C5A245B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5716829" cy="6858000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B1645C48-9201-8FA5-B030-D183D4F62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latin typeface="Univers Condensed Light" panose="020B0506020202050204" pitchFamily="34" charset="0"/>
              </a:rPr>
              <a:t>Revolutionäres Subjekt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D12BDC5-115F-011F-841B-E2D487F9B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DE" dirty="0">
                <a:latin typeface="Univers Condensed Light" panose="020B0506020202050204" pitchFamily="34" charset="0"/>
              </a:rPr>
              <a:t>Gibt es eine Gruppe, die auf Grund ihrer sozialen Position dazu prädestiniert ist, die Revolution einzuleiten/ zu tragen? Wenn ja, welche? </a:t>
            </a:r>
          </a:p>
          <a:p>
            <a:pPr marL="285750" indent="-285750">
              <a:buFontTx/>
              <a:buChar char="-"/>
            </a:pPr>
            <a:r>
              <a:rPr lang="en-DE" dirty="0">
                <a:latin typeface="Univers Condensed Light" panose="020B0506020202050204" pitchFamily="34" charset="0"/>
              </a:rPr>
              <a:t>Wenn es eine solche Gruppe nicht gibt: Wer kann sozialen Wandel einleiten?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641702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ECB0E0D-AC1B-4E83-84EA-237BFA206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6DCB3B1-E1A7-4510-831B-77C8EFF56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0132A3B-10CF-4EEB-BA1F-A63D2ED61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14E52ED-3C51-46E6-BE4B-14FFAB2C3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BF4C7B4-95DB-2DAF-24D1-6BD38B0F57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8521" y="1480930"/>
            <a:ext cx="5751537" cy="3848521"/>
          </a:xfrm>
        </p:spPr>
        <p:txBody>
          <a:bodyPr anchor="ctr">
            <a:normAutofit/>
          </a:bodyPr>
          <a:lstStyle/>
          <a:p>
            <a:pPr algn="r"/>
            <a:r>
              <a:rPr lang="en-GB" sz="6600" dirty="0">
                <a:latin typeface="Univers Condensed Light" panose="020B0506020202050204" pitchFamily="34" charset="0"/>
              </a:rPr>
              <a:t>A</a:t>
            </a:r>
            <a:r>
              <a:rPr lang="en-DE" sz="6600" dirty="0">
                <a:latin typeface="Univers Condensed Light" panose="020B0506020202050204" pitchFamily="34" charset="0"/>
              </a:rPr>
              <a:t>usblick auf das kommende Semester</a:t>
            </a:r>
            <a:endParaRPr lang="en-DE" sz="6600">
              <a:latin typeface="Univers Condensed Light" panose="020B050602020205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16DDC6-8F07-46CC-8751-E5C9346B2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74964" y="2388358"/>
            <a:ext cx="0" cy="1856096"/>
          </a:xfrm>
          <a:prstGeom prst="line">
            <a:avLst/>
          </a:prstGeom>
          <a:ln w="254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025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>
            <a:extLst>
              <a:ext uri="{FF2B5EF4-FFF2-40B4-BE49-F238E27FC236}">
                <a16:creationId xmlns:a16="http://schemas.microsoft.com/office/drawing/2014/main" id="{D488911C-0EC7-40A9-9BCB-CA8A66E46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3023EA8-527A-4FA2-A71D-626F91275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0C46CD6-ADBB-41BC-8969-7C707D433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B6C38415-998B-45FB-A12C-BD0B184CB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2" name="Rectangle 15">
            <a:extLst>
              <a:ext uri="{FF2B5EF4-FFF2-40B4-BE49-F238E27FC236}">
                <a16:creationId xmlns:a16="http://schemas.microsoft.com/office/drawing/2014/main" id="{C8D89F71-9459-4318-ACAE-874616C3A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462" y="968188"/>
            <a:ext cx="1019404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53B22E5-A477-7088-D3A5-1F39742F3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841" y="1289918"/>
            <a:ext cx="8703287" cy="424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98910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{521E6412-4B2B-604D-8DF2-D7104EC1A0AD}tf10001072</Template>
  <TotalTime>287</TotalTime>
  <Words>318</Words>
  <Application>Microsoft Macintosh PowerPoint</Application>
  <PresentationFormat>Widescreen</PresentationFormat>
  <Paragraphs>25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Franklin Gothic Book</vt:lpstr>
      <vt:lpstr>Univers Condensed Light</vt:lpstr>
      <vt:lpstr>Crop</vt:lpstr>
      <vt:lpstr>Rückblick</vt:lpstr>
      <vt:lpstr>Karl Griewank: Der neuzeitliche Revolutionsbegriff</vt:lpstr>
      <vt:lpstr>Karl Marx &amp; Friedrich Engels: Das kommunistische Manifest</vt:lpstr>
      <vt:lpstr>Geschichte</vt:lpstr>
      <vt:lpstr>Die Rolle utopischen Denkens</vt:lpstr>
      <vt:lpstr>Geschichtsphilosophie</vt:lpstr>
      <vt:lpstr>Revolutionäres Subjekt</vt:lpstr>
      <vt:lpstr>Ausblick auf das kommende Semester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Rückblick</dc:title>
  <dc:creator>Ruben Heizmann</dc:creator>
  <cp:lastModifiedBy>Ruben Heizmann</cp:lastModifiedBy>
  <cp:revision>12</cp:revision>
  <dcterms:created xsi:type="dcterms:W3CDTF">2022-04-21T14:10:24Z</dcterms:created>
  <dcterms:modified xsi:type="dcterms:W3CDTF">2022-04-22T09:22:32Z</dcterms:modified>
</cp:coreProperties>
</file>