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224" r:id="rId1"/>
  </p:sldMasterIdLst>
  <p:notesMasterIdLst>
    <p:notesMasterId r:id="rId10"/>
  </p:notesMasterIdLst>
  <p:handoutMasterIdLst>
    <p:handoutMasterId r:id="rId11"/>
  </p:handoutMasterIdLst>
  <p:sldIdLst>
    <p:sldId id="256" r:id="rId2"/>
    <p:sldId id="350" r:id="rId3"/>
    <p:sldId id="259" r:id="rId4"/>
    <p:sldId id="351" r:id="rId5"/>
    <p:sldId id="352" r:id="rId6"/>
    <p:sldId id="354" r:id="rId7"/>
    <p:sldId id="353" r:id="rId8"/>
    <p:sldId id="356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43"/>
    <a:srgbClr val="B01C12"/>
    <a:srgbClr val="1EB377"/>
    <a:srgbClr val="7BFFAA"/>
    <a:srgbClr val="6BF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4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4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00F55-B2BC-1D46-9793-D67BC7D1EAE2}" type="datetimeFigureOut">
              <a:rPr lang="de-DE" smtClean="0"/>
              <a:t>21.07.22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8B32B-71D7-B840-9FAA-10FC50ED5B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082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29911-2F2C-424D-9A48-3BF9F3E1EC7C}" type="datetimeFigureOut">
              <a:rPr lang="de-DE" smtClean="0"/>
              <a:t>21.07.22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8558B-7759-614A-8E35-A56723C30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118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2/18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Essay Writing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0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2/18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Essay Writing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08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2/18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Essay Writing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27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2/18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Essay Writing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04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2/18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Essay Writing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9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2/18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Essay Writing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37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2/18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Essay Writing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69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2/18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Essay Writing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82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2/18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Essay Writing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89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2/18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Essay Writing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08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2/18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Essay Writing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38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2/18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Essay Writing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0F8EA-E72B-004F-BEC9-E8972EB7F4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81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hu-berlin.de/pluginfile.php/4323976/mod_resource/content/1/Leitfaden%20f&#252;r%20das%20wissenschaftliche%20Arbeiten%20in%20der%20Philosophie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>
          <a:xfrm>
            <a:off x="685799" y="1409075"/>
            <a:ext cx="8076063" cy="371607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br>
              <a:rPr lang="en-US" sz="3400" b="1" dirty="0">
                <a:cs typeface="Gill Sans MT"/>
              </a:rPr>
            </a:br>
            <a:r>
              <a:rPr lang="en-US" sz="3400" b="1" dirty="0">
                <a:cs typeface="Gill Sans MT"/>
              </a:rPr>
              <a:t>MAP</a:t>
            </a:r>
            <a:br>
              <a:rPr lang="en-US" sz="3400" b="1" dirty="0">
                <a:cs typeface="Gill Sans MT"/>
              </a:rPr>
            </a:br>
            <a:br>
              <a:rPr lang="en-US" sz="3000" b="1" i="1" dirty="0">
                <a:cs typeface="Gill Sans MT"/>
              </a:rPr>
            </a:br>
            <a:r>
              <a:rPr lang="en-US" sz="3000" b="1" i="1" dirty="0">
                <a:cs typeface="Gill Sans MT"/>
              </a:rPr>
              <a:t>Feminist Philosophy of Work</a:t>
            </a:r>
            <a:br>
              <a:rPr lang="en-US" sz="3000" b="1" i="1" dirty="0">
                <a:cs typeface="Gill Sans MT"/>
              </a:rPr>
            </a:br>
            <a:r>
              <a:rPr lang="en-US" sz="2600" b="1" i="1" dirty="0">
                <a:cs typeface="Gill Sans MT"/>
              </a:rPr>
              <a:t>Summer 22</a:t>
            </a:r>
            <a:endParaRPr lang="de-DE" sz="2600" b="1" dirty="0">
              <a:latin typeface="Gill Sans MT"/>
              <a:cs typeface="Gill Sans M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type="subTitle" idx="1"/>
          </p:nvPr>
        </p:nvSpPr>
        <p:spPr>
          <a:xfrm>
            <a:off x="1371600" y="5351271"/>
            <a:ext cx="6400800" cy="866523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Gill Sans MT"/>
                <a:cs typeface="Gill Sans MT"/>
              </a:rPr>
              <a:t>Prof. Dr. Mirjam Müller</a:t>
            </a:r>
          </a:p>
          <a:p>
            <a:endParaRPr lang="de-DE" dirty="0"/>
          </a:p>
        </p:txBody>
      </p:sp>
      <p:pic>
        <p:nvPicPr>
          <p:cNvPr id="7" name="Picture 2" descr="Logo der Humboldt-Universität zu Berlin">
            <a:extLst>
              <a:ext uri="{FF2B5EF4-FFF2-40B4-BE49-F238E27FC236}">
                <a16:creationId xmlns:a16="http://schemas.microsoft.com/office/drawing/2014/main" id="{689DB31D-F39B-C947-9588-395987CA7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176" y="120421"/>
            <a:ext cx="4701483" cy="105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17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>
                <a:cs typeface="Garamond"/>
              </a:rPr>
              <a:t>Deadline MAP:		</a:t>
            </a:r>
            <a:r>
              <a:rPr lang="de-DE" sz="2200" b="1" dirty="0">
                <a:cs typeface="Garamond"/>
              </a:rPr>
              <a:t>Friday, 30.09.22</a:t>
            </a:r>
          </a:p>
          <a:p>
            <a:pPr marL="0" indent="0">
              <a:buNone/>
            </a:pPr>
            <a:r>
              <a:rPr lang="de-DE" sz="2200" dirty="0" err="1">
                <a:cs typeface="Garamond"/>
              </a:rPr>
              <a:t>Requirement</a:t>
            </a:r>
            <a:r>
              <a:rPr lang="de-DE" sz="2200" dirty="0">
                <a:cs typeface="Garamond"/>
              </a:rPr>
              <a:t>: 		</a:t>
            </a:r>
            <a:r>
              <a:rPr lang="de-DE" sz="2200" dirty="0" err="1">
                <a:cs typeface="Garamond"/>
              </a:rPr>
              <a:t>Expose</a:t>
            </a:r>
            <a:r>
              <a:rPr lang="de-DE" sz="2200" dirty="0">
                <a:cs typeface="Garamond"/>
              </a:rPr>
              <a:t>, </a:t>
            </a:r>
            <a:r>
              <a:rPr lang="de-DE" sz="2200" dirty="0" err="1">
                <a:cs typeface="Garamond"/>
              </a:rPr>
              <a:t>deadline</a:t>
            </a:r>
            <a:r>
              <a:rPr lang="de-DE" sz="2200" dirty="0">
                <a:cs typeface="Garamond"/>
              </a:rPr>
              <a:t> was </a:t>
            </a:r>
            <a:r>
              <a:rPr lang="de-DE" sz="2200" b="1" dirty="0" err="1">
                <a:cs typeface="Garamond"/>
              </a:rPr>
              <a:t>July</a:t>
            </a:r>
            <a:r>
              <a:rPr lang="de-DE" sz="2200" b="1" dirty="0">
                <a:cs typeface="Garamond"/>
              </a:rPr>
              <a:t> 14	</a:t>
            </a:r>
          </a:p>
          <a:p>
            <a:pPr marL="0" indent="0">
              <a:buNone/>
            </a:pPr>
            <a:endParaRPr lang="de-DE" sz="2200" b="1" dirty="0">
              <a:cs typeface="Garamond"/>
            </a:endParaRPr>
          </a:p>
          <a:p>
            <a:pPr marL="0" indent="0">
              <a:buNone/>
            </a:pPr>
            <a:r>
              <a:rPr lang="de-DE" sz="2200" b="1" dirty="0">
                <a:cs typeface="Garamond"/>
              </a:rPr>
              <a:t>Formal </a:t>
            </a:r>
            <a:r>
              <a:rPr lang="de-DE" sz="2200" b="1" dirty="0" err="1">
                <a:cs typeface="Garamond"/>
              </a:rPr>
              <a:t>Criteria</a:t>
            </a:r>
            <a:endParaRPr lang="de-DE" sz="2200" b="1" dirty="0">
              <a:cs typeface="Garamond"/>
            </a:endParaRPr>
          </a:p>
          <a:p>
            <a:r>
              <a:rPr lang="de-DE" sz="2200" dirty="0" err="1">
                <a:cs typeface="Garamond"/>
              </a:rPr>
              <a:t>Length</a:t>
            </a:r>
            <a:r>
              <a:rPr lang="de-DE" sz="2200" dirty="0">
                <a:cs typeface="Garamond"/>
              </a:rPr>
              <a:t>: </a:t>
            </a:r>
            <a:r>
              <a:rPr lang="de-DE" sz="2200" dirty="0" err="1">
                <a:cs typeface="Garamond"/>
              </a:rPr>
              <a:t>varies</a:t>
            </a:r>
            <a:r>
              <a:rPr lang="de-DE" sz="2200" dirty="0">
                <a:cs typeface="Garamond"/>
              </a:rPr>
              <a:t> </a:t>
            </a:r>
            <a:r>
              <a:rPr lang="de-DE" sz="2200" dirty="0" err="1">
                <a:cs typeface="Garamond"/>
              </a:rPr>
              <a:t>depending</a:t>
            </a:r>
            <a:r>
              <a:rPr lang="de-DE" sz="2200" dirty="0">
                <a:cs typeface="Garamond"/>
              </a:rPr>
              <a:t> on </a:t>
            </a:r>
            <a:r>
              <a:rPr lang="de-DE" sz="2200" dirty="0" err="1">
                <a:cs typeface="Garamond"/>
              </a:rPr>
              <a:t>your</a:t>
            </a:r>
            <a:r>
              <a:rPr lang="de-DE" sz="2200" dirty="0">
                <a:cs typeface="Garamond"/>
              </a:rPr>
              <a:t> </a:t>
            </a:r>
            <a:r>
              <a:rPr lang="de-DE" sz="2200" dirty="0" err="1">
                <a:cs typeface="Garamond"/>
              </a:rPr>
              <a:t>course</a:t>
            </a:r>
            <a:r>
              <a:rPr lang="de-DE" sz="2200" dirty="0">
                <a:cs typeface="Garamond"/>
              </a:rPr>
              <a:t>, </a:t>
            </a:r>
            <a:r>
              <a:rPr lang="de-DE" sz="2200" dirty="0" err="1">
                <a:cs typeface="Garamond"/>
              </a:rPr>
              <a:t>please</a:t>
            </a:r>
            <a:r>
              <a:rPr lang="de-DE" sz="2200" dirty="0">
                <a:cs typeface="Garamond"/>
              </a:rPr>
              <a:t> check </a:t>
            </a:r>
            <a:r>
              <a:rPr lang="de-DE" sz="2200" dirty="0" err="1">
                <a:cs typeface="Garamond"/>
              </a:rPr>
              <a:t>Moodle</a:t>
            </a:r>
            <a:r>
              <a:rPr lang="de-DE" sz="2200" dirty="0">
                <a:cs typeface="Garamond"/>
              </a:rPr>
              <a:t> </a:t>
            </a:r>
            <a:r>
              <a:rPr lang="de-DE" sz="2200" dirty="0" err="1">
                <a:cs typeface="Garamond"/>
              </a:rPr>
              <a:t>for</a:t>
            </a:r>
            <a:r>
              <a:rPr lang="de-DE" sz="2200" dirty="0">
                <a:cs typeface="Garamond"/>
              </a:rPr>
              <a:t> </a:t>
            </a:r>
            <a:r>
              <a:rPr lang="de-DE" sz="2200" dirty="0" err="1">
                <a:cs typeface="Garamond"/>
              </a:rPr>
              <a:t>further</a:t>
            </a:r>
            <a:r>
              <a:rPr lang="de-DE" sz="2200" dirty="0">
                <a:cs typeface="Garamond"/>
              </a:rPr>
              <a:t> </a:t>
            </a:r>
            <a:r>
              <a:rPr lang="de-DE" sz="2200" dirty="0" err="1">
                <a:cs typeface="Garamond"/>
              </a:rPr>
              <a:t>details</a:t>
            </a:r>
            <a:endParaRPr lang="de-DE" sz="2200" dirty="0">
              <a:cs typeface="Garamond"/>
            </a:endParaRPr>
          </a:p>
          <a:p>
            <a:r>
              <a:rPr lang="de-DE" sz="2200" dirty="0" err="1">
                <a:cs typeface="Garamond"/>
              </a:rPr>
              <a:t>Have</a:t>
            </a:r>
            <a:r>
              <a:rPr lang="de-DE" sz="2200" dirty="0">
                <a:cs typeface="Garamond"/>
              </a:rPr>
              <a:t> a </a:t>
            </a:r>
            <a:r>
              <a:rPr lang="de-DE" sz="2200" dirty="0" err="1">
                <a:cs typeface="Garamond"/>
              </a:rPr>
              <a:t>look</a:t>
            </a:r>
            <a:r>
              <a:rPr lang="de-DE" sz="2200" dirty="0">
                <a:cs typeface="Garamond"/>
              </a:rPr>
              <a:t> at </a:t>
            </a:r>
            <a:r>
              <a:rPr lang="de-DE" sz="2200" dirty="0" err="1">
                <a:cs typeface="Garamond"/>
              </a:rPr>
              <a:t>the</a:t>
            </a:r>
            <a:r>
              <a:rPr lang="de-DE" sz="2200" dirty="0">
                <a:cs typeface="Garamond"/>
              </a:rPr>
              <a:t> “Leitfaden für Wissenschaftliches Arbeiten“ in German: </a:t>
            </a:r>
            <a:r>
              <a:rPr lang="de-DE" sz="2200" dirty="0">
                <a:cs typeface="Garamond"/>
                <a:hlinkClick r:id="rId2"/>
              </a:rPr>
              <a:t>https://moodle.hu-berlin.de/pluginfile.php/4323976/mod_resource/content/1/Leitfaden%20für%20das%20wissenschaftliche%20Arbeiten%20in%20der%20Philosophie.pdf</a:t>
            </a:r>
            <a:endParaRPr lang="de-DE" sz="2200" dirty="0">
              <a:cs typeface="Garamond"/>
            </a:endParaRPr>
          </a:p>
          <a:p>
            <a:endParaRPr lang="de-DE" sz="2200" dirty="0">
              <a:cs typeface="Garamond"/>
            </a:endParaRPr>
          </a:p>
          <a:p>
            <a:endParaRPr lang="de-DE" sz="2600" dirty="0">
              <a:cs typeface="Garamond"/>
            </a:endParaRPr>
          </a:p>
          <a:p>
            <a:pPr marL="0" indent="0">
              <a:buNone/>
            </a:pPr>
            <a:endParaRPr lang="de-DE" sz="2800" dirty="0">
              <a:cs typeface="Garamond"/>
            </a:endParaRPr>
          </a:p>
          <a:p>
            <a:pPr marL="0" indent="0">
              <a:buNone/>
            </a:pPr>
            <a:endParaRPr lang="de-DE" sz="2800" dirty="0">
              <a:cs typeface="Garamond"/>
            </a:endParaRPr>
          </a:p>
          <a:p>
            <a:pPr marL="0" indent="0">
              <a:buNone/>
            </a:pPr>
            <a:endParaRPr lang="de-DE" sz="2800" dirty="0">
              <a:cs typeface="Garamond"/>
            </a:endParaRPr>
          </a:p>
          <a:p>
            <a:pPr marL="0" indent="0">
              <a:buNone/>
            </a:pPr>
            <a:endParaRPr lang="de-DE" sz="2800" dirty="0">
              <a:cs typeface="Garamond"/>
            </a:endParaRPr>
          </a:p>
          <a:p>
            <a:pPr marL="0" indent="0">
              <a:buNone/>
            </a:pPr>
            <a:endParaRPr lang="de-DE" sz="2800" dirty="0">
              <a:latin typeface="Garamond"/>
              <a:cs typeface="Garamond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Essay Writing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4D42C6-B2D3-1941-ADDE-D14F251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Formalities</a:t>
            </a:r>
          </a:p>
        </p:txBody>
      </p:sp>
    </p:spTree>
    <p:extLst>
      <p:ext uri="{BB962C8B-B14F-4D97-AF65-F5344CB8AC3E}">
        <p14:creationId xmlns:p14="http://schemas.microsoft.com/office/powerpoint/2010/main" val="298118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200" b="1" dirty="0">
                <a:cs typeface="Garamond"/>
              </a:rPr>
              <a:t>1. Introduction</a:t>
            </a:r>
          </a:p>
          <a:p>
            <a:pPr>
              <a:spcBef>
                <a:spcPts val="0"/>
              </a:spcBef>
            </a:pPr>
            <a:r>
              <a:rPr lang="en-GB" sz="2200" dirty="0">
                <a:cs typeface="Garamond"/>
              </a:rPr>
              <a:t>Research question (necessary!)</a:t>
            </a:r>
            <a:endParaRPr lang="en-GB" sz="2200" i="1" dirty="0">
              <a:cs typeface="Garamond"/>
            </a:endParaRPr>
          </a:p>
          <a:p>
            <a:pPr>
              <a:spcBef>
                <a:spcPts val="0"/>
              </a:spcBef>
            </a:pPr>
            <a:r>
              <a:rPr lang="en-GB" sz="2200" dirty="0">
                <a:cs typeface="Garamond"/>
              </a:rPr>
              <a:t>Main thesis: what are you going to argue in response to the research question? (necessary!)</a:t>
            </a:r>
          </a:p>
          <a:p>
            <a:pPr>
              <a:spcBef>
                <a:spcPts val="0"/>
              </a:spcBef>
            </a:pPr>
            <a:r>
              <a:rPr lang="en-GB" sz="2200" dirty="0">
                <a:cs typeface="Garamond"/>
              </a:rPr>
              <a:t>Structure of </a:t>
            </a:r>
            <a:r>
              <a:rPr lang="en-GB" sz="2200">
                <a:cs typeface="Garamond"/>
              </a:rPr>
              <a:t>your paper </a:t>
            </a:r>
            <a:r>
              <a:rPr lang="en-GB" sz="2200" dirty="0">
                <a:cs typeface="Garamond"/>
              </a:rPr>
              <a:t>(necessary!)</a:t>
            </a:r>
          </a:p>
          <a:p>
            <a:pPr>
              <a:spcBef>
                <a:spcPts val="0"/>
              </a:spcBef>
            </a:pPr>
            <a:r>
              <a:rPr lang="en-GB" sz="2200" dirty="0">
                <a:cs typeface="Garamond"/>
              </a:rPr>
              <a:t>Motivation: why is this question important/relevant (nice, but not necessary)</a:t>
            </a:r>
          </a:p>
          <a:p>
            <a:pPr marL="0" indent="0">
              <a:spcBef>
                <a:spcPts val="0"/>
              </a:spcBef>
              <a:buNone/>
            </a:pPr>
            <a:endParaRPr lang="en-GB" sz="2200" dirty="0">
              <a:cs typeface="Garamond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200" b="1" dirty="0">
                <a:cs typeface="Garamond"/>
              </a:rPr>
              <a:t>2. Main body</a:t>
            </a:r>
          </a:p>
          <a:p>
            <a:pPr>
              <a:spcBef>
                <a:spcPts val="0"/>
              </a:spcBef>
            </a:pPr>
            <a:r>
              <a:rPr lang="en-GB" sz="2200" dirty="0">
                <a:cs typeface="Garamond"/>
              </a:rPr>
              <a:t>Presentation of relevant material</a:t>
            </a:r>
          </a:p>
          <a:p>
            <a:pPr>
              <a:spcBef>
                <a:spcPts val="0"/>
              </a:spcBef>
            </a:pPr>
            <a:r>
              <a:rPr lang="en-GB" sz="2200" dirty="0">
                <a:cs typeface="Garamond"/>
              </a:rPr>
              <a:t>Critical engagement with the material</a:t>
            </a:r>
          </a:p>
          <a:p>
            <a:pPr marL="0" indent="0">
              <a:spcBef>
                <a:spcPts val="0"/>
              </a:spcBef>
              <a:buNone/>
            </a:pPr>
            <a:endParaRPr lang="en-GB" sz="2200" dirty="0">
              <a:cs typeface="Garamond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200" b="1" dirty="0">
                <a:cs typeface="Garamond"/>
              </a:rPr>
              <a:t>3. Conclusion</a:t>
            </a:r>
          </a:p>
          <a:p>
            <a:pPr>
              <a:spcBef>
                <a:spcPts val="0"/>
              </a:spcBef>
            </a:pPr>
            <a:r>
              <a:rPr lang="en-GB" sz="2200" dirty="0">
                <a:cs typeface="Garamond"/>
              </a:rPr>
              <a:t>(Short) summary of the paper</a:t>
            </a:r>
          </a:p>
          <a:p>
            <a:pPr>
              <a:spcBef>
                <a:spcPts val="0"/>
              </a:spcBef>
            </a:pPr>
            <a:r>
              <a:rPr lang="en-GB" sz="2200" dirty="0">
                <a:cs typeface="Garamond"/>
              </a:rPr>
              <a:t>Implications for further research (not necessary)</a:t>
            </a:r>
            <a:endParaRPr lang="en-GB" sz="2800" u="sng" dirty="0">
              <a:cs typeface="Garamond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800" dirty="0">
              <a:latin typeface="Garamond"/>
              <a:cs typeface="Garamond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Essay Writing</a:t>
            </a:r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AE5B50-367A-BF47-94BE-8562AA6B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Structure of the MAP (term paper)</a:t>
            </a:r>
          </a:p>
        </p:txBody>
      </p:sp>
    </p:spTree>
    <p:extLst>
      <p:ext uri="{BB962C8B-B14F-4D97-AF65-F5344CB8AC3E}">
        <p14:creationId xmlns:p14="http://schemas.microsoft.com/office/powerpoint/2010/main" val="64099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2200" b="1" dirty="0">
                <a:cs typeface="Garamond"/>
              </a:rPr>
              <a:t>1. </a:t>
            </a:r>
            <a:r>
              <a:rPr lang="de-DE" sz="2200" b="1" dirty="0" err="1">
                <a:cs typeface="Garamond"/>
              </a:rPr>
              <a:t>It</a:t>
            </a:r>
            <a:r>
              <a:rPr lang="de-DE" sz="2200" b="1" dirty="0">
                <a:cs typeface="Garamond"/>
              </a:rPr>
              <a:t> </a:t>
            </a:r>
            <a:r>
              <a:rPr lang="de-DE" sz="2200" b="1" dirty="0" err="1">
                <a:cs typeface="Garamond"/>
              </a:rPr>
              <a:t>should</a:t>
            </a:r>
            <a:r>
              <a:rPr lang="de-DE" sz="2200" b="1" dirty="0">
                <a:cs typeface="Garamond"/>
              </a:rPr>
              <a:t> </a:t>
            </a:r>
            <a:r>
              <a:rPr lang="de-DE" sz="2200" b="1" dirty="0" err="1">
                <a:cs typeface="Garamond"/>
              </a:rPr>
              <a:t>be</a:t>
            </a:r>
            <a:r>
              <a:rPr lang="de-DE" sz="2200" b="1" dirty="0">
                <a:cs typeface="Garamond"/>
              </a:rPr>
              <a:t> </a:t>
            </a:r>
            <a:r>
              <a:rPr lang="de-DE" sz="2200" b="1" i="1" dirty="0">
                <a:cs typeface="Garamond"/>
              </a:rPr>
              <a:t>a </a:t>
            </a:r>
            <a:r>
              <a:rPr lang="de-DE" sz="2200" b="1" i="1" dirty="0" err="1">
                <a:cs typeface="Garamond"/>
              </a:rPr>
              <a:t>question</a:t>
            </a:r>
            <a:endParaRPr lang="de-DE" sz="2200" b="1" i="1" dirty="0">
              <a:cs typeface="Garamond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2200" dirty="0">
              <a:cs typeface="Garamond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de-DE" sz="2200" dirty="0">
              <a:cs typeface="Garamond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2200" b="1" dirty="0">
                <a:cs typeface="Garamond"/>
              </a:rPr>
              <a:t>2. </a:t>
            </a:r>
            <a:r>
              <a:rPr lang="de-DE" sz="2200" b="1" dirty="0" err="1">
                <a:cs typeface="Garamond"/>
              </a:rPr>
              <a:t>It</a:t>
            </a:r>
            <a:r>
              <a:rPr lang="de-DE" sz="2200" b="1" dirty="0">
                <a:cs typeface="Garamond"/>
              </a:rPr>
              <a:t> </a:t>
            </a:r>
            <a:r>
              <a:rPr lang="de-DE" sz="2200" b="1" dirty="0" err="1">
                <a:cs typeface="Garamond"/>
              </a:rPr>
              <a:t>should</a:t>
            </a:r>
            <a:r>
              <a:rPr lang="de-DE" sz="2200" b="1" dirty="0">
                <a:cs typeface="Garamond"/>
              </a:rPr>
              <a:t> </a:t>
            </a:r>
            <a:r>
              <a:rPr lang="de-DE" sz="2200" b="1" dirty="0" err="1">
                <a:cs typeface="Garamond"/>
              </a:rPr>
              <a:t>be</a:t>
            </a:r>
            <a:r>
              <a:rPr lang="de-DE" sz="2200" b="1" dirty="0">
                <a:cs typeface="Garamond"/>
              </a:rPr>
              <a:t> a </a:t>
            </a:r>
            <a:r>
              <a:rPr lang="de-DE" sz="2200" b="1" i="1" dirty="0" err="1">
                <a:cs typeface="Garamond"/>
              </a:rPr>
              <a:t>philosophical</a:t>
            </a:r>
            <a:r>
              <a:rPr lang="de-DE" sz="2200" b="1" dirty="0">
                <a:cs typeface="Garamond"/>
              </a:rPr>
              <a:t> </a:t>
            </a:r>
            <a:r>
              <a:rPr lang="de-DE" sz="2200" b="1" dirty="0" err="1">
                <a:cs typeface="Garamond"/>
              </a:rPr>
              <a:t>question</a:t>
            </a:r>
            <a:endParaRPr lang="de-DE" sz="2200" b="1" dirty="0">
              <a:cs typeface="Garamond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2200" b="1" dirty="0">
              <a:cs typeface="Garamond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2200" dirty="0">
              <a:cs typeface="Garamond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2200" b="1" dirty="0">
                <a:cs typeface="Garamond"/>
              </a:rPr>
              <a:t>3. The </a:t>
            </a:r>
            <a:r>
              <a:rPr lang="de-DE" sz="2200" b="1" dirty="0" err="1">
                <a:cs typeface="Garamond"/>
              </a:rPr>
              <a:t>question</a:t>
            </a:r>
            <a:r>
              <a:rPr lang="de-DE" sz="2200" b="1" dirty="0">
                <a:cs typeface="Garamond"/>
              </a:rPr>
              <a:t> </a:t>
            </a:r>
            <a:r>
              <a:rPr lang="de-DE" sz="2200" b="1" dirty="0" err="1">
                <a:cs typeface="Garamond"/>
              </a:rPr>
              <a:t>needs</a:t>
            </a:r>
            <a:r>
              <a:rPr lang="de-DE" sz="2200" b="1" dirty="0">
                <a:cs typeface="Garamond"/>
              </a:rPr>
              <a:t> </a:t>
            </a:r>
            <a:r>
              <a:rPr lang="de-DE" sz="2200" b="1" dirty="0" err="1">
                <a:cs typeface="Garamond"/>
              </a:rPr>
              <a:t>to</a:t>
            </a:r>
            <a:r>
              <a:rPr lang="de-DE" sz="2200" b="1" dirty="0">
                <a:cs typeface="Garamond"/>
              </a:rPr>
              <a:t> </a:t>
            </a:r>
            <a:r>
              <a:rPr lang="de-DE" sz="2200" b="1" dirty="0" err="1">
                <a:cs typeface="Garamond"/>
              </a:rPr>
              <a:t>be</a:t>
            </a:r>
            <a:r>
              <a:rPr lang="de-DE" sz="2200" b="1" dirty="0">
                <a:cs typeface="Garamond"/>
              </a:rPr>
              <a:t> </a:t>
            </a:r>
            <a:r>
              <a:rPr lang="de-DE" sz="2200" b="1" i="1" dirty="0" err="1">
                <a:cs typeface="Garamond"/>
              </a:rPr>
              <a:t>manageable</a:t>
            </a:r>
            <a:endParaRPr lang="de-DE" sz="2200" b="1" i="1" dirty="0">
              <a:cs typeface="Garamond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2200" b="1" u="sng" dirty="0">
              <a:cs typeface="Garamond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2800" u="sng" dirty="0">
              <a:cs typeface="Garamond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2800" dirty="0">
              <a:latin typeface="Garamond"/>
              <a:cs typeface="Garamond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20D085-E608-B04C-AB51-7AFEF912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Garamond"/>
              </a:rPr>
              <a:t>Research Question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de-DE" sz="2200" dirty="0">
                <a:cs typeface="Garamond"/>
                <a:sym typeface="Wingdings" pitchFamily="2" charset="2"/>
              </a:rPr>
              <a:t>In </a:t>
            </a:r>
            <a:r>
              <a:rPr lang="de-DE" sz="2200" dirty="0" err="1">
                <a:cs typeface="Garamond"/>
                <a:sym typeface="Wingdings" pitchFamily="2" charset="2"/>
              </a:rPr>
              <a:t>the</a:t>
            </a:r>
            <a:r>
              <a:rPr lang="de-DE" sz="2200" dirty="0">
                <a:cs typeface="Garamond"/>
                <a:sym typeface="Wingdings" pitchFamily="2" charset="2"/>
              </a:rPr>
              <a:t> </a:t>
            </a:r>
            <a:r>
              <a:rPr lang="de-DE" sz="2200" dirty="0" err="1">
                <a:cs typeface="Garamond"/>
                <a:sym typeface="Wingdings" pitchFamily="2" charset="2"/>
              </a:rPr>
              <a:t>main</a:t>
            </a:r>
            <a:r>
              <a:rPr lang="de-DE" sz="2200" dirty="0">
                <a:cs typeface="Garamond"/>
                <a:sym typeface="Wingdings" pitchFamily="2" charset="2"/>
              </a:rPr>
              <a:t> </a:t>
            </a:r>
            <a:r>
              <a:rPr lang="de-DE" sz="2200" dirty="0" err="1">
                <a:cs typeface="Garamond"/>
                <a:sym typeface="Wingdings" pitchFamily="2" charset="2"/>
              </a:rPr>
              <a:t>body</a:t>
            </a:r>
            <a:r>
              <a:rPr lang="de-DE" sz="2200" dirty="0">
                <a:cs typeface="Garamond"/>
                <a:sym typeface="Wingdings" pitchFamily="2" charset="2"/>
              </a:rPr>
              <a:t>, </a:t>
            </a:r>
            <a:r>
              <a:rPr lang="de-DE" sz="2200" dirty="0" err="1">
                <a:cs typeface="Garamond"/>
                <a:sym typeface="Wingdings" pitchFamily="2" charset="2"/>
              </a:rPr>
              <a:t>you</a:t>
            </a:r>
            <a:r>
              <a:rPr lang="de-DE" sz="2200" dirty="0">
                <a:cs typeface="Garamond"/>
                <a:sym typeface="Wingdings" pitchFamily="2" charset="2"/>
              </a:rPr>
              <a:t> </a:t>
            </a:r>
            <a:r>
              <a:rPr lang="de-DE" sz="2200" dirty="0" err="1">
                <a:cs typeface="Garamond"/>
                <a:sym typeface="Wingdings" pitchFamily="2" charset="2"/>
              </a:rPr>
              <a:t>should</a:t>
            </a:r>
            <a:r>
              <a:rPr lang="de-DE" sz="2200" dirty="0">
                <a:cs typeface="Garamond"/>
                <a:sym typeface="Wingdings" pitchFamily="2" charset="2"/>
              </a:rPr>
              <a:t> </a:t>
            </a:r>
            <a:r>
              <a:rPr lang="de-DE" sz="2200" dirty="0" err="1">
                <a:cs typeface="Garamond"/>
                <a:sym typeface="Wingdings" pitchFamily="2" charset="2"/>
              </a:rPr>
              <a:t>respond</a:t>
            </a:r>
            <a:r>
              <a:rPr lang="de-DE" sz="2200" dirty="0">
                <a:cs typeface="Garamond"/>
                <a:sym typeface="Wingdings" pitchFamily="2" charset="2"/>
              </a:rPr>
              <a:t> </a:t>
            </a:r>
            <a:r>
              <a:rPr lang="de-DE" sz="2200" dirty="0" err="1">
                <a:cs typeface="Garamond"/>
                <a:sym typeface="Wingdings" pitchFamily="2" charset="2"/>
              </a:rPr>
              <a:t>to</a:t>
            </a:r>
            <a:r>
              <a:rPr lang="de-DE" sz="2200" dirty="0">
                <a:cs typeface="Garamond"/>
                <a:sym typeface="Wingdings" pitchFamily="2" charset="2"/>
              </a:rPr>
              <a:t> </a:t>
            </a:r>
            <a:r>
              <a:rPr lang="de-DE" sz="2200" dirty="0" err="1">
                <a:cs typeface="Garamond"/>
                <a:sym typeface="Wingdings" pitchFamily="2" charset="2"/>
              </a:rPr>
              <a:t>the</a:t>
            </a:r>
            <a:r>
              <a:rPr lang="de-DE" sz="2200" dirty="0">
                <a:cs typeface="Garamond"/>
                <a:sym typeface="Wingdings" pitchFamily="2" charset="2"/>
              </a:rPr>
              <a:t> </a:t>
            </a:r>
            <a:r>
              <a:rPr lang="de-DE" sz="2200" dirty="0" err="1">
                <a:cs typeface="Garamond"/>
                <a:sym typeface="Wingdings" pitchFamily="2" charset="2"/>
              </a:rPr>
              <a:t>research</a:t>
            </a:r>
            <a:r>
              <a:rPr lang="de-DE" sz="2200" dirty="0">
                <a:cs typeface="Garamond"/>
                <a:sym typeface="Wingdings" pitchFamily="2" charset="2"/>
              </a:rPr>
              <a:t> </a:t>
            </a:r>
            <a:r>
              <a:rPr lang="de-DE" sz="2200" dirty="0" err="1">
                <a:cs typeface="Garamond"/>
                <a:sym typeface="Wingdings" pitchFamily="2" charset="2"/>
              </a:rPr>
              <a:t>question</a:t>
            </a:r>
            <a:r>
              <a:rPr lang="de-DE" sz="2200" dirty="0">
                <a:cs typeface="Garamond"/>
                <a:sym typeface="Wingdings" pitchFamily="2" charset="2"/>
              </a:rPr>
              <a:t> </a:t>
            </a:r>
            <a:r>
              <a:rPr lang="de-DE" sz="2200" dirty="0" err="1">
                <a:cs typeface="Garamond"/>
                <a:sym typeface="Wingdings" pitchFamily="2" charset="2"/>
              </a:rPr>
              <a:t>by</a:t>
            </a:r>
            <a:r>
              <a:rPr lang="de-DE" sz="2200" dirty="0">
                <a:cs typeface="Garamond"/>
                <a:sym typeface="Wingdings" pitchFamily="2" charset="2"/>
              </a:rPr>
              <a:t> </a:t>
            </a:r>
            <a:r>
              <a:rPr lang="de-DE" sz="2200" dirty="0" err="1">
                <a:cs typeface="Garamond"/>
                <a:sym typeface="Wingdings" pitchFamily="2" charset="2"/>
              </a:rPr>
              <a:t>formulating</a:t>
            </a:r>
            <a:r>
              <a:rPr lang="de-DE" sz="2200" dirty="0">
                <a:cs typeface="Garamond"/>
                <a:sym typeface="Wingdings" pitchFamily="2" charset="2"/>
              </a:rPr>
              <a:t> a </a:t>
            </a:r>
            <a:r>
              <a:rPr lang="de-DE" sz="2200" dirty="0" err="1">
                <a:cs typeface="Garamond"/>
                <a:sym typeface="Wingdings" pitchFamily="2" charset="2"/>
              </a:rPr>
              <a:t>thesis</a:t>
            </a:r>
            <a:r>
              <a:rPr lang="de-DE" sz="2200" dirty="0">
                <a:cs typeface="Garamond"/>
                <a:sym typeface="Wingdings" pitchFamily="2" charset="2"/>
              </a:rPr>
              <a:t> </a:t>
            </a:r>
            <a:r>
              <a:rPr lang="de-DE" sz="2200" dirty="0" err="1">
                <a:cs typeface="Garamond"/>
                <a:sym typeface="Wingdings" pitchFamily="2" charset="2"/>
              </a:rPr>
              <a:t>and</a:t>
            </a:r>
            <a:r>
              <a:rPr lang="de-DE" sz="2200" dirty="0">
                <a:cs typeface="Garamond"/>
                <a:sym typeface="Wingdings" pitchFamily="2" charset="2"/>
              </a:rPr>
              <a:t> </a:t>
            </a:r>
            <a:r>
              <a:rPr lang="de-DE" sz="2200" dirty="0" err="1">
                <a:cs typeface="Garamond"/>
                <a:sym typeface="Wingdings" pitchFamily="2" charset="2"/>
              </a:rPr>
              <a:t>by</a:t>
            </a:r>
            <a:r>
              <a:rPr lang="de-DE" sz="2200" dirty="0">
                <a:cs typeface="Garamond"/>
                <a:sym typeface="Wingdings" pitchFamily="2" charset="2"/>
              </a:rPr>
              <a:t> </a:t>
            </a:r>
            <a:r>
              <a:rPr lang="de-DE" sz="2200" dirty="0" err="1">
                <a:cs typeface="Garamond"/>
                <a:sym typeface="Wingdings" pitchFamily="2" charset="2"/>
              </a:rPr>
              <a:t>providing</a:t>
            </a:r>
            <a:r>
              <a:rPr lang="de-DE" sz="2200" dirty="0">
                <a:cs typeface="Garamond"/>
                <a:sym typeface="Wingdings" pitchFamily="2" charset="2"/>
              </a:rPr>
              <a:t> argumentative </a:t>
            </a:r>
            <a:r>
              <a:rPr lang="de-DE" sz="2200" dirty="0" err="1">
                <a:cs typeface="Garamond"/>
                <a:sym typeface="Wingdings" pitchFamily="2" charset="2"/>
              </a:rPr>
              <a:t>support</a:t>
            </a:r>
            <a:r>
              <a:rPr lang="de-DE" sz="2200" dirty="0">
                <a:cs typeface="Garamond"/>
                <a:sym typeface="Wingdings" pitchFamily="2" charset="2"/>
              </a:rPr>
              <a:t> </a:t>
            </a:r>
            <a:r>
              <a:rPr lang="de-DE" sz="2200" dirty="0" err="1">
                <a:cs typeface="Garamond"/>
                <a:sym typeface="Wingdings" pitchFamily="2" charset="2"/>
              </a:rPr>
              <a:t>for</a:t>
            </a:r>
            <a:r>
              <a:rPr lang="de-DE" sz="2200" dirty="0">
                <a:cs typeface="Garamond"/>
                <a:sym typeface="Wingdings" pitchFamily="2" charset="2"/>
              </a:rPr>
              <a:t> </a:t>
            </a:r>
            <a:r>
              <a:rPr lang="de-DE" sz="2200" dirty="0" err="1">
                <a:cs typeface="Garamond"/>
                <a:sym typeface="Wingdings" pitchFamily="2" charset="2"/>
              </a:rPr>
              <a:t>the</a:t>
            </a:r>
            <a:r>
              <a:rPr lang="de-DE" sz="2200" dirty="0">
                <a:cs typeface="Garamond"/>
                <a:sym typeface="Wingdings" pitchFamily="2" charset="2"/>
              </a:rPr>
              <a:t> </a:t>
            </a:r>
            <a:r>
              <a:rPr lang="de-DE" sz="2200" dirty="0" err="1">
                <a:cs typeface="Garamond"/>
                <a:sym typeface="Wingdings" pitchFamily="2" charset="2"/>
              </a:rPr>
              <a:t>thesis</a:t>
            </a:r>
            <a:endParaRPr lang="de-DE" sz="2200" dirty="0">
              <a:cs typeface="Garamond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200" b="1" dirty="0">
              <a:cs typeface="Garamond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200" b="1" dirty="0">
                <a:cs typeface="Garamond"/>
              </a:rPr>
              <a:t>I. Presentation of relevant material</a:t>
            </a:r>
          </a:p>
          <a:p>
            <a:pPr>
              <a:spcBef>
                <a:spcPts val="0"/>
              </a:spcBef>
            </a:pPr>
            <a:r>
              <a:rPr lang="en-GB" sz="2200" dirty="0">
                <a:cs typeface="Garamond"/>
              </a:rPr>
              <a:t>You will need to present the relevant theory/argumentative steps of the literature you are engaging with</a:t>
            </a:r>
          </a:p>
          <a:p>
            <a:pPr>
              <a:spcBef>
                <a:spcPts val="0"/>
              </a:spcBef>
            </a:pPr>
            <a:r>
              <a:rPr lang="en-GB" sz="2200" dirty="0">
                <a:cs typeface="Garamond"/>
              </a:rPr>
              <a:t>Focus on 2-3 core texts and add </a:t>
            </a:r>
            <a:r>
              <a:rPr lang="en-GB" sz="2200">
                <a:cs typeface="Garamond"/>
              </a:rPr>
              <a:t>secondary literature</a:t>
            </a:r>
            <a:endParaRPr lang="en-GB" sz="2200" dirty="0">
              <a:cs typeface="Garamond"/>
            </a:endParaRPr>
          </a:p>
          <a:p>
            <a:pPr>
              <a:spcBef>
                <a:spcPts val="0"/>
              </a:spcBef>
            </a:pPr>
            <a:endParaRPr lang="en-GB" sz="2200" dirty="0">
              <a:cs typeface="Garamond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200" b="1" dirty="0">
                <a:cs typeface="Garamond"/>
              </a:rPr>
              <a:t>II. Critical engagement with the relevant material</a:t>
            </a:r>
          </a:p>
          <a:p>
            <a:pPr>
              <a:spcBef>
                <a:spcPts val="0"/>
              </a:spcBef>
            </a:pPr>
            <a:r>
              <a:rPr lang="en-GB" sz="2200" dirty="0">
                <a:cs typeface="Garamond"/>
              </a:rPr>
              <a:t>Argumentative support for your main thesis</a:t>
            </a:r>
          </a:p>
          <a:p>
            <a:pPr>
              <a:spcBef>
                <a:spcPts val="0"/>
              </a:spcBef>
            </a:pPr>
            <a:r>
              <a:rPr lang="en-GB" sz="2200" dirty="0">
                <a:cs typeface="Garamond"/>
              </a:rPr>
              <a:t>To that end: critical engagement with the literature</a:t>
            </a:r>
          </a:p>
          <a:p>
            <a:pPr>
              <a:spcBef>
                <a:spcPts val="0"/>
              </a:spcBef>
            </a:pPr>
            <a:endParaRPr lang="en-GB" sz="2200" dirty="0">
              <a:cs typeface="Garamond"/>
            </a:endParaRPr>
          </a:p>
          <a:p>
            <a:pPr>
              <a:spcBef>
                <a:spcPts val="0"/>
              </a:spcBef>
            </a:pPr>
            <a:endParaRPr lang="en-GB" sz="2200" dirty="0">
              <a:cs typeface="Garamond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Essay Writing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7DD511-89F7-B843-85F8-8DCEC1B8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Garamond"/>
              </a:rPr>
              <a:t>Main Body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24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400" dirty="0">
                <a:cs typeface="Garamond"/>
              </a:rPr>
              <a:t>Try not to do too much!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2400" dirty="0">
              <a:cs typeface="Garamond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400" dirty="0">
                <a:cs typeface="Garamond"/>
              </a:rPr>
              <a:t>Timing: make sure you plan ahead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2400" dirty="0">
              <a:cs typeface="Garamond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400" dirty="0">
                <a:cs typeface="Garamond"/>
              </a:rPr>
              <a:t>Collaboration: talk to friends, colleagues, your working group… about your work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2200" b="1" u="sng" dirty="0">
              <a:cs typeface="Garamond"/>
            </a:endParaRPr>
          </a:p>
          <a:p>
            <a:pPr>
              <a:spcBef>
                <a:spcPts val="0"/>
              </a:spcBef>
            </a:pPr>
            <a:endParaRPr lang="en-GB" sz="2200" b="1" u="sng" dirty="0">
              <a:cs typeface="Garamond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800" u="sng" dirty="0">
              <a:cs typeface="Garamond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800" dirty="0">
              <a:latin typeface="Garamond"/>
              <a:cs typeface="Garamond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Essay Writing</a:t>
            </a:r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2737DB-80F1-E24D-9035-094306C8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Important…</a:t>
            </a:r>
          </a:p>
        </p:txBody>
      </p:sp>
    </p:spTree>
    <p:extLst>
      <p:ext uri="{BB962C8B-B14F-4D97-AF65-F5344CB8AC3E}">
        <p14:creationId xmlns:p14="http://schemas.microsoft.com/office/powerpoint/2010/main" val="112706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b="1" dirty="0">
                <a:cs typeface="Garamond"/>
              </a:rPr>
              <a:t>I. Formal Criteria</a:t>
            </a:r>
          </a:p>
          <a:p>
            <a:pPr marL="571500" indent="-571500">
              <a:spcBef>
                <a:spcPts val="0"/>
              </a:spcBef>
              <a:buFont typeface="+mj-lt"/>
              <a:buAutoNum type="arabicPeriod"/>
            </a:pPr>
            <a:r>
              <a:rPr lang="en-GB" sz="2400" dirty="0">
                <a:cs typeface="Garamond"/>
              </a:rPr>
              <a:t>Length (max. +/- 10 %)</a:t>
            </a:r>
          </a:p>
          <a:p>
            <a:pPr marL="571500" indent="-571500">
              <a:spcBef>
                <a:spcPts val="0"/>
              </a:spcBef>
              <a:buFont typeface="+mj-lt"/>
              <a:buAutoNum type="arabicPeriod"/>
            </a:pPr>
            <a:r>
              <a:rPr lang="en-GB" sz="2400" dirty="0">
                <a:cs typeface="Garamond"/>
              </a:rPr>
              <a:t>Consistent and correct citation?</a:t>
            </a:r>
          </a:p>
          <a:p>
            <a:pPr marL="571500" indent="-571500">
              <a:spcBef>
                <a:spcPts val="0"/>
              </a:spcBef>
              <a:buFont typeface="+mj-lt"/>
              <a:buAutoNum type="arabicPeriod"/>
            </a:pPr>
            <a:r>
              <a:rPr lang="en-GB" sz="2400" dirty="0">
                <a:cs typeface="Garamond"/>
              </a:rPr>
              <a:t>Consistent use of language?</a:t>
            </a:r>
          </a:p>
          <a:p>
            <a:pPr marL="571500" indent="-571500">
              <a:spcBef>
                <a:spcPts val="0"/>
              </a:spcBef>
              <a:buFont typeface="+mj-lt"/>
              <a:buAutoNum type="arabicPeriod"/>
            </a:pPr>
            <a:r>
              <a:rPr lang="en-GB" sz="2400" dirty="0">
                <a:cs typeface="Garamond"/>
              </a:rPr>
              <a:t>Clarity and Precision?</a:t>
            </a:r>
          </a:p>
          <a:p>
            <a:pPr marL="971550" lvl="1" indent="-571500">
              <a:spcBef>
                <a:spcPts val="0"/>
              </a:spcBef>
              <a:buAutoNum type="romanUcPeriod"/>
            </a:pPr>
            <a:endParaRPr lang="en-GB" sz="2400" u="sng" dirty="0">
              <a:cs typeface="Garamond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b="1" dirty="0">
                <a:cs typeface="Garamond"/>
              </a:rPr>
              <a:t>II. Presentation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GB" sz="2400" dirty="0">
                <a:cs typeface="Garamond"/>
              </a:rPr>
              <a:t>Presented everything that’s needed for the argument?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GB" sz="2400" dirty="0">
                <a:cs typeface="Garamond"/>
              </a:rPr>
              <a:t>Correct presentation?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GB" sz="2400" dirty="0">
                <a:cs typeface="Garamond"/>
              </a:rPr>
              <a:t>Presentation in own words?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GB" sz="2400" dirty="0">
                <a:cs typeface="Garamond"/>
              </a:rPr>
              <a:t>‘Right‘ amount of references?</a:t>
            </a:r>
          </a:p>
          <a:p>
            <a:pPr marL="571500" indent="-571500">
              <a:spcBef>
                <a:spcPts val="0"/>
              </a:spcBef>
              <a:buAutoNum type="romanUcPeriod"/>
            </a:pPr>
            <a:endParaRPr lang="en-GB" sz="3500" u="sng" dirty="0">
              <a:cs typeface="Garamond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800" dirty="0">
              <a:latin typeface="Garamond"/>
              <a:cs typeface="Garamond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Essay Writing</a:t>
            </a:r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477EC6-D693-AA4C-B798-742E7B00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Marking Criteria</a:t>
            </a:r>
          </a:p>
        </p:txBody>
      </p:sp>
    </p:spTree>
    <p:extLst>
      <p:ext uri="{BB962C8B-B14F-4D97-AF65-F5344CB8AC3E}">
        <p14:creationId xmlns:p14="http://schemas.microsoft.com/office/powerpoint/2010/main" val="280134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741406"/>
            <a:ext cx="8229600" cy="53847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b="1" dirty="0">
                <a:cs typeface="Garamond"/>
              </a:rPr>
              <a:t>III. Argumentation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dirty="0">
                <a:cs typeface="Garamond"/>
              </a:rPr>
              <a:t>Is the research question stated explicitly and clearly?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dirty="0">
                <a:cs typeface="Garamond"/>
              </a:rPr>
              <a:t>Are the central theses stated explicitly and clearly?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dirty="0"/>
              <a:t>Structure of the argumentation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dirty="0"/>
              <a:t>Is the argument complete?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dirty="0"/>
              <a:t>Does the author recognize what needs to be explained?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dirty="0"/>
              <a:t>Does the author recognize the difference between philosophical and empirical arguments?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dirty="0"/>
              <a:t>Signposting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dirty="0"/>
              <a:t>Examples that illustrate the argumentative skills</a:t>
            </a:r>
            <a:endParaRPr lang="en-GB" sz="2400" dirty="0">
              <a:latin typeface="Garamond"/>
              <a:cs typeface="Garamond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F8EA-E72B-004F-BEC9-E8972EB7F479}" type="slidenum">
              <a:rPr lang="de-DE" smtClean="0"/>
              <a:t>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Essay Writing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8F8E1-2C62-D042-AA4A-FF8E4EC178C8}"/>
              </a:ext>
            </a:extLst>
          </p:cNvPr>
          <p:cNvSpPr txBox="1"/>
          <p:nvPr/>
        </p:nvSpPr>
        <p:spPr>
          <a:xfrm>
            <a:off x="2128603" y="1963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4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464</Words>
  <Application>Microsoft Macintosh PowerPoint</Application>
  <PresentationFormat>On-screen Show (4:3)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Garamond</vt:lpstr>
      <vt:lpstr>Gill Sans MT</vt:lpstr>
      <vt:lpstr>Wingdings</vt:lpstr>
      <vt:lpstr>Office-Design</vt:lpstr>
      <vt:lpstr> MAP  Feminist Philosophy of Work Summer 22</vt:lpstr>
      <vt:lpstr>Formalities</vt:lpstr>
      <vt:lpstr>Structure of the MAP (term paper)</vt:lpstr>
      <vt:lpstr>Research Question</vt:lpstr>
      <vt:lpstr>Main Body</vt:lpstr>
      <vt:lpstr>Important…</vt:lpstr>
      <vt:lpstr>Marking Criteria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die Feministische Philosophie  WS 2020/21, Mo: 10-11.30</dc:title>
  <dc:creator>Mueller, Mirjam</dc:creator>
  <cp:lastModifiedBy>Mueller, Mirjam</cp:lastModifiedBy>
  <cp:revision>70</cp:revision>
  <dcterms:created xsi:type="dcterms:W3CDTF">2020-11-01T13:43:54Z</dcterms:created>
  <dcterms:modified xsi:type="dcterms:W3CDTF">2022-07-21T00:17:00Z</dcterms:modified>
</cp:coreProperties>
</file>