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26"/>
  </p:notesMasterIdLst>
  <p:sldIdLst>
    <p:sldId id="256" r:id="rId2"/>
    <p:sldId id="258" r:id="rId3"/>
    <p:sldId id="259" r:id="rId4"/>
    <p:sldId id="277" r:id="rId5"/>
    <p:sldId id="260" r:id="rId6"/>
    <p:sldId id="278" r:id="rId7"/>
    <p:sldId id="279" r:id="rId8"/>
    <p:sldId id="261" r:id="rId9"/>
    <p:sldId id="280" r:id="rId10"/>
    <p:sldId id="281" r:id="rId11"/>
    <p:sldId id="263" r:id="rId12"/>
    <p:sldId id="282" r:id="rId13"/>
    <p:sldId id="283" r:id="rId14"/>
    <p:sldId id="284" r:id="rId15"/>
    <p:sldId id="285" r:id="rId16"/>
    <p:sldId id="286" r:id="rId17"/>
    <p:sldId id="264" r:id="rId18"/>
    <p:sldId id="287" r:id="rId19"/>
    <p:sldId id="288" r:id="rId20"/>
    <p:sldId id="275" r:id="rId21"/>
    <p:sldId id="289" r:id="rId22"/>
    <p:sldId id="276" r:id="rId23"/>
    <p:sldId id="290" r:id="rId24"/>
    <p:sldId id="291" r:id="rId25"/>
  </p:sldIdLst>
  <p:sldSz cx="12192000" cy="6858000"/>
  <p:notesSz cx="7772400" cy="10058400"/>
  <p:embeddedFontLst>
    <p:embeddedFont>
      <p:font typeface="Bookman Old Style" panose="02050604050505020204" pitchFamily="18" charset="0"/>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Corbel" panose="020B05030202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avid Marfo"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A1661F-8EFC-4758-8B93-67B4D0CA42B5}">
  <a:tblStyle styleId="{C6A1661F-8EFC-4758-8B93-67B4D0CA42B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368675" cy="5032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9pPr>
          </a:lstStyle>
          <a:p>
            <a:endParaRPr/>
          </a:p>
        </p:txBody>
      </p:sp>
      <p:sp>
        <p:nvSpPr>
          <p:cNvPr id="4" name="Google Shape;4;n"/>
          <p:cNvSpPr txBox="1">
            <a:spLocks noGrp="1"/>
          </p:cNvSpPr>
          <p:nvPr>
            <p:ph type="dt" idx="10"/>
          </p:nvPr>
        </p:nvSpPr>
        <p:spPr>
          <a:xfrm>
            <a:off x="4402137" y="0"/>
            <a:ext cx="3368675" cy="50323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9pPr>
          </a:lstStyle>
          <a:p>
            <a:endParaRPr/>
          </a:p>
        </p:txBody>
      </p:sp>
      <p:sp>
        <p:nvSpPr>
          <p:cNvPr id="5" name="Google Shape;5;n"/>
          <p:cNvSpPr>
            <a:spLocks noGrp="1" noRot="1" noChangeAspect="1"/>
          </p:cNvSpPr>
          <p:nvPr>
            <p:ph type="sldImg" idx="3"/>
          </p:nvPr>
        </p:nvSpPr>
        <p:spPr>
          <a:xfrm>
            <a:off x="533400" y="754062"/>
            <a:ext cx="6705600" cy="3771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77875" y="4778375"/>
            <a:ext cx="6216650" cy="45259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9553575"/>
            <a:ext cx="3368675" cy="50323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rgbClr val="000000"/>
                </a:solidFill>
                <a:latin typeface="Corbel"/>
                <a:ea typeface="Corbel"/>
                <a:cs typeface="Corbel"/>
                <a:sym typeface="Corbel"/>
              </a:defRPr>
            </a:lvl9pPr>
          </a:lstStyle>
          <a:p>
            <a:endParaRPr/>
          </a:p>
        </p:txBody>
      </p:sp>
      <p:sp>
        <p:nvSpPr>
          <p:cNvPr id="8" name="Google Shape;8;n"/>
          <p:cNvSpPr txBox="1">
            <a:spLocks noGrp="1"/>
          </p:cNvSpPr>
          <p:nvPr>
            <p:ph type="sldNum" idx="12"/>
          </p:nvPr>
        </p:nvSpPr>
        <p:spPr>
          <a:xfrm>
            <a:off x="4402137" y="9553575"/>
            <a:ext cx="3368675" cy="50323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0c39ab90e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0c39ab90e_0_0:notes"/>
          <p:cNvSpPr txBox="1">
            <a:spLocks noGrp="1"/>
          </p:cNvSpPr>
          <p:nvPr>
            <p:ph type="body" idx="1"/>
          </p:nvPr>
        </p:nvSpPr>
        <p:spPr>
          <a:xfrm>
            <a:off x="777875" y="4778375"/>
            <a:ext cx="6216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40c39ab90e_0_0:notes"/>
          <p:cNvSpPr txBox="1">
            <a:spLocks noGrp="1"/>
          </p:cNvSpPr>
          <p:nvPr>
            <p:ph type="sldNum" idx="12"/>
          </p:nvPr>
        </p:nvSpPr>
        <p:spPr>
          <a:xfrm>
            <a:off x="4402137" y="9553575"/>
            <a:ext cx="3368700" cy="50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10</a:t>
            </a:fld>
            <a:endParaRPr sz="1400">
              <a:latin typeface="Arial"/>
              <a:ea typeface="Arial"/>
              <a:cs typeface="Arial"/>
              <a:sym typeface="Arial"/>
            </a:endParaRPr>
          </a:p>
        </p:txBody>
      </p:sp>
    </p:spTree>
    <p:extLst>
      <p:ext uri="{BB962C8B-B14F-4D97-AF65-F5344CB8AC3E}">
        <p14:creationId xmlns:p14="http://schemas.microsoft.com/office/powerpoint/2010/main" val="3348923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722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56076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5734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263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420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144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3816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3: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6: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812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3398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9172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4: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4: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438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998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777875" y="4778375"/>
            <a:ext cx="6216650" cy="4525962"/>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334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0c39ab90e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0c39ab90e_0_0:notes"/>
          <p:cNvSpPr txBox="1">
            <a:spLocks noGrp="1"/>
          </p:cNvSpPr>
          <p:nvPr>
            <p:ph type="body" idx="1"/>
          </p:nvPr>
        </p:nvSpPr>
        <p:spPr>
          <a:xfrm>
            <a:off x="777875" y="4778375"/>
            <a:ext cx="6216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40c39ab90e_0_0:notes"/>
          <p:cNvSpPr txBox="1">
            <a:spLocks noGrp="1"/>
          </p:cNvSpPr>
          <p:nvPr>
            <p:ph type="sldNum" idx="12"/>
          </p:nvPr>
        </p:nvSpPr>
        <p:spPr>
          <a:xfrm>
            <a:off x="4402137" y="9553575"/>
            <a:ext cx="3368700" cy="50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8</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40c39ab90e_0_0:notes"/>
          <p:cNvSpPr>
            <a:spLocks noGrp="1" noRot="1" noChangeAspect="1"/>
          </p:cNvSpPr>
          <p:nvPr>
            <p:ph type="sldImg" idx="2"/>
          </p:nvPr>
        </p:nvSpPr>
        <p:spPr>
          <a:xfrm>
            <a:off x="533400" y="754063"/>
            <a:ext cx="6705600" cy="37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40c39ab90e_0_0:notes"/>
          <p:cNvSpPr txBox="1">
            <a:spLocks noGrp="1"/>
          </p:cNvSpPr>
          <p:nvPr>
            <p:ph type="body" idx="1"/>
          </p:nvPr>
        </p:nvSpPr>
        <p:spPr>
          <a:xfrm>
            <a:off x="777875" y="4778375"/>
            <a:ext cx="6216600" cy="452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40c39ab90e_0_0:notes"/>
          <p:cNvSpPr txBox="1">
            <a:spLocks noGrp="1"/>
          </p:cNvSpPr>
          <p:nvPr>
            <p:ph type="sldNum" idx="12"/>
          </p:nvPr>
        </p:nvSpPr>
        <p:spPr>
          <a:xfrm>
            <a:off x="4402137" y="9553575"/>
            <a:ext cx="3368700" cy="5031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9</a:t>
            </a:fld>
            <a:endParaRPr sz="1400">
              <a:latin typeface="Arial"/>
              <a:ea typeface="Arial"/>
              <a:cs typeface="Arial"/>
              <a:sym typeface="Arial"/>
            </a:endParaRPr>
          </a:p>
        </p:txBody>
      </p:sp>
    </p:spTree>
    <p:extLst>
      <p:ext uri="{BB962C8B-B14F-4D97-AF65-F5344CB8AC3E}">
        <p14:creationId xmlns:p14="http://schemas.microsoft.com/office/powerpoint/2010/main" val="3995978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 name="Google Shape;18;p2"/>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19" name="Google Shape;19;p2"/>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0" name="Google Shape;20;p2"/>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1" name="Google Shape;21;p2"/>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3"/>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25" name="Google Shape;25;p3"/>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6" name="Google Shape;26;p3"/>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27" name="Google Shape;27;p3"/>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4"/>
          <p:cNvSpPr txBox="1">
            <a:spLocks noGrp="1"/>
          </p:cNvSpPr>
          <p:nvPr>
            <p:ph type="body" idx="1"/>
          </p:nvPr>
        </p:nvSpPr>
        <p:spPr>
          <a:xfrm rot="5400000">
            <a:off x="4060031" y="-859631"/>
            <a:ext cx="4038600" cy="9872662"/>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31" name="Google Shape;31;p4"/>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2" name="Google Shape;32;p4"/>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3" name="Google Shape;33;p4"/>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4000"/>
              <a:buFont typeface="Corbel"/>
              <a:buNone/>
              <a:defRPr sz="40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 name="Google Shape;36;p5"/>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Autofit/>
          </a:bodyPr>
          <a:lstStyle>
            <a:lvl1pPr marR="0" lvl="0" algn="l" rtl="0">
              <a:lnSpc>
                <a:spcPct val="90000"/>
              </a:lnSpc>
              <a:spcBef>
                <a:spcPts val="1400"/>
              </a:spcBef>
              <a:spcAft>
                <a:spcPts val="0"/>
              </a:spcAft>
              <a:buClr>
                <a:schemeClr val="accent1"/>
              </a:buClr>
              <a:buSzPts val="2240"/>
              <a:buFont typeface="Corbel"/>
              <a:buNone/>
              <a:defRPr sz="2800">
                <a:solidFill>
                  <a:schemeClr val="accent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920"/>
              <a:buFont typeface="Corbel"/>
              <a:buNone/>
              <a:defRPr sz="2400" b="0" i="0" u="none" strike="noStrike" cap="none">
                <a:solidFill>
                  <a:schemeClr val="accent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9pPr>
          </a:lstStyle>
          <a:p>
            <a:endParaRPr/>
          </a:p>
        </p:txBody>
      </p:sp>
      <p:sp>
        <p:nvSpPr>
          <p:cNvPr id="37" name="Google Shape;37;p5"/>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accent1"/>
              </a:buClr>
              <a:buSzPts val="1360"/>
              <a:buFont typeface="Corbel"/>
              <a:buNone/>
              <a:defRPr sz="1700">
                <a:solidFill>
                  <a:schemeClr val="accent1"/>
                </a:solidFill>
                <a:latin typeface="Corbel"/>
                <a:ea typeface="Corbel"/>
                <a:cs typeface="Corbel"/>
                <a:sym typeface="Corbel"/>
              </a:defRPr>
            </a:lvl1pPr>
            <a:lvl2pPr marL="914400" marR="0" lvl="1" indent="-228600" algn="l" rtl="0">
              <a:lnSpc>
                <a:spcPct val="90000"/>
              </a:lnSpc>
              <a:spcBef>
                <a:spcPts val="200"/>
              </a:spcBef>
              <a:spcAft>
                <a:spcPts val="0"/>
              </a:spcAft>
              <a:buClr>
                <a:schemeClr val="accent1"/>
              </a:buClr>
              <a:buSzPts val="960"/>
              <a:buFont typeface="Corbel"/>
              <a:buNone/>
              <a:defRPr sz="1200" b="0" i="0" u="none" strike="noStrike" cap="none">
                <a:solidFill>
                  <a:schemeClr val="accent1"/>
                </a:solidFill>
                <a:latin typeface="Corbel"/>
                <a:ea typeface="Corbel"/>
                <a:cs typeface="Corbel"/>
                <a:sym typeface="Corbel"/>
              </a:defRPr>
            </a:lvl2pPr>
            <a:lvl3pPr marL="1371600" marR="0" lvl="2" indent="-228600" algn="l" rtl="0">
              <a:lnSpc>
                <a:spcPct val="90000"/>
              </a:lnSpc>
              <a:spcBef>
                <a:spcPts val="400"/>
              </a:spcBef>
              <a:spcAft>
                <a:spcPts val="0"/>
              </a:spcAft>
              <a:buClr>
                <a:schemeClr val="accent1"/>
              </a:buClr>
              <a:buSzPts val="800"/>
              <a:buFont typeface="Corbel"/>
              <a:buNone/>
              <a:defRPr sz="1000" b="0" i="0" u="none" strike="noStrike" cap="none">
                <a:solidFill>
                  <a:schemeClr val="accent1"/>
                </a:solidFill>
                <a:latin typeface="Corbel"/>
                <a:ea typeface="Corbel"/>
                <a:cs typeface="Corbel"/>
                <a:sym typeface="Corbel"/>
              </a:defRPr>
            </a:lvl3pPr>
            <a:lvl4pPr marL="1828800" marR="0" lvl="3"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4pPr>
            <a:lvl5pPr marL="2286000" marR="0" lvl="4"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5pPr>
            <a:lvl6pPr marL="2743200" marR="0" lvl="5"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6pPr>
            <a:lvl7pPr marL="3200400" marR="0" lvl="6"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7pPr>
            <a:lvl8pPr marL="3657600" marR="0" lvl="7"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8pPr>
            <a:lvl9pPr marL="4114800" marR="0" lvl="8" indent="-228600" algn="l" rtl="0">
              <a:lnSpc>
                <a:spcPct val="90000"/>
              </a:lnSpc>
              <a:spcBef>
                <a:spcPts val="400"/>
              </a:spcBef>
              <a:spcAft>
                <a:spcPts val="400"/>
              </a:spcAft>
              <a:buClr>
                <a:schemeClr val="accent1"/>
              </a:buClr>
              <a:buSzPts val="720"/>
              <a:buFont typeface="Corbel"/>
              <a:buNone/>
              <a:defRPr sz="900" b="0" i="0" u="none" strike="noStrike" cap="none">
                <a:solidFill>
                  <a:schemeClr val="accent1"/>
                </a:solidFill>
                <a:latin typeface="Corbel"/>
                <a:ea typeface="Corbel"/>
                <a:cs typeface="Corbel"/>
                <a:sym typeface="Corbel"/>
              </a:defRPr>
            </a:lvl9pPr>
          </a:lstStyle>
          <a:p>
            <a:endParaRPr/>
          </a:p>
        </p:txBody>
      </p:sp>
      <p:sp>
        <p:nvSpPr>
          <p:cNvPr id="38" name="Google Shape;38;p5"/>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39" name="Google Shape;39;p5"/>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0" name="Google Shape;40;p5"/>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accent1"/>
              </a:buClr>
              <a:buSzPts val="4000"/>
              <a:buFont typeface="Corbel"/>
              <a:buNone/>
              <a:defRPr sz="40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6"/>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Autofit/>
          </a:bodyPr>
          <a:lstStyle>
            <a:lvl1pPr marL="457200" marR="0" lvl="0" indent="-391160" algn="l" rtl="0">
              <a:lnSpc>
                <a:spcPct val="90000"/>
              </a:lnSpc>
              <a:spcBef>
                <a:spcPts val="1400"/>
              </a:spcBef>
              <a:spcAft>
                <a:spcPts val="0"/>
              </a:spcAft>
              <a:buClr>
                <a:schemeClr val="accent1"/>
              </a:buClr>
              <a:buSzPts val="2560"/>
              <a:buFont typeface="Corbel"/>
              <a:buChar char="•"/>
              <a:defRPr sz="3200">
                <a:solidFill>
                  <a:schemeClr val="accent1"/>
                </a:solidFill>
                <a:latin typeface="Corbel"/>
                <a:ea typeface="Corbel"/>
                <a:cs typeface="Corbel"/>
                <a:sym typeface="Corbel"/>
              </a:defRPr>
            </a:lvl1pPr>
            <a:lvl2pPr marL="914400" marR="0" lvl="1" indent="-370840" algn="l" rtl="0">
              <a:lnSpc>
                <a:spcPct val="90000"/>
              </a:lnSpc>
              <a:spcBef>
                <a:spcPts val="200"/>
              </a:spcBef>
              <a:spcAft>
                <a:spcPts val="0"/>
              </a:spcAft>
              <a:buClr>
                <a:schemeClr val="accent1"/>
              </a:buClr>
              <a:buSzPts val="2240"/>
              <a:buFont typeface="Corbel"/>
              <a:buChar char="•"/>
              <a:defRPr sz="2800" b="0" i="0" u="none" strike="noStrike" cap="none">
                <a:solidFill>
                  <a:schemeClr val="accent1"/>
                </a:solidFill>
                <a:latin typeface="Corbel"/>
                <a:ea typeface="Corbel"/>
                <a:cs typeface="Corbel"/>
                <a:sym typeface="Corbel"/>
              </a:defRPr>
            </a:lvl2pPr>
            <a:lvl3pPr marL="1371600" marR="0" lvl="2" indent="-350519" algn="l" rtl="0">
              <a:lnSpc>
                <a:spcPct val="90000"/>
              </a:lnSpc>
              <a:spcBef>
                <a:spcPts val="400"/>
              </a:spcBef>
              <a:spcAft>
                <a:spcPts val="0"/>
              </a:spcAft>
              <a:buClr>
                <a:schemeClr val="accent1"/>
              </a:buClr>
              <a:buSzPts val="1920"/>
              <a:buFont typeface="Corbel"/>
              <a:buChar char="•"/>
              <a:defRPr sz="2400" b="0" i="0" u="none" strike="noStrike" cap="none">
                <a:solidFill>
                  <a:schemeClr val="accent1"/>
                </a:solidFill>
                <a:latin typeface="Corbel"/>
                <a:ea typeface="Corbel"/>
                <a:cs typeface="Corbel"/>
                <a:sym typeface="Corbel"/>
              </a:defRPr>
            </a:lvl3pPr>
            <a:lvl4pPr marL="1828800" marR="0" lvl="3"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4pPr>
            <a:lvl5pPr marL="2286000" marR="0" lvl="4"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5pPr>
            <a:lvl6pPr marL="2743200" marR="0" lvl="5"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6pPr>
            <a:lvl7pPr marL="3200400" marR="0" lvl="6"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7pPr>
            <a:lvl8pPr marL="3657600" marR="0" lvl="7" indent="-330200" algn="l" rtl="0">
              <a:lnSpc>
                <a:spcPct val="90000"/>
              </a:lnSpc>
              <a:spcBef>
                <a:spcPts val="4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8pPr>
            <a:lvl9pPr marL="4114800" marR="0" lvl="8" indent="-330200" algn="l" rtl="0">
              <a:lnSpc>
                <a:spcPct val="90000"/>
              </a:lnSpc>
              <a:spcBef>
                <a:spcPts val="400"/>
              </a:spcBef>
              <a:spcAft>
                <a:spcPts val="40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9pPr>
          </a:lstStyle>
          <a:p>
            <a:endParaRPr/>
          </a:p>
        </p:txBody>
      </p:sp>
      <p:sp>
        <p:nvSpPr>
          <p:cNvPr id="44" name="Google Shape;44;p6"/>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1000"/>
              </a:spcBef>
              <a:spcAft>
                <a:spcPts val="0"/>
              </a:spcAft>
              <a:buClr>
                <a:schemeClr val="accent1"/>
              </a:buClr>
              <a:buSzPts val="1360"/>
              <a:buFont typeface="Corbel"/>
              <a:buNone/>
              <a:defRPr sz="1700">
                <a:solidFill>
                  <a:schemeClr val="accent1"/>
                </a:solidFill>
                <a:latin typeface="Corbel"/>
                <a:ea typeface="Corbel"/>
                <a:cs typeface="Corbel"/>
                <a:sym typeface="Corbel"/>
              </a:defRPr>
            </a:lvl1pPr>
            <a:lvl2pPr marL="914400" marR="0" lvl="1" indent="-228600" algn="l" rtl="0">
              <a:lnSpc>
                <a:spcPct val="90000"/>
              </a:lnSpc>
              <a:spcBef>
                <a:spcPts val="200"/>
              </a:spcBef>
              <a:spcAft>
                <a:spcPts val="0"/>
              </a:spcAft>
              <a:buClr>
                <a:schemeClr val="accent1"/>
              </a:buClr>
              <a:buSzPts val="960"/>
              <a:buFont typeface="Corbel"/>
              <a:buNone/>
              <a:defRPr sz="1200" b="0" i="0" u="none" strike="noStrike" cap="none">
                <a:solidFill>
                  <a:schemeClr val="accent1"/>
                </a:solidFill>
                <a:latin typeface="Corbel"/>
                <a:ea typeface="Corbel"/>
                <a:cs typeface="Corbel"/>
                <a:sym typeface="Corbel"/>
              </a:defRPr>
            </a:lvl2pPr>
            <a:lvl3pPr marL="1371600" marR="0" lvl="2" indent="-228600" algn="l" rtl="0">
              <a:lnSpc>
                <a:spcPct val="90000"/>
              </a:lnSpc>
              <a:spcBef>
                <a:spcPts val="400"/>
              </a:spcBef>
              <a:spcAft>
                <a:spcPts val="0"/>
              </a:spcAft>
              <a:buClr>
                <a:schemeClr val="accent1"/>
              </a:buClr>
              <a:buSzPts val="800"/>
              <a:buFont typeface="Corbel"/>
              <a:buNone/>
              <a:defRPr sz="1000" b="0" i="0" u="none" strike="noStrike" cap="none">
                <a:solidFill>
                  <a:schemeClr val="accent1"/>
                </a:solidFill>
                <a:latin typeface="Corbel"/>
                <a:ea typeface="Corbel"/>
                <a:cs typeface="Corbel"/>
                <a:sym typeface="Corbel"/>
              </a:defRPr>
            </a:lvl3pPr>
            <a:lvl4pPr marL="1828800" marR="0" lvl="3"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4pPr>
            <a:lvl5pPr marL="2286000" marR="0" lvl="4"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5pPr>
            <a:lvl6pPr marL="2743200" marR="0" lvl="5"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6pPr>
            <a:lvl7pPr marL="3200400" marR="0" lvl="6"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7pPr>
            <a:lvl8pPr marL="3657600" marR="0" lvl="7" indent="-228600" algn="l" rtl="0">
              <a:lnSpc>
                <a:spcPct val="90000"/>
              </a:lnSpc>
              <a:spcBef>
                <a:spcPts val="400"/>
              </a:spcBef>
              <a:spcAft>
                <a:spcPts val="0"/>
              </a:spcAft>
              <a:buClr>
                <a:schemeClr val="accent1"/>
              </a:buClr>
              <a:buSzPts val="720"/>
              <a:buFont typeface="Corbel"/>
              <a:buNone/>
              <a:defRPr sz="900" b="0" i="0" u="none" strike="noStrike" cap="none">
                <a:solidFill>
                  <a:schemeClr val="accent1"/>
                </a:solidFill>
                <a:latin typeface="Corbel"/>
                <a:ea typeface="Corbel"/>
                <a:cs typeface="Corbel"/>
                <a:sym typeface="Corbel"/>
              </a:defRPr>
            </a:lvl8pPr>
            <a:lvl9pPr marL="4114800" marR="0" lvl="8" indent="-228600" algn="l" rtl="0">
              <a:lnSpc>
                <a:spcPct val="90000"/>
              </a:lnSpc>
              <a:spcBef>
                <a:spcPts val="400"/>
              </a:spcBef>
              <a:spcAft>
                <a:spcPts val="400"/>
              </a:spcAft>
              <a:buClr>
                <a:schemeClr val="accent1"/>
              </a:buClr>
              <a:buSzPts val="720"/>
              <a:buFont typeface="Corbel"/>
              <a:buNone/>
              <a:defRPr sz="900" b="0" i="0" u="none" strike="noStrike" cap="none">
                <a:solidFill>
                  <a:schemeClr val="accent1"/>
                </a:solidFill>
                <a:latin typeface="Corbel"/>
                <a:ea typeface="Corbel"/>
                <a:cs typeface="Corbel"/>
                <a:sym typeface="Corbel"/>
              </a:defRPr>
            </a:lvl9pPr>
          </a:lstStyle>
          <a:p>
            <a:endParaRPr/>
          </a:p>
        </p:txBody>
      </p:sp>
      <p:sp>
        <p:nvSpPr>
          <p:cNvPr id="45" name="Google Shape;45;p6"/>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6" name="Google Shape;46;p6"/>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47" name="Google Shape;47;p6"/>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7"/>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0" name="Google Shape;50;p7"/>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1" name="Google Shape;51;p7"/>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8"/>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0"/>
              </a:spcBef>
              <a:spcAft>
                <a:spcPts val="0"/>
              </a:spcAft>
              <a:buClr>
                <a:schemeClr val="accent1"/>
              </a:buClr>
              <a:buSzPts val="1920"/>
              <a:buFont typeface="Corbel"/>
              <a:buNone/>
              <a:defRPr sz="2400" b="1">
                <a:solidFill>
                  <a:schemeClr val="accent1"/>
                </a:solidFill>
                <a:latin typeface="Corbel"/>
                <a:ea typeface="Corbel"/>
                <a:cs typeface="Corbel"/>
                <a:sym typeface="Corbel"/>
              </a:defRPr>
            </a:lvl1pPr>
            <a:lvl2pPr marL="914400" marR="0" lvl="1" indent="-228600" algn="l" rtl="0">
              <a:lnSpc>
                <a:spcPct val="90000"/>
              </a:lnSpc>
              <a:spcBef>
                <a:spcPts val="200"/>
              </a:spcBef>
              <a:spcAft>
                <a:spcPts val="0"/>
              </a:spcAft>
              <a:buClr>
                <a:schemeClr val="accent1"/>
              </a:buClr>
              <a:buSzPts val="1600"/>
              <a:buFont typeface="Corbel"/>
              <a:buNone/>
              <a:defRPr sz="2000" b="1" i="0" u="none" strike="noStrike" cap="none">
                <a:solidFill>
                  <a:schemeClr val="accent1"/>
                </a:solidFill>
                <a:latin typeface="Corbel"/>
                <a:ea typeface="Corbel"/>
                <a:cs typeface="Corbel"/>
                <a:sym typeface="Corbel"/>
              </a:defRPr>
            </a:lvl2pPr>
            <a:lvl3pPr marL="1371600" marR="0" lvl="2" indent="-228600" algn="l" rtl="0">
              <a:lnSpc>
                <a:spcPct val="90000"/>
              </a:lnSpc>
              <a:spcBef>
                <a:spcPts val="400"/>
              </a:spcBef>
              <a:spcAft>
                <a:spcPts val="0"/>
              </a:spcAft>
              <a:buClr>
                <a:schemeClr val="accent1"/>
              </a:buClr>
              <a:buSzPts val="1440"/>
              <a:buFont typeface="Corbel"/>
              <a:buNone/>
              <a:defRPr sz="1800" b="1" i="0" u="none" strike="noStrike" cap="none">
                <a:solidFill>
                  <a:schemeClr val="accent1"/>
                </a:solidFill>
                <a:latin typeface="Corbel"/>
                <a:ea typeface="Corbel"/>
                <a:cs typeface="Corbel"/>
                <a:sym typeface="Corbel"/>
              </a:defRPr>
            </a:lvl3pPr>
            <a:lvl4pPr marL="1828800" marR="0" lvl="3"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4pPr>
            <a:lvl5pPr marL="2286000" marR="0" lvl="4"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5pPr>
            <a:lvl6pPr marL="2743200" marR="0" lvl="5"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6pPr>
            <a:lvl7pPr marL="3200400" marR="0" lvl="6"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7pPr>
            <a:lvl8pPr marL="3657600" marR="0" lvl="7"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8pPr>
            <a:lvl9pPr marL="4114800" marR="0" lvl="8" indent="-228600" algn="l" rtl="0">
              <a:lnSpc>
                <a:spcPct val="90000"/>
              </a:lnSpc>
              <a:spcBef>
                <a:spcPts val="400"/>
              </a:spcBef>
              <a:spcAft>
                <a:spcPts val="40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9pPr>
          </a:lstStyle>
          <a:p>
            <a:endParaRPr/>
          </a:p>
        </p:txBody>
      </p:sp>
      <p:sp>
        <p:nvSpPr>
          <p:cNvPr id="55" name="Google Shape;55;p8"/>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56" name="Google Shape;56;p8"/>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0"/>
              </a:spcBef>
              <a:spcAft>
                <a:spcPts val="0"/>
              </a:spcAft>
              <a:buClr>
                <a:schemeClr val="accent1"/>
              </a:buClr>
              <a:buSzPts val="1920"/>
              <a:buFont typeface="Corbel"/>
              <a:buNone/>
              <a:defRPr sz="2400" b="1">
                <a:solidFill>
                  <a:schemeClr val="accent1"/>
                </a:solidFill>
                <a:latin typeface="Corbel"/>
                <a:ea typeface="Corbel"/>
                <a:cs typeface="Corbel"/>
                <a:sym typeface="Corbel"/>
              </a:defRPr>
            </a:lvl1pPr>
            <a:lvl2pPr marL="914400" marR="0" lvl="1" indent="-228600" algn="l" rtl="0">
              <a:lnSpc>
                <a:spcPct val="90000"/>
              </a:lnSpc>
              <a:spcBef>
                <a:spcPts val="200"/>
              </a:spcBef>
              <a:spcAft>
                <a:spcPts val="0"/>
              </a:spcAft>
              <a:buClr>
                <a:schemeClr val="accent1"/>
              </a:buClr>
              <a:buSzPts val="1600"/>
              <a:buFont typeface="Corbel"/>
              <a:buNone/>
              <a:defRPr sz="2000" b="1" i="0" u="none" strike="noStrike" cap="none">
                <a:solidFill>
                  <a:schemeClr val="accent1"/>
                </a:solidFill>
                <a:latin typeface="Corbel"/>
                <a:ea typeface="Corbel"/>
                <a:cs typeface="Corbel"/>
                <a:sym typeface="Corbel"/>
              </a:defRPr>
            </a:lvl2pPr>
            <a:lvl3pPr marL="1371600" marR="0" lvl="2" indent="-228600" algn="l" rtl="0">
              <a:lnSpc>
                <a:spcPct val="90000"/>
              </a:lnSpc>
              <a:spcBef>
                <a:spcPts val="400"/>
              </a:spcBef>
              <a:spcAft>
                <a:spcPts val="0"/>
              </a:spcAft>
              <a:buClr>
                <a:schemeClr val="accent1"/>
              </a:buClr>
              <a:buSzPts val="1440"/>
              <a:buFont typeface="Corbel"/>
              <a:buNone/>
              <a:defRPr sz="1800" b="1" i="0" u="none" strike="noStrike" cap="none">
                <a:solidFill>
                  <a:schemeClr val="accent1"/>
                </a:solidFill>
                <a:latin typeface="Corbel"/>
                <a:ea typeface="Corbel"/>
                <a:cs typeface="Corbel"/>
                <a:sym typeface="Corbel"/>
              </a:defRPr>
            </a:lvl3pPr>
            <a:lvl4pPr marL="1828800" marR="0" lvl="3"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4pPr>
            <a:lvl5pPr marL="2286000" marR="0" lvl="4"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5pPr>
            <a:lvl6pPr marL="2743200" marR="0" lvl="5"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6pPr>
            <a:lvl7pPr marL="3200400" marR="0" lvl="6"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7pPr>
            <a:lvl8pPr marL="3657600" marR="0" lvl="7" indent="-228600" algn="l" rtl="0">
              <a:lnSpc>
                <a:spcPct val="90000"/>
              </a:lnSpc>
              <a:spcBef>
                <a:spcPts val="400"/>
              </a:spcBef>
              <a:spcAft>
                <a:spcPts val="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8pPr>
            <a:lvl9pPr marL="4114800" marR="0" lvl="8" indent="-228600" algn="l" rtl="0">
              <a:lnSpc>
                <a:spcPct val="90000"/>
              </a:lnSpc>
              <a:spcBef>
                <a:spcPts val="400"/>
              </a:spcBef>
              <a:spcAft>
                <a:spcPts val="400"/>
              </a:spcAft>
              <a:buClr>
                <a:schemeClr val="accent1"/>
              </a:buClr>
              <a:buSzPts val="1280"/>
              <a:buFont typeface="Corbel"/>
              <a:buNone/>
              <a:defRPr sz="1600" b="1" i="0" u="none" strike="noStrike" cap="none">
                <a:solidFill>
                  <a:schemeClr val="accent1"/>
                </a:solidFill>
                <a:latin typeface="Corbel"/>
                <a:ea typeface="Corbel"/>
                <a:cs typeface="Corbel"/>
                <a:sym typeface="Corbel"/>
              </a:defRPr>
            </a:lvl9pPr>
          </a:lstStyle>
          <a:p>
            <a:endParaRPr/>
          </a:p>
        </p:txBody>
      </p:sp>
      <p:sp>
        <p:nvSpPr>
          <p:cNvPr id="57" name="Google Shape;57;p8"/>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58" name="Google Shape;58;p8"/>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59" name="Google Shape;59;p8"/>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0" name="Google Shape;60;p8"/>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9"/>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64" name="Google Shape;64;p9"/>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65" name="Google Shape;65;p9"/>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6" name="Google Shape;66;p9"/>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67" name="Google Shape;67;p9"/>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p:nvPr/>
        </p:nvSpPr>
        <p:spPr>
          <a:xfrm>
            <a:off x="231775" y="244475"/>
            <a:ext cx="11723687" cy="637698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1" name="Google Shape;11;p1"/>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13" name="Google Shape;13;p1"/>
          <p:cNvSpPr txBox="1">
            <a:spLocks noGrp="1"/>
          </p:cNvSpPr>
          <p:nvPr>
            <p:ph type="dt" idx="10"/>
          </p:nvPr>
        </p:nvSpPr>
        <p:spPr>
          <a:xfrm>
            <a:off x="1143000" y="6224587"/>
            <a:ext cx="23288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4" name="Google Shape;14;p1"/>
          <p:cNvSpPr txBox="1">
            <a:spLocks noGrp="1"/>
          </p:cNvSpPr>
          <p:nvPr>
            <p:ph type="ftr" idx="1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Corbel"/>
                <a:ea typeface="Corbel"/>
                <a:cs typeface="Corbel"/>
                <a:sym typeface="Corbel"/>
              </a:defRPr>
            </a:lvl1pPr>
            <a:lvl2pPr marR="0" lvl="1"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lnSpc>
                <a:spcPct val="100000"/>
              </a:lnSpc>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5" name="Google Shape;15;p1"/>
          <p:cNvSpPr txBox="1">
            <a:spLocks noGrp="1"/>
          </p:cNvSpPr>
          <p:nvPr>
            <p:ph type="sldNum" idx="12"/>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1pPr>
            <a:lvl2pPr marL="0" marR="0" lvl="1"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2pPr>
            <a:lvl3pPr marL="0" marR="0" lvl="2"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3pPr>
            <a:lvl4pPr marL="0" marR="0" lvl="3"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4pPr>
            <a:lvl5pPr marL="0" marR="0" lvl="4"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5pPr>
            <a:lvl6pPr marL="0" marR="0" lvl="5"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6pPr>
            <a:lvl7pPr marL="0" marR="0" lvl="6"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7pPr>
            <a:lvl8pPr marL="0" marR="0" lvl="7"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8pPr>
            <a:lvl9pPr marL="0" marR="0" lvl="8" indent="0" algn="r" rtl="0">
              <a:lnSpc>
                <a:spcPct val="100000"/>
              </a:lnSpc>
              <a:spcBef>
                <a:spcPts val="0"/>
              </a:spcBef>
              <a:spcAft>
                <a:spcPts val="0"/>
              </a:spcAft>
              <a:buClr>
                <a:schemeClr val="accent1"/>
              </a:buClr>
              <a:buSzPts val="1200"/>
              <a:buFont typeface="Corbel"/>
              <a:buNone/>
              <a:defRPr sz="1200" b="0" i="0" u="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adamcatley.com/AirTag.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0"/>
          <p:cNvSpPr txBox="1">
            <a:spLocks noGrp="1"/>
          </p:cNvSpPr>
          <p:nvPr>
            <p:ph type="title"/>
          </p:nvPr>
        </p:nvSpPr>
        <p:spPr>
          <a:xfrm>
            <a:off x="1068387" y="1338262"/>
            <a:ext cx="9875837" cy="2187575"/>
          </a:xfrm>
          <a:prstGeom prst="rect">
            <a:avLst/>
          </a:prstGeom>
          <a:no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Clr>
                <a:srgbClr val="9EB160"/>
              </a:buClr>
              <a:buSzPts val="3200"/>
              <a:buFont typeface="Bookman Old Style"/>
              <a:buNone/>
            </a:pPr>
            <a:r>
              <a:rPr lang="en-US" sz="3200" b="0" i="0" u="none" strike="noStrike" cap="none" dirty="0">
                <a:solidFill>
                  <a:schemeClr val="tx1"/>
                </a:solidFill>
                <a:latin typeface="Bookman Old Style"/>
                <a:ea typeface="Bookman Old Style"/>
                <a:cs typeface="Bookman Old Style"/>
                <a:sym typeface="Bookman Old Style"/>
              </a:rPr>
              <a:t>CITY, UNIVERSITY OF LONDON</a:t>
            </a:r>
            <a:br>
              <a:rPr lang="en-US" sz="3200" b="0" i="0" u="none" strike="noStrike" cap="none" dirty="0">
                <a:solidFill>
                  <a:schemeClr val="tx1"/>
                </a:solidFill>
                <a:latin typeface="Bookman Old Style"/>
                <a:ea typeface="Bookman Old Style"/>
                <a:cs typeface="Bookman Old Style"/>
                <a:sym typeface="Bookman Old Style"/>
              </a:rPr>
            </a:br>
            <a:br>
              <a:rPr lang="en-US" sz="3200" b="0" i="0" u="none" strike="noStrike" cap="none" dirty="0">
                <a:solidFill>
                  <a:schemeClr val="tx1"/>
                </a:solidFill>
                <a:latin typeface="Bookman Old Style"/>
                <a:ea typeface="Bookman Old Style"/>
                <a:cs typeface="Bookman Old Style"/>
                <a:sym typeface="Bookman Old Style"/>
              </a:rPr>
            </a:br>
            <a:r>
              <a:rPr lang="en-US" sz="3200" dirty="0">
                <a:solidFill>
                  <a:schemeClr val="tx1"/>
                </a:solidFill>
                <a:latin typeface="Bookman Old Style"/>
                <a:ea typeface="Bookman Old Style"/>
                <a:cs typeface="Bookman Old Style"/>
                <a:sym typeface="Bookman Old Style"/>
              </a:rPr>
              <a:t>MSc IN CYBER SECURITY</a:t>
            </a:r>
            <a:br>
              <a:rPr lang="en-US" sz="1400" b="0" i="0" u="none" strike="noStrike" cap="none" dirty="0">
                <a:solidFill>
                  <a:srgbClr val="9EB160"/>
                </a:solidFill>
                <a:latin typeface="Corbel"/>
                <a:ea typeface="Corbel"/>
                <a:cs typeface="Corbel"/>
                <a:sym typeface="Corbel"/>
              </a:rPr>
            </a:br>
            <a:endParaRPr dirty="0"/>
          </a:p>
        </p:txBody>
      </p:sp>
      <p:sp>
        <p:nvSpPr>
          <p:cNvPr id="73" name="Google Shape;73;p10"/>
          <p:cNvSpPr txBox="1">
            <a:spLocks noGrp="1"/>
          </p:cNvSpPr>
          <p:nvPr>
            <p:ph type="body" idx="1"/>
          </p:nvPr>
        </p:nvSpPr>
        <p:spPr>
          <a:xfrm>
            <a:off x="1069974" y="3335671"/>
            <a:ext cx="9874250" cy="2686050"/>
          </a:xfrm>
          <a:prstGeom prst="rect">
            <a:avLst/>
          </a:prstGeom>
          <a:noFill/>
          <a:ln>
            <a:noFill/>
          </a:ln>
        </p:spPr>
        <p:txBody>
          <a:bodyPr spcFirstLastPara="1" wrap="square" lIns="91425" tIns="45700" rIns="91425" bIns="45700" anchor="t" anchorCtr="0">
            <a:noAutofit/>
          </a:bodyPr>
          <a:lstStyle/>
          <a:p>
            <a:pPr marL="44450" marR="0" lvl="0" indent="0" algn="ctr" rtl="0">
              <a:lnSpc>
                <a:spcPct val="90000"/>
              </a:lnSpc>
              <a:spcBef>
                <a:spcPts val="0"/>
              </a:spcBef>
              <a:spcAft>
                <a:spcPts val="0"/>
              </a:spcAft>
              <a:buClr>
                <a:schemeClr val="accent1"/>
              </a:buClr>
              <a:buSzPts val="1920"/>
              <a:buFont typeface="Corbel"/>
              <a:buNone/>
            </a:pPr>
            <a:r>
              <a:rPr lang="en-US" sz="2400" b="1" dirty="0">
                <a:solidFill>
                  <a:schemeClr val="tx1"/>
                </a:solidFill>
                <a:latin typeface="Bookman Old Style"/>
                <a:sym typeface="Bookman Old Style"/>
              </a:rPr>
              <a:t>DESIGN AND IMPLEMENTATION OF AN ANTI-STALKING SYSTEM FOR AIRTAGS</a:t>
            </a:r>
            <a:endParaRPr dirty="0">
              <a:solidFill>
                <a:schemeClr val="tx1"/>
              </a:solidFill>
            </a:endParaRPr>
          </a:p>
          <a:p>
            <a:pPr marL="44450" marR="0" lvl="0" indent="0" algn="ctr" rtl="0">
              <a:lnSpc>
                <a:spcPct val="90000"/>
              </a:lnSpc>
              <a:spcBef>
                <a:spcPts val="1400"/>
              </a:spcBef>
              <a:spcAft>
                <a:spcPts val="0"/>
              </a:spcAft>
              <a:buClr>
                <a:schemeClr val="accent1"/>
              </a:buClr>
              <a:buSzPts val="1920"/>
              <a:buFont typeface="Corbel"/>
              <a:buNone/>
            </a:pPr>
            <a:r>
              <a:rPr lang="en-US" sz="2400" b="0" i="0" u="none" strike="noStrike" cap="none" dirty="0">
                <a:solidFill>
                  <a:schemeClr val="tx1"/>
                </a:solidFill>
                <a:latin typeface="Bookman Old Style"/>
                <a:ea typeface="Bookman Old Style"/>
                <a:cs typeface="Bookman Old Style"/>
                <a:sym typeface="Bookman Old Style"/>
              </a:rPr>
              <a:t>By George J. A. ABAIDOO</a:t>
            </a:r>
          </a:p>
          <a:p>
            <a:pPr marL="44450" marR="0" lvl="0" indent="0" algn="ctr" rtl="0">
              <a:lnSpc>
                <a:spcPct val="90000"/>
              </a:lnSpc>
              <a:spcBef>
                <a:spcPts val="1400"/>
              </a:spcBef>
              <a:spcAft>
                <a:spcPts val="0"/>
              </a:spcAft>
              <a:buClr>
                <a:schemeClr val="accent1"/>
              </a:buClr>
              <a:buSzPts val="1920"/>
              <a:buFont typeface="Corbel"/>
              <a:buNone/>
            </a:pPr>
            <a:r>
              <a:rPr lang="en-US" sz="2400" dirty="0">
                <a:solidFill>
                  <a:schemeClr val="tx1"/>
                </a:solidFill>
                <a:latin typeface="Bookman Old Style"/>
                <a:sym typeface="Bookman Old Style"/>
              </a:rPr>
              <a:t>Supervised by Dr. Nikos KOMNINOS</a:t>
            </a:r>
            <a:endParaRPr dirty="0">
              <a:solidFill>
                <a:schemeClr val="tx1"/>
              </a:solidFill>
            </a:endParaRPr>
          </a:p>
          <a:p>
            <a:pPr marL="44450" marR="0" lvl="0" indent="0" algn="ctr" rtl="0">
              <a:lnSpc>
                <a:spcPct val="90000"/>
              </a:lnSpc>
              <a:spcBef>
                <a:spcPts val="1400"/>
              </a:spcBef>
              <a:spcAft>
                <a:spcPts val="0"/>
              </a:spcAft>
              <a:buClr>
                <a:schemeClr val="accent1"/>
              </a:buClr>
              <a:buSzPts val="1440"/>
              <a:buFont typeface="Corbel"/>
              <a:buNone/>
            </a:pPr>
            <a:r>
              <a:rPr lang="en-US" sz="1800" b="0" i="0" u="none" strike="noStrike" cap="none" dirty="0">
                <a:solidFill>
                  <a:schemeClr val="tx1"/>
                </a:solidFill>
                <a:latin typeface="Bookman Old Style"/>
                <a:ea typeface="Bookman Old Style"/>
                <a:cs typeface="Bookman Old Style"/>
                <a:sym typeface="Bookman Old Style"/>
              </a:rPr>
              <a:t>OCTOBER </a:t>
            </a:r>
            <a:r>
              <a:rPr lang="en-US" sz="1800" dirty="0">
                <a:solidFill>
                  <a:schemeClr val="tx1"/>
                </a:solidFill>
                <a:latin typeface="Bookman Old Style"/>
                <a:ea typeface="Bookman Old Style"/>
                <a:cs typeface="Bookman Old Style"/>
                <a:sym typeface="Bookman Old Style"/>
              </a:rPr>
              <a:t>8</a:t>
            </a:r>
            <a:r>
              <a:rPr lang="en-US" sz="1800" b="0" i="0" u="none" strike="noStrike" cap="none" dirty="0">
                <a:solidFill>
                  <a:schemeClr val="tx1"/>
                </a:solidFill>
                <a:latin typeface="Bookman Old Style"/>
                <a:ea typeface="Bookman Old Style"/>
                <a:cs typeface="Bookman Old Style"/>
                <a:sym typeface="Bookman Old Style"/>
              </a:rPr>
              <a:t>, 2022</a:t>
            </a:r>
            <a:endParaRPr dirty="0">
              <a:solidFill>
                <a:schemeClr val="tx1"/>
              </a:solidFill>
            </a:endParaRPr>
          </a:p>
        </p:txBody>
      </p:sp>
      <p:sp>
        <p:nvSpPr>
          <p:cNvPr id="74" name="Google Shape;74;p10"/>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143000" y="609600"/>
            <a:ext cx="9875700" cy="135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solidFill>
                  <a:srgbClr val="000000"/>
                </a:solidFill>
                <a:latin typeface="Bookman Old Style"/>
                <a:ea typeface="Bookman Old Style"/>
                <a:cs typeface="Bookman Old Style"/>
                <a:sym typeface="Bookman Old Style"/>
              </a:rPr>
              <a:t>CRITICAL CONTEXT</a:t>
            </a:r>
            <a:endParaRPr b="1" dirty="0">
              <a:solidFill>
                <a:srgbClr val="000000"/>
              </a:solidFill>
              <a:latin typeface="Bookman Old Style"/>
              <a:ea typeface="Bookman Old Style"/>
              <a:cs typeface="Bookman Old Style"/>
              <a:sym typeface="Bookman Old Style"/>
            </a:endParaRPr>
          </a:p>
        </p:txBody>
      </p:sp>
      <p:sp>
        <p:nvSpPr>
          <p:cNvPr id="111" name="Google Shape;111;p15"/>
          <p:cNvSpPr txBox="1">
            <a:spLocks noGrp="1"/>
          </p:cNvSpPr>
          <p:nvPr>
            <p:ph type="body" idx="1"/>
          </p:nvPr>
        </p:nvSpPr>
        <p:spPr>
          <a:xfrm>
            <a:off x="1122947" y="1801700"/>
            <a:ext cx="9894253" cy="4038600"/>
          </a:xfrm>
          <a:prstGeom prst="rect">
            <a:avLst/>
          </a:prstGeom>
        </p:spPr>
        <p:txBody>
          <a:bodyPr spcFirstLastPara="1" wrap="square" lIns="91425" tIns="45700" rIns="91425" bIns="45700" anchor="t" anchorCtr="0">
            <a:noAutofit/>
          </a:bodyPr>
          <a:lstStyle/>
          <a:p>
            <a:pPr marL="0" lvl="0" indent="0" algn="l" rtl="0">
              <a:spcBef>
                <a:spcPts val="1400"/>
              </a:spcBef>
              <a:spcAft>
                <a:spcPts val="0"/>
              </a:spcAft>
              <a:buNone/>
            </a:pPr>
            <a:r>
              <a:rPr lang="en-US" dirty="0">
                <a:solidFill>
                  <a:srgbClr val="000000"/>
                </a:solidFill>
                <a:latin typeface="Bookman Old Style" panose="02050604050505020204" pitchFamily="18" charset="0"/>
              </a:rPr>
              <a:t>Tracking Anonymized Bluetooth Devices by (Becker, Li and </a:t>
            </a:r>
            <a:r>
              <a:rPr lang="en-US" dirty="0" err="1">
                <a:solidFill>
                  <a:srgbClr val="000000"/>
                </a:solidFill>
                <a:latin typeface="Bookman Old Style" panose="02050604050505020204" pitchFamily="18" charset="0"/>
              </a:rPr>
              <a:t>Starobinski</a:t>
            </a:r>
            <a:r>
              <a:rPr lang="en-US" dirty="0">
                <a:solidFill>
                  <a:srgbClr val="000000"/>
                </a:solidFill>
                <a:latin typeface="Bookman Old Style" panose="02050604050505020204" pitchFamily="18" charset="0"/>
              </a:rPr>
              <a:t>, 2019)</a:t>
            </a:r>
          </a:p>
          <a:p>
            <a:pPr marL="342900" indent="-342900"/>
            <a:r>
              <a:rPr lang="en-US" dirty="0">
                <a:solidFill>
                  <a:srgbClr val="000000"/>
                </a:solidFill>
                <a:latin typeface="Bookman Old Style" panose="02050604050505020204" pitchFamily="18" charset="0"/>
              </a:rPr>
              <a:t>They considered techniques in passive analysis of signals of BLE devices where one observes advertising packet but never actively modifies the traffic.</a:t>
            </a:r>
          </a:p>
          <a:p>
            <a:pPr marL="342900" indent="-342900"/>
            <a:r>
              <a:rPr lang="en-US" dirty="0">
                <a:solidFill>
                  <a:srgbClr val="000000"/>
                </a:solidFill>
                <a:latin typeface="Bookman Old Style" panose="02050604050505020204" pitchFamily="18" charset="0"/>
              </a:rPr>
              <a:t>They proposed that </a:t>
            </a:r>
            <a:r>
              <a:rPr lang="en-US" b="1" dirty="0">
                <a:solidFill>
                  <a:srgbClr val="000000"/>
                </a:solidFill>
                <a:latin typeface="Bookman Old Style" panose="02050604050505020204" pitchFamily="18" charset="0"/>
              </a:rPr>
              <a:t>Identifying Tokens</a:t>
            </a:r>
            <a:r>
              <a:rPr lang="en-US" dirty="0">
                <a:solidFill>
                  <a:srgbClr val="000000"/>
                </a:solidFill>
                <a:latin typeface="Bookman Old Style" panose="02050604050505020204" pitchFamily="18" charset="0"/>
              </a:rPr>
              <a:t> can be found by analysing raw Advertising Payload and extracting a sequence of bytes which are long enough to distinguish one device from another </a:t>
            </a:r>
          </a:p>
          <a:p>
            <a:pPr marL="342900" indent="-342900"/>
            <a:r>
              <a:rPr lang="en-US" dirty="0">
                <a:solidFill>
                  <a:srgbClr val="000000"/>
                </a:solidFill>
                <a:latin typeface="Bookman Old Style" panose="02050604050505020204" pitchFamily="18" charset="0"/>
              </a:rPr>
              <a:t>This is identifying token ensures uniqueness, prevents collision as much as possible, and can be used to track any individual device in that class of devices</a:t>
            </a:r>
          </a:p>
          <a:p>
            <a:pPr marL="342900" indent="-342900"/>
            <a:endParaRPr lang="en-US" dirty="0">
              <a:solidFill>
                <a:srgbClr val="000000"/>
              </a:solidFill>
              <a:latin typeface="Bookman Old Style" panose="02050604050505020204" pitchFamily="18" charset="0"/>
            </a:endParaRPr>
          </a:p>
        </p:txBody>
      </p:sp>
      <p:sp>
        <p:nvSpPr>
          <p:cNvPr id="112" name="Google Shape;112;p15"/>
          <p:cNvSpPr txBox="1">
            <a:spLocks noGrp="1"/>
          </p:cNvSpPr>
          <p:nvPr>
            <p:ph type="sldNum" idx="12"/>
          </p:nvPr>
        </p:nvSpPr>
        <p:spPr>
          <a:xfrm>
            <a:off x="9329737" y="6224587"/>
            <a:ext cx="1706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1200"/>
              <a:buFont typeface="Corbel"/>
              <a:buNone/>
            </a:pPr>
            <a:fld id="{00000000-1234-1234-1234-123412341234}" type="slidenum">
              <a:rPr lang="en-US"/>
              <a:t>10</a:t>
            </a:fld>
            <a:endParaRPr/>
          </a:p>
        </p:txBody>
      </p:sp>
    </p:spTree>
    <p:extLst>
      <p:ext uri="{BB962C8B-B14F-4D97-AF65-F5344CB8AC3E}">
        <p14:creationId xmlns:p14="http://schemas.microsoft.com/office/powerpoint/2010/main" val="323892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Identifying AirTag</a:t>
            </a:r>
            <a:endParaRPr dirty="0"/>
          </a:p>
        </p:txBody>
      </p:sp>
      <p:sp>
        <p:nvSpPr>
          <p:cNvPr id="126" name="Google Shape;126;p17"/>
          <p:cNvSpPr txBox="1">
            <a:spLocks noGrp="1"/>
          </p:cNvSpPr>
          <p:nvPr>
            <p:ph type="body" idx="1"/>
          </p:nvPr>
        </p:nvSpPr>
        <p:spPr>
          <a:xfrm>
            <a:off x="1143000" y="1689367"/>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Using Android BLE API, a simple scanning android application was implemented to detect nearby BLE devices</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Nearby devices were discovered, and the Device Name, MAC Address, RSSI value, Byte Information were extracted the devices</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Advertising Packets(Byte Info) were </a:t>
            </a:r>
            <a:r>
              <a:rPr lang="en-US" dirty="0" err="1">
                <a:solidFill>
                  <a:schemeClr val="dk1"/>
                </a:solidFill>
                <a:latin typeface="Bookman Old Style"/>
                <a:ea typeface="Bookman Old Style"/>
                <a:cs typeface="Bookman Old Style"/>
                <a:sym typeface="Bookman Old Style"/>
              </a:rPr>
              <a:t>analysed</a:t>
            </a:r>
            <a:r>
              <a:rPr lang="en-US" dirty="0">
                <a:solidFill>
                  <a:schemeClr val="dk1"/>
                </a:solidFill>
                <a:latin typeface="Bookman Old Style"/>
                <a:ea typeface="Bookman Old Style"/>
                <a:cs typeface="Bookman Old Style"/>
                <a:sym typeface="Bookman Old Style"/>
              </a:rPr>
              <a:t> to identify which one belonged to the AirTag</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After analysis, the AirTag was identified when comparing its packet with (Catley, 2022) and analysing the signal strength (RSSI).</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11</a:t>
            </a:fld>
            <a:endParaRPr/>
          </a:p>
        </p:txBody>
      </p:sp>
      <p:graphicFrame>
        <p:nvGraphicFramePr>
          <p:cNvPr id="2" name="Table 2">
            <a:extLst>
              <a:ext uri="{FF2B5EF4-FFF2-40B4-BE49-F238E27FC236}">
                <a16:creationId xmlns:a16="http://schemas.microsoft.com/office/drawing/2014/main" id="{0D7955DD-D2E8-B742-E753-74E8B7B5699F}"/>
              </a:ext>
            </a:extLst>
          </p:cNvPr>
          <p:cNvGraphicFramePr>
            <a:graphicFrameLocks noGrp="1"/>
          </p:cNvGraphicFramePr>
          <p:nvPr>
            <p:extLst>
              <p:ext uri="{D42A27DB-BD31-4B8C-83A1-F6EECF244321}">
                <p14:modId xmlns:p14="http://schemas.microsoft.com/office/powerpoint/2010/main" val="3167269475"/>
              </p:ext>
            </p:extLst>
          </p:nvPr>
        </p:nvGraphicFramePr>
        <p:xfrm>
          <a:off x="1371600" y="5301071"/>
          <a:ext cx="9872661" cy="1106078"/>
        </p:xfrm>
        <a:graphic>
          <a:graphicData uri="http://schemas.openxmlformats.org/drawingml/2006/table">
            <a:tbl>
              <a:tblPr firstRow="1" bandRow="1">
                <a:tableStyleId>{C6A1661F-8EFC-4758-8B93-67B4D0CA42B5}</a:tableStyleId>
              </a:tblPr>
              <a:tblGrid>
                <a:gridCol w="1032041">
                  <a:extLst>
                    <a:ext uri="{9D8B030D-6E8A-4147-A177-3AD203B41FA5}">
                      <a16:colId xmlns:a16="http://schemas.microsoft.com/office/drawing/2014/main" val="3545755808"/>
                    </a:ext>
                  </a:extLst>
                </a:gridCol>
                <a:gridCol w="1941095">
                  <a:extLst>
                    <a:ext uri="{9D8B030D-6E8A-4147-A177-3AD203B41FA5}">
                      <a16:colId xmlns:a16="http://schemas.microsoft.com/office/drawing/2014/main" val="2280364901"/>
                    </a:ext>
                  </a:extLst>
                </a:gridCol>
                <a:gridCol w="6899525">
                  <a:extLst>
                    <a:ext uri="{9D8B030D-6E8A-4147-A177-3AD203B41FA5}">
                      <a16:colId xmlns:a16="http://schemas.microsoft.com/office/drawing/2014/main" val="2492035142"/>
                    </a:ext>
                  </a:extLst>
                </a:gridCol>
              </a:tblGrid>
              <a:tr h="256550">
                <a:tc>
                  <a:txBody>
                    <a:bodyPr/>
                    <a:lstStyle/>
                    <a:p>
                      <a:r>
                        <a:rPr lang="en-US" dirty="0">
                          <a:latin typeface="Bookman Old Style" panose="02050604050505020204" pitchFamily="18" charset="0"/>
                        </a:rPr>
                        <a:t>Name</a:t>
                      </a:r>
                      <a:endParaRPr lang="en-GH" dirty="0">
                        <a:latin typeface="Bookman Old Style" panose="02050604050505020204" pitchFamily="18" charset="0"/>
                      </a:endParaRPr>
                    </a:p>
                  </a:txBody>
                  <a:tcPr/>
                </a:tc>
                <a:tc>
                  <a:txBody>
                    <a:bodyPr/>
                    <a:lstStyle/>
                    <a:p>
                      <a:r>
                        <a:rPr lang="en-US" dirty="0">
                          <a:latin typeface="Bookman Old Style" panose="02050604050505020204" pitchFamily="18" charset="0"/>
                        </a:rPr>
                        <a:t>MAC Address</a:t>
                      </a:r>
                      <a:endParaRPr lang="en-GH" dirty="0">
                        <a:latin typeface="Bookman Old Style" panose="02050604050505020204" pitchFamily="18" charset="0"/>
                      </a:endParaRPr>
                    </a:p>
                  </a:txBody>
                  <a:tcPr/>
                </a:tc>
                <a:tc>
                  <a:txBody>
                    <a:bodyPr/>
                    <a:lstStyle/>
                    <a:p>
                      <a:r>
                        <a:rPr lang="en-US" dirty="0">
                          <a:latin typeface="Bookman Old Style" panose="02050604050505020204" pitchFamily="18" charset="0"/>
                        </a:rPr>
                        <a:t>Advertising Packet</a:t>
                      </a:r>
                      <a:endParaRPr lang="en-GH" dirty="0">
                        <a:latin typeface="Bookman Old Style" panose="02050604050505020204" pitchFamily="18" charset="0"/>
                      </a:endParaRPr>
                    </a:p>
                  </a:txBody>
                  <a:tcPr/>
                </a:tc>
                <a:extLst>
                  <a:ext uri="{0D108BD9-81ED-4DB2-BD59-A6C34878D82A}">
                    <a16:rowId xmlns:a16="http://schemas.microsoft.com/office/drawing/2014/main" val="4210632378"/>
                  </a:ext>
                </a:extLst>
              </a:tr>
              <a:tr h="801278">
                <a:tc>
                  <a:txBody>
                    <a:bodyPr/>
                    <a:lstStyle/>
                    <a:p>
                      <a:r>
                        <a:rPr lang="en-US" dirty="0">
                          <a:latin typeface="Bookman Old Style" panose="02050604050505020204" pitchFamily="18" charset="0"/>
                        </a:rPr>
                        <a:t>Unnamed</a:t>
                      </a:r>
                      <a:endParaRPr lang="en-GH" dirty="0">
                        <a:latin typeface="Bookman Old Style" panose="02050604050505020204" pitchFamily="18" charset="0"/>
                      </a:endParaRPr>
                    </a:p>
                  </a:txBody>
                  <a:tcPr/>
                </a:tc>
                <a:tc>
                  <a:txBody>
                    <a:bodyPr/>
                    <a:lstStyle/>
                    <a:p>
                      <a:r>
                        <a:rPr lang="en-US" dirty="0">
                          <a:latin typeface="Bookman Old Style" panose="02050604050505020204" pitchFamily="18" charset="0"/>
                        </a:rPr>
                        <a:t>DB:2F:86:BF:09:8C</a:t>
                      </a:r>
                      <a:endParaRPr lang="en-GH" dirty="0">
                        <a:latin typeface="Bookman Old Style" panose="02050604050505020204" pitchFamily="18" charset="0"/>
                      </a:endParaRPr>
                    </a:p>
                  </a:txBody>
                  <a:tcPr/>
                </a:tc>
                <a:tc>
                  <a:txBody>
                    <a:bodyPr/>
                    <a:lstStyle/>
                    <a:p>
                      <a:r>
                        <a:rPr lang="en-GB" dirty="0">
                          <a:latin typeface="Bookman Old Style" panose="02050604050505020204" pitchFamily="18" charset="0"/>
                        </a:rPr>
                        <a:t>0x1EFF4C00121910F0B9551C79E23EED5298A6EC89AC9ECC</a:t>
                      </a:r>
                    </a:p>
                    <a:p>
                      <a:r>
                        <a:rPr lang="en-GB" dirty="0">
                          <a:latin typeface="Bookman Old Style" panose="02050604050505020204" pitchFamily="18" charset="0"/>
                        </a:rPr>
                        <a:t>0AD933856CAC0059 </a:t>
                      </a:r>
                    </a:p>
                    <a:p>
                      <a:endParaRPr lang="en-GH" dirty="0">
                        <a:latin typeface="Bookman Old Style" panose="02050604050505020204" pitchFamily="18" charset="0"/>
                      </a:endParaRPr>
                    </a:p>
                  </a:txBody>
                  <a:tcPr/>
                </a:tc>
                <a:extLst>
                  <a:ext uri="{0D108BD9-81ED-4DB2-BD59-A6C34878D82A}">
                    <a16:rowId xmlns:a16="http://schemas.microsoft.com/office/drawing/2014/main" val="4000681016"/>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Identifying Token</a:t>
            </a:r>
            <a:endParaRPr dirty="0"/>
          </a:p>
        </p:txBody>
      </p:sp>
      <p:sp>
        <p:nvSpPr>
          <p:cNvPr id="126" name="Google Shape;126;p17"/>
          <p:cNvSpPr txBox="1">
            <a:spLocks noGrp="1"/>
          </p:cNvSpPr>
          <p:nvPr>
            <p:ph type="body" idx="1"/>
          </p:nvPr>
        </p:nvSpPr>
        <p:spPr>
          <a:xfrm>
            <a:off x="1143000" y="1689367"/>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The Manufacturer Specific Data (MSD) of the AirTag was extracted and </a:t>
            </a:r>
            <a:r>
              <a:rPr lang="en-US" sz="2200" b="0" i="0" u="none" dirty="0" err="1">
                <a:solidFill>
                  <a:schemeClr val="dk1"/>
                </a:solidFill>
                <a:latin typeface="Bookman Old Style"/>
                <a:ea typeface="Bookman Old Style"/>
                <a:cs typeface="Bookman Old Style"/>
                <a:sym typeface="Bookman Old Style"/>
              </a:rPr>
              <a:t>analysed</a:t>
            </a:r>
            <a:r>
              <a:rPr lang="en-US" sz="2200" b="0" i="0" u="none" dirty="0">
                <a:solidFill>
                  <a:schemeClr val="dk1"/>
                </a:solidFill>
                <a:latin typeface="Bookman Old Style"/>
                <a:ea typeface="Bookman Old Style"/>
                <a:cs typeface="Bookman Old Style"/>
                <a:sym typeface="Bookman Old Style"/>
              </a:rPr>
              <a:t>, since it was the data being broadcast in the packet as confirmed by (Catley, 2022)</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MSD is the data associated with a particular manufacturer and is used by the manufacturer to add custom data into the packet (Silicon Labs)</a:t>
            </a:r>
            <a:r>
              <a:rPr lang="en-US" sz="2200" b="0" i="0" u="none" dirty="0">
                <a:solidFill>
                  <a:schemeClr val="dk1"/>
                </a:solidFill>
                <a:latin typeface="Bookman Old Style"/>
                <a:ea typeface="Bookman Old Style"/>
                <a:cs typeface="Bookman Old Style"/>
                <a:sym typeface="Bookman Old Style"/>
              </a:rPr>
              <a:t>  </a:t>
            </a: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After analysis, it was noted that the first 3 bytes of the MSD were always constant even though the remaining bytes changed.</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Since they were always constant and long enough to distinguish themselves as Identifying Tokens, the Identifying Token of the AirTag was determined as </a:t>
            </a:r>
            <a:r>
              <a:rPr lang="en-US" b="1" dirty="0">
                <a:solidFill>
                  <a:schemeClr val="dk1"/>
                </a:solidFill>
                <a:latin typeface="Bookman Old Style"/>
                <a:ea typeface="Bookman Old Style"/>
                <a:cs typeface="Bookman Old Style"/>
                <a:sym typeface="Bookman Old Style"/>
              </a:rPr>
              <a:t>(0x12, 0x19, 0x10)</a:t>
            </a:r>
            <a:r>
              <a:rPr lang="en-US" dirty="0">
                <a:solidFill>
                  <a:schemeClr val="dk1"/>
                </a:solidFill>
                <a:latin typeface="Bookman Old Style"/>
                <a:ea typeface="Bookman Old Style"/>
                <a:cs typeface="Bookman Old Style"/>
                <a:sym typeface="Bookman Old Style"/>
              </a:rPr>
              <a:t> or </a:t>
            </a:r>
            <a:r>
              <a:rPr lang="en-US" b="1" dirty="0">
                <a:solidFill>
                  <a:schemeClr val="dk1"/>
                </a:solidFill>
                <a:latin typeface="Bookman Old Style"/>
                <a:ea typeface="Bookman Old Style"/>
                <a:cs typeface="Bookman Old Style"/>
                <a:sym typeface="Bookman Old Style"/>
              </a:rPr>
              <a:t>(0x121910)</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12</a:t>
            </a:fld>
            <a:endParaRPr/>
          </a:p>
        </p:txBody>
      </p:sp>
    </p:spTree>
    <p:extLst>
      <p:ext uri="{BB962C8B-B14F-4D97-AF65-F5344CB8AC3E}">
        <p14:creationId xmlns:p14="http://schemas.microsoft.com/office/powerpoint/2010/main" val="3266992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Scan Filter</a:t>
            </a:r>
            <a:endParaRPr dirty="0"/>
          </a:p>
        </p:txBody>
      </p:sp>
      <p:sp>
        <p:nvSpPr>
          <p:cNvPr id="126" name="Google Shape;126;p17"/>
          <p:cNvSpPr txBox="1">
            <a:spLocks noGrp="1"/>
          </p:cNvSpPr>
          <p:nvPr>
            <p:ph type="body" idx="1"/>
          </p:nvPr>
        </p:nvSpPr>
        <p:spPr>
          <a:xfrm>
            <a:off x="1143000" y="2075656"/>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A scan filter was constructed and implemented into the application using the Identifying Token determined</a:t>
            </a:r>
          </a:p>
          <a:p>
            <a:pPr marL="46038" marR="0" lvl="0" indent="0" algn="l" rtl="0">
              <a:lnSpc>
                <a:spcPct val="90000"/>
              </a:lnSpc>
              <a:spcBef>
                <a:spcPts val="0"/>
              </a:spcBef>
              <a:spcAft>
                <a:spcPts val="0"/>
              </a:spcAft>
              <a:buClr>
                <a:schemeClr val="dk1"/>
              </a:buClr>
              <a:buSzPts val="2200"/>
              <a:buNone/>
            </a:pPr>
            <a:endParaRPr lang="en-US" sz="2200" b="0" i="0" u="none"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This was to detect BLE devices which have the characteristic features of the Identifying Token, </a:t>
            </a:r>
            <a:r>
              <a:rPr lang="en-US" dirty="0" err="1">
                <a:solidFill>
                  <a:schemeClr val="dk1"/>
                </a:solidFill>
                <a:latin typeface="Bookman Old Style"/>
                <a:ea typeface="Bookman Old Style"/>
                <a:cs typeface="Bookman Old Style"/>
                <a:sym typeface="Bookman Old Style"/>
              </a:rPr>
              <a:t>ie</a:t>
            </a:r>
            <a:r>
              <a:rPr lang="en-US" dirty="0">
                <a:solidFill>
                  <a:schemeClr val="dk1"/>
                </a:solidFill>
                <a:latin typeface="Bookman Old Style"/>
                <a:ea typeface="Bookman Old Style"/>
                <a:cs typeface="Bookman Old Style"/>
                <a:sym typeface="Bookman Old Style"/>
              </a:rPr>
              <a:t>, hopefully AirTags </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13</a:t>
            </a:fld>
            <a:endParaRPr/>
          </a:p>
        </p:txBody>
      </p:sp>
    </p:spTree>
    <p:extLst>
      <p:ext uri="{BB962C8B-B14F-4D97-AF65-F5344CB8AC3E}">
        <p14:creationId xmlns:p14="http://schemas.microsoft.com/office/powerpoint/2010/main" val="3911304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Measured Power &amp; Distance Estimation</a:t>
            </a:r>
            <a:endParaRPr dirty="0"/>
          </a:p>
        </p:txBody>
      </p:sp>
      <p:sp>
        <p:nvSpPr>
          <p:cNvPr id="126" name="Google Shape;126;p17"/>
          <p:cNvSpPr txBox="1">
            <a:spLocks noGrp="1"/>
          </p:cNvSpPr>
          <p:nvPr>
            <p:ph type="body" idx="1"/>
          </p:nvPr>
        </p:nvSpPr>
        <p:spPr>
          <a:xfrm>
            <a:off x="1143000" y="1965325"/>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The Measured Power (MP), one-</a:t>
            </a:r>
            <a:r>
              <a:rPr lang="en-US" sz="2200" b="0" i="0" u="none" dirty="0" err="1">
                <a:solidFill>
                  <a:schemeClr val="dk1"/>
                </a:solidFill>
                <a:latin typeface="Bookman Old Style"/>
                <a:ea typeface="Bookman Old Style"/>
                <a:cs typeface="Bookman Old Style"/>
                <a:sym typeface="Bookman Old Style"/>
              </a:rPr>
              <a:t>metre</a:t>
            </a:r>
            <a:r>
              <a:rPr lang="en-US" sz="2200" b="0" i="0" u="none" dirty="0">
                <a:solidFill>
                  <a:schemeClr val="dk1"/>
                </a:solidFill>
                <a:latin typeface="Bookman Old Style"/>
                <a:ea typeface="Bookman Old Style"/>
                <a:cs typeface="Bookman Old Style"/>
                <a:sym typeface="Bookman Old Style"/>
              </a:rPr>
              <a:t> RSSI, of the AirTag was not set and known, and was estimated through experimentation </a:t>
            </a:r>
          </a:p>
          <a:p>
            <a:pPr marL="46038" marR="0" lvl="0" indent="0" algn="l" rtl="0">
              <a:lnSpc>
                <a:spcPct val="90000"/>
              </a:lnSpc>
              <a:spcBef>
                <a:spcPts val="0"/>
              </a:spcBef>
              <a:spcAft>
                <a:spcPts val="0"/>
              </a:spcAft>
              <a:buClr>
                <a:schemeClr val="dk1"/>
              </a:buClr>
              <a:buSzPts val="2200"/>
              <a:buNone/>
            </a:pPr>
            <a:endParaRPr lang="en-US" sz="2200" b="0" i="0" u="none"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MP can be used to estimate the distance of a device away from a broadcaster in conjunction with RSSI</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MP was determined as -53.4 dBm</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Using the formula below, the estimated distance of the device away from the AirTag could be determined:</a:t>
            </a:r>
          </a:p>
          <a:p>
            <a:pPr marL="46038" marR="0" lvl="0" indent="0" algn="l" rtl="0">
              <a:lnSpc>
                <a:spcPct val="90000"/>
              </a:lnSpc>
              <a:spcBef>
                <a:spcPts val="0"/>
              </a:spcBef>
              <a:spcAft>
                <a:spcPts val="0"/>
              </a:spcAft>
              <a:buClr>
                <a:schemeClr val="dk1"/>
              </a:buClr>
              <a:buSzPts val="2200"/>
              <a:buNone/>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Estimated Distance = 10^(MP – current RSSI))/(10 * N), </a:t>
            </a:r>
          </a:p>
          <a:p>
            <a:pPr marL="46038" marR="0" lvl="0" indent="0" algn="l" rtl="0">
              <a:lnSpc>
                <a:spcPct val="90000"/>
              </a:lnSpc>
              <a:spcBef>
                <a:spcPts val="0"/>
              </a:spcBef>
              <a:spcAft>
                <a:spcPts val="0"/>
              </a:spcAft>
              <a:buClr>
                <a:schemeClr val="dk1"/>
              </a:buClr>
              <a:buSzPts val="2200"/>
              <a:buNone/>
            </a:pPr>
            <a:r>
              <a:rPr lang="en-US" dirty="0">
                <a:solidFill>
                  <a:schemeClr val="dk1"/>
                </a:solidFill>
                <a:latin typeface="Bookman Old Style"/>
                <a:ea typeface="Bookman Old Style"/>
                <a:cs typeface="Bookman Old Style"/>
                <a:sym typeface="Bookman Old Style"/>
              </a:rPr>
              <a:t>	where N = 4.5 was used and implemented</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14</a:t>
            </a:fld>
            <a:endParaRPr/>
          </a:p>
        </p:txBody>
      </p:sp>
    </p:spTree>
    <p:extLst>
      <p:ext uri="{BB962C8B-B14F-4D97-AF65-F5344CB8AC3E}">
        <p14:creationId xmlns:p14="http://schemas.microsoft.com/office/powerpoint/2010/main" val="145693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Alert System</a:t>
            </a:r>
            <a:endParaRPr dirty="0"/>
          </a:p>
        </p:txBody>
      </p:sp>
      <p:sp>
        <p:nvSpPr>
          <p:cNvPr id="126" name="Google Shape;126;p17"/>
          <p:cNvSpPr txBox="1">
            <a:spLocks noGrp="1"/>
          </p:cNvSpPr>
          <p:nvPr>
            <p:ph type="body" idx="1"/>
          </p:nvPr>
        </p:nvSpPr>
        <p:spPr>
          <a:xfrm>
            <a:off x="1143000" y="2075656"/>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A notification alert system was implemented using Androids Notification API</a:t>
            </a:r>
          </a:p>
          <a:p>
            <a:pPr marL="228600" marR="0" lvl="0" indent="-182562" algn="l" rtl="0">
              <a:lnSpc>
                <a:spcPct val="90000"/>
              </a:lnSpc>
              <a:spcBef>
                <a:spcPts val="0"/>
              </a:spcBef>
              <a:spcAft>
                <a:spcPts val="0"/>
              </a:spcAft>
              <a:buClr>
                <a:schemeClr val="dk1"/>
              </a:buClr>
              <a:buSzPts val="2200"/>
              <a:buFont typeface="Noto Sans Symbols"/>
              <a:buChar char="▪"/>
            </a:pPr>
            <a:endParaRPr lang="en-US" sz="2200" b="0" i="0" u="none"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A time period of one (1) minute before an alert was given, was used to simulate a period after detection of an AirTag</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notification priority type implemented was set at High Priority to make the alert process very evident</a:t>
            </a:r>
          </a:p>
          <a:p>
            <a:pPr marL="46038" marR="0" lvl="0" indent="0" algn="l" rtl="0">
              <a:lnSpc>
                <a:spcPct val="90000"/>
              </a:lnSpc>
              <a:spcBef>
                <a:spcPts val="0"/>
              </a:spcBef>
              <a:spcAft>
                <a:spcPts val="0"/>
              </a:spcAft>
              <a:buClr>
                <a:schemeClr val="dk1"/>
              </a:buClr>
              <a:buSzPts val="2200"/>
              <a:buNone/>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15</a:t>
            </a:fld>
            <a:endParaRPr/>
          </a:p>
        </p:txBody>
      </p:sp>
    </p:spTree>
    <p:extLst>
      <p:ext uri="{BB962C8B-B14F-4D97-AF65-F5344CB8AC3E}">
        <p14:creationId xmlns:p14="http://schemas.microsoft.com/office/powerpoint/2010/main" val="251344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sym typeface="Bookman Old Style"/>
              </a:rPr>
              <a:t>Methods – Testing &amp; Dataset Creation</a:t>
            </a:r>
            <a:endParaRPr dirty="0"/>
          </a:p>
        </p:txBody>
      </p:sp>
      <p:sp>
        <p:nvSpPr>
          <p:cNvPr id="126" name="Google Shape;126;p17"/>
          <p:cNvSpPr txBox="1">
            <a:spLocks noGrp="1"/>
          </p:cNvSpPr>
          <p:nvPr>
            <p:ph type="body" idx="1"/>
          </p:nvPr>
        </p:nvSpPr>
        <p:spPr>
          <a:xfrm>
            <a:off x="1143000" y="2075656"/>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Experiments were carried out to test the success of the implemented system and each outcomes was recorded</a:t>
            </a:r>
          </a:p>
          <a:p>
            <a:pPr marL="228600" marR="0" lvl="0" indent="-182562" algn="l" rtl="0">
              <a:lnSpc>
                <a:spcPct val="90000"/>
              </a:lnSpc>
              <a:spcBef>
                <a:spcPts val="0"/>
              </a:spcBef>
              <a:spcAft>
                <a:spcPts val="0"/>
              </a:spcAft>
              <a:buClr>
                <a:schemeClr val="dk1"/>
              </a:buClr>
              <a:buSzPts val="2200"/>
              <a:buFont typeface="Noto Sans Symbols"/>
              <a:buChar char="▪"/>
            </a:pPr>
            <a:endParaRPr lang="en-US" sz="2200" b="0" i="0" u="none"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100 data points were recorded for experiments to check if an </a:t>
            </a:r>
            <a:r>
              <a:rPr lang="en-US" dirty="0" err="1">
                <a:solidFill>
                  <a:schemeClr val="dk1"/>
                </a:solidFill>
                <a:latin typeface="Bookman Old Style"/>
                <a:ea typeface="Bookman Old Style"/>
                <a:cs typeface="Bookman Old Style"/>
                <a:sym typeface="Bookman Old Style"/>
              </a:rPr>
              <a:t>AIrTag</a:t>
            </a:r>
            <a:r>
              <a:rPr lang="en-US" dirty="0">
                <a:solidFill>
                  <a:schemeClr val="dk1"/>
                </a:solidFill>
                <a:latin typeface="Bookman Old Style"/>
                <a:ea typeface="Bookman Old Style"/>
                <a:cs typeface="Bookman Old Style"/>
                <a:sym typeface="Bookman Old Style"/>
              </a:rPr>
              <a:t> was correctly detected, and 100 to check if they were correctly not detected.</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Variables recorded include the MAC Address, Advertising Data, MSD, RSSI over distances and Estimated Distance Measured over distances</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ea typeface="Bookman Old Style"/>
                <a:cs typeface="Bookman Old Style"/>
                <a:sym typeface="Bookman Old Style"/>
              </a:rPr>
              <a:t>The accuracy, precision, true positive rate and sensitivity of the system was determined</a:t>
            </a:r>
          </a:p>
          <a:p>
            <a:pPr marL="46038" marR="0" lvl="0" indent="0" algn="l" rtl="0">
              <a:lnSpc>
                <a:spcPct val="90000"/>
              </a:lnSpc>
              <a:spcBef>
                <a:spcPts val="0"/>
              </a:spcBef>
              <a:spcAft>
                <a:spcPts val="0"/>
              </a:spcAft>
              <a:buClr>
                <a:schemeClr val="dk1"/>
              </a:buClr>
              <a:buSzPts val="2200"/>
              <a:buNone/>
            </a:pPr>
            <a:endParaRPr lang="en-US" dirty="0">
              <a:solidFill>
                <a:schemeClr val="dk1"/>
              </a:solidFill>
              <a:latin typeface="Bookman Old Style"/>
              <a:ea typeface="Bookman Old Style"/>
              <a:cs typeface="Bookman Old Style"/>
              <a:sym typeface="Bookman Old Style"/>
            </a:endParaRPr>
          </a:p>
          <a:p>
            <a:pPr marL="46038" marR="0" lvl="0" indent="0" algn="l" rtl="0">
              <a:lnSpc>
                <a:spcPct val="90000"/>
              </a:lnSpc>
              <a:spcBef>
                <a:spcPts val="0"/>
              </a:spcBef>
              <a:spcAft>
                <a:spcPts val="0"/>
              </a:spcAft>
              <a:buClr>
                <a:schemeClr val="dk1"/>
              </a:buClr>
              <a:buSzPts val="2200"/>
              <a:buNone/>
            </a:pPr>
            <a:r>
              <a:rPr lang="en-US" dirty="0">
                <a:solidFill>
                  <a:schemeClr val="dk1"/>
                </a:solidFill>
                <a:latin typeface="Bookman Old Style"/>
                <a:ea typeface="Bookman Old Style"/>
                <a:cs typeface="Bookman Old Style"/>
                <a:sym typeface="Bookman Old Style"/>
              </a:rPr>
              <a:t> </a:t>
            </a:r>
            <a:endParaRPr dirty="0">
              <a:solidFill>
                <a:schemeClr val="dk1"/>
              </a:solidFill>
              <a:latin typeface="Bookman Old Style"/>
              <a:ea typeface="Bookman Old Style"/>
              <a:cs typeface="Bookman Old Style"/>
              <a:sym typeface="Bookman Old Style"/>
            </a:endParaRPr>
          </a:p>
        </p:txBody>
      </p:sp>
      <p:sp>
        <p:nvSpPr>
          <p:cNvPr id="127" name="Google Shape;127;p17"/>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28" name="Google Shape;128;p17"/>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16</a:t>
            </a:fld>
            <a:endParaRPr/>
          </a:p>
        </p:txBody>
      </p:sp>
    </p:spTree>
    <p:extLst>
      <p:ext uri="{BB962C8B-B14F-4D97-AF65-F5344CB8AC3E}">
        <p14:creationId xmlns:p14="http://schemas.microsoft.com/office/powerpoint/2010/main" val="234915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143000" y="268288"/>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RESULTS</a:t>
            </a:r>
            <a:endParaRPr dirty="0"/>
          </a:p>
        </p:txBody>
      </p:sp>
      <p:sp>
        <p:nvSpPr>
          <p:cNvPr id="134" name="Google Shape;134;p18"/>
          <p:cNvSpPr txBox="1">
            <a:spLocks noGrp="1"/>
          </p:cNvSpPr>
          <p:nvPr>
            <p:ph type="body" idx="1"/>
          </p:nvPr>
        </p:nvSpPr>
        <p:spPr>
          <a:xfrm>
            <a:off x="1143000" y="1335506"/>
            <a:ext cx="9872662" cy="4532312"/>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A simple android application capable of detecting AirTags was implemented</a:t>
            </a:r>
          </a:p>
          <a:p>
            <a:pPr marL="46038" marR="0" lvl="0" indent="0" algn="l" rtl="0">
              <a:lnSpc>
                <a:spcPct val="90000"/>
              </a:lnSpc>
              <a:spcBef>
                <a:spcPts val="0"/>
              </a:spcBef>
              <a:spcAft>
                <a:spcPts val="0"/>
              </a:spcAft>
              <a:buClr>
                <a:schemeClr val="dk1"/>
              </a:buClr>
              <a:buSzPts val="2200"/>
              <a:buNone/>
            </a:pPr>
            <a:endParaRPr dirty="0"/>
          </a:p>
        </p:txBody>
      </p:sp>
      <p:sp>
        <p:nvSpPr>
          <p:cNvPr id="135" name="Google Shape;135;p18"/>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17</a:t>
            </a:fld>
            <a:endParaRPr/>
          </a:p>
        </p:txBody>
      </p:sp>
      <p:pic>
        <p:nvPicPr>
          <p:cNvPr id="9" name="Picture 8" descr="A picture containing background pattern&#10;&#10;Description automatically generated">
            <a:extLst>
              <a:ext uri="{FF2B5EF4-FFF2-40B4-BE49-F238E27FC236}">
                <a16:creationId xmlns:a16="http://schemas.microsoft.com/office/drawing/2014/main" id="{EBF565E3-E483-7FEB-DD29-CA4E0D4329A7}"/>
              </a:ext>
            </a:extLst>
          </p:cNvPr>
          <p:cNvPicPr>
            <a:picLocks noChangeAspect="1"/>
          </p:cNvPicPr>
          <p:nvPr/>
        </p:nvPicPr>
        <p:blipFill>
          <a:blip r:embed="rId3"/>
          <a:stretch>
            <a:fillRect/>
          </a:stretch>
        </p:blipFill>
        <p:spPr>
          <a:xfrm>
            <a:off x="1139825" y="2057400"/>
            <a:ext cx="2266156" cy="4532312"/>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E9EFD785-AEE8-F6E7-BFB6-1BAAA9CB30CE}"/>
              </a:ext>
            </a:extLst>
          </p:cNvPr>
          <p:cNvPicPr>
            <a:picLocks noChangeAspect="1"/>
          </p:cNvPicPr>
          <p:nvPr/>
        </p:nvPicPr>
        <p:blipFill>
          <a:blip r:embed="rId4"/>
          <a:stretch>
            <a:fillRect/>
          </a:stretch>
        </p:blipFill>
        <p:spPr>
          <a:xfrm>
            <a:off x="4944665" y="2057400"/>
            <a:ext cx="2266156" cy="4532312"/>
          </a:xfrm>
          <a:prstGeom prst="rect">
            <a:avLst/>
          </a:prstGeom>
        </p:spPr>
      </p:pic>
      <p:pic>
        <p:nvPicPr>
          <p:cNvPr id="13" name="Picture 12" descr="Graphical user interface, text, application, email&#10;&#10;Description automatically generated">
            <a:extLst>
              <a:ext uri="{FF2B5EF4-FFF2-40B4-BE49-F238E27FC236}">
                <a16:creationId xmlns:a16="http://schemas.microsoft.com/office/drawing/2014/main" id="{02A92CCE-5546-F733-0976-1EFC357A053C}"/>
              </a:ext>
            </a:extLst>
          </p:cNvPr>
          <p:cNvPicPr>
            <a:picLocks noChangeAspect="1"/>
          </p:cNvPicPr>
          <p:nvPr/>
        </p:nvPicPr>
        <p:blipFill>
          <a:blip r:embed="rId5"/>
          <a:stretch>
            <a:fillRect/>
          </a:stretch>
        </p:blipFill>
        <p:spPr>
          <a:xfrm>
            <a:off x="8782844" y="2057400"/>
            <a:ext cx="2266156" cy="45323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143000" y="268288"/>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RESULTS</a:t>
            </a:r>
            <a:endParaRPr dirty="0"/>
          </a:p>
        </p:txBody>
      </p:sp>
      <p:sp>
        <p:nvSpPr>
          <p:cNvPr id="134" name="Google Shape;134;p18"/>
          <p:cNvSpPr txBox="1">
            <a:spLocks noGrp="1"/>
          </p:cNvSpPr>
          <p:nvPr>
            <p:ph type="body" idx="1"/>
          </p:nvPr>
        </p:nvSpPr>
        <p:spPr>
          <a:xfrm>
            <a:off x="1143000" y="1335506"/>
            <a:ext cx="9872662" cy="4532312"/>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The use of Linear Regression Model (LRM) with parameters below, to predict the Measured Power was validated with </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An optimum line of best fit</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An optimum residual plot</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An optimum Co-efficient of Determination value of about 0.678. (How much a variation in RSSI can be explained by a variation in distance)</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LRM parameters:</a:t>
            </a:r>
          </a:p>
          <a:p>
            <a:pPr marL="685800" lvl="1" indent="-182562">
              <a:spcBef>
                <a:spcPts val="0"/>
              </a:spcBef>
              <a:buClr>
                <a:schemeClr val="dk1"/>
              </a:buClr>
              <a:buSzPts val="2200"/>
              <a:buFont typeface="Noto Sans Symbols"/>
              <a:buChar char="▪"/>
            </a:pPr>
            <a:r>
              <a:rPr lang="en-US" dirty="0">
                <a:solidFill>
                  <a:schemeClr val="dk1"/>
                </a:solidFill>
                <a:latin typeface="Bookman Old Style"/>
                <a:sym typeface="Bookman Old Style"/>
              </a:rPr>
              <a:t>Intercept : -48.67482470990923</a:t>
            </a:r>
          </a:p>
          <a:p>
            <a:pPr marL="685800" lvl="1" indent="-182562">
              <a:spcBef>
                <a:spcPts val="0"/>
              </a:spcBef>
              <a:buClr>
                <a:schemeClr val="dk1"/>
              </a:buClr>
              <a:buSzPts val="2200"/>
              <a:buFont typeface="Noto Sans Symbols"/>
              <a:buChar char="▪"/>
            </a:pPr>
            <a:r>
              <a:rPr lang="en-US" dirty="0">
                <a:solidFill>
                  <a:schemeClr val="dk1"/>
                </a:solidFill>
                <a:latin typeface="Bookman Old Style"/>
                <a:sym typeface="Bookman Old Style"/>
              </a:rPr>
              <a:t>Slope: -4.74352406</a:t>
            </a:r>
          </a:p>
          <a:p>
            <a:pPr marL="46038" marR="0" lvl="0" indent="0" algn="l" rtl="0">
              <a:lnSpc>
                <a:spcPct val="90000"/>
              </a:lnSpc>
              <a:spcBef>
                <a:spcPts val="0"/>
              </a:spcBef>
              <a:spcAft>
                <a:spcPts val="0"/>
              </a:spcAft>
              <a:buClr>
                <a:schemeClr val="dk1"/>
              </a:buClr>
              <a:buSzPts val="2200"/>
              <a:buNone/>
            </a:pPr>
            <a:endParaRPr dirty="0"/>
          </a:p>
        </p:txBody>
      </p:sp>
      <p:sp>
        <p:nvSpPr>
          <p:cNvPr id="135" name="Google Shape;135;p18"/>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18</a:t>
            </a:fld>
            <a:endParaRPr/>
          </a:p>
        </p:txBody>
      </p:sp>
    </p:spTree>
    <p:extLst>
      <p:ext uri="{BB962C8B-B14F-4D97-AF65-F5344CB8AC3E}">
        <p14:creationId xmlns:p14="http://schemas.microsoft.com/office/powerpoint/2010/main" val="1114028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143000" y="268288"/>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RESULTS</a:t>
            </a:r>
            <a:endParaRPr dirty="0"/>
          </a:p>
        </p:txBody>
      </p:sp>
      <p:sp>
        <p:nvSpPr>
          <p:cNvPr id="134" name="Google Shape;134;p18"/>
          <p:cNvSpPr txBox="1">
            <a:spLocks noGrp="1"/>
          </p:cNvSpPr>
          <p:nvPr>
            <p:ph type="body" idx="1"/>
          </p:nvPr>
        </p:nvSpPr>
        <p:spPr>
          <a:xfrm>
            <a:off x="1143000" y="1335506"/>
            <a:ext cx="9872662" cy="4532312"/>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Naïve Bayes Algorithm, Support Vector Machine and Random Forest was used to determine the accuracy metrics of the system. The average values of the system are:</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Accuracy – 99.17%</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Precision – 0.992</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Sensitivity – 0.992</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False Positive Rate – 0.008</a:t>
            </a:r>
          </a:p>
          <a:p>
            <a:pPr marL="46038" marR="0" lvl="0" indent="0" algn="l" rtl="0">
              <a:lnSpc>
                <a:spcPct val="90000"/>
              </a:lnSpc>
              <a:spcBef>
                <a:spcPts val="0"/>
              </a:spcBef>
              <a:spcAft>
                <a:spcPts val="0"/>
              </a:spcAft>
              <a:buClr>
                <a:schemeClr val="dk1"/>
              </a:buClr>
              <a:buSzPts val="2200"/>
              <a:buNone/>
            </a:pPr>
            <a:endParaRPr dirty="0"/>
          </a:p>
        </p:txBody>
      </p:sp>
      <p:sp>
        <p:nvSpPr>
          <p:cNvPr id="135" name="Google Shape;135;p18"/>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19</a:t>
            </a:fld>
            <a:endParaRPr/>
          </a:p>
        </p:txBody>
      </p:sp>
    </p:spTree>
    <p:extLst>
      <p:ext uri="{BB962C8B-B14F-4D97-AF65-F5344CB8AC3E}">
        <p14:creationId xmlns:p14="http://schemas.microsoft.com/office/powerpoint/2010/main" val="36418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1143000" y="344487"/>
            <a:ext cx="9875837" cy="73818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Bookman Old Style"/>
              <a:buNone/>
            </a:pPr>
            <a:r>
              <a:rPr lang="en-US" sz="4000" b="1" i="0" u="none" strike="noStrike" cap="none">
                <a:solidFill>
                  <a:schemeClr val="dk1"/>
                </a:solidFill>
                <a:latin typeface="Bookman Old Style"/>
                <a:ea typeface="Bookman Old Style"/>
                <a:cs typeface="Bookman Old Style"/>
                <a:sym typeface="Bookman Old Style"/>
              </a:rPr>
              <a:t>OUTLINE</a:t>
            </a:r>
            <a:endParaRPr/>
          </a:p>
        </p:txBody>
      </p:sp>
      <p:sp>
        <p:nvSpPr>
          <p:cNvPr id="88" name="Google Shape;88;p12"/>
          <p:cNvSpPr txBox="1">
            <a:spLocks noGrp="1"/>
          </p:cNvSpPr>
          <p:nvPr>
            <p:ph type="body" idx="1"/>
          </p:nvPr>
        </p:nvSpPr>
        <p:spPr>
          <a:xfrm>
            <a:off x="1144575" y="1018750"/>
            <a:ext cx="9872700" cy="5005500"/>
          </a:xfrm>
          <a:prstGeom prst="rect">
            <a:avLst/>
          </a:prstGeom>
          <a:noFill/>
          <a:ln>
            <a:noFill/>
          </a:ln>
        </p:spPr>
        <p:txBody>
          <a:bodyPr spcFirstLastPara="1" wrap="square" lIns="91425" tIns="45700" rIns="91425" bIns="45700" anchor="t" anchorCtr="0">
            <a:noAutofit/>
          </a:bodyPr>
          <a:lstStyle/>
          <a:p>
            <a:pPr marL="457200" marR="0" lvl="1" indent="-182562" algn="l" rtl="0">
              <a:lnSpc>
                <a:spcPct val="90000"/>
              </a:lnSpc>
              <a:spcBef>
                <a:spcPts val="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Introduction</a:t>
            </a:r>
            <a:endParaRPr sz="1900" dirty="0">
              <a:solidFill>
                <a:schemeClr val="dk1"/>
              </a:solidFill>
              <a:latin typeface="Bookman Old Style"/>
              <a:ea typeface="Bookman Old Style"/>
              <a:cs typeface="Bookman Old Style"/>
              <a:sym typeface="Bookman Old Style"/>
            </a:endParaRPr>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Aims a</a:t>
            </a:r>
            <a:r>
              <a:rPr lang="en-US" sz="1900" dirty="0">
                <a:solidFill>
                  <a:schemeClr val="dk1"/>
                </a:solidFill>
                <a:latin typeface="Bookman Old Style"/>
                <a:ea typeface="Bookman Old Style"/>
                <a:cs typeface="Bookman Old Style"/>
                <a:sym typeface="Bookman Old Style"/>
              </a:rPr>
              <a:t>nd Objectives</a:t>
            </a:r>
            <a:endParaRPr sz="1900" b="0" i="0" u="none" strike="noStrike" cap="none" dirty="0">
              <a:solidFill>
                <a:schemeClr val="dk1"/>
              </a:solidFill>
              <a:latin typeface="Bookman Old Style"/>
              <a:ea typeface="Bookman Old Style"/>
              <a:cs typeface="Bookman Old Style"/>
              <a:sym typeface="Bookman Old Style"/>
            </a:endParaRPr>
          </a:p>
          <a:p>
            <a:pPr marL="457200" lvl="1" indent="-182562" algn="l" rtl="0">
              <a:spcBef>
                <a:spcPts val="600"/>
              </a:spcBef>
              <a:spcAft>
                <a:spcPts val="0"/>
              </a:spcAft>
              <a:buClr>
                <a:schemeClr val="dk1"/>
              </a:buClr>
              <a:buSzPts val="1900"/>
              <a:buFont typeface="Noto Sans Symbols"/>
              <a:buChar char="▪"/>
            </a:pPr>
            <a:r>
              <a:rPr lang="en-US" sz="1900" dirty="0">
                <a:solidFill>
                  <a:schemeClr val="dk1"/>
                </a:solidFill>
                <a:latin typeface="Bookman Old Style"/>
                <a:ea typeface="Bookman Old Style"/>
                <a:cs typeface="Bookman Old Style"/>
                <a:sym typeface="Bookman Old Style"/>
              </a:rPr>
              <a:t>Relevance and Beneficiaries</a:t>
            </a:r>
            <a:endParaRPr dirty="0"/>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Critical Context</a:t>
            </a:r>
            <a:endParaRPr sz="1900" b="0" i="0" u="none" strike="noStrike" cap="none" dirty="0">
              <a:solidFill>
                <a:schemeClr val="dk1"/>
              </a:solidFill>
              <a:latin typeface="Bookman Old Style"/>
              <a:ea typeface="Bookman Old Style"/>
              <a:cs typeface="Bookman Old Style"/>
              <a:sym typeface="Bookman Old Style"/>
            </a:endParaRPr>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Methods</a:t>
            </a:r>
            <a:endParaRPr dirty="0"/>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ea typeface="Bookman Old Style"/>
                <a:cs typeface="Bookman Old Style"/>
                <a:sym typeface="Bookman Old Style"/>
              </a:rPr>
              <a:t>Identifying AirTag</a:t>
            </a:r>
            <a:endParaRPr sz="1900" b="0" i="0" u="none" strike="noStrike" cap="none" dirty="0">
              <a:solidFill>
                <a:schemeClr val="dk1"/>
              </a:solidFill>
              <a:latin typeface="Bookman Old Style"/>
              <a:ea typeface="Bookman Old Style"/>
              <a:cs typeface="Bookman Old Style"/>
              <a:sym typeface="Bookman Old Style"/>
            </a:endParaRPr>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sym typeface="Bookman Old Style"/>
              </a:rPr>
              <a:t>Extracting Identifying Token</a:t>
            </a:r>
            <a:endParaRPr dirty="0"/>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sym typeface="Bookman Old Style"/>
              </a:rPr>
              <a:t>Scan Filter</a:t>
            </a:r>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sym typeface="Bookman Old Style"/>
              </a:rPr>
              <a:t>Measured Power and Distance Estimation</a:t>
            </a:r>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sym typeface="Bookman Old Style"/>
              </a:rPr>
              <a:t>Alert System</a:t>
            </a:r>
          </a:p>
          <a:p>
            <a:pPr marL="730250" marR="0" lvl="2" indent="-182562" algn="l" rtl="0">
              <a:lnSpc>
                <a:spcPct val="90000"/>
              </a:lnSpc>
              <a:spcBef>
                <a:spcPts val="600"/>
              </a:spcBef>
              <a:spcAft>
                <a:spcPts val="0"/>
              </a:spcAft>
              <a:buClr>
                <a:schemeClr val="dk1"/>
              </a:buClr>
              <a:buSzPts val="1900"/>
              <a:buFont typeface="Noto Sans Symbols"/>
              <a:buChar char="▪"/>
            </a:pPr>
            <a:r>
              <a:rPr lang="en-US" sz="1900" dirty="0">
                <a:solidFill>
                  <a:schemeClr val="dk1"/>
                </a:solidFill>
                <a:latin typeface="Bookman Old Style"/>
                <a:sym typeface="Bookman Old Style"/>
              </a:rPr>
              <a:t>Testing and Dataset Creation</a:t>
            </a:r>
            <a:endParaRPr dirty="0"/>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Results</a:t>
            </a:r>
            <a:endParaRPr dirty="0"/>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Discussion and Conclusion</a:t>
            </a:r>
            <a:endParaRPr dirty="0"/>
          </a:p>
          <a:p>
            <a:pPr marL="457200" marR="0" lvl="1" indent="-182561" algn="l" rtl="0">
              <a:lnSpc>
                <a:spcPct val="90000"/>
              </a:lnSpc>
              <a:spcBef>
                <a:spcPts val="600"/>
              </a:spcBef>
              <a:spcAft>
                <a:spcPts val="0"/>
              </a:spcAft>
              <a:buClr>
                <a:schemeClr val="dk1"/>
              </a:buClr>
              <a:buSzPts val="1900"/>
              <a:buFont typeface="Noto Sans Symbols"/>
              <a:buChar char="▪"/>
            </a:pPr>
            <a:r>
              <a:rPr lang="en-US" sz="1900" b="0" i="0" u="none" strike="noStrike" cap="none" dirty="0">
                <a:solidFill>
                  <a:schemeClr val="dk1"/>
                </a:solidFill>
                <a:latin typeface="Bookman Old Style"/>
                <a:ea typeface="Bookman Old Style"/>
                <a:cs typeface="Bookman Old Style"/>
                <a:sym typeface="Bookman Old Style"/>
              </a:rPr>
              <a:t>References</a:t>
            </a:r>
            <a:endParaRPr dirty="0"/>
          </a:p>
        </p:txBody>
      </p:sp>
      <p:sp>
        <p:nvSpPr>
          <p:cNvPr id="89" name="Google Shape;89;p12"/>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DISCUSSION &amp; CONCLUSION</a:t>
            </a:r>
            <a:endParaRPr dirty="0"/>
          </a:p>
        </p:txBody>
      </p:sp>
      <p:sp>
        <p:nvSpPr>
          <p:cNvPr id="225" name="Google Shape;225;p29"/>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The results showed the design of a system capable of detecting AirTags and how effective the Identifying Token is at detecting AirTags uniquely. </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The experiments performed to determine the validity of the system showed that the system has a high accuracy, precision, sensitivity and False Positive Rate.</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The objectives set at the beginning of the project were largely met, i.e., deriving an Identifying Token for the AirTag, designing and implementing an android application using the Identifying tokens, and testing the system to validate its accuracy in detection. </a:t>
            </a:r>
            <a:endParaRPr dirty="0"/>
          </a:p>
        </p:txBody>
      </p:sp>
      <p:sp>
        <p:nvSpPr>
          <p:cNvPr id="226" name="Google Shape;226;p29"/>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227" name="Google Shape;227;p29"/>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9"/>
          <p:cNvSpPr txBox="1">
            <a:spLocks noGrp="1"/>
          </p:cNvSpPr>
          <p:nvPr>
            <p:ph type="title"/>
          </p:nvPr>
        </p:nvSpPr>
        <p:spPr>
          <a:xfrm>
            <a:off x="1139825" y="316662"/>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DISCUSSION &amp; CONCLUSION</a:t>
            </a:r>
            <a:endParaRPr dirty="0"/>
          </a:p>
        </p:txBody>
      </p:sp>
      <p:sp>
        <p:nvSpPr>
          <p:cNvPr id="225" name="Google Shape;225;p29"/>
          <p:cNvSpPr txBox="1">
            <a:spLocks noGrp="1"/>
          </p:cNvSpPr>
          <p:nvPr>
            <p:ph type="body" idx="1"/>
          </p:nvPr>
        </p:nvSpPr>
        <p:spPr>
          <a:xfrm>
            <a:off x="1143000" y="1375440"/>
            <a:ext cx="9872662" cy="4917323"/>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2200"/>
              <a:buFont typeface="Noto Sans Symbols"/>
              <a:buChar char="▪"/>
            </a:pPr>
            <a:r>
              <a:rPr lang="en-US" sz="2200" b="0" i="0" u="none" dirty="0">
                <a:solidFill>
                  <a:schemeClr val="dk1"/>
                </a:solidFill>
                <a:latin typeface="Bookman Old Style"/>
                <a:ea typeface="Bookman Old Style"/>
                <a:cs typeface="Bookman Old Style"/>
                <a:sym typeface="Bookman Old Style"/>
              </a:rPr>
              <a:t>Further work might be undertaken to determine if another Identifying Token can be derived or predicted for the AirTag. </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 In evaluating the measured power, thorough modelling such as using a Polynomial Regression Model could be explored for its prediction</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More work on stalker scenarios especially in commuting situations could be experimented on and </a:t>
            </a:r>
            <a:r>
              <a:rPr lang="en-US" dirty="0" err="1">
                <a:solidFill>
                  <a:schemeClr val="dk1"/>
                </a:solidFill>
                <a:latin typeface="Bookman Old Style"/>
                <a:sym typeface="Bookman Old Style"/>
              </a:rPr>
              <a:t>analysed</a:t>
            </a:r>
            <a:r>
              <a:rPr lang="en-US" dirty="0">
                <a:solidFill>
                  <a:schemeClr val="dk1"/>
                </a:solidFill>
                <a:latin typeface="Bookman Old Style"/>
                <a:sym typeface="Bookman Old Style"/>
              </a:rPr>
              <a:t> to discern an appropriate time value, or set of values, where stalking can be ascertained</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Work could be done to implement an iOS version of the system to work on iPhones and iPads</a:t>
            </a:r>
          </a:p>
          <a:p>
            <a:pPr marL="228600" marR="0" lvl="0" indent="-182562" algn="l" rtl="0">
              <a:lnSpc>
                <a:spcPct val="90000"/>
              </a:lnSpc>
              <a:spcBef>
                <a:spcPts val="0"/>
              </a:spcBef>
              <a:spcAft>
                <a:spcPts val="0"/>
              </a:spcAft>
              <a:buClr>
                <a:schemeClr val="dk1"/>
              </a:buClr>
              <a:buSzPts val="2200"/>
              <a:buFont typeface="Noto Sans Symbols"/>
              <a:buChar char="▪"/>
            </a:pPr>
            <a:endParaRPr lang="en-US" dirty="0">
              <a:solidFill>
                <a:schemeClr val="dk1"/>
              </a:solidFill>
              <a:latin typeface="Bookman Old Style"/>
              <a:sym typeface="Bookman Old Style"/>
            </a:endParaRPr>
          </a:p>
          <a:p>
            <a:pPr marL="228600" marR="0" lvl="0" indent="-182562" algn="l" rtl="0">
              <a:lnSpc>
                <a:spcPct val="90000"/>
              </a:lnSpc>
              <a:spcBef>
                <a:spcPts val="0"/>
              </a:spcBef>
              <a:spcAft>
                <a:spcPts val="0"/>
              </a:spcAft>
              <a:buClr>
                <a:schemeClr val="dk1"/>
              </a:buClr>
              <a:buSzPts val="2200"/>
              <a:buFont typeface="Noto Sans Symbols"/>
              <a:buChar char="▪"/>
            </a:pPr>
            <a:r>
              <a:rPr lang="en-US" dirty="0">
                <a:solidFill>
                  <a:schemeClr val="dk1"/>
                </a:solidFill>
                <a:latin typeface="Bookman Old Style"/>
                <a:sym typeface="Bookman Old Style"/>
              </a:rPr>
              <a:t> More work on verification and validation could be done using many BLE devices to check the reliability of the results reported</a:t>
            </a:r>
            <a:endParaRPr dirty="0"/>
          </a:p>
        </p:txBody>
      </p:sp>
      <p:sp>
        <p:nvSpPr>
          <p:cNvPr id="226" name="Google Shape;226;p29"/>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227" name="Google Shape;227;p29"/>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21</a:t>
            </a:fld>
            <a:endParaRPr/>
          </a:p>
        </p:txBody>
      </p:sp>
    </p:spTree>
    <p:extLst>
      <p:ext uri="{BB962C8B-B14F-4D97-AF65-F5344CB8AC3E}">
        <p14:creationId xmlns:p14="http://schemas.microsoft.com/office/powerpoint/2010/main" val="4115599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1086602" y="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REFERENCES</a:t>
            </a:r>
            <a:endParaRPr b="1" dirty="0"/>
          </a:p>
        </p:txBody>
      </p:sp>
      <p:sp>
        <p:nvSpPr>
          <p:cNvPr id="233" name="Google Shape;233;p30"/>
          <p:cNvSpPr txBox="1">
            <a:spLocks noGrp="1"/>
          </p:cNvSpPr>
          <p:nvPr>
            <p:ph type="body" idx="1"/>
          </p:nvPr>
        </p:nvSpPr>
        <p:spPr>
          <a:xfrm>
            <a:off x="818147" y="950495"/>
            <a:ext cx="10218152" cy="403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Apple (United Kingdom). 2020. AirTag. [online] Available at: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&lt;https://www.apple.com/uk/airtag/&gt; </a:t>
            </a:r>
          </a:p>
          <a:p>
            <a:pPr marL="0" lvl="0" indent="0" algn="l" rtl="0">
              <a:lnSpc>
                <a:spcPct val="100000"/>
              </a:lnSpc>
              <a:spcBef>
                <a:spcPts val="0"/>
              </a:spcBef>
              <a:spcAft>
                <a:spcPts val="0"/>
              </a:spcAft>
              <a:buClr>
                <a:schemeClr val="dk1"/>
              </a:buClr>
              <a:buSzPts val="1100"/>
              <a:buFont typeface="Arial"/>
              <a:buNone/>
            </a:pPr>
            <a:endParaRPr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Becker, J., Li, D. and </a:t>
            </a:r>
            <a:r>
              <a:rPr lang="en-US" sz="1800" dirty="0" err="1">
                <a:solidFill>
                  <a:srgbClr val="323232"/>
                </a:solidFill>
                <a:highlight>
                  <a:srgbClr val="FFFFFF"/>
                </a:highlight>
                <a:latin typeface="Bookman Old Style"/>
                <a:ea typeface="Bookman Old Style"/>
                <a:cs typeface="Bookman Old Style"/>
                <a:sym typeface="Bookman Old Style"/>
              </a:rPr>
              <a:t>Starobinski</a:t>
            </a:r>
            <a:r>
              <a:rPr lang="en-US" sz="1800" dirty="0">
                <a:solidFill>
                  <a:srgbClr val="323232"/>
                </a:solidFill>
                <a:highlight>
                  <a:srgbClr val="FFFFFF"/>
                </a:highlight>
                <a:latin typeface="Bookman Old Style"/>
                <a:ea typeface="Bookman Old Style"/>
                <a:cs typeface="Bookman Old Style"/>
                <a:sym typeface="Bookman Old Style"/>
              </a:rPr>
              <a:t>, D., 2019. Tracking Anonymized Bluetooth Devices.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Proceedings on Privacy Enhancing Technologies, 2019(3), pp.50-65. </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GB" sz="1800" dirty="0" err="1">
                <a:solidFill>
                  <a:srgbClr val="323232"/>
                </a:solidFill>
                <a:highlight>
                  <a:srgbClr val="FFFFFF"/>
                </a:highlight>
                <a:latin typeface="Bookman Old Style"/>
                <a:ea typeface="Bookman Old Style"/>
                <a:cs typeface="Bookman Old Style"/>
                <a:sym typeface="Bookman Old Style"/>
              </a:rPr>
              <a:t>Catley</a:t>
            </a:r>
            <a:r>
              <a:rPr lang="en-GB" sz="1800" dirty="0">
                <a:solidFill>
                  <a:srgbClr val="323232"/>
                </a:solidFill>
                <a:highlight>
                  <a:srgbClr val="FFFFFF"/>
                </a:highlight>
                <a:latin typeface="Bookman Old Style"/>
                <a:ea typeface="Bookman Old Style"/>
                <a:cs typeface="Bookman Old Style"/>
                <a:sym typeface="Bookman Old Style"/>
              </a:rPr>
              <a:t>, A., 2022. Apple </a:t>
            </a:r>
            <a:r>
              <a:rPr lang="en-GB" sz="1800" dirty="0" err="1">
                <a:solidFill>
                  <a:srgbClr val="323232"/>
                </a:solidFill>
                <a:highlight>
                  <a:srgbClr val="FFFFFF"/>
                </a:highlight>
                <a:latin typeface="Bookman Old Style"/>
                <a:ea typeface="Bookman Old Style"/>
                <a:cs typeface="Bookman Old Style"/>
                <a:sym typeface="Bookman Old Style"/>
              </a:rPr>
              <a:t>AirTag</a:t>
            </a:r>
            <a:r>
              <a:rPr lang="en-GB" sz="1800" dirty="0">
                <a:solidFill>
                  <a:srgbClr val="323232"/>
                </a:solidFill>
                <a:highlight>
                  <a:srgbClr val="FFFFFF"/>
                </a:highlight>
                <a:latin typeface="Bookman Old Style"/>
                <a:ea typeface="Bookman Old Style"/>
                <a:cs typeface="Bookman Old Style"/>
                <a:sym typeface="Bookman Old Style"/>
              </a:rPr>
              <a:t> Reverse Engineering - Adam </a:t>
            </a:r>
            <a:r>
              <a:rPr lang="en-GB" sz="1800" dirty="0" err="1">
                <a:solidFill>
                  <a:srgbClr val="323232"/>
                </a:solidFill>
                <a:highlight>
                  <a:srgbClr val="FFFFFF"/>
                </a:highlight>
                <a:latin typeface="Bookman Old Style"/>
                <a:ea typeface="Bookman Old Style"/>
                <a:cs typeface="Bookman Old Style"/>
                <a:sym typeface="Bookman Old Style"/>
              </a:rPr>
              <a:t>Catley</a:t>
            </a:r>
            <a:r>
              <a:rPr lang="en-GB" sz="1800" dirty="0">
                <a:solidFill>
                  <a:srgbClr val="323232"/>
                </a:solidFill>
                <a:highlight>
                  <a:srgbClr val="FFFFFF"/>
                </a:highlight>
                <a:latin typeface="Bookman Old Style"/>
                <a:ea typeface="Bookman Old Style"/>
                <a:cs typeface="Bookman Old Style"/>
                <a:sym typeface="Bookman Old Style"/>
              </a:rPr>
              <a:t>. [online] Adamcatley.com. </a:t>
            </a:r>
          </a:p>
          <a:p>
            <a:pPr marL="0" lvl="0" indent="0" algn="l" rtl="0">
              <a:lnSpc>
                <a:spcPct val="100000"/>
              </a:lnSpc>
              <a:spcBef>
                <a:spcPts val="0"/>
              </a:spcBef>
              <a:spcAft>
                <a:spcPts val="0"/>
              </a:spcAft>
              <a:buClr>
                <a:schemeClr val="dk1"/>
              </a:buClr>
              <a:buSzPts val="1100"/>
              <a:buFont typeface="Arial"/>
              <a:buNone/>
            </a:pPr>
            <a:r>
              <a:rPr lang="en-GB" sz="1800" dirty="0">
                <a:solidFill>
                  <a:srgbClr val="323232"/>
                </a:solidFill>
                <a:highlight>
                  <a:srgbClr val="FFFFFF"/>
                </a:highlight>
                <a:latin typeface="Bookman Old Style"/>
                <a:ea typeface="Bookman Old Style"/>
                <a:cs typeface="Bookman Old Style"/>
                <a:sym typeface="Bookman Old Style"/>
              </a:rPr>
              <a:t>Available at: </a:t>
            </a:r>
            <a:r>
              <a:rPr lang="en-GB" sz="1800" dirty="0">
                <a:solidFill>
                  <a:srgbClr val="323232"/>
                </a:solidFill>
                <a:highlight>
                  <a:srgbClr val="FFFFFF"/>
                </a:highlight>
                <a:latin typeface="Bookman Old Style"/>
                <a:ea typeface="Bookman Old Style"/>
                <a:cs typeface="Bookman Old Style"/>
                <a:sym typeface="Bookman Old Style"/>
                <a:hlinkClick r:id="rId3"/>
              </a:rPr>
              <a:t>https://adamcatley.com/AirTag.html</a:t>
            </a:r>
            <a:endParaRPr lang="en-GB"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Clover, J., 2022. AirTags: Apple's Item Trackers - Everything We Know. [online] MacRumors.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Available at: &lt;https://www.macrumors.com/guide/airtags/&gt; </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Clover, J., Hardwick, T., Charlton, H., </a:t>
            </a:r>
            <a:r>
              <a:rPr lang="en-US" sz="1800" dirty="0" err="1">
                <a:solidFill>
                  <a:srgbClr val="323232"/>
                </a:solidFill>
                <a:highlight>
                  <a:srgbClr val="FFFFFF"/>
                </a:highlight>
                <a:latin typeface="Bookman Old Style"/>
                <a:ea typeface="Bookman Old Style"/>
                <a:cs typeface="Bookman Old Style"/>
                <a:sym typeface="Bookman Old Style"/>
              </a:rPr>
              <a:t>Fathi</a:t>
            </a:r>
            <a:r>
              <a:rPr lang="en-US" sz="1800" dirty="0">
                <a:solidFill>
                  <a:srgbClr val="323232"/>
                </a:solidFill>
                <a:highlight>
                  <a:srgbClr val="FFFFFF"/>
                </a:highlight>
                <a:latin typeface="Bookman Old Style"/>
                <a:ea typeface="Bookman Old Style"/>
                <a:cs typeface="Bookman Old Style"/>
                <a:sym typeface="Bookman Old Style"/>
              </a:rPr>
              <a:t>, S. and Rossignol, J., 2021. Apple Enhancing AirTags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Anti-Stalking Measures With Android App and Shorter Sound Intervals. [online] MacRumors.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Available at: &lt;https://www.macrumors.com/2021/06/03/apple-airtags-anti-stalking-measures/&gt;</a:t>
            </a:r>
          </a:p>
          <a:p>
            <a:pPr marL="0" lvl="0" indent="0" algn="l" rtl="0">
              <a:lnSpc>
                <a:spcPct val="100000"/>
              </a:lnSpc>
              <a:spcBef>
                <a:spcPts val="0"/>
              </a:spcBef>
              <a:spcAft>
                <a:spcPts val="0"/>
              </a:spcAft>
              <a:buClr>
                <a:schemeClr val="dk1"/>
              </a:buClr>
              <a:buSzPts val="1100"/>
              <a:buFont typeface="Arial"/>
              <a:buNone/>
            </a:pPr>
            <a:endParaRPr sz="1800" dirty="0">
              <a:solidFill>
                <a:srgbClr val="323232"/>
              </a:solidFill>
              <a:highlight>
                <a:srgbClr val="FFFFFF"/>
              </a:highlight>
              <a:latin typeface="Bookman Old Style"/>
              <a:ea typeface="Bookman Old Style"/>
              <a:cs typeface="Bookman Old Style"/>
              <a:sym typeface="Bookman Old Style"/>
            </a:endParaRPr>
          </a:p>
        </p:txBody>
      </p:sp>
      <p:sp>
        <p:nvSpPr>
          <p:cNvPr id="234" name="Google Shape;234;p30"/>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235" name="Google Shape;235;p30"/>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1086602" y="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REFERENCES</a:t>
            </a:r>
            <a:endParaRPr b="1" dirty="0"/>
          </a:p>
        </p:txBody>
      </p:sp>
      <p:sp>
        <p:nvSpPr>
          <p:cNvPr id="233" name="Google Shape;233;p30"/>
          <p:cNvSpPr txBox="1">
            <a:spLocks noGrp="1"/>
          </p:cNvSpPr>
          <p:nvPr>
            <p:ph type="body" idx="1"/>
          </p:nvPr>
        </p:nvSpPr>
        <p:spPr>
          <a:xfrm>
            <a:off x="818147" y="950495"/>
            <a:ext cx="10218152" cy="403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Mac, R. and Hill, K., 2021. Are Apple AirTags Being Used to Track People and Steal Cars?.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[online] Nytimes.com. Available at: &lt;https://www.nytimes.com/2021/12/30/technology/apple-airtags-tracking-stalking.html&gt; </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err="1">
                <a:solidFill>
                  <a:srgbClr val="323232"/>
                </a:solidFill>
                <a:highlight>
                  <a:srgbClr val="FFFFFF"/>
                </a:highlight>
                <a:latin typeface="Bookman Old Style"/>
                <a:ea typeface="Bookman Old Style"/>
                <a:cs typeface="Bookman Old Style"/>
                <a:sym typeface="Bookman Old Style"/>
              </a:rPr>
              <a:t>Matei</a:t>
            </a:r>
            <a:r>
              <a:rPr lang="en-US" sz="1800" dirty="0">
                <a:solidFill>
                  <a:srgbClr val="323232"/>
                </a:solidFill>
                <a:highlight>
                  <a:srgbClr val="FFFFFF"/>
                </a:highlight>
                <a:latin typeface="Bookman Old Style"/>
                <a:ea typeface="Bookman Old Style"/>
                <a:cs typeface="Bookman Old Style"/>
                <a:sym typeface="Bookman Old Style"/>
              </a:rPr>
              <a:t>, A., 2022. ‘I was just really scared’: Apple AirTags lead to stalking complaints. [online] the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Guardian. Available at: &lt;https://www.theguardian.com/technology/2022/jan/20/apple-airtags-stalking-complaints-technology&gt;</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err="1">
                <a:solidFill>
                  <a:srgbClr val="323232"/>
                </a:solidFill>
                <a:highlight>
                  <a:srgbClr val="FFFFFF"/>
                </a:highlight>
                <a:latin typeface="Bookman Old Style"/>
                <a:ea typeface="Bookman Old Style"/>
                <a:cs typeface="Bookman Old Style"/>
                <a:sym typeface="Bookman Old Style"/>
              </a:rPr>
              <a:t>Mearian</a:t>
            </a:r>
            <a:r>
              <a:rPr lang="en-US" sz="1800" dirty="0">
                <a:solidFill>
                  <a:srgbClr val="323232"/>
                </a:solidFill>
                <a:highlight>
                  <a:srgbClr val="FFFFFF"/>
                </a:highlight>
                <a:latin typeface="Bookman Old Style"/>
                <a:ea typeface="Bookman Old Style"/>
                <a:cs typeface="Bookman Old Style"/>
                <a:sym typeface="Bookman Old Style"/>
              </a:rPr>
              <a:t>, L., 2019. Ultra Wideband (UWB) explained (and why it’s in the iPhone 11). [online]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Computerworld. Available at: &lt;https://www.computerworld.com/article/3490037/ultra-wideband-explained-and-why-its-in-the-iphone-11.html&gt; </a:t>
            </a:r>
          </a:p>
          <a:p>
            <a:pPr marL="0" lvl="0" indent="0" algn="l" rtl="0">
              <a:lnSpc>
                <a:spcPct val="100000"/>
              </a:lnSpc>
              <a:spcBef>
                <a:spcPts val="0"/>
              </a:spcBef>
              <a:spcAft>
                <a:spcPts val="0"/>
              </a:spcAft>
              <a:buClr>
                <a:schemeClr val="dk1"/>
              </a:buClr>
              <a:buSzPts val="1100"/>
              <a:buFont typeface="Arial"/>
              <a:buNone/>
            </a:pPr>
            <a:endParaRPr lang="en-GB"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GB" sz="1800" dirty="0" err="1">
                <a:solidFill>
                  <a:srgbClr val="323232"/>
                </a:solidFill>
                <a:highlight>
                  <a:srgbClr val="FFFFFF"/>
                </a:highlight>
                <a:latin typeface="Bookman Old Style"/>
                <a:ea typeface="Bookman Old Style"/>
                <a:cs typeface="Bookman Old Style"/>
                <a:sym typeface="Bookman Old Style"/>
              </a:rPr>
              <a:t>Riyas</a:t>
            </a:r>
            <a:r>
              <a:rPr lang="en-GB" sz="1800" dirty="0">
                <a:solidFill>
                  <a:srgbClr val="323232"/>
                </a:solidFill>
                <a:highlight>
                  <a:srgbClr val="FFFFFF"/>
                </a:highlight>
                <a:latin typeface="Bookman Old Style"/>
                <a:ea typeface="Bookman Old Style"/>
                <a:cs typeface="Bookman Old Style"/>
                <a:sym typeface="Bookman Old Style"/>
              </a:rPr>
              <a:t>, M., 2022. BLE-An overview. [online] Medium. Available at: </a:t>
            </a:r>
          </a:p>
          <a:p>
            <a:pPr marL="0" lvl="0" indent="0" algn="l" rtl="0">
              <a:lnSpc>
                <a:spcPct val="100000"/>
              </a:lnSpc>
              <a:spcBef>
                <a:spcPts val="0"/>
              </a:spcBef>
              <a:spcAft>
                <a:spcPts val="0"/>
              </a:spcAft>
              <a:buClr>
                <a:schemeClr val="dk1"/>
              </a:buClr>
              <a:buSzPts val="1100"/>
              <a:buFont typeface="Arial"/>
              <a:buNone/>
            </a:pPr>
            <a:r>
              <a:rPr lang="en-GB" sz="1800" dirty="0">
                <a:solidFill>
                  <a:srgbClr val="323232"/>
                </a:solidFill>
                <a:highlight>
                  <a:srgbClr val="FFFFFF"/>
                </a:highlight>
                <a:latin typeface="Bookman Old Style"/>
                <a:ea typeface="Bookman Old Style"/>
                <a:cs typeface="Bookman Old Style"/>
                <a:sym typeface="Bookman Old Style"/>
              </a:rPr>
              <a:t>&lt;https://medium.com/@muhamed.riyas/ble-an-overview-d524ceb73c94&gt; </a:t>
            </a:r>
            <a:endParaRPr sz="1800" dirty="0">
              <a:solidFill>
                <a:srgbClr val="323232"/>
              </a:solidFill>
              <a:highlight>
                <a:srgbClr val="FFFFFF"/>
              </a:highlight>
              <a:latin typeface="Bookman Old Style"/>
              <a:ea typeface="Bookman Old Style"/>
              <a:cs typeface="Bookman Old Style"/>
              <a:sym typeface="Bookman Old Style"/>
            </a:endParaRPr>
          </a:p>
        </p:txBody>
      </p:sp>
      <p:sp>
        <p:nvSpPr>
          <p:cNvPr id="234" name="Google Shape;234;p30"/>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235" name="Google Shape;235;p30"/>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23</a:t>
            </a:fld>
            <a:endParaRPr/>
          </a:p>
        </p:txBody>
      </p:sp>
    </p:spTree>
    <p:extLst>
      <p:ext uri="{BB962C8B-B14F-4D97-AF65-F5344CB8AC3E}">
        <p14:creationId xmlns:p14="http://schemas.microsoft.com/office/powerpoint/2010/main" val="3588268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1086602" y="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REFERENCES</a:t>
            </a:r>
            <a:endParaRPr b="1" dirty="0"/>
          </a:p>
        </p:txBody>
      </p:sp>
      <p:sp>
        <p:nvSpPr>
          <p:cNvPr id="233" name="Google Shape;233;p30"/>
          <p:cNvSpPr txBox="1">
            <a:spLocks noGrp="1"/>
          </p:cNvSpPr>
          <p:nvPr>
            <p:ph type="body" idx="1"/>
          </p:nvPr>
        </p:nvSpPr>
        <p:spPr>
          <a:xfrm>
            <a:off x="818147" y="950495"/>
            <a:ext cx="10218152" cy="4038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Shah, R., 2022. Convert RSSI Value of the BLE (Bluetooth Low Energy) Beacons to Meters.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[online] Medium. Available at: &lt;https://medium.com/beingcoders/convert-rssi-value-of-the-ble-bluetooth-low-energy-beacons-to-meters-63259f307283&gt;</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Silicon labs. 2022. [online] Available at: &lt;https://docs.silabs.com/bluetooth/2.13/code-examples/stack-features/adv-and-scanning/adv-manufacturer-specific-data&gt; </a:t>
            </a:r>
          </a:p>
          <a:p>
            <a:pPr marL="0" lvl="0" indent="0" algn="l" rtl="0">
              <a:lnSpc>
                <a:spcPct val="100000"/>
              </a:lnSpc>
              <a:spcBef>
                <a:spcPts val="0"/>
              </a:spcBef>
              <a:spcAft>
                <a:spcPts val="0"/>
              </a:spcAft>
              <a:buClr>
                <a:schemeClr val="dk1"/>
              </a:buClr>
              <a:buSzPts val="1100"/>
              <a:buFont typeface="Arial"/>
              <a:buNone/>
            </a:pPr>
            <a:endParaRPr lang="en-US" sz="1800" dirty="0">
              <a:solidFill>
                <a:srgbClr val="323232"/>
              </a:solidFill>
              <a:highlight>
                <a:srgbClr val="FFFFFF"/>
              </a:highlight>
              <a:latin typeface="Bookman Old Style"/>
              <a:ea typeface="Bookman Old Style"/>
              <a:cs typeface="Bookman Old Style"/>
              <a:sym typeface="Bookman Old Style"/>
            </a:endParaRPr>
          </a:p>
          <a:p>
            <a:pPr marL="0" lvl="0" indent="0" algn="l" rtl="0">
              <a:lnSpc>
                <a:spcPct val="100000"/>
              </a:lnSpc>
              <a:spcBef>
                <a:spcPts val="0"/>
              </a:spcBef>
              <a:spcAft>
                <a:spcPts val="0"/>
              </a:spcAft>
              <a:buClr>
                <a:schemeClr val="dk1"/>
              </a:buClr>
              <a:buSzPts val="1100"/>
              <a:buFont typeface="Arial"/>
              <a:buNone/>
            </a:pPr>
            <a:r>
              <a:rPr lang="en-US" sz="1800" dirty="0" err="1">
                <a:solidFill>
                  <a:srgbClr val="323232"/>
                </a:solidFill>
                <a:highlight>
                  <a:srgbClr val="FFFFFF"/>
                </a:highlight>
                <a:latin typeface="Bookman Old Style"/>
                <a:ea typeface="Bookman Old Style"/>
                <a:cs typeface="Bookman Old Style"/>
                <a:sym typeface="Bookman Old Style"/>
              </a:rPr>
              <a:t>Statology</a:t>
            </a:r>
            <a:r>
              <a:rPr lang="en-US" sz="1800" dirty="0">
                <a:solidFill>
                  <a:srgbClr val="323232"/>
                </a:solidFill>
                <a:highlight>
                  <a:srgbClr val="FFFFFF"/>
                </a:highlight>
                <a:latin typeface="Bookman Old Style"/>
                <a:ea typeface="Bookman Old Style"/>
                <a:cs typeface="Bookman Old Style"/>
                <a:sym typeface="Bookman Old Style"/>
              </a:rPr>
              <a:t>. 2022. Understanding Heteroscedasticity in Regression Analysis - </a:t>
            </a:r>
            <a:r>
              <a:rPr lang="en-US" sz="1800" dirty="0" err="1">
                <a:solidFill>
                  <a:srgbClr val="323232"/>
                </a:solidFill>
                <a:highlight>
                  <a:srgbClr val="FFFFFF"/>
                </a:highlight>
                <a:latin typeface="Bookman Old Style"/>
                <a:ea typeface="Bookman Old Style"/>
                <a:cs typeface="Bookman Old Style"/>
                <a:sym typeface="Bookman Old Style"/>
              </a:rPr>
              <a:t>Statology</a:t>
            </a:r>
            <a:r>
              <a:rPr lang="en-US" sz="1800" dirty="0">
                <a:solidFill>
                  <a:srgbClr val="323232"/>
                </a:solidFill>
                <a:highlight>
                  <a:srgbClr val="FFFFFF"/>
                </a:highlight>
                <a:latin typeface="Bookman Old Style"/>
                <a:ea typeface="Bookman Old Style"/>
                <a:cs typeface="Bookman Old Style"/>
                <a:sym typeface="Bookman Old Style"/>
              </a:rPr>
              <a:t>. [online] </a:t>
            </a:r>
          </a:p>
          <a:p>
            <a:pPr marL="0" lvl="0" indent="0" algn="l" rtl="0">
              <a:lnSpc>
                <a:spcPct val="100000"/>
              </a:lnSpc>
              <a:spcBef>
                <a:spcPts val="0"/>
              </a:spcBef>
              <a:spcAft>
                <a:spcPts val="0"/>
              </a:spcAft>
              <a:buClr>
                <a:schemeClr val="dk1"/>
              </a:buClr>
              <a:buSzPts val="1100"/>
              <a:buFont typeface="Arial"/>
              <a:buNone/>
            </a:pPr>
            <a:r>
              <a:rPr lang="en-US" sz="1800" dirty="0">
                <a:solidFill>
                  <a:srgbClr val="323232"/>
                </a:solidFill>
                <a:highlight>
                  <a:srgbClr val="FFFFFF"/>
                </a:highlight>
                <a:latin typeface="Bookman Old Style"/>
                <a:ea typeface="Bookman Old Style"/>
                <a:cs typeface="Bookman Old Style"/>
                <a:sym typeface="Bookman Old Style"/>
              </a:rPr>
              <a:t>Available at: &lt;https://www.statology.org/heteroscedasticity-regression/&gt; </a:t>
            </a:r>
          </a:p>
        </p:txBody>
      </p:sp>
      <p:sp>
        <p:nvSpPr>
          <p:cNvPr id="234" name="Google Shape;234;p30"/>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235" name="Google Shape;235;p30"/>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24</a:t>
            </a:fld>
            <a:endParaRPr/>
          </a:p>
        </p:txBody>
      </p:sp>
    </p:spTree>
    <p:extLst>
      <p:ext uri="{BB962C8B-B14F-4D97-AF65-F5344CB8AC3E}">
        <p14:creationId xmlns:p14="http://schemas.microsoft.com/office/powerpoint/2010/main" val="2451869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1143000" y="481012"/>
            <a:ext cx="9875837" cy="80168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a:solidFill>
                  <a:schemeClr val="dk1"/>
                </a:solidFill>
                <a:latin typeface="Bookman Old Style"/>
                <a:ea typeface="Bookman Old Style"/>
                <a:cs typeface="Bookman Old Style"/>
                <a:sym typeface="Bookman Old Style"/>
              </a:rPr>
              <a:t>INTRODUCTION</a:t>
            </a:r>
            <a:endParaRPr/>
          </a:p>
        </p:txBody>
      </p:sp>
      <p:sp>
        <p:nvSpPr>
          <p:cNvPr id="95" name="Google Shape;95;p13"/>
          <p:cNvSpPr txBox="1">
            <a:spLocks noGrp="1"/>
          </p:cNvSpPr>
          <p:nvPr>
            <p:ph type="body" idx="1"/>
          </p:nvPr>
        </p:nvSpPr>
        <p:spPr>
          <a:xfrm>
            <a:off x="1195387" y="1409700"/>
            <a:ext cx="9872662" cy="4814887"/>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Apple, one of the biggest technology companies in the world, announced the AirTag in 2020 and released it in 2021</a:t>
            </a:r>
            <a:endParaRPr dirty="0"/>
          </a:p>
          <a:p>
            <a:pPr marL="228600" marR="0" lvl="0" indent="-182562" algn="l" rtl="0">
              <a:lnSpc>
                <a:spcPct val="90000"/>
              </a:lnSpc>
              <a:spcBef>
                <a:spcPts val="140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The AirTag is a tracking device used to help users track their items such as keys, backpack etc. and are synchronized with a user’s iPhone, enabling them to do the tracking using the Find My app (Apple, 2020) </a:t>
            </a:r>
            <a:endParaRPr dirty="0"/>
          </a:p>
          <a:p>
            <a:pPr marL="228600" marR="0" lvl="0" indent="-182562" algn="l" rtl="0">
              <a:lnSpc>
                <a:spcPct val="90000"/>
              </a:lnSpc>
              <a:spcBef>
                <a:spcPts val="140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Because of its powerful tracking capabilities, the AirTag can be used for malicious activities most notably the </a:t>
            </a:r>
            <a:r>
              <a:rPr lang="en-US" sz="2000" dirty="0">
                <a:solidFill>
                  <a:schemeClr val="dk1"/>
                </a:solidFill>
                <a:latin typeface="Bookman Old Style"/>
                <a:ea typeface="Bookman Old Style"/>
                <a:cs typeface="Bookman Old Style"/>
                <a:sym typeface="Bookman Old Style"/>
              </a:rPr>
              <a:t>u</a:t>
            </a:r>
            <a:r>
              <a:rPr lang="en-US" sz="2000" b="0" i="0" u="none" dirty="0">
                <a:solidFill>
                  <a:schemeClr val="dk1"/>
                </a:solidFill>
                <a:latin typeface="Bookman Old Style"/>
                <a:ea typeface="Bookman Old Style"/>
                <a:cs typeface="Bookman Old Style"/>
                <a:sym typeface="Bookman Old Style"/>
              </a:rPr>
              <a:t>nauthorized tracking of other people and their items. There have many reporte</a:t>
            </a:r>
            <a:r>
              <a:rPr lang="en-US" sz="2000" dirty="0">
                <a:solidFill>
                  <a:schemeClr val="dk1"/>
                </a:solidFill>
                <a:latin typeface="Bookman Old Style"/>
                <a:ea typeface="Bookman Old Style"/>
                <a:cs typeface="Bookman Old Style"/>
                <a:sym typeface="Bookman Old Style"/>
              </a:rPr>
              <a:t>d cases of the AirTag being used this way (Mac and Hill, 2021)</a:t>
            </a:r>
            <a:endParaRPr dirty="0"/>
          </a:p>
          <a:p>
            <a:pPr marL="228600" marR="0" lvl="0" indent="-182562" algn="l" rtl="0">
              <a:lnSpc>
                <a:spcPct val="90000"/>
              </a:lnSpc>
              <a:spcBef>
                <a:spcPts val="140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Apple put in measures to address these concerns, but they are not comprehensive enough. The AirTag plays a sound after being separated from its owner for 8-24 hours. On iPhones alerts are given in case of suspected stalking, but they are not reliable and frequent (Clover et al, 2021). </a:t>
            </a:r>
            <a:endParaRPr dirty="0"/>
          </a:p>
        </p:txBody>
      </p:sp>
      <p:sp>
        <p:nvSpPr>
          <p:cNvPr id="96" name="Google Shape;96;p13"/>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1143000" y="481012"/>
            <a:ext cx="9875837" cy="801687"/>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a:solidFill>
                  <a:schemeClr val="dk1"/>
                </a:solidFill>
                <a:latin typeface="Bookman Old Style"/>
                <a:ea typeface="Bookman Old Style"/>
                <a:cs typeface="Bookman Old Style"/>
                <a:sym typeface="Bookman Old Style"/>
              </a:rPr>
              <a:t>INTRODUCTION</a:t>
            </a:r>
            <a:endParaRPr/>
          </a:p>
        </p:txBody>
      </p:sp>
      <p:sp>
        <p:nvSpPr>
          <p:cNvPr id="95" name="Google Shape;95;p13"/>
          <p:cNvSpPr txBox="1">
            <a:spLocks noGrp="1"/>
          </p:cNvSpPr>
          <p:nvPr>
            <p:ph type="body" idx="1"/>
          </p:nvPr>
        </p:nvSpPr>
        <p:spPr>
          <a:xfrm>
            <a:off x="1195387" y="1409700"/>
            <a:ext cx="9872662" cy="4814887"/>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Apple released an app for android “Tracker Detect” to help users detect malicious AirTags, but it is not too sufficient because its scan period is very short and makes the experience manual. (Mehrotra, 2021)</a:t>
            </a:r>
          </a:p>
          <a:p>
            <a:pPr marL="46038" marR="0" lvl="0" indent="0" algn="l" rtl="0">
              <a:lnSpc>
                <a:spcPct val="90000"/>
              </a:lnSpc>
              <a:spcBef>
                <a:spcPts val="0"/>
              </a:spcBef>
              <a:spcAft>
                <a:spcPts val="0"/>
              </a:spcAft>
              <a:buClr>
                <a:schemeClr val="dk1"/>
              </a:buClr>
              <a:buSzPts val="1600"/>
              <a:buNone/>
            </a:pPr>
            <a:endParaRPr dirty="0"/>
          </a:p>
          <a:p>
            <a:pPr marL="228600" marR="0" lvl="0" indent="-182562" algn="l" rtl="0">
              <a:lnSpc>
                <a:spcPct val="90000"/>
              </a:lnSpc>
              <a:spcBef>
                <a:spcPts val="140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The AirTag is a Bluetooth Low Energy (BLE) devices that broadcasts Bluetooth signals, and BLE devices are tricky to be tracked due to techniques such as Address Randomization (Becker et al, 2019)</a:t>
            </a:r>
          </a:p>
          <a:p>
            <a:pPr marL="46038" marR="0" lvl="0" indent="0" algn="l" rtl="0">
              <a:lnSpc>
                <a:spcPct val="90000"/>
              </a:lnSpc>
              <a:spcBef>
                <a:spcPts val="1400"/>
              </a:spcBef>
              <a:spcAft>
                <a:spcPts val="0"/>
              </a:spcAft>
              <a:buClr>
                <a:schemeClr val="dk1"/>
              </a:buClr>
              <a:buSzPts val="1600"/>
              <a:buNone/>
            </a:pPr>
            <a:endParaRPr dirty="0"/>
          </a:p>
          <a:p>
            <a:pPr marL="228600" marR="0" lvl="0" indent="-182562" algn="l" rtl="0">
              <a:lnSpc>
                <a:spcPct val="90000"/>
              </a:lnSpc>
              <a:spcBef>
                <a:spcPts val="1400"/>
              </a:spcBef>
              <a:spcAft>
                <a:spcPts val="0"/>
              </a:spcAft>
              <a:buClr>
                <a:schemeClr val="dk1"/>
              </a:buClr>
              <a:buSzPts val="1600"/>
              <a:buFont typeface="Noto Sans Symbols"/>
              <a:buChar char="▪"/>
            </a:pPr>
            <a:r>
              <a:rPr lang="en-US" sz="2000" b="0" i="0" u="none" dirty="0">
                <a:solidFill>
                  <a:schemeClr val="dk1"/>
                </a:solidFill>
                <a:latin typeface="Bookman Old Style"/>
                <a:ea typeface="Bookman Old Style"/>
                <a:cs typeface="Bookman Old Style"/>
                <a:sym typeface="Bookman Old Style"/>
              </a:rPr>
              <a:t>This project aimed at providing a reliable mechanism to detect AirTags and possibility of stalking using them and informing potential victim timely. The result hopefully improves on the automatic aspect of detecting potential stalking on android devices</a:t>
            </a:r>
            <a:endParaRPr dirty="0"/>
          </a:p>
        </p:txBody>
      </p:sp>
      <p:sp>
        <p:nvSpPr>
          <p:cNvPr id="96" name="Google Shape;96;p13"/>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4</a:t>
            </a:fld>
            <a:endParaRPr/>
          </a:p>
        </p:txBody>
      </p:sp>
    </p:spTree>
    <p:extLst>
      <p:ext uri="{BB962C8B-B14F-4D97-AF65-F5344CB8AC3E}">
        <p14:creationId xmlns:p14="http://schemas.microsoft.com/office/powerpoint/2010/main" val="3015307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AIMS &amp; OBJECTIVES</a:t>
            </a:r>
            <a:endParaRPr dirty="0"/>
          </a:p>
        </p:txBody>
      </p:sp>
      <p:sp>
        <p:nvSpPr>
          <p:cNvPr id="102" name="Google Shape;102;p14"/>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The </a:t>
            </a:r>
            <a:r>
              <a:rPr lang="en-US" sz="2200" b="1" i="0" u="none" dirty="0">
                <a:solidFill>
                  <a:schemeClr val="dk1"/>
                </a:solidFill>
                <a:latin typeface="Bookman Old Style"/>
                <a:ea typeface="Bookman Old Style"/>
                <a:cs typeface="Bookman Old Style"/>
                <a:sym typeface="Bookman Old Style"/>
              </a:rPr>
              <a:t>aim</a:t>
            </a:r>
            <a:r>
              <a:rPr lang="en-US" sz="2200" b="0" i="0" u="none" dirty="0">
                <a:solidFill>
                  <a:schemeClr val="dk1"/>
                </a:solidFill>
                <a:latin typeface="Bookman Old Style"/>
                <a:ea typeface="Bookman Old Style"/>
                <a:cs typeface="Bookman Old Style"/>
                <a:sym typeface="Bookman Old Style"/>
              </a:rPr>
              <a:t> of this project is to design and implement an Android application for anti-stalking of AirTags by detecting potential stalking with AirTags and alerting the user through notification</a:t>
            </a:r>
            <a:endParaRPr dirty="0"/>
          </a:p>
          <a:p>
            <a:pPr marL="228600" marR="0" lvl="0" indent="-182562" algn="l" rtl="0">
              <a:lnSpc>
                <a:spcPct val="90000"/>
              </a:lnSpc>
              <a:spcBef>
                <a:spcPts val="1400"/>
              </a:spcBef>
              <a:spcAft>
                <a:spcPts val="0"/>
              </a:spcAft>
              <a:buClr>
                <a:schemeClr val="dk1"/>
              </a:buClr>
              <a:buSzPts val="1760"/>
              <a:buFont typeface="Noto Sans Symbols"/>
              <a:buChar char="▪"/>
            </a:pPr>
            <a:r>
              <a:rPr lang="en-US" dirty="0">
                <a:solidFill>
                  <a:schemeClr val="dk1"/>
                </a:solidFill>
                <a:latin typeface="Bookman Old Style"/>
                <a:ea typeface="Bookman Old Style"/>
                <a:cs typeface="Bookman Old Style"/>
                <a:sym typeface="Bookman Old Style"/>
              </a:rPr>
              <a:t>The AirTag, a BLE device, advertises its packet to announce its presence</a:t>
            </a:r>
          </a:p>
          <a:p>
            <a:pPr marL="228600" marR="0" lvl="0" indent="-182562" algn="l" rtl="0">
              <a:lnSpc>
                <a:spcPct val="90000"/>
              </a:lnSpc>
              <a:spcBef>
                <a:spcPts val="140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 The requirement here is to extract and use an Identifying Token from the advertising packet that can be used to </a:t>
            </a:r>
            <a:r>
              <a:rPr lang="en-US" sz="2200" b="0" i="0" u="none" dirty="0" err="1">
                <a:solidFill>
                  <a:schemeClr val="dk1"/>
                </a:solidFill>
                <a:latin typeface="Bookman Old Style"/>
                <a:ea typeface="Bookman Old Style"/>
                <a:cs typeface="Bookman Old Style"/>
                <a:sym typeface="Bookman Old Style"/>
              </a:rPr>
              <a:t>universially</a:t>
            </a:r>
            <a:r>
              <a:rPr lang="en-US" sz="2200" b="0" i="0" u="none" dirty="0">
                <a:solidFill>
                  <a:schemeClr val="dk1"/>
                </a:solidFill>
                <a:latin typeface="Bookman Old Style"/>
                <a:ea typeface="Bookman Old Style"/>
                <a:cs typeface="Bookman Old Style"/>
                <a:sym typeface="Bookman Old Style"/>
              </a:rPr>
              <a:t> and distinctively detect AirTags</a:t>
            </a:r>
            <a:endParaRPr dirty="0"/>
          </a:p>
          <a:p>
            <a:pPr marL="228600" marR="0" lvl="0" indent="-71120" algn="l" rtl="0">
              <a:lnSpc>
                <a:spcPct val="90000"/>
              </a:lnSpc>
              <a:spcBef>
                <a:spcPts val="1400"/>
              </a:spcBef>
              <a:spcAft>
                <a:spcPts val="0"/>
              </a:spcAft>
              <a:buClr>
                <a:schemeClr val="accent1"/>
              </a:buClr>
              <a:buSzPts val="1760"/>
              <a:buFont typeface="Corbel"/>
              <a:buNone/>
            </a:pPr>
            <a:endParaRPr sz="2200" b="0" i="0" u="none" dirty="0">
              <a:solidFill>
                <a:schemeClr val="dk1"/>
              </a:solidFill>
              <a:latin typeface="Bookman Old Style"/>
              <a:ea typeface="Bookman Old Style"/>
              <a:cs typeface="Bookman Old Style"/>
              <a:sym typeface="Bookman Old Style"/>
            </a:endParaRPr>
          </a:p>
        </p:txBody>
      </p:sp>
      <p:sp>
        <p:nvSpPr>
          <p:cNvPr id="103" name="Google Shape;103;p14"/>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04" name="Google Shape;104;p14"/>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sz="4400" b="1" i="0" u="none" strike="noStrike" cap="none" dirty="0">
                <a:solidFill>
                  <a:schemeClr val="dk1"/>
                </a:solidFill>
                <a:latin typeface="Bookman Old Style"/>
                <a:ea typeface="Bookman Old Style"/>
                <a:cs typeface="Bookman Old Style"/>
                <a:sym typeface="Bookman Old Style"/>
              </a:rPr>
              <a:t>AIMS &amp; OBJECTIVES</a:t>
            </a:r>
            <a:endParaRPr dirty="0"/>
          </a:p>
        </p:txBody>
      </p:sp>
      <p:sp>
        <p:nvSpPr>
          <p:cNvPr id="102" name="Google Shape;102;p14"/>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The </a:t>
            </a:r>
            <a:r>
              <a:rPr lang="en-US" b="1" dirty="0">
                <a:solidFill>
                  <a:schemeClr val="dk1"/>
                </a:solidFill>
                <a:latin typeface="Bookman Old Style"/>
                <a:ea typeface="Bookman Old Style"/>
                <a:cs typeface="Bookman Old Style"/>
                <a:sym typeface="Bookman Old Style"/>
              </a:rPr>
              <a:t>objectives</a:t>
            </a:r>
            <a:r>
              <a:rPr lang="en-US" sz="2200" b="0" i="0" u="none" dirty="0">
                <a:solidFill>
                  <a:schemeClr val="dk1"/>
                </a:solidFill>
                <a:latin typeface="Bookman Old Style"/>
                <a:ea typeface="Bookman Old Style"/>
                <a:cs typeface="Bookman Old Style"/>
                <a:sym typeface="Bookman Old Style"/>
              </a:rPr>
              <a:t> of this project </a:t>
            </a:r>
            <a:r>
              <a:rPr lang="en-US" dirty="0">
                <a:solidFill>
                  <a:schemeClr val="dk1"/>
                </a:solidFill>
                <a:latin typeface="Bookman Old Style"/>
                <a:ea typeface="Bookman Old Style"/>
                <a:cs typeface="Bookman Old Style"/>
                <a:sym typeface="Bookman Old Style"/>
              </a:rPr>
              <a:t>are:</a:t>
            </a:r>
          </a:p>
          <a:p>
            <a:pPr marL="46038" marR="0" lvl="0" indent="0" algn="l" rtl="0">
              <a:lnSpc>
                <a:spcPct val="90000"/>
              </a:lnSpc>
              <a:spcBef>
                <a:spcPts val="0"/>
              </a:spcBef>
              <a:spcAft>
                <a:spcPts val="0"/>
              </a:spcAft>
              <a:buClr>
                <a:schemeClr val="dk1"/>
              </a:buClr>
              <a:buSzPts val="1760"/>
              <a:buNone/>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To derive an exclusive Identifying Token of AirTags to be able to uniquely identify the device</a:t>
            </a:r>
          </a:p>
          <a:p>
            <a:pPr marL="46038" marR="0" lvl="0" indent="0" algn="l" rtl="0">
              <a:lnSpc>
                <a:spcPct val="90000"/>
              </a:lnSpc>
              <a:spcBef>
                <a:spcPts val="0"/>
              </a:spcBef>
              <a:spcAft>
                <a:spcPts val="0"/>
              </a:spcAft>
              <a:buClr>
                <a:schemeClr val="dk1"/>
              </a:buClr>
              <a:buSzPts val="1760"/>
              <a:buNone/>
            </a:pPr>
            <a:endParaRPr dirty="0"/>
          </a:p>
          <a:p>
            <a:pPr marL="228600" marR="0" lvl="0" indent="-182562" algn="l" rtl="0">
              <a:lnSpc>
                <a:spcPct val="90000"/>
              </a:lnSpc>
              <a:spcBef>
                <a:spcPts val="1400"/>
              </a:spcBef>
              <a:spcAft>
                <a:spcPts val="0"/>
              </a:spcAft>
              <a:buClr>
                <a:schemeClr val="dk1"/>
              </a:buClr>
              <a:buSzPts val="1760"/>
              <a:buFont typeface="Noto Sans Symbols"/>
              <a:buChar char="▪"/>
            </a:pPr>
            <a:r>
              <a:rPr lang="en-US" dirty="0">
                <a:solidFill>
                  <a:schemeClr val="dk1"/>
                </a:solidFill>
                <a:latin typeface="Bookman Old Style"/>
                <a:ea typeface="Bookman Old Style"/>
                <a:cs typeface="Bookman Old Style"/>
                <a:sym typeface="Bookman Old Style"/>
              </a:rPr>
              <a:t>To design and implement an Android Application using Identifying Token to detect AirTags and alert timely</a:t>
            </a:r>
          </a:p>
          <a:p>
            <a:pPr marL="46038" marR="0" lvl="0" indent="0" algn="l" rtl="0">
              <a:lnSpc>
                <a:spcPct val="90000"/>
              </a:lnSpc>
              <a:spcBef>
                <a:spcPts val="1400"/>
              </a:spcBef>
              <a:spcAft>
                <a:spcPts val="0"/>
              </a:spcAft>
              <a:buClr>
                <a:schemeClr val="dk1"/>
              </a:buClr>
              <a:buSzPts val="1760"/>
              <a:buNone/>
            </a:pPr>
            <a:endParaRPr lang="en-US" sz="2200" b="0" i="0" u="none"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140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To test and analyze if the system accurately detects AirTags from other BLE devices</a:t>
            </a:r>
            <a:endParaRPr sz="2200" b="0" i="0" u="none" dirty="0">
              <a:solidFill>
                <a:schemeClr val="dk1"/>
              </a:solidFill>
              <a:latin typeface="Bookman Old Style"/>
              <a:ea typeface="Bookman Old Style"/>
              <a:cs typeface="Bookman Old Style"/>
              <a:sym typeface="Bookman Old Style"/>
            </a:endParaRPr>
          </a:p>
        </p:txBody>
      </p:sp>
      <p:sp>
        <p:nvSpPr>
          <p:cNvPr id="103" name="Google Shape;103;p14"/>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04" name="Google Shape;104;p14"/>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6</a:t>
            </a:fld>
            <a:endParaRPr/>
          </a:p>
        </p:txBody>
      </p:sp>
    </p:spTree>
    <p:extLst>
      <p:ext uri="{BB962C8B-B14F-4D97-AF65-F5344CB8AC3E}">
        <p14:creationId xmlns:p14="http://schemas.microsoft.com/office/powerpoint/2010/main" val="11661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143000" y="609600"/>
            <a:ext cx="9875837" cy="13557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400"/>
              <a:buFont typeface="Bookman Old Style"/>
              <a:buNone/>
            </a:pPr>
            <a:r>
              <a:rPr lang="en-US" b="1" dirty="0">
                <a:solidFill>
                  <a:schemeClr val="dk1"/>
                </a:solidFill>
                <a:latin typeface="Bookman Old Style"/>
                <a:ea typeface="Bookman Old Style"/>
                <a:cs typeface="Bookman Old Style"/>
                <a:sym typeface="Bookman Old Style"/>
              </a:rPr>
              <a:t>RELEVANCE</a:t>
            </a:r>
            <a:r>
              <a:rPr lang="en-US" sz="4400" b="1" i="0" u="none" strike="noStrike" cap="none" dirty="0">
                <a:solidFill>
                  <a:schemeClr val="dk1"/>
                </a:solidFill>
                <a:latin typeface="Bookman Old Style"/>
                <a:ea typeface="Bookman Old Style"/>
                <a:cs typeface="Bookman Old Style"/>
                <a:sym typeface="Bookman Old Style"/>
              </a:rPr>
              <a:t> &amp; BENEFICIARIES</a:t>
            </a:r>
            <a:endParaRPr dirty="0"/>
          </a:p>
        </p:txBody>
      </p:sp>
      <p:sp>
        <p:nvSpPr>
          <p:cNvPr id="102" name="Google Shape;102;p14"/>
          <p:cNvSpPr txBox="1">
            <a:spLocks noGrp="1"/>
          </p:cNvSpPr>
          <p:nvPr>
            <p:ph type="body" idx="1"/>
          </p:nvPr>
        </p:nvSpPr>
        <p:spPr>
          <a:xfrm>
            <a:off x="1143000" y="2057400"/>
            <a:ext cx="9872662" cy="4038600"/>
          </a:xfrm>
          <a:prstGeom prst="rect">
            <a:avLst/>
          </a:prstGeom>
          <a:noFill/>
          <a:ln>
            <a:noFill/>
          </a:ln>
        </p:spPr>
        <p:txBody>
          <a:bodyPr spcFirstLastPara="1" wrap="square" lIns="91425" tIns="45700" rIns="91425" bIns="45700" anchor="t" anchorCtr="0">
            <a:noAutofit/>
          </a:bodyPr>
          <a:lstStyle/>
          <a:p>
            <a:pPr marL="228600" marR="0" lvl="0" indent="-182562" algn="l" rtl="0">
              <a:lnSpc>
                <a:spcPct val="90000"/>
              </a:lnSpc>
              <a:spcBef>
                <a:spcPts val="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With the privacy, safety and security implications of the malicious usage of the AirTag, many users will benefit from improvement in these disciplines aforementioned</a:t>
            </a:r>
            <a:r>
              <a:rPr lang="en-US" dirty="0">
                <a:solidFill>
                  <a:schemeClr val="dk1"/>
                </a:solidFill>
                <a:latin typeface="Bookman Old Style"/>
                <a:ea typeface="Bookman Old Style"/>
                <a:cs typeface="Bookman Old Style"/>
                <a:sym typeface="Bookman Old Style"/>
              </a:rPr>
              <a:t>:</a:t>
            </a:r>
          </a:p>
          <a:p>
            <a:pPr marL="46038" marR="0" lvl="0" indent="0" algn="l" rtl="0">
              <a:lnSpc>
                <a:spcPct val="90000"/>
              </a:lnSpc>
              <a:spcBef>
                <a:spcPts val="0"/>
              </a:spcBef>
              <a:spcAft>
                <a:spcPts val="0"/>
              </a:spcAft>
              <a:buClr>
                <a:schemeClr val="dk1"/>
              </a:buClr>
              <a:buSzPts val="1760"/>
              <a:buNone/>
            </a:pPr>
            <a:endParaRPr lang="en-US" dirty="0">
              <a:solidFill>
                <a:schemeClr val="dk1"/>
              </a:solidFill>
              <a:latin typeface="Bookman Old Style"/>
              <a:ea typeface="Bookman Old Style"/>
              <a:cs typeface="Bookman Old Style"/>
              <a:sym typeface="Bookman Old Style"/>
            </a:endParaRPr>
          </a:p>
          <a:p>
            <a:pPr marL="228600" marR="0" lvl="0" indent="-182562" algn="l" rtl="0">
              <a:lnSpc>
                <a:spcPct val="90000"/>
              </a:lnSpc>
              <a:spcBef>
                <a:spcPts val="0"/>
              </a:spcBef>
              <a:spcAft>
                <a:spcPts val="0"/>
              </a:spcAft>
              <a:buClr>
                <a:schemeClr val="dk1"/>
              </a:buClr>
              <a:buSzPts val="1760"/>
              <a:buFont typeface="Noto Sans Symbols"/>
              <a:buChar char="▪"/>
            </a:pPr>
            <a:r>
              <a:rPr lang="en-US" sz="2200" b="0" i="0" u="none" dirty="0">
                <a:solidFill>
                  <a:schemeClr val="dk1"/>
                </a:solidFill>
                <a:latin typeface="Bookman Old Style"/>
                <a:ea typeface="Bookman Old Style"/>
                <a:cs typeface="Bookman Old Style"/>
                <a:sym typeface="Bookman Old Style"/>
              </a:rPr>
              <a:t> It will be advantageous to manufacturers and other App developers involved in the development of anti-stalking schemes</a:t>
            </a:r>
            <a:endParaRPr dirty="0"/>
          </a:p>
          <a:p>
            <a:pPr marL="228600" marR="0" lvl="0" indent="-182562" algn="l" rtl="0">
              <a:lnSpc>
                <a:spcPct val="90000"/>
              </a:lnSpc>
              <a:spcBef>
                <a:spcPts val="1400"/>
              </a:spcBef>
              <a:spcAft>
                <a:spcPts val="0"/>
              </a:spcAft>
              <a:buClr>
                <a:schemeClr val="dk1"/>
              </a:buClr>
              <a:buSzPts val="1760"/>
              <a:buFont typeface="Noto Sans Symbols"/>
              <a:buChar char="▪"/>
            </a:pPr>
            <a:r>
              <a:rPr lang="en-US" dirty="0">
                <a:solidFill>
                  <a:schemeClr val="dk1"/>
                </a:solidFill>
                <a:latin typeface="Bookman Old Style"/>
                <a:ea typeface="Bookman Old Style"/>
                <a:cs typeface="Bookman Old Style"/>
                <a:sym typeface="Bookman Old Style"/>
              </a:rPr>
              <a:t>This project will also be beneficial to other researchers looking to explore further work in anti-stalking and tracking using BLE technology</a:t>
            </a:r>
            <a:endParaRPr lang="en-US" sz="2200" b="0" i="0" u="none" dirty="0">
              <a:solidFill>
                <a:schemeClr val="dk1"/>
              </a:solidFill>
              <a:latin typeface="Bookman Old Style"/>
              <a:ea typeface="Bookman Old Style"/>
              <a:cs typeface="Bookman Old Style"/>
              <a:sym typeface="Bookman Old Style"/>
            </a:endParaRPr>
          </a:p>
        </p:txBody>
      </p:sp>
      <p:sp>
        <p:nvSpPr>
          <p:cNvPr id="103" name="Google Shape;103;p14"/>
          <p:cNvSpPr txBox="1"/>
          <p:nvPr/>
        </p:nvSpPr>
        <p:spPr>
          <a:xfrm>
            <a:off x="3949700" y="6224587"/>
            <a:ext cx="4716462"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orbel"/>
              <a:ea typeface="Corbel"/>
              <a:cs typeface="Corbel"/>
              <a:sym typeface="Corbel"/>
            </a:endParaRPr>
          </a:p>
        </p:txBody>
      </p:sp>
      <p:sp>
        <p:nvSpPr>
          <p:cNvPr id="104" name="Google Shape;104;p14"/>
          <p:cNvSpPr txBox="1"/>
          <p:nvPr/>
        </p:nvSpPr>
        <p:spPr>
          <a:xfrm>
            <a:off x="9329737" y="6224587"/>
            <a:ext cx="1706562"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accent1"/>
              </a:buClr>
              <a:buSzPts val="1200"/>
              <a:buFont typeface="Corbel"/>
              <a:buNone/>
            </a:pPr>
            <a:fld id="{00000000-1234-1234-1234-123412341234}" type="slidenum">
              <a:rPr lang="en-US" sz="1200" b="0" i="0" u="none">
                <a:solidFill>
                  <a:schemeClr val="accent1"/>
                </a:solidFill>
                <a:latin typeface="Corbel"/>
                <a:ea typeface="Corbel"/>
                <a:cs typeface="Corbel"/>
                <a:sym typeface="Corbel"/>
              </a:rPr>
              <a:t>7</a:t>
            </a:fld>
            <a:endParaRPr/>
          </a:p>
        </p:txBody>
      </p:sp>
    </p:spTree>
    <p:extLst>
      <p:ext uri="{BB962C8B-B14F-4D97-AF65-F5344CB8AC3E}">
        <p14:creationId xmlns:p14="http://schemas.microsoft.com/office/powerpoint/2010/main" val="1305567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143000" y="609600"/>
            <a:ext cx="9875700" cy="135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solidFill>
                  <a:srgbClr val="000000"/>
                </a:solidFill>
                <a:latin typeface="Bookman Old Style"/>
                <a:ea typeface="Bookman Old Style"/>
                <a:cs typeface="Bookman Old Style"/>
                <a:sym typeface="Bookman Old Style"/>
              </a:rPr>
              <a:t>CRITICAL CONTEXT</a:t>
            </a:r>
            <a:endParaRPr b="1" dirty="0">
              <a:solidFill>
                <a:srgbClr val="000000"/>
              </a:solidFill>
              <a:latin typeface="Bookman Old Style"/>
              <a:ea typeface="Bookman Old Style"/>
              <a:cs typeface="Bookman Old Style"/>
              <a:sym typeface="Bookman Old Style"/>
            </a:endParaRPr>
          </a:p>
        </p:txBody>
      </p:sp>
      <p:sp>
        <p:nvSpPr>
          <p:cNvPr id="111" name="Google Shape;111;p15"/>
          <p:cNvSpPr txBox="1">
            <a:spLocks noGrp="1"/>
          </p:cNvSpPr>
          <p:nvPr>
            <p:ph type="body" idx="1"/>
          </p:nvPr>
        </p:nvSpPr>
        <p:spPr>
          <a:xfrm>
            <a:off x="1144500" y="1801700"/>
            <a:ext cx="9872700" cy="4038600"/>
          </a:xfrm>
          <a:prstGeom prst="rect">
            <a:avLst/>
          </a:prstGeom>
        </p:spPr>
        <p:txBody>
          <a:bodyPr spcFirstLastPara="1" wrap="square" lIns="91425" tIns="45700" rIns="91425" bIns="45700" anchor="t" anchorCtr="0">
            <a:noAutofit/>
          </a:bodyPr>
          <a:lstStyle/>
          <a:p>
            <a:pPr marL="0" lvl="0" indent="0" algn="l" rtl="0">
              <a:spcBef>
                <a:spcPts val="1400"/>
              </a:spcBef>
              <a:spcAft>
                <a:spcPts val="0"/>
              </a:spcAft>
              <a:buNone/>
            </a:pPr>
            <a:r>
              <a:rPr lang="en-US" dirty="0">
                <a:solidFill>
                  <a:srgbClr val="000000"/>
                </a:solidFill>
                <a:latin typeface="Bookman Old Style" panose="02050604050505020204" pitchFamily="18" charset="0"/>
              </a:rPr>
              <a:t>AirTag Overview</a:t>
            </a:r>
          </a:p>
          <a:p>
            <a:pPr marL="342900" indent="-342900"/>
            <a:r>
              <a:rPr lang="en-US" dirty="0">
                <a:solidFill>
                  <a:srgbClr val="000000"/>
                </a:solidFill>
                <a:latin typeface="Bookman Old Style" panose="02050604050505020204" pitchFamily="18" charset="0"/>
              </a:rPr>
              <a:t>Apple leveraged the extensive Find My network in designing the AirTag</a:t>
            </a:r>
          </a:p>
          <a:p>
            <a:pPr marL="342900" indent="-342900"/>
            <a:r>
              <a:rPr lang="en-US" dirty="0">
                <a:solidFill>
                  <a:srgbClr val="000000"/>
                </a:solidFill>
                <a:latin typeface="Bookman Old Style" panose="02050604050505020204" pitchFamily="18" charset="0"/>
              </a:rPr>
              <a:t>Using Ultra-Wideband (UWB) technology, a user is able to keep track of the AirTag/items wherever it is  </a:t>
            </a:r>
          </a:p>
          <a:p>
            <a:pPr marL="342900" indent="-342900"/>
            <a:r>
              <a:rPr lang="en-US" dirty="0">
                <a:solidFill>
                  <a:srgbClr val="000000"/>
                </a:solidFill>
                <a:latin typeface="Bookman Old Style" panose="02050604050505020204" pitchFamily="18" charset="0"/>
              </a:rPr>
              <a:t>The AirTag plays a sound when misplaced and can send a notification when found by another iPhone user.</a:t>
            </a:r>
          </a:p>
          <a:p>
            <a:pPr marL="342900" indent="-342900"/>
            <a:r>
              <a:rPr lang="en-US" dirty="0">
                <a:solidFill>
                  <a:srgbClr val="000000"/>
                </a:solidFill>
                <a:latin typeface="Bookman Old Style" panose="02050604050505020204" pitchFamily="18" charset="0"/>
              </a:rPr>
              <a:t>It can relay its location back to its owner in lost mode, and can provide contact details of the owner when scanned with NFC </a:t>
            </a:r>
            <a:endParaRPr dirty="0">
              <a:solidFill>
                <a:srgbClr val="000000"/>
              </a:solidFill>
              <a:latin typeface="Bookman Old Style" panose="02050604050505020204" pitchFamily="18" charset="0"/>
            </a:endParaRPr>
          </a:p>
        </p:txBody>
      </p:sp>
      <p:sp>
        <p:nvSpPr>
          <p:cNvPr id="112" name="Google Shape;112;p15"/>
          <p:cNvSpPr txBox="1">
            <a:spLocks noGrp="1"/>
          </p:cNvSpPr>
          <p:nvPr>
            <p:ph type="sldNum" idx="12"/>
          </p:nvPr>
        </p:nvSpPr>
        <p:spPr>
          <a:xfrm>
            <a:off x="9329737" y="6224587"/>
            <a:ext cx="1706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1200"/>
              <a:buFont typeface="Corbel"/>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xfrm>
            <a:off x="1143000" y="609600"/>
            <a:ext cx="9875700" cy="135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dirty="0">
                <a:solidFill>
                  <a:srgbClr val="000000"/>
                </a:solidFill>
                <a:latin typeface="Bookman Old Style"/>
                <a:ea typeface="Bookman Old Style"/>
                <a:cs typeface="Bookman Old Style"/>
                <a:sym typeface="Bookman Old Style"/>
              </a:rPr>
              <a:t>CRITICAL CONTEXT</a:t>
            </a:r>
            <a:endParaRPr b="1" dirty="0">
              <a:solidFill>
                <a:srgbClr val="000000"/>
              </a:solidFill>
              <a:latin typeface="Bookman Old Style"/>
              <a:ea typeface="Bookman Old Style"/>
              <a:cs typeface="Bookman Old Style"/>
              <a:sym typeface="Bookman Old Style"/>
            </a:endParaRPr>
          </a:p>
        </p:txBody>
      </p:sp>
      <p:sp>
        <p:nvSpPr>
          <p:cNvPr id="111" name="Google Shape;111;p15"/>
          <p:cNvSpPr txBox="1">
            <a:spLocks noGrp="1"/>
          </p:cNvSpPr>
          <p:nvPr>
            <p:ph type="body" idx="1"/>
          </p:nvPr>
        </p:nvSpPr>
        <p:spPr>
          <a:xfrm>
            <a:off x="1144500" y="1801700"/>
            <a:ext cx="9872700" cy="4038600"/>
          </a:xfrm>
          <a:prstGeom prst="rect">
            <a:avLst/>
          </a:prstGeom>
        </p:spPr>
        <p:txBody>
          <a:bodyPr spcFirstLastPara="1" wrap="square" lIns="91425" tIns="45700" rIns="91425" bIns="45700" anchor="t" anchorCtr="0">
            <a:noAutofit/>
          </a:bodyPr>
          <a:lstStyle/>
          <a:p>
            <a:pPr marL="0" lvl="0" indent="0" algn="l" rtl="0">
              <a:spcBef>
                <a:spcPts val="1400"/>
              </a:spcBef>
              <a:spcAft>
                <a:spcPts val="0"/>
              </a:spcAft>
              <a:buNone/>
            </a:pPr>
            <a:r>
              <a:rPr lang="en-US" dirty="0">
                <a:solidFill>
                  <a:srgbClr val="000000"/>
                </a:solidFill>
                <a:latin typeface="Bookman Old Style" panose="02050604050505020204" pitchFamily="18" charset="0"/>
              </a:rPr>
              <a:t>AirTag Reverse Engineering by (Catley, 2022)</a:t>
            </a:r>
          </a:p>
          <a:p>
            <a:pPr marL="342900" indent="-342900"/>
            <a:r>
              <a:rPr lang="en-US" dirty="0">
                <a:solidFill>
                  <a:srgbClr val="000000"/>
                </a:solidFill>
                <a:latin typeface="Bookman Old Style" panose="02050604050505020204" pitchFamily="18" charset="0"/>
              </a:rPr>
              <a:t>He observed the various states of the AirTag and the </a:t>
            </a:r>
            <a:r>
              <a:rPr lang="en-US" dirty="0" err="1">
                <a:solidFill>
                  <a:srgbClr val="000000"/>
                </a:solidFill>
                <a:latin typeface="Bookman Old Style" panose="02050604050505020204" pitchFamily="18" charset="0"/>
              </a:rPr>
              <a:t>behaviour</a:t>
            </a:r>
            <a:r>
              <a:rPr lang="en-US" dirty="0">
                <a:solidFill>
                  <a:srgbClr val="000000"/>
                </a:solidFill>
                <a:latin typeface="Bookman Old Style" panose="02050604050505020204" pitchFamily="18" charset="0"/>
              </a:rPr>
              <a:t> of the advertising packet after being registered</a:t>
            </a:r>
          </a:p>
          <a:p>
            <a:pPr marL="342900" indent="-342900"/>
            <a:endParaRPr lang="en-US" dirty="0">
              <a:solidFill>
                <a:srgbClr val="000000"/>
              </a:solidFill>
              <a:latin typeface="Bookman Old Style" panose="02050604050505020204" pitchFamily="18" charset="0"/>
            </a:endParaRPr>
          </a:p>
        </p:txBody>
      </p:sp>
      <p:sp>
        <p:nvSpPr>
          <p:cNvPr id="112" name="Google Shape;112;p15"/>
          <p:cNvSpPr txBox="1">
            <a:spLocks noGrp="1"/>
          </p:cNvSpPr>
          <p:nvPr>
            <p:ph type="sldNum" idx="12"/>
          </p:nvPr>
        </p:nvSpPr>
        <p:spPr>
          <a:xfrm>
            <a:off x="9329737" y="6224587"/>
            <a:ext cx="17067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chemeClr val="accent1"/>
              </a:buClr>
              <a:buSzPts val="1200"/>
              <a:buFont typeface="Corbel"/>
              <a:buNone/>
            </a:pPr>
            <a:fld id="{00000000-1234-1234-1234-123412341234}" type="slidenum">
              <a:rPr lang="en-US"/>
              <a:t>9</a:t>
            </a:fld>
            <a:endParaRPr/>
          </a:p>
        </p:txBody>
      </p:sp>
      <p:graphicFrame>
        <p:nvGraphicFramePr>
          <p:cNvPr id="2" name="Table 2">
            <a:extLst>
              <a:ext uri="{FF2B5EF4-FFF2-40B4-BE49-F238E27FC236}">
                <a16:creationId xmlns:a16="http://schemas.microsoft.com/office/drawing/2014/main" id="{1C4C1DF8-2B15-712C-F472-870FC1A3D4B4}"/>
              </a:ext>
            </a:extLst>
          </p:cNvPr>
          <p:cNvGraphicFramePr>
            <a:graphicFrameLocks noGrp="1"/>
          </p:cNvGraphicFramePr>
          <p:nvPr>
            <p:extLst>
              <p:ext uri="{D42A27DB-BD31-4B8C-83A1-F6EECF244321}">
                <p14:modId xmlns:p14="http://schemas.microsoft.com/office/powerpoint/2010/main" val="1122313358"/>
              </p:ext>
            </p:extLst>
          </p:nvPr>
        </p:nvGraphicFramePr>
        <p:xfrm>
          <a:off x="1174800" y="3611807"/>
          <a:ext cx="9842401" cy="1762298"/>
        </p:xfrm>
        <a:graphic>
          <a:graphicData uri="http://schemas.openxmlformats.org/drawingml/2006/table">
            <a:tbl>
              <a:tblPr firstRow="1" bandRow="1">
                <a:tableStyleId>{C6A1661F-8EFC-4758-8B93-67B4D0CA42B5}</a:tableStyleId>
              </a:tblPr>
              <a:tblGrid>
                <a:gridCol w="1094320">
                  <a:extLst>
                    <a:ext uri="{9D8B030D-6E8A-4147-A177-3AD203B41FA5}">
                      <a16:colId xmlns:a16="http://schemas.microsoft.com/office/drawing/2014/main" val="1392487825"/>
                    </a:ext>
                  </a:extLst>
                </a:gridCol>
                <a:gridCol w="874161">
                  <a:extLst>
                    <a:ext uri="{9D8B030D-6E8A-4147-A177-3AD203B41FA5}">
                      <a16:colId xmlns:a16="http://schemas.microsoft.com/office/drawing/2014/main" val="619321409"/>
                    </a:ext>
                  </a:extLst>
                </a:gridCol>
                <a:gridCol w="984240">
                  <a:extLst>
                    <a:ext uri="{9D8B030D-6E8A-4147-A177-3AD203B41FA5}">
                      <a16:colId xmlns:a16="http://schemas.microsoft.com/office/drawing/2014/main" val="3271217382"/>
                    </a:ext>
                  </a:extLst>
                </a:gridCol>
                <a:gridCol w="952902">
                  <a:extLst>
                    <a:ext uri="{9D8B030D-6E8A-4147-A177-3AD203B41FA5}">
                      <a16:colId xmlns:a16="http://schemas.microsoft.com/office/drawing/2014/main" val="2421095899"/>
                    </a:ext>
                  </a:extLst>
                </a:gridCol>
                <a:gridCol w="1015578">
                  <a:extLst>
                    <a:ext uri="{9D8B030D-6E8A-4147-A177-3AD203B41FA5}">
                      <a16:colId xmlns:a16="http://schemas.microsoft.com/office/drawing/2014/main" val="3006217072"/>
                    </a:ext>
                  </a:extLst>
                </a:gridCol>
                <a:gridCol w="984240">
                  <a:extLst>
                    <a:ext uri="{9D8B030D-6E8A-4147-A177-3AD203B41FA5}">
                      <a16:colId xmlns:a16="http://schemas.microsoft.com/office/drawing/2014/main" val="1239655280"/>
                    </a:ext>
                  </a:extLst>
                </a:gridCol>
                <a:gridCol w="984240">
                  <a:extLst>
                    <a:ext uri="{9D8B030D-6E8A-4147-A177-3AD203B41FA5}">
                      <a16:colId xmlns:a16="http://schemas.microsoft.com/office/drawing/2014/main" val="3864910015"/>
                    </a:ext>
                  </a:extLst>
                </a:gridCol>
                <a:gridCol w="984240">
                  <a:extLst>
                    <a:ext uri="{9D8B030D-6E8A-4147-A177-3AD203B41FA5}">
                      <a16:colId xmlns:a16="http://schemas.microsoft.com/office/drawing/2014/main" val="4078917679"/>
                    </a:ext>
                  </a:extLst>
                </a:gridCol>
                <a:gridCol w="984240">
                  <a:extLst>
                    <a:ext uri="{9D8B030D-6E8A-4147-A177-3AD203B41FA5}">
                      <a16:colId xmlns:a16="http://schemas.microsoft.com/office/drawing/2014/main" val="3920953799"/>
                    </a:ext>
                  </a:extLst>
                </a:gridCol>
                <a:gridCol w="984240">
                  <a:extLst>
                    <a:ext uri="{9D8B030D-6E8A-4147-A177-3AD203B41FA5}">
                      <a16:colId xmlns:a16="http://schemas.microsoft.com/office/drawing/2014/main" val="1547230465"/>
                    </a:ext>
                  </a:extLst>
                </a:gridCol>
              </a:tblGrid>
              <a:tr h="1036646">
                <a:tc>
                  <a:txBody>
                    <a:bodyPr/>
                    <a:lstStyle/>
                    <a:p>
                      <a:r>
                        <a:rPr lang="en-US" sz="1800" dirty="0">
                          <a:latin typeface="Bookman Old Style" panose="02050604050505020204" pitchFamily="18" charset="0"/>
                        </a:rPr>
                        <a:t>Byte Number</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1</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2-3</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4</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5</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6</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7-29</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30</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31</a:t>
                      </a:r>
                      <a:endParaRPr lang="en-GH" sz="1800" dirty="0">
                        <a:latin typeface="Bookman Old Style" panose="02050604050505020204" pitchFamily="18" charset="0"/>
                      </a:endParaRPr>
                    </a:p>
                  </a:txBody>
                  <a:tcPr/>
                </a:tc>
                <a:extLst>
                  <a:ext uri="{0D108BD9-81ED-4DB2-BD59-A6C34878D82A}">
                    <a16:rowId xmlns:a16="http://schemas.microsoft.com/office/drawing/2014/main" val="170130361"/>
                  </a:ext>
                </a:extLst>
              </a:tr>
              <a:tr h="725652">
                <a:tc>
                  <a:txBody>
                    <a:bodyPr/>
                    <a:lstStyle/>
                    <a:p>
                      <a:r>
                        <a:rPr lang="en-US" sz="1800" dirty="0">
                          <a:latin typeface="Bookman Old Style" panose="02050604050505020204" pitchFamily="18" charset="0"/>
                        </a:rPr>
                        <a:t>Value</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0x1E</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0xFF</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0x004C</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0x12</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0x19</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0x10</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Varied</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0-3</a:t>
                      </a:r>
                      <a:endParaRPr lang="en-GH" sz="1800" dirty="0">
                        <a:latin typeface="Bookman Old Style" panose="02050604050505020204" pitchFamily="18" charset="0"/>
                      </a:endParaRPr>
                    </a:p>
                  </a:txBody>
                  <a:tcPr/>
                </a:tc>
                <a:tc>
                  <a:txBody>
                    <a:bodyPr/>
                    <a:lstStyle/>
                    <a:p>
                      <a:r>
                        <a:rPr lang="en-US" sz="1800" dirty="0">
                          <a:latin typeface="Bookman Old Style" panose="02050604050505020204" pitchFamily="18" charset="0"/>
                        </a:rPr>
                        <a:t>Varied</a:t>
                      </a:r>
                      <a:endParaRPr lang="en-GH" sz="1800" dirty="0">
                        <a:latin typeface="Bookman Old Style" panose="02050604050505020204" pitchFamily="18" charset="0"/>
                      </a:endParaRPr>
                    </a:p>
                  </a:txBody>
                  <a:tcPr/>
                </a:tc>
                <a:extLst>
                  <a:ext uri="{0D108BD9-81ED-4DB2-BD59-A6C34878D82A}">
                    <a16:rowId xmlns:a16="http://schemas.microsoft.com/office/drawing/2014/main" val="2914512860"/>
                  </a:ext>
                </a:extLst>
              </a:tr>
            </a:tbl>
          </a:graphicData>
        </a:graphic>
      </p:graphicFrame>
    </p:spTree>
    <p:extLst>
      <p:ext uri="{BB962C8B-B14F-4D97-AF65-F5344CB8AC3E}">
        <p14:creationId xmlns:p14="http://schemas.microsoft.com/office/powerpoint/2010/main" val="486276303"/>
      </p:ext>
    </p:extLst>
  </p:cSld>
  <p:clrMapOvr>
    <a:masterClrMapping/>
  </p:clrMapOvr>
</p:sld>
</file>

<file path=ppt/theme/theme1.xml><?xml version="1.0" encoding="utf-8"?>
<a:theme xmlns:a="http://schemas.openxmlformats.org/drawingml/2006/main" name="Basis">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2131</Words>
  <Application>Microsoft Office PowerPoint</Application>
  <PresentationFormat>Widescreen</PresentationFormat>
  <Paragraphs>251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Noto Sans Symbols</vt:lpstr>
      <vt:lpstr>Corbel</vt:lpstr>
      <vt:lpstr>Calibri</vt:lpstr>
      <vt:lpstr>Bookman Old Style</vt:lpstr>
      <vt:lpstr>Arial</vt:lpstr>
      <vt:lpstr>Basis</vt:lpstr>
      <vt:lpstr>CITY, UNIVERSITY OF LONDON  MSc IN CYBER SECURITY </vt:lpstr>
      <vt:lpstr>OUTLINE</vt:lpstr>
      <vt:lpstr>INTRODUCTION</vt:lpstr>
      <vt:lpstr>INTRODUCTION</vt:lpstr>
      <vt:lpstr>AIMS &amp; OBJECTIVES</vt:lpstr>
      <vt:lpstr>AIMS &amp; OBJECTIVES</vt:lpstr>
      <vt:lpstr>RELEVANCE &amp; BENEFICIARIES</vt:lpstr>
      <vt:lpstr>CRITICAL CONTEXT</vt:lpstr>
      <vt:lpstr>CRITICAL CONTEXT</vt:lpstr>
      <vt:lpstr>CRITICAL CONTEXT</vt:lpstr>
      <vt:lpstr>Methods – Identifying AirTag</vt:lpstr>
      <vt:lpstr>Methods – Identifying Token</vt:lpstr>
      <vt:lpstr>Methods – Scan Filter</vt:lpstr>
      <vt:lpstr>Methods – Measured Power &amp; Distance Estimation</vt:lpstr>
      <vt:lpstr>Methods – Alert System</vt:lpstr>
      <vt:lpstr>Methods – Testing &amp; Dataset Creation</vt:lpstr>
      <vt:lpstr>RESULTS</vt:lpstr>
      <vt:lpstr>RESULTS</vt:lpstr>
      <vt:lpstr>RESULTS</vt:lpstr>
      <vt:lpstr>DISCUSSION &amp; CONCLUSION</vt:lpstr>
      <vt:lpstr>DISCUSSION &amp; CONCLUSION</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UNIVERSITY OF LONDON  MSc IN CYBER SECURITY </dc:title>
  <dc:creator>jefferson</dc:creator>
  <cp:lastModifiedBy>George Jefferson Abaidoo</cp:lastModifiedBy>
  <cp:revision>2</cp:revision>
  <dcterms:modified xsi:type="dcterms:W3CDTF">2022-10-07T10:37:59Z</dcterms:modified>
</cp:coreProperties>
</file>