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pos="24"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49" autoAdjust="0"/>
    <p:restoredTop sz="94706" autoAdjust="0"/>
  </p:normalViewPr>
  <p:slideViewPr>
    <p:cSldViewPr snapToGrid="0" snapToObjects="1" showGuides="1">
      <p:cViewPr varScale="1">
        <p:scale>
          <a:sx n="47" d="100"/>
          <a:sy n="47" d="100"/>
        </p:scale>
        <p:origin x="1704" y="84"/>
      </p:cViewPr>
      <p:guideLst>
        <p:guide orient="horz" pos="1659"/>
        <p:guide orient="horz" pos="144"/>
        <p:guide orient="horz" pos="10080"/>
        <p:guide orient="horz" pos="24"/>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7232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D951A23-7FFD-204C-869A-7469BE75700C}"/>
              </a:ext>
            </a:extLst>
          </p:cNvPr>
          <p:cNvGrpSpPr/>
          <p:nvPr userDrawn="1"/>
        </p:nvGrpSpPr>
        <p:grpSpPr>
          <a:xfrm>
            <a:off x="-86402" y="-57150"/>
            <a:ext cx="29433603" cy="16573500"/>
            <a:chOff x="-81002" y="-57150"/>
            <a:chExt cx="27594003" cy="16573500"/>
          </a:xfrm>
        </p:grpSpPr>
        <p:sp>
          <p:nvSpPr>
            <p:cNvPr id="18" name="Text Box 14">
              <a:extLst>
                <a:ext uri="{FF2B5EF4-FFF2-40B4-BE49-F238E27FC236}">
                  <a16:creationId xmlns:a16="http://schemas.microsoft.com/office/drawing/2014/main" id="{5CADBED4-23B3-AF42-BFCE-723FDBBF101F}"/>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9" name="Freeform 18">
              <a:extLst>
                <a:ext uri="{FF2B5EF4-FFF2-40B4-BE49-F238E27FC236}">
                  <a16:creationId xmlns:a16="http://schemas.microsoft.com/office/drawing/2014/main" id="{91BD7D7F-62B0-8943-A75B-964AE3FA2ACD}"/>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20" name="Freeform 19">
              <a:extLst>
                <a:ext uri="{FF2B5EF4-FFF2-40B4-BE49-F238E27FC236}">
                  <a16:creationId xmlns:a16="http://schemas.microsoft.com/office/drawing/2014/main" id="{F5781D29-8D26-CC47-8DC4-40A80CE43282}"/>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21" name="Freeform 20">
              <a:extLst>
                <a:ext uri="{FF2B5EF4-FFF2-40B4-BE49-F238E27FC236}">
                  <a16:creationId xmlns:a16="http://schemas.microsoft.com/office/drawing/2014/main" id="{7682AA11-F0B4-4A45-BA47-EA99831A6CA8}"/>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22" name="Text Box 14">
              <a:extLst>
                <a:ext uri="{FF2B5EF4-FFF2-40B4-BE49-F238E27FC236}">
                  <a16:creationId xmlns:a16="http://schemas.microsoft.com/office/drawing/2014/main" id="{48717DCE-020D-0045-A9DC-584FF4C3946E}"/>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0" name="Table 9">
            <a:extLst>
              <a:ext uri="{FF2B5EF4-FFF2-40B4-BE49-F238E27FC236}">
                <a16:creationId xmlns:a16="http://schemas.microsoft.com/office/drawing/2014/main" id="{50E72AA0-F147-7040-A57D-4E62E8BBD767}"/>
              </a:ext>
            </a:extLst>
          </p:cNvPr>
          <p:cNvGraphicFramePr>
            <a:graphicFrameLocks noGrp="1"/>
          </p:cNvGraphicFramePr>
          <p:nvPr userDrawn="1">
            <p:extLst>
              <p:ext uri="{D42A27DB-BD31-4B8C-83A1-F6EECF244321}">
                <p14:modId xmlns:p14="http://schemas.microsoft.com/office/powerpoint/2010/main" val="303592279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A5873058-EF11-4846-BD70-E06FB3E7BC2A}"/>
              </a:ext>
            </a:extLst>
          </p:cNvPr>
          <p:cNvGraphicFramePr>
            <a:graphicFrameLocks noGrp="1"/>
          </p:cNvGraphicFramePr>
          <p:nvPr userDrawn="1">
            <p:extLst>
              <p:ext uri="{D42A27DB-BD31-4B8C-83A1-F6EECF244321}">
                <p14:modId xmlns:p14="http://schemas.microsoft.com/office/powerpoint/2010/main" val="3697004425"/>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3C9E09-17E0-7E46-9EC7-99AF8216A004}"/>
              </a:ext>
            </a:extLst>
          </p:cNvPr>
          <p:cNvGrpSpPr/>
          <p:nvPr userDrawn="1"/>
        </p:nvGrpSpPr>
        <p:grpSpPr>
          <a:xfrm>
            <a:off x="-86402" y="-57150"/>
            <a:ext cx="29433603" cy="16573500"/>
            <a:chOff x="-81002" y="-57150"/>
            <a:chExt cx="27594003" cy="16573500"/>
          </a:xfrm>
        </p:grpSpPr>
        <p:sp>
          <p:nvSpPr>
            <p:cNvPr id="10" name="Text Box 14"/>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74" name="Freeform 73"/>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75" name="Freeform 74"/>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6" name="Freeform 75"/>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7" name="Text Box 14"/>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3254691146"/>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88D2DC4-BB04-E448-8C7E-D83ECE59E0A9}"/>
              </a:ext>
            </a:extLst>
          </p:cNvPr>
          <p:cNvGrpSpPr/>
          <p:nvPr userDrawn="1"/>
        </p:nvGrpSpPr>
        <p:grpSpPr>
          <a:xfrm>
            <a:off x="-86402" y="-57150"/>
            <a:ext cx="29433603" cy="16573500"/>
            <a:chOff x="-81002" y="-57150"/>
            <a:chExt cx="27594003" cy="16573500"/>
          </a:xfrm>
        </p:grpSpPr>
        <p:sp>
          <p:nvSpPr>
            <p:cNvPr id="10" name="Text Box 14">
              <a:extLst>
                <a:ext uri="{FF2B5EF4-FFF2-40B4-BE49-F238E27FC236}">
                  <a16:creationId xmlns:a16="http://schemas.microsoft.com/office/drawing/2014/main" id="{9057DDE1-2C35-A94D-AE0E-143FC424CC09}"/>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1" name="Freeform 10">
              <a:extLst>
                <a:ext uri="{FF2B5EF4-FFF2-40B4-BE49-F238E27FC236}">
                  <a16:creationId xmlns:a16="http://schemas.microsoft.com/office/drawing/2014/main" id="{420842D6-2FEB-3848-A8D0-21FB47BA78A6}"/>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12" name="Freeform 11">
              <a:extLst>
                <a:ext uri="{FF2B5EF4-FFF2-40B4-BE49-F238E27FC236}">
                  <a16:creationId xmlns:a16="http://schemas.microsoft.com/office/drawing/2014/main" id="{E6969F7F-7C4B-DF42-92F1-67600F44C4A2}"/>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3" name="Freeform 12">
              <a:extLst>
                <a:ext uri="{FF2B5EF4-FFF2-40B4-BE49-F238E27FC236}">
                  <a16:creationId xmlns:a16="http://schemas.microsoft.com/office/drawing/2014/main" id="{77827C27-C81F-4244-A3D1-3216516AC38C}"/>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4" name="Text Box 14">
              <a:extLst>
                <a:ext uri="{FF2B5EF4-FFF2-40B4-BE49-F238E27FC236}">
                  <a16:creationId xmlns:a16="http://schemas.microsoft.com/office/drawing/2014/main" id="{B3A834B2-5A03-C44F-82B1-67800C5FEE43}"/>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122E5797-8370-9542-8F10-E667129197F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89064987-859E-D34C-A9F6-834407C918E7}"/>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53DFC0-C8CC-4048-8C0E-EB7A9A197D43}"/>
              </a:ext>
            </a:extLst>
          </p:cNvPr>
          <p:cNvGrpSpPr/>
          <p:nvPr userDrawn="1"/>
        </p:nvGrpSpPr>
        <p:grpSpPr>
          <a:xfrm>
            <a:off x="-86402" y="-57150"/>
            <a:ext cx="29433603" cy="16573500"/>
            <a:chOff x="-81002" y="-57150"/>
            <a:chExt cx="27594003" cy="16573500"/>
          </a:xfrm>
        </p:grpSpPr>
        <p:sp>
          <p:nvSpPr>
            <p:cNvPr id="10" name="Text Box 14">
              <a:extLst>
                <a:ext uri="{FF2B5EF4-FFF2-40B4-BE49-F238E27FC236}">
                  <a16:creationId xmlns:a16="http://schemas.microsoft.com/office/drawing/2014/main" id="{F703386D-7CF5-C24D-BCA4-7EA8DDB033FA}"/>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1" name="Freeform 10">
              <a:extLst>
                <a:ext uri="{FF2B5EF4-FFF2-40B4-BE49-F238E27FC236}">
                  <a16:creationId xmlns:a16="http://schemas.microsoft.com/office/drawing/2014/main" id="{8884A6D1-9E34-AB48-80E7-685F32A4596E}"/>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12" name="Freeform 11">
              <a:extLst>
                <a:ext uri="{FF2B5EF4-FFF2-40B4-BE49-F238E27FC236}">
                  <a16:creationId xmlns:a16="http://schemas.microsoft.com/office/drawing/2014/main" id="{B7DA1284-3D64-6543-AE5B-C9E97C9C40D1}"/>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3" name="Freeform 12">
              <a:extLst>
                <a:ext uri="{FF2B5EF4-FFF2-40B4-BE49-F238E27FC236}">
                  <a16:creationId xmlns:a16="http://schemas.microsoft.com/office/drawing/2014/main" id="{C0740610-C765-4141-9A13-24069536161F}"/>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4" name="Text Box 14">
              <a:extLst>
                <a:ext uri="{FF2B5EF4-FFF2-40B4-BE49-F238E27FC236}">
                  <a16:creationId xmlns:a16="http://schemas.microsoft.com/office/drawing/2014/main" id="{05975483-D81A-564B-AFF2-97B19CA70837}"/>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B96F4CE7-2880-854F-B2DB-E5D982EFC9C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BACDD0B0-017D-8142-9D2D-87EF3C641C70}"/>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 Placeholder 418"/>
          <p:cNvSpPr>
            <a:spLocks noGrp="1"/>
          </p:cNvSpPr>
          <p:nvPr>
            <p:ph type="body" sz="quarter" idx="10"/>
          </p:nvPr>
        </p:nvSpPr>
        <p:spPr>
          <a:xfrm>
            <a:off x="783273" y="2871693"/>
            <a:ext cx="6704542" cy="4294386"/>
          </a:xfrm>
        </p:spPr>
        <p:txBody>
          <a:bodyPr/>
          <a:lstStyle/>
          <a:p>
            <a:r>
              <a:rPr lang="ru-RU" sz="2000" dirty="0"/>
              <a:t>Проблема оптимизации работы персонала является одной из фундаментальных для руководителя любой компании. Искусство управления - явление, свойственное определенной стадии развития организации. От грамотного управления зависит качество работы, её эффективность, своевременность и удовлетворенность клиентов.</a:t>
            </a:r>
          </a:p>
          <a:p>
            <a:r>
              <a:rPr lang="ru-RU" sz="2000" dirty="0"/>
              <a:t>Проект направлен на создание веб приложения, формирующего условия для оптимизации процесса работы, а также перевода на дистанционную основу сотрудников компании маркетингового агентства «CYBER SUPPORT».</a:t>
            </a:r>
          </a:p>
          <a:p>
            <a:endParaRPr lang="en-US" dirty="0"/>
          </a:p>
        </p:txBody>
      </p:sp>
      <p:sp>
        <p:nvSpPr>
          <p:cNvPr id="420" name="Text Placeholder 419"/>
          <p:cNvSpPr>
            <a:spLocks noGrp="1"/>
          </p:cNvSpPr>
          <p:nvPr>
            <p:ph type="body" sz="quarter" idx="11"/>
          </p:nvPr>
        </p:nvSpPr>
        <p:spPr/>
        <p:txBody>
          <a:bodyPr/>
          <a:lstStyle/>
          <a:p>
            <a:r>
              <a:rPr lang="ru-RU" dirty="0"/>
              <a:t>ВВЕДЕНИЕ</a:t>
            </a:r>
            <a:endParaRPr lang="en-US" dirty="0"/>
          </a:p>
        </p:txBody>
      </p:sp>
      <p:sp>
        <p:nvSpPr>
          <p:cNvPr id="421" name="Text Placeholder 420"/>
          <p:cNvSpPr>
            <a:spLocks noGrp="1"/>
          </p:cNvSpPr>
          <p:nvPr>
            <p:ph type="body" sz="quarter" idx="19"/>
          </p:nvPr>
        </p:nvSpPr>
        <p:spPr>
          <a:xfrm>
            <a:off x="553720" y="9573739"/>
            <a:ext cx="6705600" cy="6510377"/>
          </a:xfrm>
        </p:spPr>
        <p:txBody>
          <a:bodyPr/>
          <a:lstStyle/>
          <a:p>
            <a:r>
              <a:rPr lang="ru-RU" sz="2000" dirty="0"/>
              <a:t>Формулировка решаемой проблемы: создание эффективного управления предприятием и его ресурсами, данными и бизнес-процессами.</a:t>
            </a:r>
          </a:p>
          <a:p>
            <a:r>
              <a:rPr lang="ru-RU" sz="2000" dirty="0"/>
              <a:t>Цель проекта: разработать ERP-систему для маркетингового агентства "CYBER SUPPORT".</a:t>
            </a:r>
          </a:p>
          <a:p>
            <a:r>
              <a:rPr lang="ru-RU" sz="2000" dirty="0"/>
              <a:t>План работы:</a:t>
            </a:r>
          </a:p>
          <a:p>
            <a:r>
              <a:rPr lang="ru-RU" sz="2000" dirty="0"/>
              <a:t>1)Постановка задачи, формирование ТЗ.</a:t>
            </a:r>
          </a:p>
          <a:p>
            <a:r>
              <a:rPr lang="ru-RU" sz="2000" dirty="0"/>
              <a:t>2)Разработка идей дизайна и функционала системы</a:t>
            </a:r>
          </a:p>
          <a:p>
            <a:r>
              <a:rPr lang="ru-RU" sz="2000" dirty="0"/>
              <a:t>3)Создание макетов страниц при помощи графического онлайн редактора для проектирования и дизайна интерфейсов с возможностью совместной работы над проектом </a:t>
            </a:r>
            <a:r>
              <a:rPr lang="ru-RU" sz="2000" dirty="0" err="1"/>
              <a:t>Figma</a:t>
            </a:r>
            <a:r>
              <a:rPr lang="ru-RU" sz="2000" dirty="0"/>
              <a:t>.</a:t>
            </a:r>
          </a:p>
          <a:p>
            <a:r>
              <a:rPr lang="ru-RU" sz="2000" dirty="0"/>
              <a:t>4)</a:t>
            </a:r>
            <a:r>
              <a:rPr lang="ru-RU" sz="2000" dirty="0" err="1"/>
              <a:t>Front-end</a:t>
            </a:r>
            <a:r>
              <a:rPr lang="ru-RU" sz="2000" dirty="0"/>
              <a:t> разработка дизайна веб-приложения. Создания страниц при помощи БЭМ, </a:t>
            </a:r>
            <a:r>
              <a:rPr lang="ru-RU" sz="2000" dirty="0" err="1"/>
              <a:t>Bootstrap</a:t>
            </a:r>
            <a:r>
              <a:rPr lang="ru-RU" sz="2000" dirty="0"/>
              <a:t>, </a:t>
            </a:r>
            <a:r>
              <a:rPr lang="ru-RU" sz="2000" dirty="0" err="1"/>
              <a:t>flexbox</a:t>
            </a:r>
            <a:r>
              <a:rPr lang="ru-RU" sz="2000" dirty="0"/>
              <a:t>, </a:t>
            </a:r>
            <a:r>
              <a:rPr lang="ru-RU" sz="2000" dirty="0" err="1"/>
              <a:t>JavaScript</a:t>
            </a:r>
            <a:r>
              <a:rPr lang="ru-RU" sz="2000" dirty="0"/>
              <a:t>, </a:t>
            </a:r>
            <a:r>
              <a:rPr lang="ru-RU" sz="2000" dirty="0" err="1"/>
              <a:t>jQuery</a:t>
            </a:r>
            <a:r>
              <a:rPr lang="ru-RU" sz="2000" dirty="0"/>
              <a:t>.</a:t>
            </a:r>
          </a:p>
          <a:p>
            <a:r>
              <a:rPr lang="ru-RU" sz="2000" dirty="0"/>
              <a:t>5)</a:t>
            </a:r>
            <a:r>
              <a:rPr lang="ru-RU" sz="2000" dirty="0" err="1"/>
              <a:t>Back-end</a:t>
            </a:r>
            <a:r>
              <a:rPr lang="ru-RU" sz="2000" dirty="0"/>
              <a:t> разработка функциональных систем проекта. Создание интерактивных частей при помощи </a:t>
            </a:r>
            <a:r>
              <a:rPr lang="ru-RU" sz="2000" dirty="0" err="1"/>
              <a:t>RedBean</a:t>
            </a:r>
            <a:r>
              <a:rPr lang="ru-RU" sz="2000" dirty="0"/>
              <a:t>, PHP, SQL.</a:t>
            </a:r>
          </a:p>
          <a:p>
            <a:endParaRPr lang="en-US" dirty="0"/>
          </a:p>
        </p:txBody>
      </p:sp>
      <p:sp>
        <p:nvSpPr>
          <p:cNvPr id="422" name="Text Placeholder 421"/>
          <p:cNvSpPr>
            <a:spLocks noGrp="1"/>
          </p:cNvSpPr>
          <p:nvPr>
            <p:ph type="body" sz="quarter" idx="20"/>
          </p:nvPr>
        </p:nvSpPr>
        <p:spPr>
          <a:xfrm>
            <a:off x="553719" y="9348625"/>
            <a:ext cx="6700308" cy="450228"/>
          </a:xfrm>
        </p:spPr>
        <p:txBody>
          <a:bodyPr/>
          <a:lstStyle/>
          <a:p>
            <a:r>
              <a:rPr lang="ru-RU" dirty="0"/>
              <a:t>ЦЕЛЬ ПРОЕКТА И ПЛАН РАБОТЫ</a:t>
            </a:r>
            <a:endParaRPr lang="en-US" dirty="0"/>
          </a:p>
        </p:txBody>
      </p:sp>
      <p:sp>
        <p:nvSpPr>
          <p:cNvPr id="423" name="Text Placeholder 422"/>
          <p:cNvSpPr>
            <a:spLocks noGrp="1"/>
          </p:cNvSpPr>
          <p:nvPr>
            <p:ph type="body" sz="quarter" idx="21"/>
          </p:nvPr>
        </p:nvSpPr>
        <p:spPr>
          <a:xfrm>
            <a:off x="7772626" y="2533430"/>
            <a:ext cx="13813365" cy="8270859"/>
          </a:xfrm>
        </p:spPr>
        <p:txBody>
          <a:bodyPr/>
          <a:lstStyle/>
          <a:p>
            <a:r>
              <a:rPr lang="ru-RU" sz="1600" dirty="0"/>
              <a:t>1) Начало работы: постановка задачи и формирование ТЗ</a:t>
            </a:r>
          </a:p>
          <a:p>
            <a:r>
              <a:rPr lang="ru-RU" sz="1600" dirty="0"/>
              <a:t>На данном этапе работы была сформулирована решаемая проблема, описан функционал будущей системы, исходя из запросов маркетингового агентства «СYBER SUPPORT». </a:t>
            </a:r>
          </a:p>
          <a:p>
            <a:r>
              <a:rPr lang="ru-RU" sz="1600" dirty="0"/>
              <a:t>Все необходимые к реализации функциональные возможности системы описаны в одноименной главе ТЗ.</a:t>
            </a:r>
          </a:p>
          <a:p>
            <a:r>
              <a:rPr lang="ru-RU" sz="1600" dirty="0"/>
              <a:t>2) Разработка идей дизайна и функционала системы</a:t>
            </a:r>
          </a:p>
          <a:p>
            <a:r>
              <a:rPr lang="ru-RU" sz="1600" dirty="0"/>
              <a:t>На данном этапе было сформулировано и обозначено содержание страниц веб-приложения. Страницы разделяются по задачам, которые можно решить при помощи веб-приложения, т.е. одна страница - добавить задачу для сотрудников, вторая страница – посмотреть доступные к решению задачи.</a:t>
            </a:r>
          </a:p>
          <a:p>
            <a:r>
              <a:rPr lang="ru-RU" sz="1600" dirty="0"/>
              <a:t>Для создания макетов был выбран минималистичный стиль, фокусирующий внимание пользователя на функциональных частях интерфейса. Логотип в левом верхнем углу, серый фон, наличие меню с кнопками сверху и слева страницы в цветах компании- оранжевом и белом. Обязательным к разработке были страницы с разными возможностями для клиентов, менеджеров и сотрудников.</a:t>
            </a:r>
          </a:p>
          <a:p>
            <a:r>
              <a:rPr lang="ru-RU" sz="1600" dirty="0"/>
              <a:t>3) Создание макетов страниц</a:t>
            </a:r>
          </a:p>
          <a:p>
            <a:r>
              <a:rPr lang="ru-RU" sz="1600" dirty="0"/>
              <a:t>Для создания макетов страниц использовался сервис </a:t>
            </a:r>
            <a:r>
              <a:rPr lang="ru-RU" sz="1600" dirty="0" err="1"/>
              <a:t>Figma</a:t>
            </a:r>
            <a:r>
              <a:rPr lang="ru-RU" sz="1600" dirty="0"/>
              <a:t>. </a:t>
            </a:r>
          </a:p>
          <a:p>
            <a:r>
              <a:rPr lang="ru-RU" sz="1600" dirty="0"/>
              <a:t>На данном этапе было создано 43 вариации разных по содержанию и функционалу страниц веб-приложения. Примеры макетов:</a:t>
            </a:r>
          </a:p>
          <a:p>
            <a:r>
              <a:rPr lang="ru-RU" sz="1600" dirty="0"/>
              <a:t>Ознакомиться с исходниками и всеми вариациями макетов можно по ссылке. </a:t>
            </a:r>
          </a:p>
          <a:p>
            <a:r>
              <a:rPr lang="ru-RU" sz="1600" dirty="0"/>
              <a:t>4) </a:t>
            </a:r>
            <a:r>
              <a:rPr lang="ru-RU" sz="1600" dirty="0" err="1"/>
              <a:t>Front-end</a:t>
            </a:r>
            <a:r>
              <a:rPr lang="ru-RU" sz="1600" dirty="0"/>
              <a:t> разработка</a:t>
            </a:r>
          </a:p>
          <a:p>
            <a:r>
              <a:rPr lang="ru-RU" sz="1600" dirty="0"/>
              <a:t>После утверждения макетов началась разработка </a:t>
            </a:r>
            <a:r>
              <a:rPr lang="ru-RU" sz="1600" dirty="0" err="1"/>
              <a:t>front-end</a:t>
            </a:r>
            <a:r>
              <a:rPr lang="ru-RU" sz="1600" dirty="0"/>
              <a:t> составляющей веб-приложения.</a:t>
            </a:r>
          </a:p>
          <a:p>
            <a:r>
              <a:rPr lang="ru-RU" sz="1600" dirty="0"/>
              <a:t>В ходе разработки было принято решение о составлении одной страницы и </a:t>
            </a:r>
            <a:r>
              <a:rPr lang="ru-RU" sz="1600" dirty="0" err="1"/>
              <a:t>подгрузки</a:t>
            </a:r>
            <a:r>
              <a:rPr lang="ru-RU" sz="1600" dirty="0"/>
              <a:t> в неё различных блоков с информацией (</a:t>
            </a:r>
            <a:r>
              <a:rPr lang="ru-RU" sz="1600" dirty="0" err="1"/>
              <a:t>header</a:t>
            </a:r>
            <a:r>
              <a:rPr lang="ru-RU" sz="1600" dirty="0"/>
              <a:t>, </a:t>
            </a:r>
            <a:r>
              <a:rPr lang="ru-RU" sz="1600" dirty="0" err="1"/>
              <a:t>content</a:t>
            </a:r>
            <a:r>
              <a:rPr lang="ru-RU" sz="1600" dirty="0"/>
              <a:t>). Таким образом, можно использовать один исходный вариант страницы и наполнять её контентом, адаптирующимся её для взаимодействия с различными ролями, такие как клиенты, сотрудники, менеджеры и т.п.</a:t>
            </a:r>
          </a:p>
          <a:p>
            <a:r>
              <a:rPr lang="ru-RU" sz="1600" dirty="0"/>
              <a:t>После обсуждения способов оптимизации системы, было решено загружать блоки с контентом из отдельных файлов при помощи </a:t>
            </a:r>
            <a:r>
              <a:rPr lang="ru-RU" sz="1600" dirty="0" err="1"/>
              <a:t>jQuery</a:t>
            </a:r>
            <a:r>
              <a:rPr lang="ru-RU" sz="1600" dirty="0"/>
              <a:t>.</a:t>
            </a:r>
          </a:p>
          <a:p>
            <a:r>
              <a:rPr lang="ru-RU" sz="1600" dirty="0"/>
              <a:t>Верстка страниц происходила при помощи </a:t>
            </a:r>
            <a:r>
              <a:rPr lang="ru-RU" sz="1600" dirty="0" err="1"/>
              <a:t>flex</a:t>
            </a:r>
            <a:r>
              <a:rPr lang="ru-RU" sz="1600" dirty="0"/>
              <a:t>-элементов.</a:t>
            </a:r>
          </a:p>
          <a:p>
            <a:r>
              <a:rPr lang="ru-RU" sz="1600" dirty="0"/>
              <a:t>5) </a:t>
            </a:r>
            <a:r>
              <a:rPr lang="ru-RU" sz="1600" dirty="0" err="1"/>
              <a:t>Back-end</a:t>
            </a:r>
            <a:r>
              <a:rPr lang="ru-RU" sz="1600" dirty="0"/>
              <a:t> разработка</a:t>
            </a:r>
          </a:p>
          <a:p>
            <a:r>
              <a:rPr lang="ru-RU" sz="1600" dirty="0"/>
              <a:t>Данный этап работы ставил перед собой задачи практической реализации описанных в ТЗ функциональных систем. Возможность администратора добавить, удалить, изменить пользователя, плюс все функции менеджера. Менеджер может составлять задачи, удалять, смотреть статистику выполненных и невыполненных задач. Работник получает задания, при выполнении может его закрыть или отложить. Для </a:t>
            </a:r>
            <a:r>
              <a:rPr lang="ru-RU" sz="1600" dirty="0" err="1"/>
              <a:t>back-end</a:t>
            </a:r>
            <a:r>
              <a:rPr lang="ru-RU" sz="1600" dirty="0"/>
              <a:t> разработки использовались </a:t>
            </a:r>
            <a:r>
              <a:rPr lang="ru-RU" sz="1600" dirty="0" err="1"/>
              <a:t>RedBean</a:t>
            </a:r>
            <a:r>
              <a:rPr lang="ru-RU" sz="1600" dirty="0"/>
              <a:t>, PHP, SQL.</a:t>
            </a:r>
          </a:p>
          <a:p>
            <a:r>
              <a:rPr lang="ru-RU" sz="1600" dirty="0"/>
              <a:t>Для регистрации и авторизации используются базы данных SQL. На данном этапе реализовано только таблица с пользователями и таблица с задачами для сотрудников. Для </a:t>
            </a:r>
            <a:r>
              <a:rPr lang="ru-RU" sz="1600" dirty="0" err="1"/>
              <a:t>back-end</a:t>
            </a:r>
            <a:r>
              <a:rPr lang="ru-RU" sz="1600" dirty="0"/>
              <a:t> используются AJAX запросы, которые обрабатывались с помощью PHP в папке </a:t>
            </a:r>
            <a:r>
              <a:rPr lang="ru-RU" sz="1600" dirty="0" err="1"/>
              <a:t>handlers</a:t>
            </a:r>
            <a:r>
              <a:rPr lang="ru-RU" sz="1600" dirty="0"/>
              <a:t>.</a:t>
            </a:r>
          </a:p>
          <a:p>
            <a:endParaRPr lang="en-US" dirty="0"/>
          </a:p>
        </p:txBody>
      </p:sp>
      <p:sp>
        <p:nvSpPr>
          <p:cNvPr id="424" name="Text Placeholder 423"/>
          <p:cNvSpPr>
            <a:spLocks noGrp="1"/>
          </p:cNvSpPr>
          <p:nvPr>
            <p:ph type="body" sz="quarter" idx="22"/>
          </p:nvPr>
        </p:nvSpPr>
        <p:spPr>
          <a:xfrm>
            <a:off x="7721602" y="2308316"/>
            <a:ext cx="13813366" cy="450228"/>
          </a:xfrm>
        </p:spPr>
        <p:txBody>
          <a:bodyPr/>
          <a:lstStyle/>
          <a:p>
            <a:r>
              <a:rPr lang="ru-RU" dirty="0"/>
              <a:t>ПРОЦЕСС РЕАЛИЗАЦИИ</a:t>
            </a:r>
            <a:endParaRPr lang="en-US" dirty="0"/>
          </a:p>
        </p:txBody>
      </p:sp>
      <p:sp>
        <p:nvSpPr>
          <p:cNvPr id="425" name="Text Placeholder 424"/>
          <p:cNvSpPr>
            <a:spLocks noGrp="1"/>
          </p:cNvSpPr>
          <p:nvPr>
            <p:ph type="body" sz="quarter" idx="23"/>
          </p:nvPr>
        </p:nvSpPr>
        <p:spPr>
          <a:xfrm>
            <a:off x="7777919" y="10905721"/>
            <a:ext cx="13813366" cy="4837355"/>
          </a:xfrm>
        </p:spPr>
        <p:txBody>
          <a:bodyPr/>
          <a:lstStyle/>
          <a:p>
            <a:pPr indent="450215" algn="just">
              <a:lnSpc>
                <a:spcPct val="150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На данном этапе разработки проект готов примерно на 50%. Присутствуют макеты большинства страниц, половина из которых уже готова к прикреплению функциональной части. Лишь несколько страниц имеют настроенный функционал, а именно:</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Страницы авторизации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Страницы регистраций компаний, сотрудников и пользователей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Страницы формирования задач</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Страницы отслеживания доступных задач</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Страницы сотрудников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50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Также, был разработан логотип, макеты нереализованных страниц, функционал каждой страницы, интерфейсы пользователей.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effectLst/>
                <a:latin typeface="Times New Roman" panose="02020603050405020304" pitchFamily="18" charset="0"/>
                <a:ea typeface="Calibri" panose="020F0502020204030204" pitchFamily="34" charset="0"/>
              </a:rPr>
              <a:t>В перспективе находится завершение разработки описанных страниц интерфейса, реализация функционала каждой из них и внедрение </a:t>
            </a:r>
            <a:r>
              <a:rPr lang="en-US" sz="1800" dirty="0">
                <a:effectLst/>
                <a:latin typeface="Times New Roman" panose="02020603050405020304" pitchFamily="18" charset="0"/>
                <a:ea typeface="Calibri" panose="020F0502020204030204" pitchFamily="34" charset="0"/>
              </a:rPr>
              <a:t>ERP</a:t>
            </a:r>
            <a:r>
              <a:rPr lang="ru-RU" sz="1800" dirty="0">
                <a:effectLst/>
                <a:latin typeface="Times New Roman" panose="02020603050405020304" pitchFamily="18" charset="0"/>
                <a:ea typeface="Calibri" panose="020F0502020204030204" pitchFamily="34" charset="0"/>
              </a:rPr>
              <a:t>-системы в работу маркетингового агентства "</a:t>
            </a:r>
            <a:r>
              <a:rPr lang="en-US" sz="1800" dirty="0">
                <a:effectLst/>
                <a:latin typeface="Times New Roman" panose="02020603050405020304" pitchFamily="18" charset="0"/>
                <a:ea typeface="Calibri" panose="020F0502020204030204" pitchFamily="34" charset="0"/>
              </a:rPr>
              <a:t>CYBER SUPPORT".</a:t>
            </a:r>
            <a:endParaRPr lang="en-US" dirty="0"/>
          </a:p>
        </p:txBody>
      </p:sp>
      <p:sp>
        <p:nvSpPr>
          <p:cNvPr id="426" name="Text Placeholder 425"/>
          <p:cNvSpPr>
            <a:spLocks noGrp="1"/>
          </p:cNvSpPr>
          <p:nvPr>
            <p:ph type="body" sz="quarter" idx="24"/>
          </p:nvPr>
        </p:nvSpPr>
        <p:spPr>
          <a:xfrm>
            <a:off x="7777919" y="10596441"/>
            <a:ext cx="13813366" cy="450228"/>
          </a:xfrm>
        </p:spPr>
        <p:txBody>
          <a:bodyPr/>
          <a:lstStyle/>
          <a:p>
            <a:r>
              <a:rPr lang="ru-RU" dirty="0"/>
              <a:t>Результаты</a:t>
            </a:r>
            <a:endParaRPr lang="en-US" dirty="0"/>
          </a:p>
        </p:txBody>
      </p:sp>
      <p:sp>
        <p:nvSpPr>
          <p:cNvPr id="427" name="Text Placeholder 426"/>
          <p:cNvSpPr>
            <a:spLocks noGrp="1"/>
          </p:cNvSpPr>
          <p:nvPr>
            <p:ph type="body" sz="quarter" idx="25"/>
          </p:nvPr>
        </p:nvSpPr>
        <p:spPr/>
        <p:txBody>
          <a:bodyPr/>
          <a:lstStyle/>
          <a:p>
            <a:r>
              <a:rPr lang="ru-RU" dirty="0"/>
              <a:t>Заключение</a:t>
            </a:r>
            <a:endParaRPr lang="en-US" dirty="0"/>
          </a:p>
        </p:txBody>
      </p:sp>
      <p:sp>
        <p:nvSpPr>
          <p:cNvPr id="428" name="Text Placeholder 427"/>
          <p:cNvSpPr>
            <a:spLocks noGrp="1"/>
          </p:cNvSpPr>
          <p:nvPr>
            <p:ph type="body" sz="quarter" idx="26"/>
          </p:nvPr>
        </p:nvSpPr>
        <p:spPr>
          <a:xfrm>
            <a:off x="21953946" y="2871693"/>
            <a:ext cx="6698012" cy="4971494"/>
          </a:xfrm>
        </p:spPr>
        <p:txBody>
          <a:bodyPr/>
          <a:lstStyle/>
          <a:p>
            <a:r>
              <a:rPr lang="ru-RU" sz="2000" dirty="0"/>
              <a:t>В результате проделанной работы были получены знания и практические навыки в сфере формулировании и выбора идей, сфере разработки и создания веб-приложения, сфере дизайна. Были созданы макеты страниц с контентом, страниц авторизации, страниц со статистикой, страниц со списком задач, страниц компаний клиентов. Получены навыки написание программ на </a:t>
            </a:r>
            <a:r>
              <a:rPr lang="ru-RU" sz="2000" dirty="0" err="1"/>
              <a:t>JavaScript</a:t>
            </a:r>
            <a:r>
              <a:rPr lang="ru-RU" sz="2000" dirty="0"/>
              <a:t>, </a:t>
            </a:r>
            <a:r>
              <a:rPr lang="ru-RU" sz="2000" dirty="0" err="1"/>
              <a:t>jQuery</a:t>
            </a:r>
            <a:r>
              <a:rPr lang="ru-RU" sz="2000" dirty="0"/>
              <a:t>, </a:t>
            </a:r>
            <a:r>
              <a:rPr lang="ru-RU" sz="2000" dirty="0" err="1"/>
              <a:t>RedBeans</a:t>
            </a:r>
            <a:r>
              <a:rPr lang="ru-RU" sz="2000" dirty="0"/>
              <a:t>, PHP, а также навыки распределения работы, контроля дедлайнов и ведения отчётности по проекту.</a:t>
            </a:r>
          </a:p>
          <a:p>
            <a:r>
              <a:rPr lang="ru-RU" sz="2000" dirty="0"/>
              <a:t>Продукт еще находится в стадии </a:t>
            </a:r>
            <a:r>
              <a:rPr lang="ru-RU" sz="2000" dirty="0" err="1"/>
              <a:t>продакшена</a:t>
            </a:r>
            <a:r>
              <a:rPr lang="ru-RU" sz="2000" dirty="0"/>
              <a:t>. На данный момент готов дизайн большей части страниц сайта, половина этих страниц свёрстана, несколько страниц имеют готовый функционал.</a:t>
            </a:r>
          </a:p>
          <a:p>
            <a:r>
              <a:rPr lang="ru-RU" sz="2000" dirty="0"/>
              <a:t> </a:t>
            </a:r>
          </a:p>
          <a:p>
            <a:endParaRPr lang="en-US" dirty="0"/>
          </a:p>
        </p:txBody>
      </p:sp>
      <p:sp>
        <p:nvSpPr>
          <p:cNvPr id="431" name="Text Placeholder 430"/>
          <p:cNvSpPr>
            <a:spLocks noGrp="1"/>
          </p:cNvSpPr>
          <p:nvPr>
            <p:ph type="body" sz="quarter" idx="29"/>
          </p:nvPr>
        </p:nvSpPr>
        <p:spPr/>
        <p:txBody>
          <a:bodyPr/>
          <a:lstStyle/>
          <a:p>
            <a:r>
              <a:rPr lang="ru-RU" dirty="0"/>
              <a:t>Ссылки на проект</a:t>
            </a:r>
            <a:endParaRPr lang="en-US" dirty="0"/>
          </a:p>
        </p:txBody>
      </p:sp>
      <p:sp>
        <p:nvSpPr>
          <p:cNvPr id="432" name="Text Placeholder 431"/>
          <p:cNvSpPr>
            <a:spLocks noGrp="1"/>
          </p:cNvSpPr>
          <p:nvPr>
            <p:ph type="body" sz="quarter" idx="30"/>
          </p:nvPr>
        </p:nvSpPr>
        <p:spPr>
          <a:xfrm>
            <a:off x="21972278" y="13290313"/>
            <a:ext cx="7715241" cy="2201505"/>
          </a:xfrm>
        </p:spPr>
        <p:txBody>
          <a:bodyPr/>
          <a:lstStyle/>
          <a:p>
            <a:r>
              <a:rPr lang="ru-RU" sz="2000" dirty="0"/>
              <a:t>Сайт проекта:   </a:t>
            </a:r>
            <a:r>
              <a:rPr lang="en-US" sz="2000" dirty="0"/>
              <a:t>ambassa.ru </a:t>
            </a:r>
            <a:r>
              <a:rPr lang="ru-RU" sz="2000" dirty="0"/>
              <a:t>Логин: </a:t>
            </a:r>
            <a:r>
              <a:rPr lang="en-US" sz="2000" dirty="0"/>
              <a:t>test </a:t>
            </a:r>
            <a:r>
              <a:rPr lang="ru-RU" sz="2000" dirty="0"/>
              <a:t>Пароль:12</a:t>
            </a:r>
          </a:p>
          <a:p>
            <a:r>
              <a:rPr lang="en-US" sz="2000" dirty="0"/>
              <a:t>Git-</a:t>
            </a:r>
            <a:r>
              <a:rPr lang="ru-RU" sz="2000" dirty="0"/>
              <a:t>репозиторий : </a:t>
            </a:r>
            <a:r>
              <a:rPr lang="en-US" sz="2000" dirty="0"/>
              <a:t>https://github.com/crazzylama0/cg</a:t>
            </a:r>
          </a:p>
          <a:p>
            <a:r>
              <a:rPr lang="en-US" sz="2000" dirty="0"/>
              <a:t>Figma: https://www.figma.com/file/gwI7Nlt4JB878rVtyNa8A9/Untitled?node-id=0%3A1</a:t>
            </a:r>
          </a:p>
          <a:p>
            <a:endParaRPr lang="en-US" dirty="0"/>
          </a:p>
        </p:txBody>
      </p:sp>
      <p:sp>
        <p:nvSpPr>
          <p:cNvPr id="433" name="Text Placeholder 432"/>
          <p:cNvSpPr>
            <a:spLocks noGrp="1"/>
          </p:cNvSpPr>
          <p:nvPr>
            <p:ph type="body" sz="quarter" idx="150"/>
          </p:nvPr>
        </p:nvSpPr>
        <p:spPr/>
        <p:txBody>
          <a:bodyPr>
            <a:normAutofit fontScale="92500" lnSpcReduction="10000"/>
          </a:bodyPr>
          <a:lstStyle/>
          <a:p>
            <a:r>
              <a:rPr lang="ru-RU" dirty="0" err="1"/>
              <a:t>Авсаджанишвили</a:t>
            </a:r>
            <a:r>
              <a:rPr lang="ru-RU" dirty="0"/>
              <a:t> Георгий, </a:t>
            </a:r>
            <a:r>
              <a:rPr lang="ru-RU" dirty="0" err="1"/>
              <a:t>Таратынов</a:t>
            </a:r>
            <a:r>
              <a:rPr lang="ru-RU" dirty="0"/>
              <a:t> Кирилл, Костромин Андрей</a:t>
            </a:r>
            <a:endParaRPr lang="en-US" dirty="0"/>
          </a:p>
        </p:txBody>
      </p:sp>
      <p:sp>
        <p:nvSpPr>
          <p:cNvPr id="434" name="Text Placeholder 433"/>
          <p:cNvSpPr>
            <a:spLocks noGrp="1"/>
          </p:cNvSpPr>
          <p:nvPr>
            <p:ph type="body" sz="quarter" idx="184"/>
          </p:nvPr>
        </p:nvSpPr>
        <p:spPr/>
        <p:txBody>
          <a:bodyPr/>
          <a:lstStyle/>
          <a:p>
            <a:r>
              <a:rPr lang="ru-RU" dirty="0"/>
              <a:t>Группа 181-342</a:t>
            </a:r>
            <a:endParaRPr lang="en-US" dirty="0"/>
          </a:p>
        </p:txBody>
      </p:sp>
      <p:sp>
        <p:nvSpPr>
          <p:cNvPr id="435" name="Text Placeholder 434"/>
          <p:cNvSpPr>
            <a:spLocks noGrp="1"/>
          </p:cNvSpPr>
          <p:nvPr>
            <p:ph type="body" sz="quarter" idx="185"/>
          </p:nvPr>
        </p:nvSpPr>
        <p:spPr/>
        <p:txBody>
          <a:bodyPr>
            <a:normAutofit lnSpcReduction="10000"/>
          </a:bodyPr>
          <a:lstStyle/>
          <a:p>
            <a:r>
              <a:rPr lang="ru-RU" dirty="0"/>
              <a:t>Разработка </a:t>
            </a:r>
            <a:r>
              <a:rPr lang="en-US" dirty="0"/>
              <a:t>ERP-</a:t>
            </a:r>
            <a:r>
              <a:rPr lang="ru-RU" dirty="0"/>
              <a:t>системы для предприятий малого бизнеса</a:t>
            </a:r>
            <a:endParaRPr lang="en-US" dirty="0"/>
          </a:p>
        </p:txBody>
      </p:sp>
      <p:pic>
        <p:nvPicPr>
          <p:cNvPr id="19" name="Рисунок 18">
            <a:extLst>
              <a:ext uri="{FF2B5EF4-FFF2-40B4-BE49-F238E27FC236}">
                <a16:creationId xmlns:a16="http://schemas.microsoft.com/office/drawing/2014/main" id="{90BA9261-FE6C-4E6B-A0B9-DC1B3B9E51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6465" y="491523"/>
            <a:ext cx="2980055" cy="1095375"/>
          </a:xfrm>
          <a:prstGeom prst="rect">
            <a:avLst/>
          </a:prstGeom>
          <a:noFill/>
          <a:ln>
            <a:noFill/>
          </a:ln>
        </p:spPr>
      </p:pic>
      <p:pic>
        <p:nvPicPr>
          <p:cNvPr id="20" name="Рисунок 19">
            <a:extLst>
              <a:ext uri="{FF2B5EF4-FFF2-40B4-BE49-F238E27FC236}">
                <a16:creationId xmlns:a16="http://schemas.microsoft.com/office/drawing/2014/main" id="{955686C0-F868-488F-A494-6369D3D3B57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16492" y="6547790"/>
            <a:ext cx="4120726" cy="2688278"/>
          </a:xfrm>
          <a:prstGeom prst="rect">
            <a:avLst/>
          </a:prstGeom>
          <a:noFill/>
          <a:ln>
            <a:noFill/>
          </a:ln>
        </p:spPr>
      </p:pic>
      <p:pic>
        <p:nvPicPr>
          <p:cNvPr id="21" name="Рисунок 20">
            <a:extLst>
              <a:ext uri="{FF2B5EF4-FFF2-40B4-BE49-F238E27FC236}">
                <a16:creationId xmlns:a16="http://schemas.microsoft.com/office/drawing/2014/main" id="{F6C7E21B-ADB7-463D-9752-B89FE788F89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2099297" y="7332893"/>
            <a:ext cx="5201285" cy="3336925"/>
          </a:xfrm>
          <a:prstGeom prst="rect">
            <a:avLst/>
          </a:prstGeom>
          <a:noFill/>
          <a:ln>
            <a:noFill/>
          </a:ln>
        </p:spPr>
      </p:pic>
      <p:pic>
        <p:nvPicPr>
          <p:cNvPr id="23" name="Рисунок 22">
            <a:extLst>
              <a:ext uri="{FF2B5EF4-FFF2-40B4-BE49-F238E27FC236}">
                <a16:creationId xmlns:a16="http://schemas.microsoft.com/office/drawing/2014/main" id="{302A3D36-975D-4649-A48C-493F794E6658}"/>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788957" y="12065231"/>
            <a:ext cx="3677603" cy="2085653"/>
          </a:xfrm>
          <a:prstGeom prst="rect">
            <a:avLst/>
          </a:prstGeom>
          <a:noFill/>
          <a:ln>
            <a:noFill/>
          </a:ln>
        </p:spPr>
      </p:pic>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298</TotalTime>
  <Words>851</Words>
  <Application>Microsoft Office PowerPoint</Application>
  <PresentationFormat>Произвольный</PresentationFormat>
  <Paragraphs>52</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4</vt:i4>
      </vt:variant>
      <vt:variant>
        <vt:lpstr>Заголовки слайдов</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PosterPresentations.com-36x60-Template-V3</vt:lpstr>
      <vt:lpstr>Without Quick Guides</vt:lpstr>
      <vt:lpstr>1_Classic 3 Columns</vt:lpstr>
      <vt:lpstr>Classic - Wide Center</vt:lpstr>
      <vt:lpstr>Презентация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Костромин Андрей Сергеевич</cp:lastModifiedBy>
  <cp:revision>41</cp:revision>
  <dcterms:created xsi:type="dcterms:W3CDTF">2012-02-06T18:46:22Z</dcterms:created>
  <dcterms:modified xsi:type="dcterms:W3CDTF">2021-01-29T16:47:37Z</dcterms:modified>
</cp:coreProperties>
</file>