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handoutMasterIdLst>
    <p:handoutMasterId r:id="rId30"/>
  </p:handoutMasterIdLst>
  <p:sldIdLst>
    <p:sldId id="326" r:id="rId2"/>
    <p:sldId id="327" r:id="rId3"/>
    <p:sldId id="328" r:id="rId4"/>
    <p:sldId id="345" r:id="rId5"/>
    <p:sldId id="330" r:id="rId6"/>
    <p:sldId id="331" r:id="rId7"/>
    <p:sldId id="332" r:id="rId8"/>
    <p:sldId id="333" r:id="rId9"/>
    <p:sldId id="350" r:id="rId10"/>
    <p:sldId id="351" r:id="rId11"/>
    <p:sldId id="352" r:id="rId12"/>
    <p:sldId id="353" r:id="rId13"/>
    <p:sldId id="334" r:id="rId14"/>
    <p:sldId id="354" r:id="rId15"/>
    <p:sldId id="355" r:id="rId16"/>
    <p:sldId id="356" r:id="rId17"/>
    <p:sldId id="335" r:id="rId18"/>
    <p:sldId id="336" r:id="rId19"/>
    <p:sldId id="337" r:id="rId20"/>
    <p:sldId id="338" r:id="rId21"/>
    <p:sldId id="339" r:id="rId22"/>
    <p:sldId id="340" r:id="rId23"/>
    <p:sldId id="341" r:id="rId24"/>
    <p:sldId id="342" r:id="rId25"/>
    <p:sldId id="343" r:id="rId26"/>
    <p:sldId id="357" r:id="rId27"/>
    <p:sldId id="344" r:id="rId28"/>
  </p:sldIdLst>
  <p:sldSz cx="9144000" cy="6858000" type="letter"/>
  <p:notesSz cx="6858000" cy="97774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FC8FB"/>
    <a:srgbClr val="E3E7FF"/>
    <a:srgbClr val="009D00"/>
    <a:srgbClr val="E0F8E0"/>
    <a:srgbClr val="7F3939"/>
    <a:srgbClr val="5D786B"/>
    <a:srgbClr val="EBFFE3"/>
    <a:srgbClr val="FFCD64"/>
    <a:srgbClr val="FF0000"/>
    <a:srgbClr val="C3C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1" autoAdjust="0"/>
    <p:restoredTop sz="60125" autoAdjust="0"/>
  </p:normalViewPr>
  <p:slideViewPr>
    <p:cSldViewPr>
      <p:cViewPr>
        <p:scale>
          <a:sx n="76" d="100"/>
          <a:sy n="76" d="100"/>
        </p:scale>
        <p:origin x="-1304" y="96"/>
      </p:cViewPr>
      <p:guideLst>
        <p:guide orient="horz" pos="11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42" d="100"/>
          <a:sy n="142" d="100"/>
        </p:scale>
        <p:origin x="-4032" y="-120"/>
      </p:cViewPr>
      <p:guideLst>
        <p:guide orient="horz" pos="2738"/>
        <p:guide pos="1186"/>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9317038"/>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algn="ctr" defTabSz="868363">
              <a:lnSpc>
                <a:spcPct val="90000"/>
              </a:lnSpc>
            </a:pPr>
            <a:r>
              <a:rPr lang="en-GB" sz="1200" b="0"/>
              <a:t>Page </a:t>
            </a:r>
            <a:fld id="{7A277376-56D3-7341-9E88-52E2AD3187B4}" type="slidenum">
              <a:rPr lang="en-GB" sz="1200" b="0"/>
              <a:pPr algn="ctr" defTabSz="868363">
                <a:lnSpc>
                  <a:spcPct val="90000"/>
                </a:lnSpc>
              </a:pPr>
              <a:t>‹#›</a:t>
            </a:fld>
            <a:endParaRPr lang="en-GB" sz="1200" b="0"/>
          </a:p>
        </p:txBody>
      </p:sp>
    </p:spTree>
    <p:extLst>
      <p:ext uri="{BB962C8B-B14F-4D97-AF65-F5344CB8AC3E}">
        <p14:creationId xmlns:p14="http://schemas.microsoft.com/office/powerpoint/2010/main" val="1749882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Rot="1" noChangeAspect="1" noChangeArrowheads="1" noTextEdit="1"/>
          </p:cNvSpPr>
          <p:nvPr>
            <p:ph type="sldImg" idx="2"/>
          </p:nvPr>
        </p:nvSpPr>
        <p:spPr bwMode="auto">
          <a:xfrm>
            <a:off x="1993900" y="985838"/>
            <a:ext cx="4546600" cy="3403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52" name="Rectangle 4"/>
          <p:cNvSpPr>
            <a:spLocks noGrp="1" noChangeArrowheads="1"/>
          </p:cNvSpPr>
          <p:nvPr>
            <p:ph type="body" sz="quarter" idx="3"/>
          </p:nvPr>
        </p:nvSpPr>
        <p:spPr bwMode="auto">
          <a:xfrm>
            <a:off x="2133600" y="4781549"/>
            <a:ext cx="4267200" cy="4995863"/>
          </a:xfrm>
          <a:prstGeom prst="rect">
            <a:avLst/>
          </a:prstGeom>
          <a:noFill/>
          <a:ln>
            <a:solidFill>
              <a:schemeClr val="bg1">
                <a:lumMod val="85000"/>
              </a:schemeClr>
            </a:solidFill>
          </a:ln>
          <a:effectLst/>
          <a:extLst/>
        </p:spPr>
        <p:txBody>
          <a:bodyPr vert="horz" wrap="square" lIns="90488" tIns="44450" rIns="90488" bIns="44450" numCol="1" anchor="t" anchorCtr="0" compatLnSpc="1">
            <a:prstTxWarp prst="textNoShape">
              <a:avLst/>
            </a:prstTxWarp>
          </a:bodyPr>
          <a:lstStyle/>
          <a:p>
            <a:pPr lvl="0"/>
            <a:r>
              <a:rPr lang="en-GB" noProof="0" dirty="0" smtClean="0"/>
              <a:t>Body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7" name="Rectangle 6"/>
          <p:cNvSpPr/>
          <p:nvPr/>
        </p:nvSpPr>
        <p:spPr>
          <a:xfrm rot="16200000">
            <a:off x="-2579759" y="6249265"/>
            <a:ext cx="6172203" cy="707886"/>
          </a:xfrm>
          <a:prstGeom prst="rect">
            <a:avLst/>
          </a:prstGeom>
        </p:spPr>
        <p:txBody>
          <a:bodyPr wrap="square">
            <a:spAutoFit/>
          </a:bodyPr>
          <a:lstStyle/>
          <a:p>
            <a:r>
              <a:rPr lang="en-US" sz="4000" dirty="0" smtClean="0">
                <a:solidFill>
                  <a:schemeClr val="bg1">
                    <a:lumMod val="85000"/>
                    <a:alpha val="50000"/>
                  </a:schemeClr>
                </a:solidFill>
                <a:latin typeface="TrebuchetMS"/>
              </a:rPr>
              <a:t>mallon</a:t>
            </a:r>
            <a:r>
              <a:rPr lang="en-US" sz="4000" b="0" dirty="0" smtClean="0">
                <a:solidFill>
                  <a:schemeClr val="bg1">
                    <a:lumMod val="85000"/>
                    <a:alpha val="50000"/>
                  </a:schemeClr>
                </a:solidFill>
                <a:latin typeface="ArialMT"/>
              </a:rPr>
              <a:t>associates</a:t>
            </a:r>
            <a:r>
              <a:rPr lang="en-US" sz="4000" b="0" dirty="0" smtClean="0">
                <a:solidFill>
                  <a:schemeClr val="bg1">
                    <a:lumMod val="85000"/>
                    <a:alpha val="49000"/>
                  </a:schemeClr>
                </a:solidFill>
                <a:latin typeface="ArialMT"/>
              </a:rPr>
              <a:t> </a:t>
            </a:r>
            <a:r>
              <a:rPr lang="en-US" sz="4000" b="0" dirty="0" smtClean="0">
                <a:solidFill>
                  <a:srgbClr val="9CD69C">
                    <a:alpha val="20000"/>
                  </a:srgbClr>
                </a:solidFill>
                <a:latin typeface="ArialMT"/>
              </a:rPr>
              <a:t>Opus</a:t>
            </a:r>
            <a:endParaRPr lang="en-US" sz="4000" dirty="0">
              <a:solidFill>
                <a:srgbClr val="9CD69C">
                  <a:alpha val="20000"/>
                </a:srgbClr>
              </a:solidFill>
            </a:endParaRPr>
          </a:p>
        </p:txBody>
      </p:sp>
      <p:sp>
        <p:nvSpPr>
          <p:cNvPr id="8" name="Rectangle 7"/>
          <p:cNvSpPr/>
          <p:nvPr/>
        </p:nvSpPr>
        <p:spPr>
          <a:xfrm>
            <a:off x="3505200" y="240506"/>
            <a:ext cx="3048000" cy="369332"/>
          </a:xfrm>
          <a:prstGeom prst="rect">
            <a:avLst/>
          </a:prstGeom>
        </p:spPr>
        <p:txBody>
          <a:bodyPr wrap="square">
            <a:spAutoFit/>
          </a:bodyPr>
          <a:lstStyle/>
          <a:p>
            <a:pPr algn="r"/>
            <a:r>
              <a:rPr lang="en-US" sz="1800" dirty="0" smtClean="0">
                <a:solidFill>
                  <a:schemeClr val="bg2">
                    <a:lumMod val="60000"/>
                    <a:lumOff val="40000"/>
                  </a:schemeClr>
                </a:solidFill>
                <a:latin typeface="TrebuchetMS"/>
              </a:rPr>
              <a:t>bundle page </a:t>
            </a:r>
            <a:fld id="{940E12AF-91AB-1041-A448-0EE963EC870F}" type="slidenum">
              <a:rPr lang="en-US" sz="1800" smtClean="0">
                <a:solidFill>
                  <a:schemeClr val="bg2">
                    <a:lumMod val="60000"/>
                    <a:lumOff val="40000"/>
                  </a:schemeClr>
                </a:solidFill>
                <a:latin typeface="TrebuchetMS"/>
              </a:rPr>
              <a:t>‹#›</a:t>
            </a:fld>
            <a:endParaRPr lang="en-US" sz="1800" dirty="0">
              <a:solidFill>
                <a:schemeClr val="bg2">
                  <a:lumMod val="60000"/>
                  <a:lumOff val="40000"/>
                </a:schemeClr>
              </a:solidFill>
            </a:endParaRPr>
          </a:p>
        </p:txBody>
      </p:sp>
      <p:cxnSp>
        <p:nvCxnSpPr>
          <p:cNvPr id="3" name="Straight Connector 2"/>
          <p:cNvCxnSpPr/>
          <p:nvPr/>
        </p:nvCxnSpPr>
        <p:spPr>
          <a:xfrm>
            <a:off x="1524000" y="6414615"/>
            <a:ext cx="52578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1105475" y="5231033"/>
            <a:ext cx="1418853" cy="276999"/>
          </a:xfrm>
          <a:prstGeom prst="rect">
            <a:avLst/>
          </a:prstGeom>
          <a:noFill/>
        </p:spPr>
        <p:txBody>
          <a:bodyPr wrap="none" rtlCol="0">
            <a:spAutoFit/>
          </a:bodyPr>
          <a:lstStyle/>
          <a:p>
            <a:r>
              <a:rPr lang="en-US" sz="1200" b="0" dirty="0" smtClean="0">
                <a:solidFill>
                  <a:srgbClr val="BDBDBD"/>
                </a:solidFill>
              </a:rPr>
              <a:t>@fold before here</a:t>
            </a:r>
            <a:endParaRPr lang="en-US" sz="1200" b="0" dirty="0">
              <a:solidFill>
                <a:srgbClr val="BDBDBD"/>
              </a:solidFill>
            </a:endParaRPr>
          </a:p>
        </p:txBody>
      </p:sp>
      <p:cxnSp>
        <p:nvCxnSpPr>
          <p:cNvPr id="13" name="Straight Connector 12"/>
          <p:cNvCxnSpPr/>
          <p:nvPr/>
        </p:nvCxnSpPr>
        <p:spPr>
          <a:xfrm>
            <a:off x="1676400" y="1432295"/>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024861" y="8512046"/>
            <a:ext cx="1580078" cy="276999"/>
          </a:xfrm>
          <a:prstGeom prst="rect">
            <a:avLst/>
          </a:prstGeom>
          <a:noFill/>
        </p:spPr>
        <p:txBody>
          <a:bodyPr wrap="square" rtlCol="0">
            <a:spAutoFit/>
          </a:bodyPr>
          <a:lstStyle/>
          <a:p>
            <a:r>
              <a:rPr lang="en-US" sz="1200" b="0" dirty="0" smtClean="0">
                <a:solidFill>
                  <a:srgbClr val="BDBDBD"/>
                </a:solidFill>
              </a:rPr>
              <a:t>write</a:t>
            </a:r>
            <a:r>
              <a:rPr lang="en-US" sz="1200" b="0" baseline="0" dirty="0" smtClean="0">
                <a:solidFill>
                  <a:srgbClr val="BDBDBD"/>
                </a:solidFill>
              </a:rPr>
              <a:t> beyond end</a:t>
            </a:r>
            <a:endParaRPr lang="en-US" sz="1200" b="0" dirty="0">
              <a:solidFill>
                <a:srgbClr val="BDBDBD"/>
              </a:solidFill>
            </a:endParaRPr>
          </a:p>
        </p:txBody>
      </p:sp>
      <p:cxnSp>
        <p:nvCxnSpPr>
          <p:cNvPr id="16" name="Straight Connector 15"/>
          <p:cNvCxnSpPr/>
          <p:nvPr/>
        </p:nvCxnSpPr>
        <p:spPr>
          <a:xfrm>
            <a:off x="2109104"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455616" y="621506"/>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16200000">
            <a:off x="1337621" y="2748927"/>
            <a:ext cx="954558" cy="276999"/>
          </a:xfrm>
          <a:prstGeom prst="rect">
            <a:avLst/>
          </a:prstGeom>
          <a:noFill/>
        </p:spPr>
        <p:txBody>
          <a:bodyPr wrap="none" rtlCol="0">
            <a:spAutoFit/>
          </a:bodyPr>
          <a:lstStyle/>
          <a:p>
            <a:r>
              <a:rPr lang="en-US" sz="1200" b="0" dirty="0" smtClean="0">
                <a:solidFill>
                  <a:srgbClr val="BDBDBD"/>
                </a:solidFill>
              </a:rPr>
              <a:t>crop region</a:t>
            </a:r>
            <a:endParaRPr lang="en-US" sz="1200" b="0" dirty="0">
              <a:solidFill>
                <a:srgbClr val="BDBDBD"/>
              </a:solidFill>
            </a:endParaRPr>
          </a:p>
        </p:txBody>
      </p:sp>
      <p:cxnSp>
        <p:nvCxnSpPr>
          <p:cNvPr id="14" name="Straight Connector 13"/>
          <p:cNvCxnSpPr/>
          <p:nvPr/>
        </p:nvCxnSpPr>
        <p:spPr>
          <a:xfrm>
            <a:off x="1676400" y="4352027"/>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 name="Down Arrow 1"/>
          <p:cNvSpPr/>
          <p:nvPr/>
        </p:nvSpPr>
        <p:spPr>
          <a:xfrm>
            <a:off x="1752600" y="40505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1752600" y="6107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a:off x="1752600" y="94607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5400000">
            <a:off x="22479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p:cNvSpPr/>
          <p:nvPr/>
        </p:nvSpPr>
        <p:spPr>
          <a:xfrm rot="16200000" flipH="1">
            <a:off x="6134100" y="43934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p:cNvSpPr/>
          <p:nvPr/>
        </p:nvSpPr>
        <p:spPr>
          <a:xfrm flipV="1">
            <a:off x="1752600" y="1535906"/>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889019"/>
      </p:ext>
    </p:extLst>
  </p:cSld>
  <p:clrMap bg1="lt1" tx1="dk1" bg2="lt2" tx2="dk2" accent1="accent1" accent2="accent2" accent3="accent3" accent4="accent4" accent5="accent5" accent6="accent6" hlink="hlink" folHlink="folHlink"/>
  <p:notesStyle>
    <a:lvl1pPr marL="0" indent="0" algn="l" defTabSz="915988" rtl="0" eaLnBrk="0" fontAlgn="base" hangingPunct="0">
      <a:lnSpc>
        <a:spcPct val="90000"/>
      </a:lnSpc>
      <a:spcBef>
        <a:spcPts val="600"/>
      </a:spcBef>
      <a:spcAft>
        <a:spcPct val="0"/>
      </a:spcAft>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baseline="0">
        <a:solidFill>
          <a:schemeClr val="tx1"/>
        </a:solidFill>
        <a:latin typeface="Times New Roman" charset="0"/>
        <a:ea typeface="ＭＳ Ｐゴシック" charset="0"/>
        <a:cs typeface="ＭＳ Ｐゴシック" charset="0"/>
      </a:defRPr>
    </a:lvl1pPr>
    <a:lvl2pPr marL="233363" indent="0" algn="l" rtl="0" eaLnBrk="0" fontAlgn="base" hangingPunct="0">
      <a:lnSpc>
        <a:spcPct val="90000"/>
      </a:lnSpc>
      <a:spcBef>
        <a:spcPct val="40000"/>
      </a:spcBef>
      <a:spcAft>
        <a:spcPct val="0"/>
      </a:spcAft>
      <a:tabLst>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2pPr>
    <a:lvl3pPr marL="452438" indent="0" algn="l" rtl="0" eaLnBrk="0" fontAlgn="base" hangingPunct="0">
      <a:lnSpc>
        <a:spcPct val="90000"/>
      </a:lnSpc>
      <a:spcBef>
        <a:spcPct val="40000"/>
      </a:spcBef>
      <a:spcAft>
        <a:spcPct val="0"/>
      </a:spcAft>
      <a:tabLst>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3pPr>
    <a:lvl4pPr marL="687388" indent="0" algn="l" rtl="0" eaLnBrk="0" fontAlgn="base" hangingPunct="0">
      <a:lnSpc>
        <a:spcPct val="90000"/>
      </a:lnSpc>
      <a:spcBef>
        <a:spcPct val="40000"/>
      </a:spcBef>
      <a:spcAft>
        <a:spcPct val="0"/>
      </a:spcAft>
      <a:tabLst>
        <a:tab pos="915988" algn="l"/>
        <a:tab pos="1146175" algn="l"/>
        <a:tab pos="1368425" algn="l"/>
        <a:tab pos="1600200" algn="l"/>
        <a:tab pos="1830388" algn="l"/>
        <a:tab pos="2054225" algn="l"/>
        <a:tab pos="2284413" algn="l"/>
        <a:tab pos="2514600" algn="l"/>
        <a:tab pos="2746375" algn="l"/>
        <a:tab pos="2968625" algn="l"/>
        <a:tab pos="3200400" algn="l"/>
      </a:tabLst>
      <a:defRPr sz="1000" b="0" i="0" kern="1200">
        <a:solidFill>
          <a:schemeClr val="tx1"/>
        </a:solidFill>
        <a:latin typeface="Book Antiqua" charset="0"/>
        <a:ea typeface="ＭＳ Ｐゴシック" charset="0"/>
        <a:cs typeface="+mn-cs"/>
      </a:defRPr>
    </a:lvl4pPr>
    <a:lvl5pPr marL="914400" indent="0" algn="l" rtl="0" eaLnBrk="0" fontAlgn="base" hangingPunct="0">
      <a:lnSpc>
        <a:spcPct val="90000"/>
      </a:lnSpc>
      <a:spcBef>
        <a:spcPct val="40000"/>
      </a:spcBef>
      <a:spcAft>
        <a:spcPct val="0"/>
      </a:spcAft>
      <a:tabLst>
        <a:tab pos="1146175" algn="l"/>
        <a:tab pos="1368425" algn="l"/>
        <a:tab pos="1600200" algn="l"/>
        <a:tab pos="1830388" algn="l"/>
        <a:tab pos="2054225" algn="l"/>
        <a:tab pos="2284413" algn="l"/>
        <a:tab pos="2514600" algn="l"/>
        <a:tab pos="2746375" algn="l"/>
        <a:tab pos="2968625" algn="l"/>
        <a:tab pos="3200400" algn="l"/>
        <a:tab pos="3430588" algn="l"/>
      </a:tabLst>
      <a:defRPr sz="1000" b="0" i="0" kern="1200">
        <a:solidFill>
          <a:schemeClr val="tx1"/>
        </a:solidFill>
        <a:latin typeface="Book Antiqu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endParaRPr lang="en-US" baseline="0" dirty="0" smtClean="0"/>
          </a:p>
          <a:p>
            <a:r>
              <a:rPr lang="en-US" baseline="0" dirty="0" smtClean="0"/>
              <a:t>@</a:t>
            </a:r>
            <a:r>
              <a:rPr lang="en-US" dirty="0" smtClean="0"/>
              <a:t>hide</a:t>
            </a:r>
            <a:r>
              <a:rPr lang="en-US" baseline="0" dirty="0" smtClean="0"/>
              <a:t> slide, title;</a:t>
            </a:r>
          </a:p>
          <a:p>
            <a:endParaRPr lang="en-US" baseline="0" dirty="0" smtClean="0"/>
          </a:p>
          <a:p>
            <a:r>
              <a:rPr lang="en-US" baseline="0" dirty="0" smtClean="0"/>
              <a:t>@author George Ball;</a:t>
            </a:r>
          </a:p>
          <a:p>
            <a:r>
              <a:rPr lang="en-US" baseline="0" dirty="0" smtClean="0"/>
              <a:t>@editor David Mallon;  </a:t>
            </a:r>
          </a:p>
          <a:p>
            <a:endParaRPr lang="en-US" baseline="0" dirty="0" smtClean="0"/>
          </a:p>
          <a:p>
            <a:r>
              <a:rPr lang="en-US" baseline="0" dirty="0" smtClean="0"/>
              <a:t>@copyright Mallon Associates International Limited;</a:t>
            </a:r>
          </a:p>
          <a:p>
            <a:endParaRPr lang="en-US" baseline="0" dirty="0" smtClean="0"/>
          </a:p>
          <a:p>
            <a:r>
              <a:rPr lang="en-US" baseline="0" dirty="0" smtClean="0"/>
              <a:t>One of the characteristic features of the Java environment is Garbage Collection, where memory that has been allocated from the heap to store objects is automatically reclaimed by the runtime system. This notionally removes one of the most troublesome sources of bugs in applications written in C or C++ - namely memory leaks.</a:t>
            </a:r>
          </a:p>
          <a:p>
            <a:r>
              <a:rPr lang="en-US" baseline="0" dirty="0" smtClean="0"/>
              <a:t>The Java Specification does not mandate the implementation of the garbage collector in a JVM, and over the years many different approaches have been developed, each with its own characteristics of accuracy and performance. In this section, we will describe the basic ideas behind garbage collection as seen in modern Java runtime environments.</a:t>
            </a:r>
          </a:p>
          <a:p>
            <a:endParaRPr lang="en-US" baseline="0" dirty="0" smtClean="0"/>
          </a:p>
          <a:p>
            <a:endParaRPr lang="en-US" baseline="0" dirty="0" smtClean="0"/>
          </a:p>
        </p:txBody>
      </p:sp>
    </p:spTree>
    <p:extLst>
      <p:ext uri="{BB962C8B-B14F-4D97-AF65-F5344CB8AC3E}">
        <p14:creationId xmlns:p14="http://schemas.microsoft.com/office/powerpoint/2010/main" val="56183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998663" y="985838"/>
            <a:ext cx="4537075" cy="34036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When The</a:t>
            </a:r>
            <a:r>
              <a:rPr lang="en-GB" baseline="0" dirty="0" smtClean="0">
                <a:ea typeface="ＭＳ Ｐゴシック" charset="0"/>
              </a:rPr>
              <a:t> Eden </a:t>
            </a:r>
            <a:r>
              <a:rPr lang="en-GB" dirty="0" smtClean="0">
                <a:ea typeface="ＭＳ Ｐゴシック" charset="0"/>
              </a:rPr>
              <a:t>space becomes short, </a:t>
            </a:r>
            <a:r>
              <a:rPr lang="en-GB" dirty="0">
                <a:ea typeface="ＭＳ Ｐゴシック" charset="0"/>
              </a:rPr>
              <a:t>a </a:t>
            </a:r>
            <a:r>
              <a:rPr lang="en-GB" i="1" dirty="0">
                <a:ea typeface="ＭＳ Ｐゴシック" charset="0"/>
              </a:rPr>
              <a:t>minor collection</a:t>
            </a:r>
            <a:r>
              <a:rPr lang="en-GB" dirty="0">
                <a:ea typeface="ＭＳ Ｐゴシック" charset="0"/>
              </a:rPr>
              <a:t> takes place, examining just the new portion of the heap.</a:t>
            </a:r>
          </a:p>
          <a:p>
            <a:pPr lvl="0"/>
            <a:r>
              <a:rPr lang="en-GB" dirty="0">
                <a:ea typeface="ＭＳ Ｐゴシック" charset="0"/>
              </a:rPr>
              <a:t>Any live objects are copied to the first survival space, SS1. The Eden area can now be considered </a:t>
            </a:r>
            <a:r>
              <a:rPr lang="en-GB" dirty="0" smtClean="0">
                <a:ea typeface="ＭＳ Ｐゴシック" charset="0"/>
              </a:rPr>
              <a:t>clear. </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998663" y="985838"/>
            <a:ext cx="4537075" cy="34036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More </a:t>
            </a:r>
            <a:r>
              <a:rPr lang="en-GB" dirty="0">
                <a:ea typeface="ＭＳ Ｐゴシック" charset="0"/>
              </a:rPr>
              <a:t>objects can be </a:t>
            </a:r>
            <a:r>
              <a:rPr lang="en-GB" dirty="0" smtClean="0">
                <a:ea typeface="ＭＳ Ｐゴシック" charset="0"/>
              </a:rPr>
              <a:t>allocated in the Eden space. AS time progresses, some of these will become unreachable, as will some of those in SS1.</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998663" y="985838"/>
            <a:ext cx="4537075" cy="34036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The </a:t>
            </a:r>
            <a:r>
              <a:rPr lang="en-GB" dirty="0">
                <a:ea typeface="ＭＳ Ｐゴシック" charset="0"/>
              </a:rPr>
              <a:t>next time a minor collection occurs, all live objects from Eden and SS1 are copied to SS2. Now Eden (and SS1) are clear again. </a:t>
            </a:r>
            <a:endParaRPr lang="en-GB" dirty="0" smtClean="0">
              <a:ea typeface="ＭＳ Ｐゴシック" charset="0"/>
            </a:endParaRPr>
          </a:p>
          <a:p>
            <a:pPr lvl="0"/>
            <a:r>
              <a:rPr lang="en-GB" dirty="0" smtClean="0">
                <a:ea typeface="ＭＳ Ｐゴシック" charset="0"/>
              </a:rPr>
              <a:t>The </a:t>
            </a:r>
            <a:r>
              <a:rPr lang="en-GB" dirty="0">
                <a:ea typeface="ＭＳ Ｐゴシック" charset="0"/>
              </a:rPr>
              <a:t>next time, live objects are copied to SS1 again, and so on... </a:t>
            </a:r>
          </a:p>
          <a:p>
            <a:pPr lvl="0"/>
            <a:r>
              <a:rPr lang="en-GB" dirty="0">
                <a:ea typeface="ＭＳ Ｐゴシック" charset="0"/>
              </a:rPr>
              <a:t>Each object is permitted to be copied a certain number of times before it is "tenured" - copied into the Old region</a:t>
            </a:r>
            <a:r>
              <a:rPr lang="en-GB" dirty="0" smtClean="0">
                <a:ea typeface="ＭＳ Ｐゴシック" charset="0"/>
              </a:rPr>
              <a:t>.</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1998663" y="985838"/>
            <a:ext cx="4537075" cy="3403600"/>
          </a:xfrm>
          <a:ln/>
        </p:spPr>
      </p:sp>
      <p:sp>
        <p:nvSpPr>
          <p:cNvPr id="215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The Old Region</a:t>
            </a:r>
            <a:r>
              <a:rPr lang="en-GB" baseline="0" dirty="0" smtClean="0">
                <a:ea typeface="ＭＳ Ｐゴシック" charset="0"/>
              </a:rPr>
              <a:t> is used to hold objects that live longer than a configurable number of minor collections. However over time, some of these objects will become unreachable and eventually the Old Region may become short of space.</a:t>
            </a:r>
          </a:p>
          <a:p>
            <a:pPr lvl="0"/>
            <a:endParaRPr lang="en-GB" baseline="0"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1998663" y="985838"/>
            <a:ext cx="4537075" cy="3403600"/>
          </a:xfrm>
          <a:ln/>
        </p:spPr>
      </p:sp>
      <p:sp>
        <p:nvSpPr>
          <p:cNvPr id="215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When the old region is short of space, a </a:t>
            </a:r>
            <a:r>
              <a:rPr lang="en-GB" i="1" dirty="0" smtClean="0">
                <a:ea typeface="ＭＳ Ｐゴシック" charset="0"/>
              </a:rPr>
              <a:t>major</a:t>
            </a:r>
            <a:r>
              <a:rPr lang="en-GB" b="0" dirty="0" smtClean="0">
                <a:ea typeface="ＭＳ Ｐゴシック" charset="0"/>
              </a:rPr>
              <a:t> collection is performed. This follows the mark/sweep approach, with live objects being compacted to avoid fragmentation. It is significantly slower than the copy algorithm used in the minor collection, and the old region is</a:t>
            </a:r>
            <a:r>
              <a:rPr lang="en-GB" b="0" baseline="0" dirty="0" smtClean="0">
                <a:ea typeface="ＭＳ Ｐゴシック" charset="0"/>
              </a:rPr>
              <a:t> usually significantly larger than the new region. However the intention is that major collections happen much </a:t>
            </a:r>
            <a:r>
              <a:rPr lang="en-GB" b="0" dirty="0" smtClean="0">
                <a:ea typeface="ＭＳ Ｐゴシック" charset="0"/>
              </a:rPr>
              <a:t>less often</a:t>
            </a:r>
            <a:r>
              <a:rPr lang="en-GB" b="0" dirty="0" smtClean="0">
                <a:ea typeface="ＭＳ Ｐゴシック" charset="0"/>
              </a:rPr>
              <a:t>.</a:t>
            </a:r>
          </a:p>
          <a:p>
            <a:pPr lvl="0"/>
            <a:endParaRPr lang="en-GB" b="0"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smtClean="0"/>
              <a:t>;</a:t>
            </a:r>
            <a:endParaRPr lang="en-US" smtClean="0"/>
          </a:p>
          <a:p>
            <a:pPr lvl="0"/>
            <a:endParaRPr lang="en-GB" dirty="0">
              <a:ea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G1 is</a:t>
            </a:r>
            <a:r>
              <a:rPr lang="en-US" baseline="0" dirty="0" smtClean="0"/>
              <a:t> a new garbage collector that is available in Java 7. It was also available as an experimental feature in the later versions of Java 6.</a:t>
            </a:r>
          </a:p>
          <a:p>
            <a:r>
              <a:rPr lang="en-US" baseline="0" dirty="0" smtClean="0"/>
              <a:t>G1 aims to </a:t>
            </a:r>
            <a:r>
              <a:rPr lang="en-US" baseline="0" dirty="0" err="1" smtClean="0"/>
              <a:t>minimise</a:t>
            </a:r>
            <a:r>
              <a:rPr lang="en-US" baseline="0" dirty="0" smtClean="0"/>
              <a:t> the pause times caused by the garbage collector, indeed it is possible to set a threshold for the maximum pause time that it will cause – the default value for this is 200ms. It is a partly concurrent collector, in that it aims to run as far as possible at the same time as the application, keeping stop the world pauses to a minimum.</a:t>
            </a:r>
          </a:p>
        </p:txBody>
      </p:sp>
    </p:spTree>
    <p:extLst>
      <p:ext uri="{BB962C8B-B14F-4D97-AF65-F5344CB8AC3E}">
        <p14:creationId xmlns:p14="http://schemas.microsoft.com/office/powerpoint/2010/main" val="84696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G1 is a generational collector, although its view of the heap is somewhat different to that of the more traditional generational collectors. Instead of dividing</a:t>
            </a:r>
            <a:r>
              <a:rPr lang="en-US" baseline="0" dirty="0" smtClean="0"/>
              <a:t> the heap into contiguous regions, G1 divides the heap into smaller discrete areas, which form "virtual" regions. The same rules apply as the usage of these regions, in other words they are </a:t>
            </a:r>
            <a:r>
              <a:rPr lang="en-US" baseline="0" dirty="0" err="1" smtClean="0"/>
              <a:t>eden</a:t>
            </a:r>
            <a:r>
              <a:rPr lang="en-US" baseline="0" dirty="0" smtClean="0"/>
              <a:t>, survivor and old regions. Since these regions are smaller than in the older collectors, a further region is provided, known as the "</a:t>
            </a:r>
            <a:r>
              <a:rPr lang="en-US" baseline="0" dirty="0" err="1" smtClean="0"/>
              <a:t>humumgous</a:t>
            </a:r>
            <a:r>
              <a:rPr lang="en-US" baseline="0" dirty="0" smtClean="0"/>
              <a:t>" region, in which larger objects are created. The sizes of these smaller regions is set based on the requirements for pause times set when the VM is started, although they can be overridden through command line arguments.</a:t>
            </a:r>
          </a:p>
          <a:p>
            <a:r>
              <a:rPr lang="en-US" baseline="0" dirty="0" smtClean="0"/>
              <a:t>Having many smaller regions means that it is easier for G1 to run concurrently, normally a number of threads are created for G1 (based on the hardware characteristics of the JVM platform), and these can all run together if required, since they are processing different areas of memory.</a:t>
            </a:r>
          </a:p>
          <a:p>
            <a:r>
              <a:rPr lang="en-US" baseline="0" dirty="0" smtClean="0"/>
              <a:t>G1 is enabled using a command line flag. It is a "server" class garbage collector, which may not have an appropriate performance profile for client side applications. Comprehensive statistics can be obtained that allow fine grained tuning of the operation of the garbage collector.</a:t>
            </a:r>
            <a:endParaRPr lang="en-US" dirty="0"/>
          </a:p>
        </p:txBody>
      </p:sp>
    </p:spTree>
    <p:extLst>
      <p:ext uri="{BB962C8B-B14F-4D97-AF65-F5344CB8AC3E}">
        <p14:creationId xmlns:p14="http://schemas.microsoft.com/office/powerpoint/2010/main" val="335443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1998663" y="985838"/>
            <a:ext cx="4537075" cy="3403600"/>
          </a:xfrm>
          <a:ln/>
        </p:spPr>
      </p:sp>
      <p:sp>
        <p:nvSpPr>
          <p:cNvPr id="235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It is often necessary to  monitor the operation of the garbage collector while a program is running. The </a:t>
            </a:r>
            <a:r>
              <a:rPr lang="en-GB" dirty="0" smtClean="0">
                <a:ea typeface="ＭＳ Ｐゴシック" charset="0"/>
              </a:rPr>
              <a:t>flag </a:t>
            </a:r>
            <a:r>
              <a:rPr lang="en-GB" dirty="0" smtClean="0">
                <a:latin typeface="Courier"/>
                <a:ea typeface="ＭＳ Ｐゴシック" charset="0"/>
                <a:cs typeface="Courier"/>
              </a:rPr>
              <a:t>-</a:t>
            </a:r>
            <a:r>
              <a:rPr lang="en-GB" dirty="0" err="1" smtClean="0">
                <a:latin typeface="Courier"/>
                <a:ea typeface="ＭＳ Ｐゴシック" charset="0"/>
                <a:cs typeface="Courier"/>
              </a:rPr>
              <a:t>verbose:gc</a:t>
            </a:r>
            <a:r>
              <a:rPr lang="en-GB" dirty="0" smtClean="0">
                <a:latin typeface="Courier"/>
                <a:cs typeface="Courier"/>
              </a:rPr>
              <a:t> </a:t>
            </a:r>
            <a:r>
              <a:rPr lang="en-GB" dirty="0" smtClean="0">
                <a:ea typeface="ＭＳ Ｐゴシック" charset="0"/>
              </a:rPr>
              <a:t>signals </a:t>
            </a:r>
            <a:r>
              <a:rPr lang="en-GB" dirty="0">
                <a:ea typeface="ＭＳ Ｐゴシック" charset="0"/>
              </a:rPr>
              <a:t>the JVM to print statistics of each collection. </a:t>
            </a:r>
            <a:endParaRPr lang="en-GB" dirty="0" smtClean="0">
              <a:ea typeface="ＭＳ Ｐゴシック" charset="0"/>
            </a:endParaRPr>
          </a:p>
          <a:p>
            <a:pPr lvl="0"/>
            <a:r>
              <a:rPr lang="en-GB" dirty="0" smtClean="0">
                <a:ea typeface="ＭＳ Ｐゴシック" charset="0"/>
              </a:rPr>
              <a:t>The </a:t>
            </a:r>
            <a:r>
              <a:rPr lang="en-GB" dirty="0">
                <a:ea typeface="ＭＳ Ｐゴシック" charset="0"/>
              </a:rPr>
              <a:t>default is to print to the console, a further </a:t>
            </a:r>
            <a:r>
              <a:rPr lang="en-GB" dirty="0" smtClean="0">
                <a:ea typeface="ＭＳ Ｐゴシック" charset="0"/>
              </a:rPr>
              <a:t>option </a:t>
            </a:r>
            <a:r>
              <a:rPr lang="en-GB" dirty="0" smtClean="0">
                <a:latin typeface="Courier"/>
                <a:ea typeface="ＭＳ Ｐゴシック" charset="0"/>
                <a:cs typeface="Courier"/>
              </a:rPr>
              <a:t>-</a:t>
            </a:r>
            <a:r>
              <a:rPr lang="en-GB" dirty="0" err="1">
                <a:latin typeface="Courier"/>
                <a:ea typeface="ＭＳ Ｐゴシック" charset="0"/>
                <a:cs typeface="Courier"/>
              </a:rPr>
              <a:t>Xlog:gc</a:t>
            </a:r>
            <a:r>
              <a:rPr lang="en-GB" dirty="0">
                <a:latin typeface="Courier"/>
                <a:ea typeface="ＭＳ Ｐゴシック" charset="0"/>
                <a:cs typeface="Courier"/>
              </a:rPr>
              <a:t> </a:t>
            </a:r>
            <a:r>
              <a:rPr lang="en-GB" i="1" dirty="0" smtClean="0">
                <a:latin typeface="Courier"/>
                <a:ea typeface="ＭＳ Ｐゴシック" charset="0"/>
                <a:cs typeface="Courier"/>
              </a:rPr>
              <a:t>file</a:t>
            </a:r>
            <a:r>
              <a:rPr lang="en-GB" dirty="0" smtClean="0">
                <a:latin typeface="Courier"/>
                <a:cs typeface="Courier"/>
              </a:rPr>
              <a:t> </a:t>
            </a:r>
            <a:r>
              <a:rPr lang="en-GB" dirty="0" smtClean="0">
                <a:ea typeface="ＭＳ Ｐゴシック" charset="0"/>
              </a:rPr>
              <a:t>that </a:t>
            </a:r>
            <a:r>
              <a:rPr lang="en-GB" dirty="0">
                <a:ea typeface="ＭＳ Ｐゴシック" charset="0"/>
              </a:rPr>
              <a:t>send the information to the named file.</a:t>
            </a:r>
          </a:p>
          <a:p>
            <a:pPr lvl="0"/>
            <a:r>
              <a:rPr lang="en-GB" dirty="0">
                <a:ea typeface="ＭＳ Ｐゴシック" charset="0"/>
              </a:rPr>
              <a:t>Each report details</a:t>
            </a:r>
          </a:p>
          <a:p>
            <a:pPr>
              <a:buFontTx/>
              <a:buChar char="•"/>
            </a:pPr>
            <a:r>
              <a:rPr lang="en-GB" dirty="0">
                <a:ea typeface="ＭＳ Ｐゴシック" charset="0"/>
              </a:rPr>
              <a:t>the amount of space occupied by objects </a:t>
            </a:r>
            <a:r>
              <a:rPr lang="en-GB" i="1" dirty="0">
                <a:ea typeface="ＭＳ Ｐゴシック" charset="0"/>
              </a:rPr>
              <a:t>before </a:t>
            </a:r>
            <a:r>
              <a:rPr lang="en-GB" b="0" dirty="0">
                <a:ea typeface="ＭＳ Ｐゴシック" charset="0"/>
              </a:rPr>
              <a:t>the collection</a:t>
            </a:r>
          </a:p>
          <a:p>
            <a:pPr>
              <a:buFontTx/>
              <a:buChar char="•"/>
            </a:pPr>
            <a:r>
              <a:rPr lang="en-GB" b="0" dirty="0">
                <a:ea typeface="ＭＳ Ｐゴシック" charset="0"/>
              </a:rPr>
              <a:t>the amount of space occupied by objects </a:t>
            </a:r>
            <a:r>
              <a:rPr lang="en-GB" b="0" i="1" dirty="0">
                <a:ea typeface="ＭＳ Ｐゴシック" charset="0"/>
              </a:rPr>
              <a:t>after</a:t>
            </a:r>
            <a:r>
              <a:rPr lang="en-GB" b="0" dirty="0">
                <a:ea typeface="ＭＳ Ｐゴシック" charset="0"/>
              </a:rPr>
              <a:t> the collection</a:t>
            </a:r>
          </a:p>
          <a:p>
            <a:pPr>
              <a:buFontTx/>
              <a:buChar char="•"/>
            </a:pPr>
            <a:r>
              <a:rPr lang="en-GB" b="0" dirty="0">
                <a:ea typeface="ＭＳ Ｐゴシック" charset="0"/>
              </a:rPr>
              <a:t>the total available heap size</a:t>
            </a:r>
          </a:p>
          <a:p>
            <a:pPr>
              <a:buFontTx/>
              <a:buChar char="•"/>
            </a:pPr>
            <a:r>
              <a:rPr lang="en-GB" b="0" dirty="0">
                <a:ea typeface="ＭＳ Ｐゴシック" charset="0"/>
              </a:rPr>
              <a:t>the time taken to perform the collection</a:t>
            </a:r>
          </a:p>
          <a:p>
            <a:pPr lvl="0"/>
            <a:r>
              <a:rPr lang="en-GB" dirty="0">
                <a:ea typeface="ＭＳ Ｐゴシック" charset="0"/>
              </a:rPr>
              <a:t>If the collection is a major collection, the entry begins with the word "Full".</a:t>
            </a:r>
          </a:p>
          <a:p>
            <a:pPr lvl="0"/>
            <a:r>
              <a:rPr lang="en-GB" dirty="0">
                <a:ea typeface="ＭＳ Ｐゴシック" charset="0"/>
              </a:rPr>
              <a:t>We can use this information together with benchmark programs to determine optimal settings for the garbage collector under different scenarios.</a:t>
            </a:r>
          </a:p>
          <a:p>
            <a:pPr lvl="0"/>
            <a:r>
              <a:rPr lang="en-GB" dirty="0">
                <a:ea typeface="ＭＳ Ｐゴシック" charset="0"/>
              </a:rPr>
              <a:t>Similar data can be obtained by using </a:t>
            </a:r>
            <a:r>
              <a:rPr lang="en-GB" dirty="0" err="1">
                <a:ea typeface="ＭＳ Ｐゴシック" charset="0"/>
              </a:rPr>
              <a:t>Jconsole</a:t>
            </a:r>
            <a:r>
              <a:rPr lang="en-GB" dirty="0">
                <a:ea typeface="ＭＳ Ｐゴシック" charset="0"/>
              </a:rPr>
              <a:t> to monitor the running program.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1998663" y="985838"/>
            <a:ext cx="4537075" cy="3403600"/>
          </a:xfrm>
          <a:ln/>
        </p:spPr>
      </p:sp>
      <p:sp>
        <p:nvSpPr>
          <p:cNvPr id="256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As the Java VM has evolved, the garbage collection policies have been refined and become more and more tuneable. Additionally, different JVM vendors will have their own particular approach to garbage collection that will support their own tuning capabilities. Certain common features are, however, normally available to be manipulated, normally through command line options when the Java runtime is started.</a:t>
            </a:r>
          </a:p>
          <a:p>
            <a:pPr lvl="0"/>
            <a:r>
              <a:rPr lang="en-GB" dirty="0" smtClean="0">
                <a:ea typeface="ＭＳ Ｐゴシック" charset="0"/>
              </a:rPr>
              <a:t>@fold </a:t>
            </a:r>
          </a:p>
          <a:p>
            <a:pPr lvl="0"/>
            <a:r>
              <a:rPr lang="en-GB" dirty="0" smtClean="0">
                <a:ea typeface="ＭＳ Ｐゴシック" charset="0"/>
              </a:rPr>
              <a:t>The </a:t>
            </a:r>
            <a:r>
              <a:rPr lang="en-GB" dirty="0">
                <a:ea typeface="ＭＳ Ｐゴシック" charset="0"/>
              </a:rPr>
              <a:t>precise details of what is tuneable and what sorts of values are sensible are contained in platform documentation normally referred to as Garbage Collector Ergonomics. As examples, we can normally select the size of the heap, specifying both an initial size and a maximum size. The particular garbage collection algorithms to be used in this invocation of the JVM can also be selected (in the most recent versions of </a:t>
            </a:r>
            <a:r>
              <a:rPr lang="en-GB" dirty="0" err="1">
                <a:ea typeface="ＭＳ Ｐゴシック" charset="0"/>
              </a:rPr>
              <a:t>HotSpot</a:t>
            </a:r>
            <a:r>
              <a:rPr lang="en-GB" dirty="0">
                <a:ea typeface="ＭＳ Ｐゴシック" charset="0"/>
              </a:rPr>
              <a:t> there are up to 6 different algorithms that can be used, depending on whether requirements are for fast response times or overall throughput).</a:t>
            </a:r>
          </a:p>
          <a:p>
            <a:pPr lvl="0"/>
            <a:r>
              <a:rPr lang="en-GB" dirty="0">
                <a:ea typeface="ＭＳ Ｐゴシック" charset="0"/>
              </a:rPr>
              <a:t>Most JVM implementations offer a set of sensible defaults that have been optimised for client side (</a:t>
            </a:r>
            <a:r>
              <a:rPr lang="en-GB" dirty="0" err="1">
                <a:ea typeface="ＭＳ Ｐゴシック" charset="0"/>
              </a:rPr>
              <a:t>ie</a:t>
            </a:r>
            <a:r>
              <a:rPr lang="en-GB" dirty="0">
                <a:ea typeface="ＭＳ Ｐゴシック" charset="0"/>
              </a:rPr>
              <a:t> GUI driven) applications or server side applications such as web </a:t>
            </a:r>
            <a:r>
              <a:rPr lang="en-GB" dirty="0" err="1">
                <a:ea typeface="ＭＳ Ｐゴシック" charset="0"/>
              </a:rPr>
              <a:t>applciations</a:t>
            </a:r>
            <a:r>
              <a:rPr lang="en-GB" dirty="0">
                <a:ea typeface="ＭＳ Ｐゴシック" charset="0"/>
              </a:rPr>
              <a:t> containers. The default setting are usually for client side. </a:t>
            </a:r>
          </a:p>
          <a:p>
            <a:pPr lvl="0"/>
            <a:r>
              <a:rPr lang="en-GB" dirty="0">
                <a:ea typeface="ＭＳ Ｐゴシック" charset="0"/>
              </a:rPr>
              <a:t>In </a:t>
            </a:r>
            <a:r>
              <a:rPr lang="en-GB" dirty="0" err="1">
                <a:ea typeface="ＭＳ Ｐゴシック" charset="0"/>
              </a:rPr>
              <a:t>HotSpot</a:t>
            </a:r>
            <a:r>
              <a:rPr lang="en-GB" dirty="0">
                <a:ea typeface="ＭＳ Ｐゴシック" charset="0"/>
              </a:rPr>
              <a:t>, selecting the client or server VM settings has other effects on the operation of the VM, but here we are only interested in the garbage collector.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1998663" y="985838"/>
            <a:ext cx="4537075" cy="3403600"/>
          </a:xfrm>
          <a:ln/>
        </p:spPr>
      </p:sp>
      <p:sp>
        <p:nvSpPr>
          <p:cNvPr id="276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It is possible for a program to interact with the garbage collector. Right from the beginning, Java allowed a class to define a method called finalize() - to override a default implementation in </a:t>
            </a:r>
            <a:r>
              <a:rPr lang="en-GB" dirty="0" err="1">
                <a:ea typeface="ＭＳ Ｐゴシック" charset="0"/>
              </a:rPr>
              <a:t>java.lang.Object</a:t>
            </a:r>
            <a:r>
              <a:rPr lang="en-GB" dirty="0">
                <a:ea typeface="ＭＳ Ｐゴシック" charset="0"/>
              </a:rPr>
              <a:t>.</a:t>
            </a:r>
          </a:p>
          <a:p>
            <a:pPr lvl="0"/>
            <a:r>
              <a:rPr lang="en-GB" dirty="0">
                <a:ea typeface="ＭＳ Ｐゴシック" charset="0"/>
              </a:rPr>
              <a:t>The idea was that this method would be called by the garbage collector as the object was being reclaimed, thus allowing additional </a:t>
            </a:r>
            <a:r>
              <a:rPr lang="en-GB" dirty="0" err="1">
                <a:ea typeface="ＭＳ Ｐゴシック" charset="0"/>
              </a:rPr>
              <a:t>cleanup</a:t>
            </a:r>
            <a:r>
              <a:rPr lang="en-GB" dirty="0">
                <a:ea typeface="ＭＳ Ｐゴシック" charset="0"/>
              </a:rPr>
              <a:t> to be performed. This was somewhat similar to the destructor function in C++, but there are important differences. </a:t>
            </a:r>
          </a:p>
          <a:p>
            <a:pPr lvl="0"/>
            <a:r>
              <a:rPr lang="en-GB" dirty="0" smtClean="0">
                <a:ea typeface="ＭＳ Ｐゴシック" charset="0"/>
              </a:rPr>
              <a:t>@fold</a:t>
            </a:r>
          </a:p>
          <a:p>
            <a:pPr lvl="0"/>
            <a:r>
              <a:rPr lang="en-GB" dirty="0" smtClean="0">
                <a:ea typeface="ＭＳ Ｐゴシック" charset="0"/>
              </a:rPr>
              <a:t>The </a:t>
            </a:r>
            <a:r>
              <a:rPr lang="en-GB" dirty="0">
                <a:ea typeface="ＭＳ Ｐゴシック" charset="0"/>
              </a:rPr>
              <a:t>most important of these is that it is not possible to predict when the garbage collector will run, and therefore we cannot predict when finalize() is called. Indeed it may never be called (even although the object is no longer in use or reachable, there may be plenty of memory for the application to use). </a:t>
            </a:r>
            <a:r>
              <a:rPr lang="en-GB" dirty="0" err="1">
                <a:ea typeface="ＭＳ Ｐゴシック" charset="0"/>
              </a:rPr>
              <a:t>Finalizers</a:t>
            </a:r>
            <a:r>
              <a:rPr lang="en-GB" dirty="0">
                <a:ea typeface="ＭＳ Ｐゴシック" charset="0"/>
              </a:rPr>
              <a:t> are not even called when the application terminates, again this is different behaviour from C++ destructors.</a:t>
            </a:r>
          </a:p>
          <a:p>
            <a:pPr lvl="0"/>
            <a:r>
              <a:rPr lang="en-GB" dirty="0">
                <a:ea typeface="ＭＳ Ｐゴシック" charset="0"/>
              </a:rPr>
              <a:t>For </a:t>
            </a:r>
            <a:r>
              <a:rPr lang="en-GB" dirty="0" err="1">
                <a:ea typeface="ＭＳ Ｐゴシック" charset="0"/>
              </a:rPr>
              <a:t>cleanup</a:t>
            </a:r>
            <a:r>
              <a:rPr lang="en-GB" dirty="0">
                <a:ea typeface="ＭＳ Ｐゴシック" charset="0"/>
              </a:rPr>
              <a:t> functionality, Java forces us to use other mechanisms such as try { … } finally { … }, or perhaps Reference objects - covered shortly.</a:t>
            </a:r>
          </a:p>
          <a:p>
            <a:pPr lvl="0"/>
            <a:r>
              <a:rPr lang="en-GB" dirty="0">
                <a:ea typeface="ＭＳ Ｐゴシック" charset="0"/>
              </a:rPr>
              <a:t>Finalization can, surprisingly, prove an impediment to garbage collection. This is because the finalize() methods of all </a:t>
            </a:r>
            <a:r>
              <a:rPr lang="en-GB" dirty="0" err="1">
                <a:ea typeface="ＭＳ Ｐゴシック" charset="0"/>
              </a:rPr>
              <a:t>finalizable</a:t>
            </a:r>
            <a:r>
              <a:rPr lang="en-GB" dirty="0">
                <a:ea typeface="ＭＳ Ｐゴシック" charset="0"/>
              </a:rPr>
              <a:t> objects are invoked by a single background thread in the JVM. Memory cannot be reclaimed until this method is called, and if there are many objects to process this can result in "dead" objects waiting around for longer than necessary, until the </a:t>
            </a:r>
            <a:r>
              <a:rPr lang="en-GB" dirty="0" err="1">
                <a:ea typeface="ＭＳ Ｐゴシック" charset="0"/>
              </a:rPr>
              <a:t>funalizer</a:t>
            </a:r>
            <a:r>
              <a:rPr lang="en-GB" dirty="0">
                <a:ea typeface="ＭＳ Ｐゴシック" charset="0"/>
              </a:rPr>
              <a:t> thread gets around to them.</a:t>
            </a:r>
          </a:p>
          <a:p>
            <a:pPr lvl="0"/>
            <a:r>
              <a:rPr lang="en-GB" dirty="0">
                <a:ea typeface="ＭＳ Ｐゴシック" charset="0"/>
              </a:rPr>
              <a:t> All in all, finalization is one of the messier areas of Java, and care should be exercised when working with it</a:t>
            </a:r>
            <a:r>
              <a:rPr lang="en-GB" dirty="0" smtClean="0">
                <a:ea typeface="ＭＳ Ｐゴシック" charset="0"/>
              </a:rPr>
              <a:t>.</a:t>
            </a:r>
          </a:p>
          <a:p>
            <a:pPr lvl="0"/>
            <a:r>
              <a:rPr lang="en-GB" dirty="0" smtClean="0">
                <a:ea typeface="ＭＳ Ｐゴシック" charset="0"/>
              </a:rPr>
              <a:t>@</a:t>
            </a:r>
            <a:r>
              <a:rPr lang="en-GB" smtClean="0">
                <a:ea typeface="ＭＳ Ｐゴシック" charset="0"/>
              </a:rPr>
              <a:t>tag finalize</a:t>
            </a:r>
            <a:endParaRPr lang="en-GB" dirty="0">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998663" y="985838"/>
            <a:ext cx="4537075" cy="3403600"/>
          </a:xfrm>
          <a:ln/>
        </p:spPr>
      </p:sp>
      <p:sp>
        <p:nvSpPr>
          <p:cNvPr id="71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Garbage collection refers to a portion of a program's runtime system whose job is to manage heap memory, so that unused memory may be detected and freed without programmer intervention. A garbage collector can free a programmer from having to consider memory ownership (and by implication responsibility for freeing memory when finished), simplifying code substantially. Problems such as memory leaks, or freeing memory before it is completely finished with (causing crashes) are much less common. It would be tempting to say impossible, but indeed memory leaks can occur in Java, just less often and typically for different reasons.</a:t>
            </a:r>
          </a:p>
          <a:p>
            <a:pPr lvl="0"/>
            <a:r>
              <a:rPr lang="en-GB" dirty="0" smtClean="0">
                <a:ea typeface="ＭＳ Ｐゴシック" charset="0"/>
              </a:rPr>
              <a:t>@fold</a:t>
            </a:r>
          </a:p>
          <a:p>
            <a:pPr lvl="0"/>
            <a:r>
              <a:rPr lang="en-GB" dirty="0" smtClean="0">
                <a:ea typeface="ＭＳ Ｐゴシック" charset="0"/>
              </a:rPr>
              <a:t>This </a:t>
            </a:r>
            <a:r>
              <a:rPr lang="en-GB" dirty="0">
                <a:ea typeface="ＭＳ Ｐゴシック" charset="0"/>
              </a:rPr>
              <a:t>simplification and reduction of errors comes at a price, however. Garbage collection introduces a performance overhead into a program - the precise nature and extent of this overhead depends on the particular algorithms being used within the collector, but there is an effect. Additionally, garbage collectors deal with memory and not other resources such as open files, or database connections. There is a temptation to forget about these when memory is being taken care of, but "leaks" of these other resources can also cause problems with programs.</a:t>
            </a:r>
          </a:p>
          <a:p>
            <a:pPr lvl="0"/>
            <a:r>
              <a:rPr lang="en-GB" dirty="0">
                <a:ea typeface="ＭＳ Ｐゴシック" charset="0"/>
              </a:rPr>
              <a:t>Garbage collection is an intrinsic part of the runtime systems of languages such as Java (of course!), the </a:t>
            </a:r>
            <a:r>
              <a:rPr lang="en-GB" dirty="0" err="1">
                <a:ea typeface="ＭＳ Ｐゴシック" charset="0"/>
              </a:rPr>
              <a:t>.Net</a:t>
            </a:r>
            <a:r>
              <a:rPr lang="en-GB" dirty="0">
                <a:ea typeface="ＭＳ Ｐゴシック" charset="0"/>
              </a:rPr>
              <a:t> languages, Perl and other dynamic languages such as Python and Ruby.</a:t>
            </a:r>
          </a:p>
          <a:p>
            <a:pPr lvl="0"/>
            <a:r>
              <a:rPr lang="en-GB" dirty="0">
                <a:ea typeface="ＭＳ Ｐゴシック" charset="0"/>
              </a:rPr>
              <a:t>The Java language specification </a:t>
            </a:r>
            <a:r>
              <a:rPr lang="en-GB" dirty="0" smtClean="0">
                <a:ea typeface="ＭＳ Ｐゴシック" charset="0"/>
              </a:rPr>
              <a:t>states </a:t>
            </a:r>
            <a:r>
              <a:rPr lang="en-GB" dirty="0">
                <a:ea typeface="ＭＳ Ｐゴシック" charset="0"/>
              </a:rPr>
              <a:t>that there shall be garbage collection, but does not mandate </a:t>
            </a:r>
            <a:r>
              <a:rPr lang="en-GB" i="1" dirty="0">
                <a:ea typeface="ＭＳ Ｐゴシック" charset="0"/>
              </a:rPr>
              <a:t>how </a:t>
            </a:r>
            <a:r>
              <a:rPr lang="en-GB" b="0" dirty="0">
                <a:ea typeface="ＭＳ Ｐゴシック" charset="0"/>
              </a:rPr>
              <a:t>it is to be performed. As a result, there are different algorithms employed in different JVM implementations, and things often change from release to release. It can be useful to appreciate how garbage collectors work so that performance analysis can be more meaningful and tuning operations carried out</a:t>
            </a:r>
            <a:r>
              <a:rPr lang="en-GB" b="0" dirty="0" smtClean="0">
                <a:ea typeface="ＭＳ Ｐゴシック" charset="0"/>
              </a:rPr>
              <a:t>.</a:t>
            </a:r>
          </a:p>
          <a:p>
            <a:pPr lvl="0"/>
            <a:endParaRPr lang="en-GB" b="0"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a:p>
            <a:pPr lvl="0"/>
            <a:endParaRPr lang="en-GB" dirty="0">
              <a:ea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1998663" y="985838"/>
            <a:ext cx="4537075" cy="3403600"/>
          </a:xfrm>
          <a:ln/>
        </p:spPr>
      </p:sp>
      <p:sp>
        <p:nvSpPr>
          <p:cNvPr id="296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The Reference Objects API allows more sophisticated interactions to be carried out with the garbage collector, allowing object resurrection, automatic freeing of objects and better </a:t>
            </a:r>
            <a:r>
              <a:rPr lang="en-GB" dirty="0" err="1">
                <a:ea typeface="ＭＳ Ｐゴシック" charset="0"/>
              </a:rPr>
              <a:t>cleanup</a:t>
            </a:r>
            <a:r>
              <a:rPr lang="en-GB" dirty="0">
                <a:ea typeface="ＭＳ Ｐゴシック" charset="0"/>
              </a:rPr>
              <a:t> operations to be performed.</a:t>
            </a:r>
          </a:p>
          <a:p>
            <a:pPr lvl="0"/>
            <a:r>
              <a:rPr lang="en-GB" dirty="0">
                <a:ea typeface="ＭＳ Ｐゴシック" charset="0"/>
              </a:rPr>
              <a:t>A reference object maintains a reference to an "actual" object (known as the referent), but is managed in such a way that the object may be cleared by the garbage collector if the reference object is the only way that the object can be accessed.</a:t>
            </a:r>
          </a:p>
          <a:p>
            <a:pPr lvl="0"/>
            <a:r>
              <a:rPr lang="en-GB" dirty="0">
                <a:ea typeface="ＭＳ Ｐゴシック" charset="0"/>
              </a:rPr>
              <a:t>Three levels of reference are possible, each of which is progressively weaker than the previous. They </a:t>
            </a:r>
            <a:r>
              <a:rPr lang="en-GB" dirty="0" smtClean="0">
                <a:ea typeface="ＭＳ Ｐゴシック" charset="0"/>
              </a:rPr>
              <a:t>are Soft</a:t>
            </a:r>
            <a:r>
              <a:rPr lang="en-GB" dirty="0" smtClean="0"/>
              <a:t>, </a:t>
            </a:r>
            <a:r>
              <a:rPr lang="en-GB" dirty="0" smtClean="0">
                <a:ea typeface="ＭＳ Ｐゴシック" charset="0"/>
              </a:rPr>
              <a:t>Weak</a:t>
            </a:r>
            <a:r>
              <a:rPr lang="en-GB" dirty="0" smtClean="0"/>
              <a:t> and </a:t>
            </a:r>
            <a:r>
              <a:rPr lang="en-GB" dirty="0" smtClean="0">
                <a:ea typeface="ＭＳ Ｐゴシック" charset="0"/>
              </a:rPr>
              <a:t>Phantom.</a:t>
            </a:r>
          </a:p>
          <a:p>
            <a:pPr lvl="0"/>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1"/>
            <a:endParaRPr lang="en-GB" dirty="0">
              <a:ea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1998663" y="985838"/>
            <a:ext cx="4537075" cy="3403600"/>
          </a:xfrm>
          <a:ln/>
        </p:spPr>
      </p:sp>
      <p:sp>
        <p:nvSpPr>
          <p:cNvPr id="317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When a reference object is created, its referent is passed as an argument to the constructor.</a:t>
            </a:r>
          </a:p>
          <a:p>
            <a:pPr lvl="0"/>
            <a:r>
              <a:rPr lang="en-GB" dirty="0"/>
              <a:t>A</a:t>
            </a:r>
            <a:r>
              <a:rPr lang="en-GB" dirty="0" smtClean="0">
                <a:ea typeface="ＭＳ Ｐゴシック" charset="0"/>
              </a:rPr>
              <a:t> </a:t>
            </a:r>
            <a:r>
              <a:rPr lang="en-GB" dirty="0" err="1">
                <a:ea typeface="ＭＳ Ｐゴシック" charset="0"/>
              </a:rPr>
              <a:t>SoftReference</a:t>
            </a:r>
            <a:r>
              <a:rPr lang="en-GB" dirty="0">
                <a:ea typeface="ＭＳ Ｐゴシック" charset="0"/>
              </a:rPr>
              <a:t> </a:t>
            </a:r>
            <a:r>
              <a:rPr lang="en-GB" dirty="0" smtClean="0">
                <a:ea typeface="ＭＳ Ｐゴシック" charset="0"/>
              </a:rPr>
              <a:t>object is created, </a:t>
            </a:r>
            <a:r>
              <a:rPr lang="en-GB" dirty="0">
                <a:ea typeface="ＭＳ Ｐゴシック" charset="0"/>
              </a:rPr>
              <a:t>passing as an argument a newly created Object. Because of the way we have done this, the only reference to the Object is that maintained within the reference object. It is known as a Soft Reference.</a:t>
            </a:r>
          </a:p>
          <a:p>
            <a:pPr lvl="0"/>
            <a:r>
              <a:rPr lang="en-GB" dirty="0">
                <a:ea typeface="ＭＳ Ｐゴシック" charset="0"/>
              </a:rPr>
              <a:t>Notice that the reference object itself is a "normal" object, referenced using a normal or </a:t>
            </a:r>
            <a:r>
              <a:rPr lang="en-GB" i="1" dirty="0">
                <a:ea typeface="ＭＳ Ｐゴシック" charset="0"/>
              </a:rPr>
              <a:t>string</a:t>
            </a:r>
            <a:r>
              <a:rPr lang="en-GB" b="0" dirty="0">
                <a:ea typeface="ＭＳ Ｐゴシック" charset="0"/>
              </a:rPr>
              <a:t> reference.</a:t>
            </a:r>
          </a:p>
          <a:p>
            <a:pPr lvl="0"/>
            <a:r>
              <a:rPr lang="en-GB" b="0" dirty="0">
                <a:ea typeface="ＭＳ Ｐゴシック" charset="0"/>
              </a:rPr>
              <a:t>Other types of reference object are created in the same way.</a:t>
            </a:r>
          </a:p>
          <a:p>
            <a:pPr lvl="0"/>
            <a:r>
              <a:rPr lang="en-GB" b="0" dirty="0">
                <a:ea typeface="ＭＳ Ｐゴシック" charset="0"/>
              </a:rPr>
              <a:t>Once created, we can retrieve the referent using the get() method, and clear the reference to the referent using clear()</a:t>
            </a:r>
            <a:r>
              <a:rPr lang="en-GB" b="0" dirty="0" smtClean="0">
                <a:ea typeface="ＭＳ Ｐゴシック" charset="0"/>
              </a:rPr>
              <a: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1998663" y="985838"/>
            <a:ext cx="4537075" cy="3403600"/>
          </a:xfrm>
          <a:ln/>
        </p:spPr>
      </p:sp>
      <p:sp>
        <p:nvSpPr>
          <p:cNvPr id="337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Reference objects impact on the reachability of an object, as shown in the slide. The three types of reference object impose progressively weaker stages of reachability.</a:t>
            </a:r>
          </a:p>
          <a:p>
            <a:pPr lvl="0"/>
            <a:r>
              <a:rPr lang="en-GB" dirty="0">
                <a:ea typeface="ＭＳ Ｐゴシック" charset="0"/>
              </a:rPr>
              <a:t>The garbage collector may reclaim memory from objects whose only reference is a soft object, but it may choose to leave the object in case it is likely to be resurrected. The collector </a:t>
            </a:r>
            <a:r>
              <a:rPr lang="en-GB" i="1" dirty="0">
                <a:ea typeface="ＭＳ Ｐゴシック" charset="0"/>
              </a:rPr>
              <a:t>must</a:t>
            </a:r>
            <a:r>
              <a:rPr lang="en-GB" dirty="0">
                <a:ea typeface="ＭＳ Ｐゴシック" charset="0"/>
              </a:rPr>
              <a:t> reclaim memory from objects which are only weakly reachable, however. Weakly reachable objects may still be resurrected.</a:t>
            </a:r>
          </a:p>
          <a:p>
            <a:pPr lvl="0"/>
            <a:r>
              <a:rPr lang="en-GB" dirty="0">
                <a:ea typeface="ＭＳ Ｐゴシック" charset="0"/>
              </a:rPr>
              <a:t>The collector must have reclaimed all softly and weakly reachable objects before throwing the </a:t>
            </a:r>
            <a:r>
              <a:rPr lang="en-GB" dirty="0" err="1">
                <a:ea typeface="ＭＳ Ｐゴシック" charset="0"/>
              </a:rPr>
              <a:t>OutOfMemoryError</a:t>
            </a:r>
            <a:r>
              <a:rPr lang="en-GB" dirty="0">
                <a:ea typeface="ＭＳ Ｐゴシック" charset="0"/>
              </a:rPr>
              <a:t>.</a:t>
            </a:r>
          </a:p>
          <a:p>
            <a:pPr lvl="0"/>
            <a:r>
              <a:rPr lang="en-GB" dirty="0" err="1">
                <a:ea typeface="ＭＳ Ｐゴシック" charset="0"/>
              </a:rPr>
              <a:t>Phantomly</a:t>
            </a:r>
            <a:r>
              <a:rPr lang="en-GB" dirty="0">
                <a:ea typeface="ＭＳ Ｐゴシック" charset="0"/>
              </a:rPr>
              <a:t> reachable objects are not </a:t>
            </a:r>
            <a:r>
              <a:rPr lang="en-GB" dirty="0" err="1">
                <a:ea typeface="ＭＳ Ｐゴシック" charset="0"/>
              </a:rPr>
              <a:t>resurrectable</a:t>
            </a:r>
            <a:r>
              <a:rPr lang="en-GB" dirty="0">
                <a:ea typeface="ＭＳ Ｐゴシック" charset="0"/>
              </a:rPr>
              <a:t>, but the final stage of reclamation is delayed so that any final </a:t>
            </a:r>
            <a:r>
              <a:rPr lang="en-GB" dirty="0" err="1">
                <a:ea typeface="ＭＳ Ｐゴシック" charset="0"/>
              </a:rPr>
              <a:t>cleanup</a:t>
            </a:r>
            <a:r>
              <a:rPr lang="en-GB" dirty="0">
                <a:ea typeface="ＭＳ Ｐゴシック" charset="0"/>
              </a:rPr>
              <a:t> operations such as freeing external resources can be performed</a:t>
            </a:r>
            <a:r>
              <a:rPr lang="en-GB" dirty="0" smtClean="0">
                <a:ea typeface="ＭＳ Ｐゴシック" charset="0"/>
              </a:rPr>
              <a: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1998663" y="985838"/>
            <a:ext cx="4537075" cy="3403600"/>
          </a:xfrm>
          <a:ln/>
        </p:spPr>
      </p:sp>
      <p:sp>
        <p:nvSpPr>
          <p:cNvPr id="358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One of the main strengths of Reference Objects is that we can monitor the reachability of a referent object, and be notified when it changes.</a:t>
            </a:r>
          </a:p>
          <a:p>
            <a:pPr lvl="0"/>
            <a:r>
              <a:rPr lang="en-GB" dirty="0">
                <a:ea typeface="ＭＳ Ｐゴシック" charset="0"/>
              </a:rPr>
              <a:t>This is done using Reference Queues. A reference queue can be associated with a reference object at construction. When the reachability of the referent changes, the a reference to the object is added to the queue.</a:t>
            </a:r>
          </a:p>
          <a:p>
            <a:pPr lvl="0"/>
            <a:r>
              <a:rPr lang="en-GB" dirty="0">
                <a:ea typeface="ＭＳ Ｐゴシック" charset="0"/>
              </a:rPr>
              <a:t>An application can monitor a queue using the queue's poll() method, which returns the object at the head of the queue (or null if the queue is empty), or its remove() method, which returns the object at the head of the queue, blocking until the queue is non-empty and removing the object from the queue</a:t>
            </a:r>
            <a:r>
              <a:rPr lang="en-GB" dirty="0" smtClean="0">
                <a:ea typeface="ＭＳ Ｐゴシック" charset="0"/>
              </a:rPr>
              <a: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998663" y="985838"/>
            <a:ext cx="4537075" cy="3403600"/>
          </a:xfrm>
          <a:ln/>
        </p:spPr>
      </p:sp>
      <p:sp>
        <p:nvSpPr>
          <p:cNvPr id="378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The most common use of Soft References is to maintain caches of objects in memory that will only be reclaimed if there is a severe memory problem.</a:t>
            </a:r>
          </a:p>
          <a:p>
            <a:pPr lvl="0"/>
            <a:r>
              <a:rPr lang="en-GB" dirty="0">
                <a:ea typeface="ＭＳ Ｐゴシック" charset="0"/>
              </a:rPr>
              <a:t>First time through the code shown, the object </a:t>
            </a:r>
            <a:r>
              <a:rPr lang="en-GB" dirty="0" err="1">
                <a:ea typeface="ＭＳ Ｐゴシック" charset="0"/>
              </a:rPr>
              <a:t>obj</a:t>
            </a:r>
            <a:r>
              <a:rPr lang="en-GB" dirty="0">
                <a:ea typeface="ＭＳ Ｐゴシック" charset="0"/>
              </a:rPr>
              <a:t> is fetched/created from some source. It may be an image that needs to be drawn, or some other object that may only be needed once or twice but that still requires a lot of memory.</a:t>
            </a:r>
          </a:p>
          <a:p>
            <a:pPr lvl="0"/>
            <a:r>
              <a:rPr lang="en-GB" dirty="0">
                <a:ea typeface="ＭＳ Ｐゴシック" charset="0"/>
              </a:rPr>
              <a:t>Once available, we set up a Soft Reference to the object. When we are finished with it, we clear the main (strong) reference to the object, that we have in the variable obj.</a:t>
            </a:r>
          </a:p>
          <a:p>
            <a:pPr lvl="0"/>
            <a:r>
              <a:rPr lang="en-GB" dirty="0">
                <a:ea typeface="ＭＳ Ｐゴシック" charset="0"/>
              </a:rPr>
              <a:t>If the object is needed again, we can go through a similar code sequence. If the object has not been garbage collected, then the soft reference will give us access to it. If memory has run very short and the garbage collector has cleared it then we go through the fetching procedure again.</a:t>
            </a:r>
          </a:p>
          <a:p>
            <a:pPr lvl="0"/>
            <a:r>
              <a:rPr lang="en-GB" dirty="0">
                <a:ea typeface="ＭＳ Ｐゴシック" charset="0"/>
              </a:rPr>
              <a:t>Because we maintain a Soft Reference to the object, the garbage collector should only reclaim the object if it is </a:t>
            </a:r>
            <a:r>
              <a:rPr lang="en-GB" i="1" dirty="0">
                <a:ea typeface="ＭＳ Ｐゴシック" charset="0"/>
              </a:rPr>
              <a:t>very</a:t>
            </a:r>
            <a:r>
              <a:rPr lang="en-GB" dirty="0">
                <a:ea typeface="ＭＳ Ｐゴシック" charset="0"/>
              </a:rPr>
              <a:t> short of memory</a:t>
            </a:r>
            <a:r>
              <a:rPr lang="en-GB" dirty="0" smtClean="0">
                <a:ea typeface="ＭＳ Ｐゴシック" charset="0"/>
              </a:rPr>
              <a: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xfrm>
            <a:off x="1998663" y="985838"/>
            <a:ext cx="4537075" cy="3403600"/>
          </a:xfrm>
          <a:ln/>
        </p:spPr>
      </p:sp>
      <p:sp>
        <p:nvSpPr>
          <p:cNvPr id="399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Weak references must be cleared by the garbage collector when it runs. Their most common use is to created mappings (represented in hash tables) where an entry is automatically removed when the key becomes unreachable except by a weak reference.</a:t>
            </a:r>
          </a:p>
          <a:p>
            <a:pPr lvl="0"/>
            <a:r>
              <a:rPr lang="en-GB" dirty="0">
                <a:ea typeface="ＭＳ Ｐゴシック" charset="0"/>
              </a:rPr>
              <a:t>The example on the slide shows </a:t>
            </a:r>
            <a:r>
              <a:rPr lang="en-GB" dirty="0" smtClean="0">
                <a:ea typeface="ＭＳ Ｐゴシック" charset="0"/>
              </a:rPr>
              <a:t>this.</a:t>
            </a:r>
            <a:r>
              <a:rPr lang="en-GB" baseline="0" dirty="0" smtClean="0">
                <a:ea typeface="ＭＳ Ｐゴシック" charset="0"/>
              </a:rPr>
              <a:t> First we set up an association between a piece of data accessed through a </a:t>
            </a:r>
            <a:r>
              <a:rPr lang="en-GB" baseline="0" dirty="0" err="1" smtClean="0">
                <a:ea typeface="ＭＳ Ｐゴシック" charset="0"/>
              </a:rPr>
              <a:t>WeakReference</a:t>
            </a:r>
            <a:r>
              <a:rPr lang="en-GB" baseline="0" dirty="0" smtClean="0">
                <a:ea typeface="ＭＳ Ｐゴシック" charset="0"/>
              </a:rPr>
              <a:t> and a String value, storing these in a Map. Clearly at the moment, the ref object is not on the Reference Queue.</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xfrm>
            <a:off x="1998663" y="985838"/>
            <a:ext cx="4537075" cy="3403600"/>
          </a:xfrm>
          <a:ln/>
        </p:spPr>
      </p:sp>
      <p:sp>
        <p:nvSpPr>
          <p:cNvPr id="399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Now we clear the Strong (i.e..</a:t>
            </a:r>
            <a:r>
              <a:rPr lang="en-GB" baseline="0" dirty="0" smtClean="0">
                <a:ea typeface="ＭＳ Ｐゴシック" charset="0"/>
              </a:rPr>
              <a:t> normal) references to the key and data objects. If the garbage collector is run, then the key object will become Weakly Reachable and be added to the reference queue. We need to put in a slight pause to the example to allow this to happen, since the Garbage Collector runs concurrently with this thread.</a:t>
            </a:r>
          </a:p>
          <a:p>
            <a:pPr lvl="0"/>
            <a:r>
              <a:rPr lang="en-GB" baseline="0" dirty="0" smtClean="0">
                <a:ea typeface="ＭＳ Ｐゴシック" charset="0"/>
              </a:rPr>
              <a:t>The ref object is removed from the reference queue using poll(), and then the entry is removed from the map.</a:t>
            </a:r>
          </a:p>
          <a:p>
            <a:pPr lvl="0"/>
            <a:r>
              <a:rPr lang="en-GB" baseline="0" dirty="0" smtClean="0">
                <a:ea typeface="ＭＳ Ｐゴシック" charset="0"/>
              </a:rPr>
              <a:t>This functionality is indeed provided by the built in type </a:t>
            </a:r>
            <a:r>
              <a:rPr lang="en-GB" baseline="0" dirty="0" err="1" smtClean="0">
                <a:ea typeface="ＭＳ Ｐゴシック" charset="0"/>
              </a:rPr>
              <a:t>WeakHashMap</a:t>
            </a:r>
            <a:r>
              <a:rPr lang="en-GB" baseline="0" dirty="0" smtClean="0">
                <a:ea typeface="ＭＳ Ｐゴシック" charset="0"/>
              </a:rPr>
              <a:t>&lt;K,V&gt;.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1998663" y="985838"/>
            <a:ext cx="4537075" cy="3403600"/>
          </a:xfrm>
          <a:ln/>
        </p:spPr>
      </p:sp>
      <p:sp>
        <p:nvSpPr>
          <p:cNvPr id="419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The main use of Phantom References is to notify an application when an object is about to be reclaimed. As an object moves to this state, it is placed on a reference queue. By polling the queue, we can discover that all references to the object (apart from the Phantom Reference) are clear. </a:t>
            </a:r>
          </a:p>
          <a:p>
            <a:pPr lvl="0"/>
            <a:r>
              <a:rPr lang="en-GB" dirty="0">
                <a:ea typeface="ＭＳ Ｐゴシック" charset="0"/>
              </a:rPr>
              <a:t>We can then release other resources that are being used by the object, such as database connections or open files, before completing the release of the object by calling the clear() method of the reference object.</a:t>
            </a:r>
          </a:p>
          <a:p>
            <a:pPr lvl="0"/>
            <a:r>
              <a:rPr lang="en-GB" dirty="0">
                <a:ea typeface="ＭＳ Ｐゴシック" charset="0"/>
              </a:rPr>
              <a:t>Phantom References must have an associated reference queue when they are created. Likewise, the programmer must call clear() to complete the release of the object  - this is called by the garbage collector with Soft and Weak references</a:t>
            </a:r>
            <a:r>
              <a:rPr lang="en-GB" dirty="0" smtClean="0">
                <a:ea typeface="ＭＳ Ｐゴシック" charset="0"/>
              </a:rPr>
              <a:t>.</a:t>
            </a: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ea typeface="ＭＳ Ｐゴシック" charset="0"/>
              </a:rPr>
              <a:t>@tag</a:t>
            </a:r>
            <a:r>
              <a:rPr lang="en-GB" baseline="0" dirty="0" smtClean="0">
                <a:ea typeface="ＭＳ Ｐゴシック" charset="0"/>
              </a:rPr>
              <a:t> </a:t>
            </a:r>
            <a:r>
              <a:rPr lang="en-GB" baseline="0" dirty="0" err="1" smtClean="0">
                <a:ea typeface="ＭＳ Ｐゴシック" charset="0"/>
              </a:rPr>
              <a:t>refobjects</a:t>
            </a:r>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xfrm>
            <a:off x="1998663" y="985838"/>
            <a:ext cx="4537075" cy="3403600"/>
          </a:xfrm>
          <a:ln/>
        </p:spPr>
      </p:sp>
      <p:sp>
        <p:nvSpPr>
          <p:cNvPr id="92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Much work has been done in the area of garbage collection over the years, and many algorithms exist. Most begin with a basic set of references known as the root set. This would consist of, for example, references on the stack, references based on static members of loaded classes, etc. They must then detect which additional objects are accessible from these references. </a:t>
            </a:r>
          </a:p>
          <a:p>
            <a:pPr lvl="0"/>
            <a:r>
              <a:rPr lang="en-GB" dirty="0">
                <a:ea typeface="ＭＳ Ｐゴシック" charset="0"/>
              </a:rPr>
              <a:t>Any objects occupying memory but not reachable from the root set are considered garbage and their memory may be reclaimed.</a:t>
            </a:r>
          </a:p>
          <a:p>
            <a:pPr lvl="0"/>
            <a:r>
              <a:rPr lang="en-GB" dirty="0" smtClean="0">
                <a:ea typeface="ＭＳ Ｐゴシック" charset="0"/>
              </a:rPr>
              <a:t>Sometimes </a:t>
            </a:r>
            <a:r>
              <a:rPr lang="en-GB" dirty="0">
                <a:ea typeface="ＭＳ Ｐゴシック" charset="0"/>
              </a:rPr>
              <a:t>it is difficult to differentiate between a value that represents an object reference (or pointer) and a simple integer value. Garbage collectors that encounter this problem sometimes are unable to detect and collect all possible dead objects. These are known as </a:t>
            </a:r>
            <a:r>
              <a:rPr lang="en-GB" i="1" dirty="0">
                <a:ea typeface="ＭＳ Ｐゴシック" charset="0"/>
              </a:rPr>
              <a:t>conservative</a:t>
            </a:r>
            <a:r>
              <a:rPr lang="en-GB" dirty="0">
                <a:ea typeface="ＭＳ Ｐゴシック" charset="0"/>
              </a:rPr>
              <a:t> garbage collectors. Other collectors guarantee that they will find all appropriate objects and clear them, these are known as </a:t>
            </a:r>
            <a:r>
              <a:rPr lang="en-GB" i="1" dirty="0">
                <a:ea typeface="ＭＳ Ｐゴシック" charset="0"/>
              </a:rPr>
              <a:t>exact</a:t>
            </a:r>
            <a:r>
              <a:rPr lang="en-GB" dirty="0">
                <a:ea typeface="ＭＳ Ｐゴシック" charset="0"/>
              </a:rPr>
              <a:t> collectors, although they do tend to have more performance impact</a:t>
            </a:r>
            <a:r>
              <a:rPr lang="en-GB" dirty="0" smtClean="0">
                <a:ea typeface="ＭＳ Ｐゴシック" charset="0"/>
              </a:rPr>
              <a:t>.</a:t>
            </a:r>
          </a:p>
          <a:p>
            <a:pPr lvl="0"/>
            <a:endParaRPr lang="en-GB" dirty="0" smtClean="0">
              <a:ea typeface="ＭＳ Ｐゴシック" charset="0"/>
            </a:endParaRPr>
          </a:p>
          <a:p>
            <a:pPr lvl="0"/>
            <a:r>
              <a:rPr lang="en-GB" dirty="0" smtClean="0">
                <a:ea typeface="ＭＳ Ｐゴシック" charset="0"/>
              </a:rPr>
              <a:t>@exhibit</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noTextEdit="1"/>
          </p:cNvSpPr>
          <p:nvPr>
            <p:ph type="sldImg"/>
          </p:nvPr>
        </p:nvSpPr>
        <p:spPr>
          <a:xfrm>
            <a:off x="1998663" y="985838"/>
            <a:ext cx="4537075" cy="3403600"/>
          </a:xfrm>
          <a:ln/>
        </p:spPr>
      </p:sp>
      <p:sp>
        <p:nvSpPr>
          <p:cNvPr id="92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A reliable approach to garbage collection is provided using algorithms sometimes known as "mark and sweep".</a:t>
            </a:r>
          </a:p>
          <a:p>
            <a:pPr lvl="0"/>
            <a:r>
              <a:rPr lang="en-GB" dirty="0" smtClean="0">
                <a:ea typeface="ＭＳ Ｐゴシック" charset="0"/>
              </a:rPr>
              <a:t>Starting from the objects in the root set, the collector will traverse the object graphs, visiting and "marking" all objects that are directly and indirectly reachable.</a:t>
            </a:r>
          </a:p>
          <a:p>
            <a:pPr lvl="0"/>
            <a:r>
              <a:rPr lang="en-GB" dirty="0" smtClean="0">
                <a:ea typeface="ＭＳ Ｐゴシック" charset="0"/>
              </a:rPr>
              <a:t>The collector then rescans the heap, reclaiming ("sweeping") all the unmarked (and hence unreachable) objects.</a:t>
            </a:r>
          </a:p>
          <a:p>
            <a:pPr lvl="0"/>
            <a:r>
              <a:rPr lang="en-GB" dirty="0" smtClean="0">
                <a:ea typeface="ＭＳ Ｐゴシック" charset="0"/>
              </a:rPr>
              <a:t>Unlike its simpler cousin, the Reference counting garbage collector, cycles of references do not fool a tracing collector, since the only objects kept are those that can be reached from the root set.</a:t>
            </a:r>
          </a:p>
          <a:p>
            <a:pPr lvl="0"/>
            <a:r>
              <a:rPr lang="en-GB" dirty="0" smtClean="0">
                <a:ea typeface="ＭＳ Ｐゴシック" charset="0"/>
              </a:rPr>
              <a:t>To avoid the memory situation changing between the mark and sweep phases, an application will normally be stopped while the collector runs. This can lead to annoying pauses in execution, however these algorithms are now becoming more refined so that the pauses are much reduced, and in some cases barely noticeable.</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xfrm>
            <a:off x="1998663" y="985838"/>
            <a:ext cx="4537075" cy="3403600"/>
          </a:xfrm>
          <a:ln/>
        </p:spPr>
      </p:sp>
      <p:sp>
        <p:nvSpPr>
          <p:cNvPr id="133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As objects are freed, and memory reclaimed, it is possible that the heap memory may become fragmented, reducing the memory available for allocation to new objects. Two strategies for combating this are compacting and copying.</a:t>
            </a:r>
          </a:p>
          <a:p>
            <a:pPr lvl="0"/>
            <a:r>
              <a:rPr lang="en-GB" dirty="0">
                <a:ea typeface="ＭＳ Ｐゴシック" charset="0"/>
              </a:rPr>
              <a:t>Compacting moves all free space to one end of the heap as the collector reclaims memory. In this way the free space is available as contiguous memory, allowing larger allocations to be performed.</a:t>
            </a:r>
          </a:p>
          <a:p>
            <a:pPr lvl="0"/>
            <a:r>
              <a:rPr lang="en-GB" dirty="0">
                <a:ea typeface="ＭＳ Ｐゴシック" charset="0"/>
              </a:rPr>
              <a:t>With copying, the heap operates in (at least) two regions. All allocations are satisfied from one region. As the collector processes the "current region" of the heap it copies all live objects to the other region, coalescing space if possible. Then allocation continues using the original region, which is now assumed all to be available.</a:t>
            </a:r>
          </a:p>
          <a:p>
            <a:pPr lvl="0"/>
            <a:r>
              <a:rPr lang="en-GB" dirty="0">
                <a:ea typeface="ＭＳ Ｐゴシック" charset="0"/>
              </a:rPr>
              <a:t>Copying is much faster than compaction, but does require more memory</a:t>
            </a:r>
            <a:r>
              <a:rPr lang="en-GB" dirty="0" smtClean="0">
                <a:ea typeface="ＭＳ Ｐゴシック" charset="0"/>
              </a:rPr>
              <a:t>.</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GB" dirty="0" smtClean="0">
              <a:ea typeface="ＭＳ Ｐゴシック" charset="0"/>
            </a:endParaRPr>
          </a:p>
          <a:p>
            <a:pPr lvl="0"/>
            <a:endParaRPr lang="en-GB" dirty="0" smtClean="0">
              <a:ea typeface="ＭＳ Ｐゴシック" charset="0"/>
            </a:endParaRPr>
          </a:p>
          <a:p>
            <a:pPr lvl="0"/>
            <a:endParaRPr lang="en-GB" dirty="0">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1998663" y="985838"/>
            <a:ext cx="4537075" cy="3403600"/>
          </a:xfrm>
          <a:ln/>
        </p:spPr>
      </p:sp>
      <p:sp>
        <p:nvSpPr>
          <p:cNvPr id="153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In a Java program, most of the objects that are created live for a very short time. Consider the case of objects created as local variables in a method call, or objects created by </a:t>
            </a:r>
            <a:r>
              <a:rPr lang="en-GB" dirty="0" err="1">
                <a:ea typeface="ＭＳ Ｐゴシック" charset="0"/>
              </a:rPr>
              <a:t>autoboxing</a:t>
            </a:r>
            <a:r>
              <a:rPr lang="en-GB" dirty="0">
                <a:ea typeface="ＭＳ Ｐゴシック" charset="0"/>
              </a:rPr>
              <a:t> to pass primitive argument values as objects into a method.. Of course there are objects that are required for an entire program run, but studies have shown that most objects can be reclaimed shortly after allocation.</a:t>
            </a:r>
          </a:p>
          <a:p>
            <a:pPr lvl="0"/>
            <a:r>
              <a:rPr lang="en-GB" dirty="0">
                <a:ea typeface="ＭＳ Ｐゴシック" charset="0"/>
              </a:rPr>
              <a:t>It is possible to exploit this fact in the organisation of the heap and the choice of garbage collection strategy. New objects can be allocated from a region of the heap designated for this - the "new" region. As the space is used up here, a garbage collection can be performed using a fast algorithm that does not impact greatly on overall performance. </a:t>
            </a:r>
          </a:p>
          <a:p>
            <a:pPr lvl="0"/>
            <a:r>
              <a:rPr lang="en-GB" dirty="0">
                <a:ea typeface="ＭＳ Ｐゴシック" charset="0"/>
              </a:rPr>
              <a:t>If an object survives through a number of these initial collections, it can be relocated to a second area of the heap - the "old" area. This area is not collected so often, and therefore can use a more effective but perhaps slower algorithm.</a:t>
            </a:r>
          </a:p>
          <a:p>
            <a:pPr lvl="0"/>
            <a:r>
              <a:rPr lang="en-GB" dirty="0">
                <a:ea typeface="ＭＳ Ｐゴシック" charset="0"/>
              </a:rPr>
              <a:t>The overall effect of this approach has been shown to provide efficient management of the heap in a wide variety of application scenarios</a:t>
            </a:r>
            <a:r>
              <a:rPr lang="en-GB" dirty="0" smtClean="0">
                <a:ea typeface="ＭＳ Ｐゴシック" charset="0"/>
              </a:rPr>
              <a:t>.</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1998663" y="985838"/>
            <a:ext cx="4537075" cy="3403600"/>
          </a:xfrm>
          <a:ln/>
        </p:spPr>
      </p:sp>
      <p:sp>
        <p:nvSpPr>
          <p:cNvPr id="174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GB" dirty="0" smtClean="0">
                <a:ea typeface="ＭＳ Ｐゴシック" charset="0"/>
              </a:rPr>
              <a:t>The </a:t>
            </a:r>
            <a:r>
              <a:rPr lang="en-GB" dirty="0" smtClean="0"/>
              <a:t>reference implementation of the Java VM, known as </a:t>
            </a:r>
            <a:r>
              <a:rPr lang="en-GB" dirty="0" err="1" smtClean="0"/>
              <a:t>HotSpot</a:t>
            </a:r>
            <a:r>
              <a:rPr lang="en-GB" dirty="0" smtClean="0"/>
              <a:t>, uses a heap divided into different areas as shown. </a:t>
            </a:r>
            <a:r>
              <a:rPr lang="en-GB" dirty="0" smtClean="0">
                <a:ea typeface="ＭＳ Ｐゴシック" charset="0"/>
              </a:rPr>
              <a:t>Some </a:t>
            </a:r>
            <a:r>
              <a:rPr lang="en-GB" dirty="0">
                <a:ea typeface="ＭＳ Ｐゴシック" charset="0"/>
              </a:rPr>
              <a:t>of the sizing may change from release to release, or through tuning, but the basic ideas are the same. </a:t>
            </a:r>
            <a:r>
              <a:rPr lang="en-GB" dirty="0" err="1">
                <a:ea typeface="ＭＳ Ｐゴシック" charset="0"/>
              </a:rPr>
              <a:t>HotSpot</a:t>
            </a:r>
            <a:r>
              <a:rPr lang="en-GB" dirty="0">
                <a:ea typeface="ＭＳ Ｐゴシック" charset="0"/>
              </a:rPr>
              <a:t> uses a Generational Garbage Collection strategy, although it is highly </a:t>
            </a:r>
            <a:r>
              <a:rPr lang="en-GB" dirty="0" err="1">
                <a:ea typeface="ＭＳ Ｐゴシック" charset="0"/>
              </a:rPr>
              <a:t>tunable</a:t>
            </a:r>
            <a:r>
              <a:rPr lang="en-GB" dirty="0">
                <a:ea typeface="ＭＳ Ｐゴシック" charset="0"/>
              </a:rPr>
              <a:t>. </a:t>
            </a:r>
          </a:p>
          <a:p>
            <a:r>
              <a:rPr lang="en-GB" dirty="0">
                <a:ea typeface="ＭＳ Ｐゴシック" charset="0"/>
              </a:rPr>
              <a:t>There is a "Permanent" section that is used to contain objects that support the reflection facilities of the language - objects of class Class or class Method, </a:t>
            </a:r>
            <a:r>
              <a:rPr lang="en-GB" dirty="0" err="1">
                <a:ea typeface="ＭＳ Ｐゴシック" charset="0"/>
              </a:rPr>
              <a:t>etc</a:t>
            </a:r>
            <a:r>
              <a:rPr lang="en-GB" dirty="0">
                <a:ea typeface="ＭＳ Ｐゴシック" charset="0"/>
              </a:rPr>
              <a:t> are stored here. This is fixed in size at 64Mb</a:t>
            </a:r>
            <a:r>
              <a:rPr lang="en-GB" dirty="0" smtClean="0">
                <a:ea typeface="ＭＳ Ｐゴシック" charset="0"/>
              </a:rPr>
              <a:t>. This changes in Java 7, where there is no Permanent section.</a:t>
            </a:r>
            <a:endParaRPr lang="en-GB" dirty="0">
              <a:ea typeface="ＭＳ Ｐゴシック" charset="0"/>
            </a:endParaRPr>
          </a:p>
          <a:p>
            <a:r>
              <a:rPr lang="en-GB" dirty="0">
                <a:ea typeface="ＭＳ Ｐゴシック" charset="0"/>
              </a:rPr>
              <a:t>The "New" region of the heap is divided into an area known as known as "Eden", from where new objects have their memory allocated, and "Survival Spaces" that are used in the collection process.</a:t>
            </a:r>
          </a:p>
          <a:p>
            <a:r>
              <a:rPr lang="en-GB" dirty="0">
                <a:ea typeface="ＭＳ Ｐゴシック" charset="0"/>
              </a:rPr>
              <a:t>Objects that survive a number of garbage collections are "tenured" into the Old section. This is normally managed using a different algorithm that will usually take longer, often causing noticeable pauses in the program's execution. However the aim is to minimise the number of times that such collections are needed</a:t>
            </a:r>
            <a:r>
              <a:rPr lang="en-GB" dirty="0" smtClean="0">
                <a:ea typeface="ＭＳ Ｐゴシック" charset="0"/>
              </a:rPr>
              <a:t>.</a:t>
            </a:r>
          </a:p>
          <a:p>
            <a:endParaRPr lang="en-GB" dirty="0" smtClean="0">
              <a:ea typeface="ＭＳ Ｐゴシック" charset="0"/>
            </a:endParaRPr>
          </a:p>
          <a:p>
            <a:r>
              <a:rPr lang="en-GB" dirty="0" smtClean="0">
                <a:ea typeface="ＭＳ Ｐゴシック" charset="0"/>
              </a:rPr>
              <a:t>@exhibit;</a:t>
            </a:r>
          </a:p>
          <a:p>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998663" y="985838"/>
            <a:ext cx="4537075" cy="34036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a:ea typeface="ＭＳ Ｐゴシック" charset="0"/>
              </a:rPr>
              <a:t>Initially, the two survival spaces are empty. New objects are allocated from the "Eden" area. </a:t>
            </a:r>
            <a:endParaRPr lang="en-GB" dirty="0" smtClean="0">
              <a:ea typeface="ＭＳ Ｐゴシック" charset="0"/>
            </a:endParaRP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998663" y="985838"/>
            <a:ext cx="4537075" cy="3403600"/>
          </a:xfrm>
          <a:ln/>
        </p:spPr>
      </p:sp>
      <p:sp>
        <p:nvSpPr>
          <p:cNvPr id="194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lvl="0"/>
            <a:r>
              <a:rPr lang="en-GB" dirty="0" smtClean="0">
                <a:ea typeface="ＭＳ Ｐゴシック" charset="0"/>
              </a:rPr>
              <a:t>As the program progresses, some of these objects will become unreachable.</a:t>
            </a:r>
          </a:p>
          <a:p>
            <a:pPr lvl="0"/>
            <a:endParaRPr lang="en-GB" dirty="0" smtClean="0">
              <a:ea typeface="ＭＳ Ｐゴシック" charset="0"/>
            </a:endParaRPr>
          </a:p>
          <a:p>
            <a:pPr marL="0" marR="0" lvl="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US" baseline="0" dirty="0" smtClean="0"/>
              <a:t>@tag </a:t>
            </a:r>
            <a:r>
              <a:rPr lang="en-US" baseline="0" dirty="0" err="1" smtClean="0"/>
              <a:t>gcintro</a:t>
            </a:r>
            <a:r>
              <a:rPr lang="en-US" baseline="0" dirty="0" smtClean="0"/>
              <a:t>;</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8634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312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479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66800"/>
            <a:ext cx="7924800" cy="5486400"/>
          </a:xfrm>
        </p:spPr>
        <p:txBody>
          <a:bodyPr/>
          <a:lstStyle/>
          <a:p>
            <a:pPr lvl="0"/>
            <a:endParaRPr lang="en-US" noProof="0"/>
          </a:p>
        </p:txBody>
      </p:sp>
    </p:spTree>
    <p:extLst>
      <p:ext uri="{BB962C8B-B14F-4D97-AF65-F5344CB8AC3E}">
        <p14:creationId xmlns:p14="http://schemas.microsoft.com/office/powerpoint/2010/main" val="157453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30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98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328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28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72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3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018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5517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GB" dirty="0"/>
              <a:t>Slide Title</a:t>
            </a:r>
          </a:p>
        </p:txBody>
      </p:sp>
      <p:sp>
        <p:nvSpPr>
          <p:cNvPr id="1027" name="Rectangle 3"/>
          <p:cNvSpPr>
            <a:spLocks noGrp="1" noChangeArrowheads="1"/>
          </p:cNvSpPr>
          <p:nvPr>
            <p:ph type="body" idx="1"/>
          </p:nvPr>
        </p:nvSpPr>
        <p:spPr bwMode="auto">
          <a:xfrm>
            <a:off x="381000" y="1066800"/>
            <a:ext cx="8382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GB" dirty="0" smtClean="0"/>
              <a:t>Major Bullet</a:t>
            </a:r>
            <a:endParaRPr lang="en-GB" dirty="0"/>
          </a:p>
          <a:p>
            <a:pPr lvl="1"/>
            <a:r>
              <a:rPr lang="en-GB" dirty="0" smtClean="0"/>
              <a:t>Rare Bullet</a:t>
            </a:r>
          </a:p>
          <a:p>
            <a:pPr lvl="2"/>
            <a:r>
              <a:rPr lang="en-GB" dirty="0" smtClean="0"/>
              <a:t>Minor Bullet</a:t>
            </a:r>
            <a:endParaRPr lang="en-GB" dirty="0"/>
          </a:p>
        </p:txBody>
      </p:sp>
      <p:sp>
        <p:nvSpPr>
          <p:cNvPr id="1028" name="Line 4"/>
          <p:cNvSpPr>
            <a:spLocks noChangeShapeType="1"/>
          </p:cNvSpPr>
          <p:nvPr/>
        </p:nvSpPr>
        <p:spPr bwMode="auto">
          <a:xfrm>
            <a:off x="469900" y="762000"/>
            <a:ext cx="8280400" cy="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800" b="0">
          <a:solidFill>
            <a:schemeClr val="tx2"/>
          </a:solidFill>
          <a:latin typeface="+mj-lt"/>
          <a:ea typeface="+mj-ea"/>
          <a:cs typeface="ＭＳ Ｐゴシック" charset="0"/>
        </a:defRPr>
      </a:lvl1pPr>
      <a:lvl2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800" b="1">
          <a:solidFill>
            <a:schemeClr val="tx2"/>
          </a:solidFill>
          <a:latin typeface="Arial" charset="0"/>
          <a:ea typeface="ＭＳ Ｐゴシック" charset="0"/>
          <a:cs typeface="ＭＳ Ｐゴシック" charset="0"/>
        </a:defRPr>
      </a:lvl5pPr>
      <a:lvl6pPr marL="4572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6pPr>
      <a:lvl7pPr marL="9144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7pPr>
      <a:lvl8pPr marL="13716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8pPr>
      <a:lvl9pPr marL="18288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b="0">
          <a:solidFill>
            <a:schemeClr val="tx1"/>
          </a:solidFill>
          <a:latin typeface="+mn-lt"/>
          <a:ea typeface="+mn-ea"/>
          <a:cs typeface="ＭＳ Ｐゴシック" charset="0"/>
        </a:defRPr>
      </a:lvl1pPr>
      <a:lvl2pPr marL="6858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b="0" baseline="0">
          <a:solidFill>
            <a:schemeClr val="tx1"/>
          </a:solidFill>
          <a:latin typeface="+mn-lt"/>
          <a:ea typeface="+mn-ea"/>
        </a:defRPr>
      </a:lvl3pPr>
      <a:lvl4pPr marL="1543050" indent="-171450" algn="l" rtl="0" eaLnBrk="0" fontAlgn="base" hangingPunct="0">
        <a:lnSpc>
          <a:spcPct val="90000"/>
        </a:lnSpc>
        <a:spcBef>
          <a:spcPct val="30000"/>
        </a:spcBef>
        <a:spcAft>
          <a:spcPct val="0"/>
        </a:spcAft>
        <a:defRPr sz="1400" b="0">
          <a:solidFill>
            <a:schemeClr val="tx1"/>
          </a:solidFill>
          <a:latin typeface="+mn-lt"/>
          <a:ea typeface="+mn-ea"/>
        </a:defRPr>
      </a:lvl4pPr>
      <a:lvl5pPr marL="2000250" indent="-171450" algn="l" rtl="0" eaLnBrk="0" fontAlgn="base" hangingPunct="0">
        <a:lnSpc>
          <a:spcPct val="90000"/>
        </a:lnSpc>
        <a:spcBef>
          <a:spcPct val="30000"/>
        </a:spcBef>
        <a:spcAft>
          <a:spcPct val="0"/>
        </a:spcAft>
        <a:defRPr sz="1400" b="0">
          <a:solidFill>
            <a:schemeClr val="tx1"/>
          </a:solidFill>
          <a:latin typeface="+mn-lt"/>
          <a:ea typeface="+mn-ea"/>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 in Java</a:t>
            </a:r>
            <a:endParaRPr lang="en-US" dirty="0"/>
          </a:p>
        </p:txBody>
      </p:sp>
      <p:sp>
        <p:nvSpPr>
          <p:cNvPr id="3" name="Content Placeholder 2"/>
          <p:cNvSpPr>
            <a:spLocks noGrp="1"/>
          </p:cNvSpPr>
          <p:nvPr>
            <p:ph idx="1"/>
          </p:nvPr>
        </p:nvSpPr>
        <p:spPr/>
        <p:txBody>
          <a:bodyPr anchor="t"/>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dirty="0" smtClean="0"/>
              <a:t>this slide usually left blank</a:t>
            </a:r>
          </a:p>
        </p:txBody>
      </p:sp>
    </p:spTree>
    <p:extLst>
      <p:ext uri="{BB962C8B-B14F-4D97-AF65-F5344CB8AC3E}">
        <p14:creationId xmlns:p14="http://schemas.microsoft.com/office/powerpoint/2010/main" val="2322100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New Region</a:t>
            </a:r>
          </a:p>
        </p:txBody>
      </p:sp>
      <p:sp>
        <p:nvSpPr>
          <p:cNvPr id="18434" name="Rectangle 3"/>
          <p:cNvSpPr>
            <a:spLocks noGrp="1" noChangeArrowheads="1"/>
          </p:cNvSpPr>
          <p:nvPr>
            <p:ph type="body" idx="1"/>
          </p:nvPr>
        </p:nvSpPr>
        <p:spPr>
          <a:xfrm>
            <a:off x="533400" y="1000125"/>
            <a:ext cx="8610600" cy="839788"/>
          </a:xfrm>
        </p:spPr>
        <p:txBody>
          <a:bodyPr/>
          <a:lstStyle/>
          <a:p>
            <a:r>
              <a:rPr lang="en-GB" dirty="0" smtClean="0">
                <a:latin typeface="Arial" charset="0"/>
              </a:rPr>
              <a:t>Minor collection copies live objects from Eden to SS1</a:t>
            </a:r>
          </a:p>
          <a:p>
            <a:pPr lvl="2"/>
            <a:r>
              <a:rPr lang="en-GB" dirty="0" smtClean="0">
                <a:latin typeface="Arial" charset="0"/>
                <a:ea typeface="ＭＳ Ｐゴシック" charset="0"/>
              </a:rPr>
              <a:t>Eden space now emptied</a:t>
            </a:r>
            <a:endParaRPr lang="en-GB" dirty="0">
              <a:latin typeface="Arial" charset="0"/>
              <a:ea typeface="ＭＳ Ｐゴシック" charset="0"/>
            </a:endParaRPr>
          </a:p>
        </p:txBody>
      </p:sp>
      <p:sp>
        <p:nvSpPr>
          <p:cNvPr id="18435" name="Rectangle 4"/>
          <p:cNvSpPr>
            <a:spLocks noChangeArrowheads="1"/>
          </p:cNvSpPr>
          <p:nvPr/>
        </p:nvSpPr>
        <p:spPr bwMode="auto">
          <a:xfrm>
            <a:off x="863600" y="259080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18436" name="Rectangle 5"/>
          <p:cNvSpPr>
            <a:spLocks noChangeArrowheads="1"/>
          </p:cNvSpPr>
          <p:nvPr/>
        </p:nvSpPr>
        <p:spPr bwMode="auto">
          <a:xfrm>
            <a:off x="4594225" y="259080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18437" name="Rectangle 6"/>
          <p:cNvSpPr>
            <a:spLocks noChangeArrowheads="1"/>
          </p:cNvSpPr>
          <p:nvPr/>
        </p:nvSpPr>
        <p:spPr bwMode="auto">
          <a:xfrm>
            <a:off x="5186363" y="259080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18438" name="Rectangle 7"/>
          <p:cNvSpPr>
            <a:spLocks noChangeArrowheads="1"/>
          </p:cNvSpPr>
          <p:nvPr/>
        </p:nvSpPr>
        <p:spPr bwMode="auto">
          <a:xfrm>
            <a:off x="5791200" y="259080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dirty="0">
                <a:latin typeface="Arial" charset="0"/>
              </a:rPr>
              <a:t>Eden</a:t>
            </a:r>
          </a:p>
          <a:p>
            <a:pPr algn="ctr"/>
            <a:endParaRPr lang="en-GB" sz="1600" b="0" dirty="0">
              <a:latin typeface="Arial" charset="0"/>
            </a:endParaRPr>
          </a:p>
          <a:p>
            <a:pPr algn="ctr"/>
            <a:endParaRPr lang="en-GB" sz="1600" b="0" dirty="0">
              <a:latin typeface="Arial" charset="0"/>
            </a:endParaRPr>
          </a:p>
        </p:txBody>
      </p:sp>
      <p:sp>
        <p:nvSpPr>
          <p:cNvPr id="18439" name="Rectangle 8"/>
          <p:cNvSpPr>
            <a:spLocks noChangeArrowheads="1"/>
          </p:cNvSpPr>
          <p:nvPr/>
        </p:nvSpPr>
        <p:spPr bwMode="auto">
          <a:xfrm>
            <a:off x="4648200" y="2971800"/>
            <a:ext cx="163512"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
        <p:nvSpPr>
          <p:cNvPr id="18442" name="Rectangle 11"/>
          <p:cNvSpPr>
            <a:spLocks noChangeArrowheads="1"/>
          </p:cNvSpPr>
          <p:nvPr/>
        </p:nvSpPr>
        <p:spPr bwMode="auto">
          <a:xfrm>
            <a:off x="4953000" y="2895600"/>
            <a:ext cx="163513"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Tree>
    <p:extLst>
      <p:ext uri="{BB962C8B-B14F-4D97-AF65-F5344CB8AC3E}">
        <p14:creationId xmlns:p14="http://schemas.microsoft.com/office/powerpoint/2010/main" val="25505946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New Region</a:t>
            </a:r>
          </a:p>
        </p:txBody>
      </p:sp>
      <p:sp>
        <p:nvSpPr>
          <p:cNvPr id="18434" name="Rectangle 3"/>
          <p:cNvSpPr>
            <a:spLocks noGrp="1" noChangeArrowheads="1"/>
          </p:cNvSpPr>
          <p:nvPr>
            <p:ph type="body" idx="1"/>
          </p:nvPr>
        </p:nvSpPr>
        <p:spPr>
          <a:xfrm>
            <a:off x="533400" y="1000125"/>
            <a:ext cx="8610600" cy="839788"/>
          </a:xfrm>
        </p:spPr>
        <p:txBody>
          <a:bodyPr/>
          <a:lstStyle/>
          <a:p>
            <a:r>
              <a:rPr lang="en-GB" dirty="0" smtClean="0">
                <a:latin typeface="Arial" charset="0"/>
              </a:rPr>
              <a:t>Each new object allocated in Eden Space</a:t>
            </a:r>
          </a:p>
          <a:p>
            <a:pPr lvl="2"/>
            <a:r>
              <a:rPr lang="en-GB" dirty="0" smtClean="0">
                <a:latin typeface="Arial" charset="0"/>
                <a:ea typeface="ＭＳ Ｐゴシック" charset="0"/>
              </a:rPr>
              <a:t>may become unreachable</a:t>
            </a:r>
          </a:p>
          <a:p>
            <a:pPr lvl="2"/>
            <a:r>
              <a:rPr lang="en-GB" dirty="0" smtClean="0">
                <a:latin typeface="Arial" charset="0"/>
                <a:ea typeface="ＭＳ Ｐゴシック" charset="0"/>
              </a:rPr>
              <a:t>object(s) in SS1 may become unreachable</a:t>
            </a:r>
            <a:endParaRPr lang="en-GB" dirty="0">
              <a:latin typeface="Arial" charset="0"/>
              <a:ea typeface="ＭＳ Ｐゴシック" charset="0"/>
            </a:endParaRPr>
          </a:p>
        </p:txBody>
      </p:sp>
      <p:sp>
        <p:nvSpPr>
          <p:cNvPr id="18435" name="Rectangle 4"/>
          <p:cNvSpPr>
            <a:spLocks noChangeArrowheads="1"/>
          </p:cNvSpPr>
          <p:nvPr/>
        </p:nvSpPr>
        <p:spPr bwMode="auto">
          <a:xfrm>
            <a:off x="863600" y="259080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18436" name="Rectangle 5"/>
          <p:cNvSpPr>
            <a:spLocks noChangeArrowheads="1"/>
          </p:cNvSpPr>
          <p:nvPr/>
        </p:nvSpPr>
        <p:spPr bwMode="auto">
          <a:xfrm>
            <a:off x="4594225" y="259080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18437" name="Rectangle 6"/>
          <p:cNvSpPr>
            <a:spLocks noChangeArrowheads="1"/>
          </p:cNvSpPr>
          <p:nvPr/>
        </p:nvSpPr>
        <p:spPr bwMode="auto">
          <a:xfrm>
            <a:off x="5186363" y="259080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18438" name="Rectangle 7"/>
          <p:cNvSpPr>
            <a:spLocks noChangeArrowheads="1"/>
          </p:cNvSpPr>
          <p:nvPr/>
        </p:nvSpPr>
        <p:spPr bwMode="auto">
          <a:xfrm>
            <a:off x="5791200" y="259080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dirty="0">
                <a:latin typeface="Arial" charset="0"/>
              </a:rPr>
              <a:t>Eden</a:t>
            </a:r>
          </a:p>
          <a:p>
            <a:pPr algn="ctr"/>
            <a:endParaRPr lang="en-GB" sz="1600" b="0" dirty="0">
              <a:latin typeface="Arial" charset="0"/>
            </a:endParaRPr>
          </a:p>
          <a:p>
            <a:pPr algn="ctr"/>
            <a:endParaRPr lang="en-GB" sz="1600" b="0" dirty="0">
              <a:latin typeface="Arial" charset="0"/>
            </a:endParaRPr>
          </a:p>
        </p:txBody>
      </p:sp>
      <p:sp>
        <p:nvSpPr>
          <p:cNvPr id="18439" name="Rectangle 8"/>
          <p:cNvSpPr>
            <a:spLocks noChangeArrowheads="1"/>
          </p:cNvSpPr>
          <p:nvPr/>
        </p:nvSpPr>
        <p:spPr bwMode="auto">
          <a:xfrm>
            <a:off x="4648200" y="2971800"/>
            <a:ext cx="163512" cy="279400"/>
          </a:xfrm>
          <a:prstGeom prst="rect">
            <a:avLst/>
          </a:prstGeom>
          <a:solidFill>
            <a:srgbClr val="FF0000"/>
          </a:solidFill>
          <a:ln w="9525">
            <a:solidFill>
              <a:schemeClr val="tx1"/>
            </a:solidFill>
            <a:miter lim="800000"/>
            <a:headEnd type="none" w="sm" len="sm"/>
            <a:tailEnd type="none" w="sm" len="sm"/>
          </a:ln>
        </p:spPr>
        <p:txBody>
          <a:bodyPr wrap="none" anchor="ctr"/>
          <a:lstStyle/>
          <a:p>
            <a:endParaRPr lang="en-US" b="0"/>
          </a:p>
        </p:txBody>
      </p:sp>
      <p:sp>
        <p:nvSpPr>
          <p:cNvPr id="18442" name="Rectangle 11"/>
          <p:cNvSpPr>
            <a:spLocks noChangeArrowheads="1"/>
          </p:cNvSpPr>
          <p:nvPr/>
        </p:nvSpPr>
        <p:spPr bwMode="auto">
          <a:xfrm>
            <a:off x="4953000" y="2895600"/>
            <a:ext cx="163513"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
        <p:nvSpPr>
          <p:cNvPr id="10" name="Rectangle 8"/>
          <p:cNvSpPr>
            <a:spLocks noChangeArrowheads="1"/>
          </p:cNvSpPr>
          <p:nvPr/>
        </p:nvSpPr>
        <p:spPr bwMode="auto">
          <a:xfrm>
            <a:off x="5867400" y="3048000"/>
            <a:ext cx="163512"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
        <p:nvSpPr>
          <p:cNvPr id="11" name="Rectangle 8"/>
          <p:cNvSpPr>
            <a:spLocks noChangeArrowheads="1"/>
          </p:cNvSpPr>
          <p:nvPr/>
        </p:nvSpPr>
        <p:spPr bwMode="auto">
          <a:xfrm>
            <a:off x="6248400" y="2971800"/>
            <a:ext cx="163512" cy="279400"/>
          </a:xfrm>
          <a:prstGeom prst="rect">
            <a:avLst/>
          </a:prstGeom>
          <a:solidFill>
            <a:srgbClr val="FF0000"/>
          </a:solidFill>
          <a:ln w="9525">
            <a:solidFill>
              <a:schemeClr val="tx1"/>
            </a:solidFill>
            <a:miter lim="800000"/>
            <a:headEnd type="none" w="sm" len="sm"/>
            <a:tailEnd type="none" w="sm" len="sm"/>
          </a:ln>
        </p:spPr>
        <p:txBody>
          <a:bodyPr wrap="none" anchor="ctr"/>
          <a:lstStyle/>
          <a:p>
            <a:endParaRPr lang="en-US" b="0"/>
          </a:p>
        </p:txBody>
      </p:sp>
    </p:spTree>
    <p:extLst>
      <p:ext uri="{BB962C8B-B14F-4D97-AF65-F5344CB8AC3E}">
        <p14:creationId xmlns:p14="http://schemas.microsoft.com/office/powerpoint/2010/main" val="10929522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New Region</a:t>
            </a:r>
          </a:p>
        </p:txBody>
      </p:sp>
      <p:sp>
        <p:nvSpPr>
          <p:cNvPr id="18434" name="Rectangle 3"/>
          <p:cNvSpPr>
            <a:spLocks noGrp="1" noChangeArrowheads="1"/>
          </p:cNvSpPr>
          <p:nvPr>
            <p:ph type="body" idx="1"/>
          </p:nvPr>
        </p:nvSpPr>
        <p:spPr>
          <a:xfrm>
            <a:off x="533400" y="1000125"/>
            <a:ext cx="8610600" cy="839788"/>
          </a:xfrm>
        </p:spPr>
        <p:txBody>
          <a:bodyPr/>
          <a:lstStyle/>
          <a:p>
            <a:r>
              <a:rPr lang="en-GB" dirty="0" smtClean="0">
                <a:latin typeface="Arial" charset="0"/>
              </a:rPr>
              <a:t>Surviving objects moved to SS2</a:t>
            </a:r>
          </a:p>
          <a:p>
            <a:pPr lvl="2"/>
            <a:r>
              <a:rPr lang="en-GB" dirty="0" smtClean="0">
                <a:latin typeface="Arial" charset="0"/>
                <a:ea typeface="ＭＳ Ｐゴシック" charset="0"/>
              </a:rPr>
              <a:t>from Eden space and SS1</a:t>
            </a:r>
          </a:p>
          <a:p>
            <a:pPr lvl="2"/>
            <a:r>
              <a:rPr lang="en-GB" dirty="0" smtClean="0">
                <a:latin typeface="Arial" charset="0"/>
                <a:ea typeface="ＭＳ Ｐゴシック" charset="0"/>
              </a:rPr>
              <a:t>SS1 and Eden space cleared</a:t>
            </a:r>
            <a:endParaRPr lang="en-GB" dirty="0">
              <a:latin typeface="Arial" charset="0"/>
              <a:ea typeface="ＭＳ Ｐゴシック" charset="0"/>
            </a:endParaRPr>
          </a:p>
        </p:txBody>
      </p:sp>
      <p:sp>
        <p:nvSpPr>
          <p:cNvPr id="18435" name="Rectangle 4"/>
          <p:cNvSpPr>
            <a:spLocks noChangeArrowheads="1"/>
          </p:cNvSpPr>
          <p:nvPr/>
        </p:nvSpPr>
        <p:spPr bwMode="auto">
          <a:xfrm>
            <a:off x="863600" y="259080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18436" name="Rectangle 5"/>
          <p:cNvSpPr>
            <a:spLocks noChangeArrowheads="1"/>
          </p:cNvSpPr>
          <p:nvPr/>
        </p:nvSpPr>
        <p:spPr bwMode="auto">
          <a:xfrm>
            <a:off x="4594225" y="259080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18437" name="Rectangle 6"/>
          <p:cNvSpPr>
            <a:spLocks noChangeArrowheads="1"/>
          </p:cNvSpPr>
          <p:nvPr/>
        </p:nvSpPr>
        <p:spPr bwMode="auto">
          <a:xfrm>
            <a:off x="5186363" y="259080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18438" name="Rectangle 7"/>
          <p:cNvSpPr>
            <a:spLocks noChangeArrowheads="1"/>
          </p:cNvSpPr>
          <p:nvPr/>
        </p:nvSpPr>
        <p:spPr bwMode="auto">
          <a:xfrm>
            <a:off x="5791200" y="259080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dirty="0">
                <a:latin typeface="Arial" charset="0"/>
              </a:rPr>
              <a:t>Eden</a:t>
            </a:r>
          </a:p>
          <a:p>
            <a:pPr algn="ctr"/>
            <a:endParaRPr lang="en-GB" sz="1600" b="0" dirty="0">
              <a:latin typeface="Arial" charset="0"/>
            </a:endParaRPr>
          </a:p>
          <a:p>
            <a:pPr algn="ctr"/>
            <a:endParaRPr lang="en-GB" sz="1600" b="0" dirty="0">
              <a:latin typeface="Arial" charset="0"/>
            </a:endParaRPr>
          </a:p>
        </p:txBody>
      </p:sp>
      <p:sp>
        <p:nvSpPr>
          <p:cNvPr id="18442" name="Rectangle 11"/>
          <p:cNvSpPr>
            <a:spLocks noChangeArrowheads="1"/>
          </p:cNvSpPr>
          <p:nvPr/>
        </p:nvSpPr>
        <p:spPr bwMode="auto">
          <a:xfrm>
            <a:off x="4267200" y="2971800"/>
            <a:ext cx="163513"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
        <p:nvSpPr>
          <p:cNvPr id="10" name="Rectangle 8"/>
          <p:cNvSpPr>
            <a:spLocks noChangeArrowheads="1"/>
          </p:cNvSpPr>
          <p:nvPr/>
        </p:nvSpPr>
        <p:spPr bwMode="auto">
          <a:xfrm>
            <a:off x="5486400" y="2971800"/>
            <a:ext cx="163512"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Tree>
    <p:extLst>
      <p:ext uri="{BB962C8B-B14F-4D97-AF65-F5344CB8AC3E}">
        <p14:creationId xmlns:p14="http://schemas.microsoft.com/office/powerpoint/2010/main" val="27311997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Old Region</a:t>
            </a:r>
          </a:p>
        </p:txBody>
      </p:sp>
      <p:sp>
        <p:nvSpPr>
          <p:cNvPr id="20482" name="Rectangle 3"/>
          <p:cNvSpPr>
            <a:spLocks noGrp="1" noChangeArrowheads="1"/>
          </p:cNvSpPr>
          <p:nvPr>
            <p:ph type="body" idx="1"/>
          </p:nvPr>
        </p:nvSpPr>
        <p:spPr>
          <a:xfrm>
            <a:off x="381000" y="1066800"/>
            <a:ext cx="8686800" cy="1135063"/>
          </a:xfrm>
        </p:spPr>
        <p:txBody>
          <a:bodyPr/>
          <a:lstStyle/>
          <a:p>
            <a:r>
              <a:rPr lang="en-GB" dirty="0">
                <a:latin typeface="Arial" charset="0"/>
              </a:rPr>
              <a:t>Major collection</a:t>
            </a:r>
          </a:p>
          <a:p>
            <a:pPr lvl="2"/>
            <a:r>
              <a:rPr lang="en-GB" dirty="0">
                <a:latin typeface="Arial" charset="0"/>
                <a:ea typeface="ＭＳ Ｐゴシック" charset="0"/>
              </a:rPr>
              <a:t>mark and </a:t>
            </a:r>
            <a:r>
              <a:rPr lang="en-GB" dirty="0" smtClean="0">
                <a:latin typeface="Arial" charset="0"/>
                <a:ea typeface="ＭＳ Ｐゴシック" charset="0"/>
              </a:rPr>
              <a:t>compact</a:t>
            </a:r>
            <a:endParaRPr lang="en-GB" dirty="0">
              <a:latin typeface="Arial" charset="0"/>
              <a:ea typeface="ＭＳ Ｐゴシック" charset="0"/>
            </a:endParaRPr>
          </a:p>
        </p:txBody>
      </p:sp>
      <p:sp>
        <p:nvSpPr>
          <p:cNvPr id="20483" name="Rectangle 4"/>
          <p:cNvSpPr>
            <a:spLocks noChangeArrowheads="1"/>
          </p:cNvSpPr>
          <p:nvPr/>
        </p:nvSpPr>
        <p:spPr bwMode="auto">
          <a:xfrm>
            <a:off x="1371600" y="283845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20484" name="Rectangle 5"/>
          <p:cNvSpPr>
            <a:spLocks noChangeArrowheads="1"/>
          </p:cNvSpPr>
          <p:nvPr/>
        </p:nvSpPr>
        <p:spPr bwMode="auto">
          <a:xfrm>
            <a:off x="5102225" y="283845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20485" name="Rectangle 6"/>
          <p:cNvSpPr>
            <a:spLocks noChangeArrowheads="1"/>
          </p:cNvSpPr>
          <p:nvPr/>
        </p:nvSpPr>
        <p:spPr bwMode="auto">
          <a:xfrm>
            <a:off x="5694363" y="283845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20486" name="Rectangle 7"/>
          <p:cNvSpPr>
            <a:spLocks noChangeArrowheads="1"/>
          </p:cNvSpPr>
          <p:nvPr/>
        </p:nvSpPr>
        <p:spPr bwMode="auto">
          <a:xfrm>
            <a:off x="6299200" y="283845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a:latin typeface="Arial" charset="0"/>
              </a:rPr>
              <a:t>Eden</a:t>
            </a:r>
          </a:p>
          <a:p>
            <a:pPr algn="ctr"/>
            <a:endParaRPr lang="en-GB" sz="1600" b="0">
              <a:latin typeface="Arial" charset="0"/>
            </a:endParaRPr>
          </a:p>
          <a:p>
            <a:pPr algn="ctr"/>
            <a:endParaRPr lang="en-GB" sz="1600" b="0">
              <a:latin typeface="Arial" charset="0"/>
            </a:endParaRPr>
          </a:p>
        </p:txBody>
      </p:sp>
      <p:sp>
        <p:nvSpPr>
          <p:cNvPr id="20487" name="Rectangle 8"/>
          <p:cNvSpPr>
            <a:spLocks noChangeArrowheads="1"/>
          </p:cNvSpPr>
          <p:nvPr/>
        </p:nvSpPr>
        <p:spPr bwMode="auto">
          <a:xfrm>
            <a:off x="1560513" y="3235325"/>
            <a:ext cx="163512"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0488" name="Rectangle 9"/>
          <p:cNvSpPr>
            <a:spLocks noChangeArrowheads="1"/>
          </p:cNvSpPr>
          <p:nvPr/>
        </p:nvSpPr>
        <p:spPr bwMode="auto">
          <a:xfrm>
            <a:off x="1992313" y="3011488"/>
            <a:ext cx="163512" cy="279400"/>
          </a:xfrm>
          <a:prstGeom prst="rect">
            <a:avLst/>
          </a:prstGeom>
          <a:solidFill>
            <a:schemeClr val="hlink"/>
          </a:solidFill>
          <a:ln w="9525">
            <a:solidFill>
              <a:schemeClr val="tx1"/>
            </a:solidFill>
            <a:miter lim="800000"/>
            <a:headEnd type="none" w="sm" len="sm"/>
            <a:tailEnd type="none" w="sm" len="sm"/>
          </a:ln>
        </p:spPr>
        <p:txBody>
          <a:bodyPr wrap="none" anchor="ctr"/>
          <a:lstStyle/>
          <a:p>
            <a:endParaRPr lang="en-US" b="0"/>
          </a:p>
        </p:txBody>
      </p:sp>
      <p:sp>
        <p:nvSpPr>
          <p:cNvPr id="20489" name="Rectangle 10"/>
          <p:cNvSpPr>
            <a:spLocks noChangeArrowheads="1"/>
          </p:cNvSpPr>
          <p:nvPr/>
        </p:nvSpPr>
        <p:spPr bwMode="auto">
          <a:xfrm>
            <a:off x="2374900" y="3225800"/>
            <a:ext cx="163513" cy="279400"/>
          </a:xfrm>
          <a:prstGeom prst="rect">
            <a:avLst/>
          </a:prstGeom>
          <a:solidFill>
            <a:schemeClr val="hlink"/>
          </a:solidFill>
          <a:ln w="9525">
            <a:solidFill>
              <a:schemeClr val="tx1"/>
            </a:solidFill>
            <a:miter lim="800000"/>
            <a:headEnd type="none" w="sm" len="sm"/>
            <a:tailEnd type="none" w="sm" len="sm"/>
          </a:ln>
        </p:spPr>
        <p:txBody>
          <a:bodyPr wrap="none" anchor="ctr"/>
          <a:lstStyle/>
          <a:p>
            <a:pPr algn="ctr"/>
            <a:endParaRPr lang="en-US" b="0">
              <a:latin typeface="Arial" charset="0"/>
            </a:endParaRPr>
          </a:p>
        </p:txBody>
      </p:sp>
      <p:sp>
        <p:nvSpPr>
          <p:cNvPr id="20490" name="Rectangle 11"/>
          <p:cNvSpPr>
            <a:spLocks noChangeArrowheads="1"/>
          </p:cNvSpPr>
          <p:nvPr/>
        </p:nvSpPr>
        <p:spPr bwMode="auto">
          <a:xfrm>
            <a:off x="2725738" y="3265488"/>
            <a:ext cx="163512"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0497" name="Rectangle 18"/>
          <p:cNvSpPr>
            <a:spLocks noChangeArrowheads="1"/>
          </p:cNvSpPr>
          <p:nvPr/>
        </p:nvSpPr>
        <p:spPr bwMode="auto">
          <a:xfrm>
            <a:off x="3629025" y="2936875"/>
            <a:ext cx="163513"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0498" name="Rectangle 19"/>
          <p:cNvSpPr>
            <a:spLocks noChangeArrowheads="1"/>
          </p:cNvSpPr>
          <p:nvPr/>
        </p:nvSpPr>
        <p:spPr bwMode="auto">
          <a:xfrm>
            <a:off x="3505200" y="3352800"/>
            <a:ext cx="163513"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0499" name="Rectangle 20"/>
          <p:cNvSpPr>
            <a:spLocks noChangeArrowheads="1"/>
          </p:cNvSpPr>
          <p:nvPr/>
        </p:nvSpPr>
        <p:spPr bwMode="auto">
          <a:xfrm>
            <a:off x="3935413" y="3292475"/>
            <a:ext cx="163512" cy="279400"/>
          </a:xfrm>
          <a:prstGeom prst="rect">
            <a:avLst/>
          </a:prstGeom>
          <a:solidFill>
            <a:schemeClr val="hlink"/>
          </a:solidFill>
          <a:ln w="9525">
            <a:solidFill>
              <a:schemeClr val="tx1"/>
            </a:solidFill>
            <a:miter lim="800000"/>
            <a:headEnd type="none" w="sm" len="sm"/>
            <a:tailEnd type="none" w="sm" len="sm"/>
          </a:ln>
        </p:spPr>
        <p:txBody>
          <a:bodyPr wrap="none" anchor="ctr"/>
          <a:lstStyle/>
          <a:p>
            <a:pPr algn="ctr"/>
            <a:endParaRPr lang="en-US" b="0">
              <a:latin typeface="Arial" charset="0"/>
            </a:endParaRPr>
          </a:p>
        </p:txBody>
      </p:sp>
    </p:spTree>
    <p:extLst>
      <p:ext uri="{BB962C8B-B14F-4D97-AF65-F5344CB8AC3E}">
        <p14:creationId xmlns:p14="http://schemas.microsoft.com/office/powerpoint/2010/main" val="3783988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Old Region</a:t>
            </a:r>
          </a:p>
        </p:txBody>
      </p:sp>
      <p:sp>
        <p:nvSpPr>
          <p:cNvPr id="20482" name="Rectangle 3"/>
          <p:cNvSpPr>
            <a:spLocks noGrp="1" noChangeArrowheads="1"/>
          </p:cNvSpPr>
          <p:nvPr>
            <p:ph type="body" idx="1"/>
          </p:nvPr>
        </p:nvSpPr>
        <p:spPr>
          <a:xfrm>
            <a:off x="381000" y="1066800"/>
            <a:ext cx="8686800" cy="1135063"/>
          </a:xfrm>
        </p:spPr>
        <p:txBody>
          <a:bodyPr/>
          <a:lstStyle/>
          <a:p>
            <a:r>
              <a:rPr lang="en-GB">
                <a:latin typeface="Arial" charset="0"/>
              </a:rPr>
              <a:t>Major collection</a:t>
            </a:r>
          </a:p>
          <a:p>
            <a:pPr lvl="2"/>
            <a:r>
              <a:rPr lang="en-GB">
                <a:latin typeface="Arial" charset="0"/>
                <a:ea typeface="ＭＳ Ｐゴシック" charset="0"/>
              </a:rPr>
              <a:t>mark and compact</a:t>
            </a:r>
          </a:p>
          <a:p>
            <a:pPr lvl="2"/>
            <a:r>
              <a:rPr lang="en-GB">
                <a:latin typeface="Arial" charset="0"/>
                <a:ea typeface="ＭＳ Ｐゴシック" charset="0"/>
              </a:rPr>
              <a:t>much slower than minor collection</a:t>
            </a:r>
          </a:p>
        </p:txBody>
      </p:sp>
      <p:sp>
        <p:nvSpPr>
          <p:cNvPr id="20483" name="Rectangle 4"/>
          <p:cNvSpPr>
            <a:spLocks noChangeArrowheads="1"/>
          </p:cNvSpPr>
          <p:nvPr/>
        </p:nvSpPr>
        <p:spPr bwMode="auto">
          <a:xfrm>
            <a:off x="1371600" y="283845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20484" name="Rectangle 5"/>
          <p:cNvSpPr>
            <a:spLocks noChangeArrowheads="1"/>
          </p:cNvSpPr>
          <p:nvPr/>
        </p:nvSpPr>
        <p:spPr bwMode="auto">
          <a:xfrm>
            <a:off x="5102225" y="283845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20485" name="Rectangle 6"/>
          <p:cNvSpPr>
            <a:spLocks noChangeArrowheads="1"/>
          </p:cNvSpPr>
          <p:nvPr/>
        </p:nvSpPr>
        <p:spPr bwMode="auto">
          <a:xfrm>
            <a:off x="5694363" y="283845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20486" name="Rectangle 7"/>
          <p:cNvSpPr>
            <a:spLocks noChangeArrowheads="1"/>
          </p:cNvSpPr>
          <p:nvPr/>
        </p:nvSpPr>
        <p:spPr bwMode="auto">
          <a:xfrm>
            <a:off x="6299200" y="283845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a:latin typeface="Arial" charset="0"/>
              </a:rPr>
              <a:t>Eden</a:t>
            </a:r>
          </a:p>
          <a:p>
            <a:pPr algn="ctr"/>
            <a:endParaRPr lang="en-GB" sz="1600" b="0">
              <a:latin typeface="Arial" charset="0"/>
            </a:endParaRPr>
          </a:p>
          <a:p>
            <a:pPr algn="ctr"/>
            <a:endParaRPr lang="en-GB" sz="1600" b="0">
              <a:latin typeface="Arial" charset="0"/>
            </a:endParaRPr>
          </a:p>
        </p:txBody>
      </p:sp>
      <p:sp>
        <p:nvSpPr>
          <p:cNvPr id="25" name="Rectangle 16"/>
          <p:cNvSpPr>
            <a:spLocks noChangeArrowheads="1"/>
          </p:cNvSpPr>
          <p:nvPr/>
        </p:nvSpPr>
        <p:spPr bwMode="auto">
          <a:xfrm>
            <a:off x="1482725" y="3278188"/>
            <a:ext cx="163513"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6" name="Rectangle 17"/>
          <p:cNvSpPr>
            <a:spLocks noChangeArrowheads="1"/>
          </p:cNvSpPr>
          <p:nvPr/>
        </p:nvSpPr>
        <p:spPr bwMode="auto">
          <a:xfrm>
            <a:off x="1871663" y="3276600"/>
            <a:ext cx="163512"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7" name="Rectangle 21"/>
          <p:cNvSpPr>
            <a:spLocks noChangeArrowheads="1"/>
          </p:cNvSpPr>
          <p:nvPr/>
        </p:nvSpPr>
        <p:spPr bwMode="auto">
          <a:xfrm>
            <a:off x="1676400" y="3276600"/>
            <a:ext cx="163513"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28" name="Rectangle 22"/>
          <p:cNvSpPr>
            <a:spLocks noChangeArrowheads="1"/>
          </p:cNvSpPr>
          <p:nvPr/>
        </p:nvSpPr>
        <p:spPr bwMode="auto">
          <a:xfrm>
            <a:off x="2068513" y="3276600"/>
            <a:ext cx="163512" cy="279400"/>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Tree>
    <p:extLst>
      <p:ext uri="{BB962C8B-B14F-4D97-AF65-F5344CB8AC3E}">
        <p14:creationId xmlns:p14="http://schemas.microsoft.com/office/powerpoint/2010/main" val="10008247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a:t>
            </a:r>
            <a:endParaRPr lang="en-US" dirty="0"/>
          </a:p>
        </p:txBody>
      </p:sp>
      <p:sp>
        <p:nvSpPr>
          <p:cNvPr id="3" name="Content Placeholder 2"/>
          <p:cNvSpPr>
            <a:spLocks noGrp="1"/>
          </p:cNvSpPr>
          <p:nvPr>
            <p:ph idx="1"/>
          </p:nvPr>
        </p:nvSpPr>
        <p:spPr/>
        <p:txBody>
          <a:bodyPr/>
          <a:lstStyle/>
          <a:p>
            <a:r>
              <a:rPr lang="en-US" dirty="0" smtClean="0"/>
              <a:t>Garbage First Collector</a:t>
            </a:r>
          </a:p>
          <a:p>
            <a:pPr lvl="2"/>
            <a:r>
              <a:rPr lang="en-US" dirty="0" smtClean="0"/>
              <a:t>experimentally available in Java 6</a:t>
            </a:r>
          </a:p>
          <a:p>
            <a:pPr lvl="2"/>
            <a:r>
              <a:rPr lang="en-US" dirty="0" smtClean="0"/>
              <a:t>fully available in Java 7</a:t>
            </a:r>
          </a:p>
          <a:p>
            <a:pPr lvl="2"/>
            <a:endParaRPr lang="en-US" dirty="0"/>
          </a:p>
          <a:p>
            <a:r>
              <a:rPr lang="en-US" dirty="0" smtClean="0"/>
              <a:t>Architecture aimed to </a:t>
            </a:r>
            <a:r>
              <a:rPr lang="en-US" dirty="0" err="1" smtClean="0"/>
              <a:t>minimise</a:t>
            </a:r>
            <a:r>
              <a:rPr lang="en-US" dirty="0" smtClean="0"/>
              <a:t> GC pauses</a:t>
            </a:r>
          </a:p>
          <a:p>
            <a:pPr lvl="2"/>
            <a:r>
              <a:rPr lang="en-US" dirty="0" smtClean="0"/>
              <a:t>tunable threshold to manage this</a:t>
            </a:r>
          </a:p>
          <a:p>
            <a:pPr lvl="2"/>
            <a:r>
              <a:rPr lang="en-US" dirty="0" smtClean="0"/>
              <a:t>default "max pause" is 200ms</a:t>
            </a:r>
          </a:p>
          <a:p>
            <a:pPr lvl="2"/>
            <a:endParaRPr lang="en-US" dirty="0" smtClean="0"/>
          </a:p>
          <a:p>
            <a:r>
              <a:rPr lang="en-US" dirty="0" smtClean="0"/>
              <a:t>Partly concurrent</a:t>
            </a:r>
          </a:p>
          <a:p>
            <a:pPr lvl="2"/>
            <a:r>
              <a:rPr lang="en-US" dirty="0" smtClean="0"/>
              <a:t>stop the world phases kept small</a:t>
            </a:r>
          </a:p>
          <a:p>
            <a:pPr lvl="2"/>
            <a:endParaRPr lang="en-US" dirty="0"/>
          </a:p>
          <a:p>
            <a:r>
              <a:rPr lang="en-US" dirty="0" smtClean="0"/>
              <a:t>Generational</a:t>
            </a:r>
            <a:endParaRPr lang="en-US" dirty="0"/>
          </a:p>
          <a:p>
            <a:endParaRPr lang="en-US" dirty="0"/>
          </a:p>
        </p:txBody>
      </p:sp>
    </p:spTree>
    <p:extLst>
      <p:ext uri="{BB962C8B-B14F-4D97-AF65-F5344CB8AC3E}">
        <p14:creationId xmlns:p14="http://schemas.microsoft.com/office/powerpoint/2010/main" val="336961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a:t>
            </a:r>
            <a:endParaRPr lang="en-US" dirty="0"/>
          </a:p>
        </p:txBody>
      </p:sp>
      <p:sp>
        <p:nvSpPr>
          <p:cNvPr id="3" name="Content Placeholder 2"/>
          <p:cNvSpPr>
            <a:spLocks noGrp="1"/>
          </p:cNvSpPr>
          <p:nvPr>
            <p:ph idx="1"/>
          </p:nvPr>
        </p:nvSpPr>
        <p:spPr>
          <a:xfrm>
            <a:off x="381000" y="1066800"/>
            <a:ext cx="7543800" cy="5638800"/>
          </a:xfrm>
        </p:spPr>
        <p:txBody>
          <a:bodyPr/>
          <a:lstStyle/>
          <a:p>
            <a:r>
              <a:rPr lang="en-US" dirty="0" smtClean="0"/>
              <a:t>Generations still supported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Humungous region for large object </a:t>
            </a:r>
            <a:br>
              <a:rPr lang="en-US" dirty="0" smtClean="0"/>
            </a:br>
            <a:r>
              <a:rPr lang="en-US" dirty="0" smtClean="0"/>
              <a:t>allocation</a:t>
            </a:r>
          </a:p>
          <a:p>
            <a:pPr lvl="2"/>
            <a:endParaRPr lang="en-US" dirty="0"/>
          </a:p>
          <a:p>
            <a:r>
              <a:rPr lang="en-US" dirty="0" smtClean="0"/>
              <a:t>Enable using </a:t>
            </a:r>
            <a:r>
              <a:rPr lang="en-US" dirty="0" smtClean="0">
                <a:latin typeface="Courier"/>
                <a:cs typeface="Courier"/>
              </a:rPr>
              <a:t>–XX:+UseG1GC </a:t>
            </a:r>
            <a:r>
              <a:rPr lang="en-US" dirty="0" smtClean="0"/>
              <a:t>runtime flag</a:t>
            </a:r>
            <a:endParaRPr lang="en-US" dirty="0"/>
          </a:p>
        </p:txBody>
      </p:sp>
      <p:grpSp>
        <p:nvGrpSpPr>
          <p:cNvPr id="54" name="Group 53"/>
          <p:cNvGrpSpPr/>
          <p:nvPr/>
        </p:nvGrpSpPr>
        <p:grpSpPr>
          <a:xfrm>
            <a:off x="1752600" y="1752600"/>
            <a:ext cx="2743200" cy="2743200"/>
            <a:chOff x="990600" y="1752600"/>
            <a:chExt cx="2743200" cy="2743200"/>
          </a:xfrm>
        </p:grpSpPr>
        <p:sp>
          <p:nvSpPr>
            <p:cNvPr id="4" name="Rectangle 3"/>
            <p:cNvSpPr/>
            <p:nvPr/>
          </p:nvSpPr>
          <p:spPr bwMode="auto">
            <a:xfrm>
              <a:off x="9906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5" name="Rectangle 4"/>
            <p:cNvSpPr/>
            <p:nvPr/>
          </p:nvSpPr>
          <p:spPr bwMode="auto">
            <a:xfrm>
              <a:off x="1447800" y="17526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6" name="Rectangle 5"/>
            <p:cNvSpPr/>
            <p:nvPr/>
          </p:nvSpPr>
          <p:spPr bwMode="auto">
            <a:xfrm>
              <a:off x="19050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7" name="Rectangle 6"/>
            <p:cNvSpPr/>
            <p:nvPr/>
          </p:nvSpPr>
          <p:spPr bwMode="auto">
            <a:xfrm>
              <a:off x="2362200" y="17526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9" name="Rectangle 8"/>
            <p:cNvSpPr/>
            <p:nvPr/>
          </p:nvSpPr>
          <p:spPr bwMode="auto">
            <a:xfrm>
              <a:off x="32766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0" name="Rectangle 9"/>
            <p:cNvSpPr/>
            <p:nvPr/>
          </p:nvSpPr>
          <p:spPr bwMode="auto">
            <a:xfrm>
              <a:off x="2819400" y="1752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1" name="Rectangle 10"/>
            <p:cNvSpPr/>
            <p:nvPr/>
          </p:nvSpPr>
          <p:spPr bwMode="auto">
            <a:xfrm>
              <a:off x="990600" y="22098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2" name="Rectangle 11"/>
            <p:cNvSpPr/>
            <p:nvPr/>
          </p:nvSpPr>
          <p:spPr bwMode="auto">
            <a:xfrm>
              <a:off x="14478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3" name="Rectangle 12"/>
            <p:cNvSpPr/>
            <p:nvPr/>
          </p:nvSpPr>
          <p:spPr bwMode="auto">
            <a:xfrm>
              <a:off x="19050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4" name="Rectangle 13"/>
            <p:cNvSpPr/>
            <p:nvPr/>
          </p:nvSpPr>
          <p:spPr bwMode="auto">
            <a:xfrm>
              <a:off x="2362200" y="22098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6" name="Rectangle 15"/>
            <p:cNvSpPr/>
            <p:nvPr/>
          </p:nvSpPr>
          <p:spPr bwMode="auto">
            <a:xfrm>
              <a:off x="32766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7" name="Rectangle 16"/>
            <p:cNvSpPr/>
            <p:nvPr/>
          </p:nvSpPr>
          <p:spPr bwMode="auto">
            <a:xfrm>
              <a:off x="2819400" y="22098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8" name="Rectangle 17"/>
            <p:cNvSpPr/>
            <p:nvPr/>
          </p:nvSpPr>
          <p:spPr bwMode="auto">
            <a:xfrm>
              <a:off x="990600" y="26670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19" name="Rectangle 18"/>
            <p:cNvSpPr/>
            <p:nvPr/>
          </p:nvSpPr>
          <p:spPr bwMode="auto">
            <a:xfrm>
              <a:off x="1447800" y="26670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0" name="Rectangle 19"/>
            <p:cNvSpPr/>
            <p:nvPr/>
          </p:nvSpPr>
          <p:spPr bwMode="auto">
            <a:xfrm>
              <a:off x="1905000" y="26670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1" name="Rectangle 20"/>
            <p:cNvSpPr/>
            <p:nvPr/>
          </p:nvSpPr>
          <p:spPr bwMode="auto">
            <a:xfrm>
              <a:off x="2362200" y="26670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3" name="Rectangle 22"/>
            <p:cNvSpPr/>
            <p:nvPr/>
          </p:nvSpPr>
          <p:spPr bwMode="auto">
            <a:xfrm>
              <a:off x="3276600" y="26670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4" name="Rectangle 23"/>
            <p:cNvSpPr/>
            <p:nvPr/>
          </p:nvSpPr>
          <p:spPr bwMode="auto">
            <a:xfrm>
              <a:off x="2819400" y="26670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5" name="Rectangle 24"/>
            <p:cNvSpPr/>
            <p:nvPr/>
          </p:nvSpPr>
          <p:spPr bwMode="auto">
            <a:xfrm>
              <a:off x="990600" y="31242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6" name="Rectangle 25"/>
            <p:cNvSpPr/>
            <p:nvPr/>
          </p:nvSpPr>
          <p:spPr bwMode="auto">
            <a:xfrm>
              <a:off x="1447800" y="31242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7" name="Rectangle 26"/>
            <p:cNvSpPr/>
            <p:nvPr/>
          </p:nvSpPr>
          <p:spPr bwMode="auto">
            <a:xfrm>
              <a:off x="1905000" y="31242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28" name="Rectangle 27"/>
            <p:cNvSpPr/>
            <p:nvPr/>
          </p:nvSpPr>
          <p:spPr bwMode="auto">
            <a:xfrm>
              <a:off x="2362200" y="31242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0" name="Rectangle 29"/>
            <p:cNvSpPr/>
            <p:nvPr/>
          </p:nvSpPr>
          <p:spPr bwMode="auto">
            <a:xfrm>
              <a:off x="3276600" y="31242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1" name="Rectangle 30"/>
            <p:cNvSpPr/>
            <p:nvPr/>
          </p:nvSpPr>
          <p:spPr bwMode="auto">
            <a:xfrm>
              <a:off x="2819400" y="31242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2" name="Rectangle 31"/>
            <p:cNvSpPr/>
            <p:nvPr/>
          </p:nvSpPr>
          <p:spPr bwMode="auto">
            <a:xfrm>
              <a:off x="990600" y="35814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3" name="Rectangle 32"/>
            <p:cNvSpPr/>
            <p:nvPr/>
          </p:nvSpPr>
          <p:spPr bwMode="auto">
            <a:xfrm>
              <a:off x="1447800" y="35814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4" name="Rectangle 33"/>
            <p:cNvSpPr/>
            <p:nvPr/>
          </p:nvSpPr>
          <p:spPr bwMode="auto">
            <a:xfrm>
              <a:off x="1905000" y="35814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5" name="Rectangle 34"/>
            <p:cNvSpPr/>
            <p:nvPr/>
          </p:nvSpPr>
          <p:spPr bwMode="auto">
            <a:xfrm>
              <a:off x="2362200" y="35814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7" name="Rectangle 36"/>
            <p:cNvSpPr/>
            <p:nvPr/>
          </p:nvSpPr>
          <p:spPr bwMode="auto">
            <a:xfrm>
              <a:off x="3276600" y="35814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8" name="Rectangle 37"/>
            <p:cNvSpPr/>
            <p:nvPr/>
          </p:nvSpPr>
          <p:spPr bwMode="auto">
            <a:xfrm>
              <a:off x="2819400" y="35814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39" name="Rectangle 38"/>
            <p:cNvSpPr/>
            <p:nvPr/>
          </p:nvSpPr>
          <p:spPr bwMode="auto">
            <a:xfrm>
              <a:off x="990600" y="4038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0" name="Rectangle 39"/>
            <p:cNvSpPr/>
            <p:nvPr/>
          </p:nvSpPr>
          <p:spPr bwMode="auto">
            <a:xfrm>
              <a:off x="1447800" y="40386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1" name="Rectangle 40"/>
            <p:cNvSpPr/>
            <p:nvPr/>
          </p:nvSpPr>
          <p:spPr bwMode="auto">
            <a:xfrm>
              <a:off x="1905000" y="40386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2" name="Rectangle 41"/>
            <p:cNvSpPr/>
            <p:nvPr/>
          </p:nvSpPr>
          <p:spPr bwMode="auto">
            <a:xfrm>
              <a:off x="2362200" y="40386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4" name="Rectangle 43"/>
            <p:cNvSpPr/>
            <p:nvPr/>
          </p:nvSpPr>
          <p:spPr bwMode="auto">
            <a:xfrm>
              <a:off x="3276600" y="4038600"/>
              <a:ext cx="457200" cy="457200"/>
            </a:xfrm>
            <a:prstGeom prst="rect">
              <a:avLst/>
            </a:prstGeom>
            <a:solidFill>
              <a:srgbClr val="FFFF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5" name="Rectangle 44"/>
            <p:cNvSpPr/>
            <p:nvPr/>
          </p:nvSpPr>
          <p:spPr bwMode="auto">
            <a:xfrm>
              <a:off x="2819400" y="4038600"/>
              <a:ext cx="457200" cy="457200"/>
            </a:xfrm>
            <a:prstGeom prst="rect">
              <a:avLst/>
            </a:prstGeom>
            <a:solidFill>
              <a:srgbClr val="FF6600"/>
            </a:solidFill>
            <a:ln>
              <a:solidFill>
                <a:srgbClr val="FF66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grpSp>
      <p:grpSp>
        <p:nvGrpSpPr>
          <p:cNvPr id="55" name="Group 54"/>
          <p:cNvGrpSpPr/>
          <p:nvPr/>
        </p:nvGrpSpPr>
        <p:grpSpPr>
          <a:xfrm>
            <a:off x="6248400" y="1524000"/>
            <a:ext cx="1900638" cy="3048000"/>
            <a:chOff x="4953000" y="1219200"/>
            <a:chExt cx="1900638" cy="3048000"/>
          </a:xfrm>
        </p:grpSpPr>
        <p:sp>
          <p:nvSpPr>
            <p:cNvPr id="46" name="Rectangle 45"/>
            <p:cNvSpPr/>
            <p:nvPr/>
          </p:nvSpPr>
          <p:spPr bwMode="auto">
            <a:xfrm>
              <a:off x="4953000" y="1219200"/>
              <a:ext cx="457200" cy="457200"/>
            </a:xfrm>
            <a:prstGeom prst="rect">
              <a:avLst/>
            </a:prstGeom>
            <a:solidFill>
              <a:srgbClr val="BCFFBC"/>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7" name="TextBox 46"/>
            <p:cNvSpPr txBox="1"/>
            <p:nvPr/>
          </p:nvSpPr>
          <p:spPr>
            <a:xfrm>
              <a:off x="5562600" y="1278523"/>
              <a:ext cx="663864" cy="338554"/>
            </a:xfrm>
            <a:prstGeom prst="rect">
              <a:avLst/>
            </a:prstGeom>
            <a:noFill/>
          </p:spPr>
          <p:txBody>
            <a:bodyPr wrap="none" rtlCol="0">
              <a:spAutoFit/>
            </a:bodyPr>
            <a:lstStyle/>
            <a:p>
              <a:r>
                <a:rPr lang="en-US" sz="1600" b="0" dirty="0" smtClean="0"/>
                <a:t>Eden</a:t>
              </a:r>
              <a:endParaRPr lang="en-US" sz="1600" b="0" dirty="0"/>
            </a:p>
          </p:txBody>
        </p:sp>
        <p:sp>
          <p:nvSpPr>
            <p:cNvPr id="48" name="Rectangle 47"/>
            <p:cNvSpPr/>
            <p:nvPr/>
          </p:nvSpPr>
          <p:spPr bwMode="auto">
            <a:xfrm>
              <a:off x="4953000" y="2057400"/>
              <a:ext cx="457200" cy="457200"/>
            </a:xfrm>
            <a:prstGeom prst="rect">
              <a:avLst/>
            </a:prstGeom>
            <a:solidFill>
              <a:srgbClr val="EBDC96"/>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49" name="TextBox 48"/>
            <p:cNvSpPr txBox="1"/>
            <p:nvPr/>
          </p:nvSpPr>
          <p:spPr>
            <a:xfrm>
              <a:off x="5562600" y="2116723"/>
              <a:ext cx="937176" cy="338554"/>
            </a:xfrm>
            <a:prstGeom prst="rect">
              <a:avLst/>
            </a:prstGeom>
            <a:noFill/>
          </p:spPr>
          <p:txBody>
            <a:bodyPr wrap="none" rtlCol="0">
              <a:spAutoFit/>
            </a:bodyPr>
            <a:lstStyle/>
            <a:p>
              <a:r>
                <a:rPr lang="en-US" sz="1600" b="0" dirty="0" smtClean="0"/>
                <a:t>Survivor</a:t>
              </a:r>
              <a:endParaRPr lang="en-US" sz="1600" b="0" dirty="0"/>
            </a:p>
          </p:txBody>
        </p:sp>
        <p:sp>
          <p:nvSpPr>
            <p:cNvPr id="50" name="Rectangle 49"/>
            <p:cNvSpPr/>
            <p:nvPr/>
          </p:nvSpPr>
          <p:spPr bwMode="auto">
            <a:xfrm>
              <a:off x="4953000" y="2895600"/>
              <a:ext cx="457200" cy="457200"/>
            </a:xfrm>
            <a:prstGeom prst="rect">
              <a:avLst/>
            </a:prstGeom>
            <a:solidFill>
              <a:srgbClr val="C3CDFF"/>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51" name="TextBox 50"/>
            <p:cNvSpPr txBox="1"/>
            <p:nvPr/>
          </p:nvSpPr>
          <p:spPr>
            <a:xfrm>
              <a:off x="5562600" y="2954923"/>
              <a:ext cx="503964" cy="338554"/>
            </a:xfrm>
            <a:prstGeom prst="rect">
              <a:avLst/>
            </a:prstGeom>
            <a:noFill/>
          </p:spPr>
          <p:txBody>
            <a:bodyPr wrap="none" rtlCol="0">
              <a:spAutoFit/>
            </a:bodyPr>
            <a:lstStyle/>
            <a:p>
              <a:r>
                <a:rPr lang="en-US" sz="1600" b="0" dirty="0" smtClean="0"/>
                <a:t>Old</a:t>
              </a:r>
              <a:endParaRPr lang="en-US" sz="1600" b="0" dirty="0"/>
            </a:p>
          </p:txBody>
        </p:sp>
        <p:sp>
          <p:nvSpPr>
            <p:cNvPr id="52" name="Rectangle 51"/>
            <p:cNvSpPr/>
            <p:nvPr/>
          </p:nvSpPr>
          <p:spPr bwMode="auto">
            <a:xfrm>
              <a:off x="4953000" y="3810000"/>
              <a:ext cx="457200" cy="457200"/>
            </a:xfrm>
            <a:prstGeom prst="rect">
              <a:avLst/>
            </a:prstGeom>
            <a:solidFill>
              <a:srgbClr val="FF6600"/>
            </a:solidFill>
            <a:ln>
              <a:solidFill>
                <a:srgbClr val="000000"/>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0"/>
              </a:endParaRPr>
            </a:p>
          </p:txBody>
        </p:sp>
        <p:sp>
          <p:nvSpPr>
            <p:cNvPr id="53" name="TextBox 52"/>
            <p:cNvSpPr txBox="1"/>
            <p:nvPr/>
          </p:nvSpPr>
          <p:spPr>
            <a:xfrm>
              <a:off x="5562600" y="3869323"/>
              <a:ext cx="1291038" cy="338554"/>
            </a:xfrm>
            <a:prstGeom prst="rect">
              <a:avLst/>
            </a:prstGeom>
            <a:noFill/>
          </p:spPr>
          <p:txBody>
            <a:bodyPr wrap="none" rtlCol="0">
              <a:spAutoFit/>
            </a:bodyPr>
            <a:lstStyle/>
            <a:p>
              <a:r>
                <a:rPr lang="en-US" sz="1600" b="0" dirty="0" smtClean="0"/>
                <a:t>Humungous</a:t>
              </a:r>
              <a:endParaRPr lang="en-US" sz="1600" b="0" dirty="0"/>
            </a:p>
          </p:txBody>
        </p:sp>
      </p:grpSp>
    </p:spTree>
    <p:extLst>
      <p:ext uri="{BB962C8B-B14F-4D97-AF65-F5344CB8AC3E}">
        <p14:creationId xmlns:p14="http://schemas.microsoft.com/office/powerpoint/2010/main" val="209670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GB">
                <a:latin typeface="Arial" charset="0"/>
              </a:rPr>
              <a:t>Monitoring Garbage Collector Performance</a:t>
            </a:r>
          </a:p>
        </p:txBody>
      </p:sp>
      <p:sp>
        <p:nvSpPr>
          <p:cNvPr id="22530" name="Rectangle 3"/>
          <p:cNvSpPr>
            <a:spLocks noGrp="1" noChangeArrowheads="1"/>
          </p:cNvSpPr>
          <p:nvPr>
            <p:ph type="body" idx="1"/>
          </p:nvPr>
        </p:nvSpPr>
        <p:spPr>
          <a:xfrm>
            <a:off x="381000" y="1066800"/>
            <a:ext cx="8686800" cy="2547938"/>
          </a:xfrm>
        </p:spPr>
        <p:txBody>
          <a:bodyPr/>
          <a:lstStyle/>
          <a:p>
            <a:r>
              <a:rPr lang="en-GB" dirty="0">
                <a:latin typeface="Arial" charset="0"/>
              </a:rPr>
              <a:t>Applications have different object usage patterns</a:t>
            </a:r>
          </a:p>
          <a:p>
            <a:pPr lvl="2"/>
            <a:r>
              <a:rPr lang="en-GB" dirty="0">
                <a:latin typeface="Arial" charset="0"/>
                <a:ea typeface="ＭＳ Ｐゴシック" charset="0"/>
              </a:rPr>
              <a:t>garbage collector may require tuning</a:t>
            </a:r>
          </a:p>
          <a:p>
            <a:pPr lvl="2"/>
            <a:endParaRPr lang="en-GB" dirty="0">
              <a:latin typeface="Arial" charset="0"/>
              <a:ea typeface="ＭＳ Ｐゴシック" charset="0"/>
            </a:endParaRPr>
          </a:p>
          <a:p>
            <a:r>
              <a:rPr lang="en-GB" dirty="0">
                <a:latin typeface="Arial" charset="0"/>
              </a:rPr>
              <a:t>Use the </a:t>
            </a:r>
            <a:r>
              <a:rPr lang="en-GB" dirty="0">
                <a:latin typeface="Courier"/>
                <a:cs typeface="Courier"/>
              </a:rPr>
              <a:t>-</a:t>
            </a:r>
            <a:r>
              <a:rPr lang="en-GB" dirty="0" err="1">
                <a:latin typeface="Courier"/>
                <a:cs typeface="Courier"/>
              </a:rPr>
              <a:t>verbose:gc</a:t>
            </a:r>
            <a:r>
              <a:rPr lang="en-GB" dirty="0">
                <a:latin typeface="Courier"/>
                <a:cs typeface="Courier"/>
              </a:rPr>
              <a:t> </a:t>
            </a:r>
            <a:r>
              <a:rPr lang="en-GB" dirty="0">
                <a:latin typeface="Arial" charset="0"/>
              </a:rPr>
              <a:t>flag when running program</a:t>
            </a:r>
          </a:p>
          <a:p>
            <a:pPr lvl="2"/>
            <a:r>
              <a:rPr lang="en-GB" dirty="0">
                <a:latin typeface="Arial" charset="0"/>
                <a:ea typeface="ＭＳ Ｐゴシック" charset="0"/>
              </a:rPr>
              <a:t>reports statistics on each run of the collector</a:t>
            </a:r>
          </a:p>
          <a:p>
            <a:pPr lvl="2"/>
            <a:endParaRPr lang="en-GB" dirty="0">
              <a:latin typeface="Arial" charset="0"/>
              <a:ea typeface="ＭＳ Ｐゴシック" charset="0"/>
            </a:endParaRPr>
          </a:p>
        </p:txBody>
      </p:sp>
      <p:sp>
        <p:nvSpPr>
          <p:cNvPr id="87044" name="Text Box 4"/>
          <p:cNvSpPr txBox="1">
            <a:spLocks noChangeArrowheads="1"/>
          </p:cNvSpPr>
          <p:nvPr/>
        </p:nvSpPr>
        <p:spPr bwMode="auto">
          <a:xfrm>
            <a:off x="1828800" y="3276600"/>
            <a:ext cx="5602415" cy="2455911"/>
          </a:xfrm>
          <a:prstGeom prst="rect">
            <a:avLst/>
          </a:prstGeom>
          <a:solidFill>
            <a:srgbClr val="E0F8E0"/>
          </a:solidFill>
          <a:ln w="9525">
            <a:solidFill>
              <a:srgbClr val="009D00"/>
            </a:solidFill>
            <a:miter lim="800000"/>
            <a:headEnd type="none" w="sm" len="sm"/>
            <a:tailEnd type="none" w="sm" len="sm"/>
          </a:ln>
          <a:effectLst/>
        </p:spPr>
        <p:txBody>
          <a:bodyPr wrap="non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GB" sz="1600" b="0" dirty="0" smtClean="0">
                <a:latin typeface="Courier"/>
              </a:rPr>
              <a:t>[GC 707K-&gt;432K(1984K), 0.0045157 </a:t>
            </a:r>
            <a:r>
              <a:rPr lang="en-GB" sz="1600" b="0" dirty="0" err="1" smtClean="0">
                <a:latin typeface="Courier"/>
              </a:rPr>
              <a:t>secs</a:t>
            </a:r>
            <a:r>
              <a:rPr lang="en-GB" sz="1600" b="0" dirty="0" smtClean="0">
                <a:latin typeface="Courier"/>
              </a:rPr>
              <a:t>]</a:t>
            </a:r>
          </a:p>
          <a:p>
            <a:pPr>
              <a:defRPr/>
            </a:pPr>
            <a:r>
              <a:rPr lang="en-GB" sz="1600" b="0" dirty="0" smtClean="0">
                <a:latin typeface="Courier"/>
              </a:rPr>
              <a:t>[GC 944K-&gt;943K(1984K), 0.0081382 </a:t>
            </a:r>
            <a:r>
              <a:rPr lang="en-GB" sz="1600" b="0" dirty="0" err="1" smtClean="0">
                <a:latin typeface="Courier"/>
              </a:rPr>
              <a:t>secs</a:t>
            </a:r>
            <a:r>
              <a:rPr lang="en-GB" sz="1600" b="0" dirty="0" smtClean="0">
                <a:latin typeface="Courier"/>
              </a:rPr>
              <a:t>]</a:t>
            </a:r>
          </a:p>
          <a:p>
            <a:pPr>
              <a:defRPr/>
            </a:pPr>
            <a:r>
              <a:rPr lang="en-GB" sz="1600" b="0" dirty="0" smtClean="0">
                <a:latin typeface="Courier"/>
              </a:rPr>
              <a:t>[GC 1455K-&gt;1423K(1984K), 0.0078742 </a:t>
            </a:r>
            <a:r>
              <a:rPr lang="en-GB" sz="1600" b="0" dirty="0" err="1" smtClean="0">
                <a:latin typeface="Courier"/>
              </a:rPr>
              <a:t>secs</a:t>
            </a:r>
            <a:r>
              <a:rPr lang="en-GB" sz="1600" b="0" dirty="0" smtClean="0">
                <a:latin typeface="Courier"/>
              </a:rPr>
              <a:t>]</a:t>
            </a:r>
          </a:p>
          <a:p>
            <a:pPr>
              <a:defRPr/>
            </a:pPr>
            <a:r>
              <a:rPr lang="en-GB" sz="1600" b="0" dirty="0" smtClean="0">
                <a:latin typeface="Courier"/>
              </a:rPr>
              <a:t>[GC 1935K-&gt;1871K(2496K), 0.0068408 </a:t>
            </a:r>
            <a:r>
              <a:rPr lang="en-GB" sz="1600" b="0" dirty="0" err="1" smtClean="0">
                <a:latin typeface="Courier"/>
              </a:rPr>
              <a:t>secs</a:t>
            </a:r>
            <a:r>
              <a:rPr lang="en-GB" sz="1600" b="0" dirty="0" smtClean="0">
                <a:latin typeface="Courier"/>
              </a:rPr>
              <a:t>]</a:t>
            </a:r>
          </a:p>
          <a:p>
            <a:pPr>
              <a:defRPr/>
            </a:pPr>
            <a:r>
              <a:rPr lang="en-GB" sz="1600" b="0" dirty="0" smtClean="0">
                <a:latin typeface="Courier"/>
              </a:rPr>
              <a:t>[Full GC 1871K-&gt;600K(2496K), 0.0254038 </a:t>
            </a:r>
            <a:r>
              <a:rPr lang="en-GB" sz="1600" b="0" dirty="0" err="1" smtClean="0">
                <a:latin typeface="Courier"/>
              </a:rPr>
              <a:t>secs</a:t>
            </a:r>
            <a:r>
              <a:rPr lang="en-GB" sz="1600" b="0" dirty="0" smtClean="0">
                <a:latin typeface="Courier"/>
              </a:rPr>
              <a:t>]</a:t>
            </a:r>
          </a:p>
          <a:p>
            <a:pPr>
              <a:defRPr/>
            </a:pPr>
            <a:r>
              <a:rPr lang="en-GB" sz="1600" b="0" dirty="0" smtClean="0">
                <a:latin typeface="Courier"/>
              </a:rPr>
              <a:t>[GC 1111K-&gt;1111K(1984K), 0.0064123 </a:t>
            </a:r>
            <a:r>
              <a:rPr lang="en-GB" sz="1600" b="0" dirty="0" err="1" smtClean="0">
                <a:latin typeface="Courier"/>
              </a:rPr>
              <a:t>secs</a:t>
            </a:r>
            <a:r>
              <a:rPr lang="en-GB" sz="1600" b="0" dirty="0" smtClean="0">
                <a:latin typeface="Courier"/>
              </a:rPr>
              <a:t>]</a:t>
            </a:r>
          </a:p>
          <a:p>
            <a:pPr>
              <a:defRPr/>
            </a:pPr>
            <a:r>
              <a:rPr lang="en-GB" sz="1600" b="0" dirty="0" smtClean="0">
                <a:latin typeface="Courier"/>
              </a:rPr>
              <a:t>[GC 1623K-&gt;1592K(2112K), 0.0070688 </a:t>
            </a:r>
            <a:r>
              <a:rPr lang="en-GB" sz="1600" b="0" dirty="0" err="1" smtClean="0">
                <a:latin typeface="Courier"/>
              </a:rPr>
              <a:t>secs</a:t>
            </a:r>
            <a:r>
              <a:rPr lang="en-GB" sz="1600" b="0" dirty="0" smtClean="0">
                <a:latin typeface="Courier"/>
              </a:rPr>
              <a:t>]</a:t>
            </a:r>
          </a:p>
          <a:p>
            <a:pPr>
              <a:defRPr/>
            </a:pPr>
            <a:r>
              <a:rPr lang="en-GB" sz="1600" b="0" dirty="0" smtClean="0">
                <a:latin typeface="Courier"/>
              </a:rPr>
              <a:t>[Full GC 1592K-&gt;686K(2112K), 0.0261748 </a:t>
            </a:r>
            <a:r>
              <a:rPr lang="en-GB" sz="1600" b="0" dirty="0" err="1" smtClean="0">
                <a:latin typeface="Courier"/>
              </a:rPr>
              <a:t>secs</a:t>
            </a:r>
            <a:r>
              <a:rPr lang="en-GB" sz="1600" b="0" dirty="0" smtClean="0">
                <a:latin typeface="Courier"/>
              </a:rPr>
              <a:t>]</a:t>
            </a:r>
          </a:p>
          <a:p>
            <a:pPr>
              <a:defRPr/>
            </a:pPr>
            <a:r>
              <a:rPr lang="en-GB" sz="1600" b="0" dirty="0" smtClean="0">
                <a:latin typeface="Courier"/>
              </a:rPr>
              <a:t>...</a:t>
            </a:r>
          </a:p>
        </p:txBody>
      </p:sp>
      <p:sp>
        <p:nvSpPr>
          <p:cNvPr id="22532" name="Text Box 5"/>
          <p:cNvSpPr txBox="1">
            <a:spLocks noChangeArrowheads="1"/>
          </p:cNvSpPr>
          <p:nvPr/>
        </p:nvSpPr>
        <p:spPr bwMode="auto">
          <a:xfrm>
            <a:off x="1524000" y="5791200"/>
            <a:ext cx="167886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latin typeface="Arial" charset="0"/>
              </a:rPr>
              <a:t>Object space</a:t>
            </a:r>
            <a:br>
              <a:rPr lang="en-GB" sz="1600" b="0" dirty="0">
                <a:latin typeface="Arial" charset="0"/>
              </a:rPr>
            </a:br>
            <a:r>
              <a:rPr lang="en-GB" sz="1600" b="0" dirty="0">
                <a:latin typeface="Arial" charset="0"/>
              </a:rPr>
              <a:t>before collection</a:t>
            </a:r>
          </a:p>
        </p:txBody>
      </p:sp>
      <p:sp>
        <p:nvSpPr>
          <p:cNvPr id="22533" name="Text Box 6"/>
          <p:cNvSpPr txBox="1">
            <a:spLocks noChangeArrowheads="1"/>
          </p:cNvSpPr>
          <p:nvPr/>
        </p:nvSpPr>
        <p:spPr bwMode="auto">
          <a:xfrm>
            <a:off x="3427413" y="5791200"/>
            <a:ext cx="150764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Object space</a:t>
            </a:r>
            <a:br>
              <a:rPr lang="en-GB" sz="1600" b="0">
                <a:latin typeface="Arial" charset="0"/>
              </a:rPr>
            </a:br>
            <a:r>
              <a:rPr lang="en-GB" sz="1600" b="0">
                <a:latin typeface="Arial" charset="0"/>
              </a:rPr>
              <a:t>after collection</a:t>
            </a:r>
          </a:p>
        </p:txBody>
      </p:sp>
      <p:sp>
        <p:nvSpPr>
          <p:cNvPr id="22534" name="Text Box 7"/>
          <p:cNvSpPr txBox="1">
            <a:spLocks noChangeArrowheads="1"/>
          </p:cNvSpPr>
          <p:nvPr/>
        </p:nvSpPr>
        <p:spPr bwMode="auto">
          <a:xfrm>
            <a:off x="5105400" y="5791200"/>
            <a:ext cx="15240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latin typeface="Arial" charset="0"/>
              </a:rPr>
              <a:t>Total </a:t>
            </a:r>
            <a:r>
              <a:rPr lang="en-GB" sz="1600" b="0" dirty="0" smtClean="0">
                <a:latin typeface="Arial" charset="0"/>
              </a:rPr>
              <a:t>size of available heap</a:t>
            </a:r>
            <a:endParaRPr lang="en-GB" sz="1600" b="0" dirty="0">
              <a:latin typeface="Arial" charset="0"/>
            </a:endParaRPr>
          </a:p>
        </p:txBody>
      </p:sp>
      <p:sp>
        <p:nvSpPr>
          <p:cNvPr id="22535" name="Text Box 8"/>
          <p:cNvSpPr txBox="1">
            <a:spLocks noChangeArrowheads="1"/>
          </p:cNvSpPr>
          <p:nvPr/>
        </p:nvSpPr>
        <p:spPr bwMode="auto">
          <a:xfrm>
            <a:off x="6705600" y="5791200"/>
            <a:ext cx="86113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latin typeface="Arial" charset="0"/>
              </a:rPr>
              <a:t>Time to</a:t>
            </a:r>
          </a:p>
          <a:p>
            <a:r>
              <a:rPr lang="en-GB" sz="1600" b="0" dirty="0">
                <a:latin typeface="Arial" charset="0"/>
              </a:rPr>
              <a:t>collect</a:t>
            </a:r>
          </a:p>
        </p:txBody>
      </p:sp>
      <p:sp>
        <p:nvSpPr>
          <p:cNvPr id="22536" name="Line 9"/>
          <p:cNvSpPr>
            <a:spLocks noChangeShapeType="1"/>
          </p:cNvSpPr>
          <p:nvPr/>
        </p:nvSpPr>
        <p:spPr bwMode="auto">
          <a:xfrm flipV="1">
            <a:off x="2497138" y="5410199"/>
            <a:ext cx="703262" cy="38417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2537" name="Line 10"/>
          <p:cNvSpPr>
            <a:spLocks noChangeShapeType="1"/>
          </p:cNvSpPr>
          <p:nvPr/>
        </p:nvSpPr>
        <p:spPr bwMode="auto">
          <a:xfrm flipH="1" flipV="1">
            <a:off x="4114800" y="5410199"/>
            <a:ext cx="0" cy="40005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2538" name="Line 11"/>
          <p:cNvSpPr>
            <a:spLocks noChangeShapeType="1"/>
          </p:cNvSpPr>
          <p:nvPr/>
        </p:nvSpPr>
        <p:spPr bwMode="auto">
          <a:xfrm flipH="1" flipV="1">
            <a:off x="4876799" y="5410199"/>
            <a:ext cx="873125" cy="449263"/>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2539" name="Line 12"/>
          <p:cNvSpPr>
            <a:spLocks noChangeShapeType="1"/>
          </p:cNvSpPr>
          <p:nvPr/>
        </p:nvSpPr>
        <p:spPr bwMode="auto">
          <a:xfrm flipH="1" flipV="1">
            <a:off x="6172199" y="5410200"/>
            <a:ext cx="838200" cy="3810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2540" name="Text Box 13"/>
          <p:cNvSpPr txBox="1">
            <a:spLocks noChangeArrowheads="1"/>
          </p:cNvSpPr>
          <p:nvPr/>
        </p:nvSpPr>
        <p:spPr bwMode="auto">
          <a:xfrm>
            <a:off x="7696200" y="4114800"/>
            <a:ext cx="108565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latin typeface="Arial" charset="0"/>
              </a:rPr>
              <a:t>Major</a:t>
            </a:r>
            <a:br>
              <a:rPr lang="en-GB" sz="1600" b="0" dirty="0">
                <a:latin typeface="Arial" charset="0"/>
              </a:rPr>
            </a:br>
            <a:r>
              <a:rPr lang="en-GB" sz="1600" b="0" dirty="0">
                <a:latin typeface="Arial" charset="0"/>
              </a:rPr>
              <a:t>Collection</a:t>
            </a:r>
          </a:p>
        </p:txBody>
      </p:sp>
      <p:sp>
        <p:nvSpPr>
          <p:cNvPr id="22541" name="Line 14"/>
          <p:cNvSpPr>
            <a:spLocks noChangeShapeType="1"/>
          </p:cNvSpPr>
          <p:nvPr/>
        </p:nvSpPr>
        <p:spPr bwMode="auto">
          <a:xfrm>
            <a:off x="7315200" y="4495800"/>
            <a:ext cx="344487"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2542" name="Line 15"/>
          <p:cNvSpPr>
            <a:spLocks noChangeShapeType="1"/>
          </p:cNvSpPr>
          <p:nvPr/>
        </p:nvSpPr>
        <p:spPr bwMode="auto">
          <a:xfrm flipV="1">
            <a:off x="7315200" y="4724400"/>
            <a:ext cx="427037" cy="4572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2543" name="AutoShape 16"/>
          <p:cNvSpPr>
            <a:spLocks/>
          </p:cNvSpPr>
          <p:nvPr/>
        </p:nvSpPr>
        <p:spPr bwMode="auto">
          <a:xfrm>
            <a:off x="1466850" y="3429000"/>
            <a:ext cx="280987" cy="914399"/>
          </a:xfrm>
          <a:prstGeom prst="leftBrace">
            <a:avLst>
              <a:gd name="adj1" fmla="val 22599"/>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2800" b="0"/>
          </a:p>
        </p:txBody>
      </p:sp>
      <p:sp>
        <p:nvSpPr>
          <p:cNvPr id="22544" name="AutoShape 17"/>
          <p:cNvSpPr>
            <a:spLocks/>
          </p:cNvSpPr>
          <p:nvPr/>
        </p:nvSpPr>
        <p:spPr bwMode="auto">
          <a:xfrm>
            <a:off x="1447800" y="4724400"/>
            <a:ext cx="238125" cy="381000"/>
          </a:xfrm>
          <a:prstGeom prst="leftBrace">
            <a:avLst>
              <a:gd name="adj1" fmla="val 13333"/>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2800" b="0"/>
          </a:p>
        </p:txBody>
      </p:sp>
      <p:sp>
        <p:nvSpPr>
          <p:cNvPr id="22545" name="Text Box 18"/>
          <p:cNvSpPr txBox="1">
            <a:spLocks noChangeArrowheads="1"/>
          </p:cNvSpPr>
          <p:nvPr/>
        </p:nvSpPr>
        <p:spPr bwMode="auto">
          <a:xfrm>
            <a:off x="304800" y="4038600"/>
            <a:ext cx="108565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latin typeface="Arial" charset="0"/>
              </a:rPr>
              <a:t>Minor</a:t>
            </a:r>
            <a:br>
              <a:rPr lang="en-GB" sz="1600" b="0" dirty="0">
                <a:latin typeface="Arial" charset="0"/>
              </a:rPr>
            </a:br>
            <a:r>
              <a:rPr lang="en-GB" sz="1600" b="0" dirty="0">
                <a:latin typeface="Arial" charset="0"/>
              </a:rPr>
              <a:t>Collection</a:t>
            </a:r>
          </a:p>
        </p:txBody>
      </p:sp>
      <p:sp>
        <p:nvSpPr>
          <p:cNvPr id="22546" name="Line 19"/>
          <p:cNvSpPr>
            <a:spLocks noChangeShapeType="1"/>
          </p:cNvSpPr>
          <p:nvPr/>
        </p:nvSpPr>
        <p:spPr bwMode="auto">
          <a:xfrm flipV="1">
            <a:off x="914400" y="3886200"/>
            <a:ext cx="457200" cy="228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800" b="0"/>
          </a:p>
        </p:txBody>
      </p:sp>
      <p:sp>
        <p:nvSpPr>
          <p:cNvPr id="22547" name="Line 20"/>
          <p:cNvSpPr>
            <a:spLocks noChangeShapeType="1"/>
          </p:cNvSpPr>
          <p:nvPr/>
        </p:nvSpPr>
        <p:spPr bwMode="auto">
          <a:xfrm>
            <a:off x="914400" y="4648200"/>
            <a:ext cx="457200" cy="228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800" b="0"/>
          </a:p>
        </p:txBody>
      </p:sp>
    </p:spTree>
    <p:extLst>
      <p:ext uri="{BB962C8B-B14F-4D97-AF65-F5344CB8AC3E}">
        <p14:creationId xmlns:p14="http://schemas.microsoft.com/office/powerpoint/2010/main" val="20819899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GB">
                <a:latin typeface="Arial" charset="0"/>
              </a:rPr>
              <a:t>Tuning Garbage Collection </a:t>
            </a:r>
          </a:p>
        </p:txBody>
      </p:sp>
      <p:sp>
        <p:nvSpPr>
          <p:cNvPr id="24578" name="Rectangle 3"/>
          <p:cNvSpPr>
            <a:spLocks noGrp="1" noChangeArrowheads="1"/>
          </p:cNvSpPr>
          <p:nvPr>
            <p:ph type="body" idx="1"/>
          </p:nvPr>
        </p:nvSpPr>
        <p:spPr>
          <a:xfrm>
            <a:off x="381000" y="1066800"/>
            <a:ext cx="8229600" cy="3733800"/>
          </a:xfrm>
        </p:spPr>
        <p:txBody>
          <a:bodyPr/>
          <a:lstStyle/>
          <a:p>
            <a:r>
              <a:rPr lang="en-GB">
                <a:latin typeface="Arial" charset="0"/>
              </a:rPr>
              <a:t>Many aspects of garbage collection can be tuned</a:t>
            </a:r>
          </a:p>
          <a:p>
            <a:pPr lvl="2"/>
            <a:r>
              <a:rPr lang="en-GB">
                <a:latin typeface="Arial" charset="0"/>
                <a:ea typeface="ＭＳ Ｐゴシック" charset="0"/>
              </a:rPr>
              <a:t>heap size (initial and maximum)</a:t>
            </a:r>
          </a:p>
          <a:p>
            <a:pPr lvl="2"/>
            <a:r>
              <a:rPr lang="en-GB">
                <a:latin typeface="Arial" charset="0"/>
                <a:ea typeface="ＭＳ Ｐゴシック" charset="0"/>
              </a:rPr>
              <a:t>algorithms used</a:t>
            </a:r>
          </a:p>
          <a:p>
            <a:pPr lvl="2"/>
            <a:r>
              <a:rPr lang="en-GB">
                <a:latin typeface="Arial" charset="0"/>
                <a:ea typeface="ＭＳ Ｐゴシック" charset="0"/>
              </a:rPr>
              <a:t>"ergonomics"</a:t>
            </a:r>
          </a:p>
          <a:p>
            <a:pPr lvl="2"/>
            <a:endParaRPr lang="en-GB">
              <a:latin typeface="Arial" charset="0"/>
              <a:ea typeface="ＭＳ Ｐゴシック" charset="0"/>
            </a:endParaRPr>
          </a:p>
          <a:p>
            <a:r>
              <a:rPr lang="en-GB">
                <a:latin typeface="Arial" charset="0"/>
              </a:rPr>
              <a:t>Different application types will have different overall requirements</a:t>
            </a:r>
          </a:p>
          <a:p>
            <a:pPr lvl="2"/>
            <a:endParaRPr lang="en-GB">
              <a:latin typeface="Arial" charset="0"/>
              <a:ea typeface="ＭＳ Ｐゴシック" charset="0"/>
            </a:endParaRPr>
          </a:p>
          <a:p>
            <a:r>
              <a:rPr lang="en-GB">
                <a:latin typeface="Arial" charset="0"/>
              </a:rPr>
              <a:t>Sensible defaults available through "client" and "server" settings</a:t>
            </a:r>
          </a:p>
        </p:txBody>
      </p:sp>
      <p:sp>
        <p:nvSpPr>
          <p:cNvPr id="89114" name="Text Box 26"/>
          <p:cNvSpPr txBox="1">
            <a:spLocks noChangeArrowheads="1"/>
          </p:cNvSpPr>
          <p:nvPr/>
        </p:nvSpPr>
        <p:spPr bwMode="auto">
          <a:xfrm>
            <a:off x="2057400" y="5105400"/>
            <a:ext cx="4201804" cy="516919"/>
          </a:xfrm>
          <a:prstGeom prst="rect">
            <a:avLst/>
          </a:prstGeom>
          <a:solidFill>
            <a:srgbClr val="E0F8E0"/>
          </a:solidFill>
          <a:ln w="12700">
            <a:solidFill>
              <a:srgbClr val="009D00"/>
            </a:solidFill>
            <a:miter lim="800000"/>
            <a:headEnd/>
            <a:tailEnd/>
          </a:ln>
          <a:effectLst>
            <a:outerShdw blurRad="63500" dist="38099" dir="2700000" algn="ctr" rotWithShape="0">
              <a:schemeClr val="bg2">
                <a:alpha val="74998"/>
              </a:schemeClr>
            </a:outerShdw>
          </a:effectLst>
        </p:spPr>
        <p:txBody>
          <a:bodyPr wrap="non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US" sz="1800" b="0" dirty="0" smtClean="0">
                <a:latin typeface="Courier"/>
              </a:rPr>
              <a:t>$ java -server </a:t>
            </a:r>
            <a:r>
              <a:rPr lang="en-US" sz="1800" b="0" dirty="0" err="1" smtClean="0">
                <a:latin typeface="Courier"/>
              </a:rPr>
              <a:t>MyBigServerApp</a:t>
            </a:r>
            <a:endParaRPr lang="en-US" sz="1800" b="0" dirty="0" smtClean="0">
              <a:latin typeface="Courier"/>
            </a:endParaRPr>
          </a:p>
        </p:txBody>
      </p:sp>
    </p:spTree>
    <p:extLst>
      <p:ext uri="{BB962C8B-B14F-4D97-AF65-F5344CB8AC3E}">
        <p14:creationId xmlns:p14="http://schemas.microsoft.com/office/powerpoint/2010/main" val="2274762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GB">
                <a:latin typeface="Arial" charset="0"/>
              </a:rPr>
              <a:t>Object Finalization</a:t>
            </a:r>
          </a:p>
        </p:txBody>
      </p:sp>
      <p:sp>
        <p:nvSpPr>
          <p:cNvPr id="26626" name="Rectangle 3"/>
          <p:cNvSpPr>
            <a:spLocks noGrp="1" noChangeArrowheads="1"/>
          </p:cNvSpPr>
          <p:nvPr>
            <p:ph type="body" idx="1"/>
          </p:nvPr>
        </p:nvSpPr>
        <p:spPr>
          <a:xfrm>
            <a:off x="381000" y="1066800"/>
            <a:ext cx="8275638" cy="5562600"/>
          </a:xfrm>
        </p:spPr>
        <p:txBody>
          <a:bodyPr/>
          <a:lstStyle/>
          <a:p>
            <a:r>
              <a:rPr lang="en-GB" dirty="0">
                <a:latin typeface="Arial" charset="0"/>
              </a:rPr>
              <a:t>Object can have </a:t>
            </a:r>
            <a:r>
              <a:rPr lang="en-GB" dirty="0">
                <a:latin typeface="Courier"/>
              </a:rPr>
              <a:t>finalize()</a:t>
            </a:r>
            <a:r>
              <a:rPr lang="en-GB" dirty="0">
                <a:latin typeface="Arial" charset="0"/>
              </a:rPr>
              <a:t> method</a:t>
            </a:r>
          </a:p>
          <a:p>
            <a:pPr lvl="2"/>
            <a:r>
              <a:rPr lang="en-GB" dirty="0">
                <a:latin typeface="Arial" charset="0"/>
                <a:ea typeface="ＭＳ Ｐゴシック" charset="0"/>
              </a:rPr>
              <a:t>defined in </a:t>
            </a:r>
            <a:r>
              <a:rPr lang="en-GB" dirty="0" err="1">
                <a:latin typeface="Courier"/>
                <a:ea typeface="ＭＳ Ｐゴシック" charset="0"/>
              </a:rPr>
              <a:t>java.lang.Object</a:t>
            </a:r>
            <a:endParaRPr lang="en-GB" dirty="0">
              <a:latin typeface="Arial" charset="0"/>
              <a:ea typeface="ＭＳ Ｐゴシック" charset="0"/>
            </a:endParaRPr>
          </a:p>
          <a:p>
            <a:pPr lvl="2"/>
            <a:r>
              <a:rPr lang="en-GB" dirty="0">
                <a:latin typeface="Arial" charset="0"/>
                <a:ea typeface="ＭＳ Ｐゴシック" charset="0"/>
              </a:rPr>
              <a:t>override for specific behaviour</a:t>
            </a:r>
            <a:br>
              <a:rPr lang="en-GB" dirty="0">
                <a:latin typeface="Arial" charset="0"/>
                <a:ea typeface="ＭＳ Ｐゴシック" charset="0"/>
              </a:rPr>
            </a:br>
            <a:endParaRPr lang="en-GB" dirty="0">
              <a:latin typeface="Arial" charset="0"/>
              <a:ea typeface="ＭＳ Ｐゴシック" charset="0"/>
            </a:endParaRPr>
          </a:p>
          <a:p>
            <a:r>
              <a:rPr lang="en-GB" dirty="0">
                <a:latin typeface="Arial" charset="0"/>
              </a:rPr>
              <a:t>Called by garbage collector</a:t>
            </a:r>
          </a:p>
          <a:p>
            <a:pPr lvl="2"/>
            <a:r>
              <a:rPr lang="en-GB" dirty="0">
                <a:latin typeface="Arial" charset="0"/>
                <a:ea typeface="ＭＳ Ｐゴシック" charset="0"/>
              </a:rPr>
              <a:t>after object marked for reclamation</a:t>
            </a:r>
          </a:p>
          <a:p>
            <a:pPr lvl="2"/>
            <a:endParaRPr lang="en-GB" dirty="0">
              <a:latin typeface="Arial" charset="0"/>
              <a:ea typeface="ＭＳ Ｐゴシック" charset="0"/>
            </a:endParaRPr>
          </a:p>
          <a:p>
            <a:r>
              <a:rPr lang="en-GB" dirty="0" smtClean="0">
                <a:latin typeface="Arial" charset="0"/>
              </a:rPr>
              <a:t>Originally designed </a:t>
            </a:r>
            <a:r>
              <a:rPr lang="en-GB" dirty="0">
                <a:latin typeface="Arial" charset="0"/>
              </a:rPr>
              <a:t>for </a:t>
            </a:r>
            <a:r>
              <a:rPr lang="en-GB" smtClean="0">
                <a:latin typeface="Arial" charset="0"/>
              </a:rPr>
              <a:t/>
            </a:r>
            <a:br>
              <a:rPr lang="en-GB" smtClean="0">
                <a:latin typeface="Arial" charset="0"/>
              </a:rPr>
            </a:br>
            <a:r>
              <a:rPr lang="en-GB" smtClean="0">
                <a:latin typeface="Arial" charset="0"/>
              </a:rPr>
              <a:t>resourcecleanup</a:t>
            </a:r>
            <a:endParaRPr lang="en-GB" dirty="0">
              <a:latin typeface="Arial" charset="0"/>
            </a:endParaRPr>
          </a:p>
          <a:p>
            <a:pPr lvl="2"/>
            <a:r>
              <a:rPr lang="en-GB" dirty="0">
                <a:latin typeface="Arial" charset="0"/>
                <a:ea typeface="ＭＳ Ｐゴシック" charset="0"/>
              </a:rPr>
              <a:t>but non-deterministic</a:t>
            </a:r>
          </a:p>
          <a:p>
            <a:pPr lvl="2"/>
            <a:r>
              <a:rPr lang="en-GB" dirty="0">
                <a:latin typeface="Arial" charset="0"/>
                <a:ea typeface="ＭＳ Ｐゴシック" charset="0"/>
              </a:rPr>
              <a:t>generally not recommended</a:t>
            </a:r>
          </a:p>
          <a:p>
            <a:pPr lvl="2"/>
            <a:endParaRPr lang="en-GB" dirty="0">
              <a:latin typeface="Arial" charset="0"/>
              <a:ea typeface="ＭＳ Ｐゴシック" charset="0"/>
            </a:endParaRPr>
          </a:p>
          <a:p>
            <a:endParaRPr lang="en-GB" dirty="0">
              <a:latin typeface="Arial" charset="0"/>
            </a:endParaRPr>
          </a:p>
        </p:txBody>
      </p:sp>
      <p:sp>
        <p:nvSpPr>
          <p:cNvPr id="93188" name="Text Box 4"/>
          <p:cNvSpPr txBox="1">
            <a:spLocks noChangeArrowheads="1"/>
          </p:cNvSpPr>
          <p:nvPr/>
        </p:nvSpPr>
        <p:spPr bwMode="auto">
          <a:xfrm>
            <a:off x="4572000" y="3352800"/>
            <a:ext cx="4114800" cy="270213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GB" sz="1600" b="0" dirty="0" smtClean="0">
                <a:latin typeface="Courier"/>
              </a:rPr>
              <a:t>public class </a:t>
            </a:r>
            <a:r>
              <a:rPr lang="en-GB" sz="1600" b="0" dirty="0" err="1" smtClean="0">
                <a:latin typeface="Courier"/>
              </a:rPr>
              <a:t>MyClass</a:t>
            </a:r>
            <a:endParaRPr lang="en-GB" sz="1600" b="0" dirty="0" smtClean="0">
              <a:latin typeface="Courier"/>
            </a:endParaRPr>
          </a:p>
          <a:p>
            <a:pPr>
              <a:defRPr/>
            </a:pPr>
            <a:r>
              <a:rPr lang="en-GB" sz="1600" b="0" dirty="0" smtClean="0">
                <a:latin typeface="Courier"/>
              </a:rPr>
              <a:t>{</a:t>
            </a:r>
          </a:p>
          <a:p>
            <a:pPr>
              <a:defRPr/>
            </a:pPr>
            <a:r>
              <a:rPr lang="en-GB" sz="1600" b="0" dirty="0" smtClean="0">
                <a:latin typeface="Courier"/>
              </a:rPr>
              <a:t>  …</a:t>
            </a:r>
          </a:p>
          <a:p>
            <a:pPr>
              <a:defRPr/>
            </a:pPr>
            <a:r>
              <a:rPr lang="en-GB" sz="1600" b="0" dirty="0" smtClean="0">
                <a:latin typeface="Courier"/>
              </a:rPr>
              <a:t>  </a:t>
            </a:r>
            <a:r>
              <a:rPr lang="en-GB" sz="1600" b="0" dirty="0" smtClean="0">
                <a:solidFill>
                  <a:schemeClr val="accent1">
                    <a:lumMod val="75000"/>
                  </a:schemeClr>
                </a:solidFill>
                <a:latin typeface="Courier"/>
              </a:rPr>
              <a:t>public void finalize() </a:t>
            </a:r>
            <a:br>
              <a:rPr lang="en-GB" sz="1600" b="0" dirty="0" smtClean="0">
                <a:solidFill>
                  <a:schemeClr val="accent1">
                    <a:lumMod val="75000"/>
                  </a:schemeClr>
                </a:solidFill>
                <a:latin typeface="Courier"/>
              </a:rPr>
            </a:br>
            <a:r>
              <a:rPr lang="en-GB" sz="1600" b="0" dirty="0" smtClean="0">
                <a:solidFill>
                  <a:schemeClr val="accent1">
                    <a:lumMod val="75000"/>
                  </a:schemeClr>
                </a:solidFill>
                <a:latin typeface="Courier"/>
              </a:rPr>
              <a:t>              throws </a:t>
            </a:r>
            <a:r>
              <a:rPr lang="en-GB" sz="1600" b="0" dirty="0" err="1" smtClean="0">
                <a:solidFill>
                  <a:schemeClr val="accent1">
                    <a:lumMod val="75000"/>
                  </a:schemeClr>
                </a:solidFill>
                <a:latin typeface="Courier"/>
              </a:rPr>
              <a:t>Throwable</a:t>
            </a:r>
            <a:endParaRPr lang="en-GB" sz="1600" b="0" dirty="0" smtClean="0">
              <a:solidFill>
                <a:schemeClr val="accent1">
                  <a:lumMod val="75000"/>
                </a:schemeClr>
              </a:solidFill>
              <a:latin typeface="Courier"/>
            </a:endParaRPr>
          </a:p>
          <a:p>
            <a:pPr>
              <a:defRPr/>
            </a:pPr>
            <a:r>
              <a:rPr lang="en-GB" sz="1600" b="0" dirty="0" smtClean="0">
                <a:solidFill>
                  <a:schemeClr val="accent1">
                    <a:lumMod val="75000"/>
                  </a:schemeClr>
                </a:solidFill>
                <a:latin typeface="Courier"/>
              </a:rPr>
              <a:t>  {</a:t>
            </a:r>
          </a:p>
          <a:p>
            <a:pPr>
              <a:defRPr/>
            </a:pPr>
            <a:r>
              <a:rPr lang="en-GB" sz="1600" b="0" dirty="0" smtClean="0">
                <a:solidFill>
                  <a:schemeClr val="accent1">
                    <a:lumMod val="75000"/>
                  </a:schemeClr>
                </a:solidFill>
                <a:latin typeface="Courier"/>
              </a:rPr>
              <a:t>    // Do </a:t>
            </a:r>
            <a:r>
              <a:rPr lang="en-GB" sz="1600" b="0" dirty="0" err="1" smtClean="0">
                <a:solidFill>
                  <a:schemeClr val="accent1">
                    <a:lumMod val="75000"/>
                  </a:schemeClr>
                </a:solidFill>
                <a:latin typeface="Courier"/>
              </a:rPr>
              <a:t>cleanup</a:t>
            </a:r>
            <a:r>
              <a:rPr lang="en-GB" sz="1600" b="0" dirty="0" smtClean="0">
                <a:solidFill>
                  <a:schemeClr val="accent1">
                    <a:lumMod val="75000"/>
                  </a:schemeClr>
                </a:solidFill>
                <a:latin typeface="Courier"/>
              </a:rPr>
              <a:t> things…</a:t>
            </a:r>
          </a:p>
          <a:p>
            <a:pPr>
              <a:defRPr/>
            </a:pPr>
            <a:r>
              <a:rPr lang="en-GB" sz="1600" b="0" dirty="0" smtClean="0">
                <a:solidFill>
                  <a:schemeClr val="accent1">
                    <a:lumMod val="75000"/>
                  </a:schemeClr>
                </a:solidFill>
                <a:latin typeface="Courier"/>
              </a:rPr>
              <a:t>    </a:t>
            </a:r>
            <a:r>
              <a:rPr lang="en-GB" sz="1600" b="0" dirty="0" err="1" smtClean="0">
                <a:solidFill>
                  <a:schemeClr val="accent1">
                    <a:lumMod val="75000"/>
                  </a:schemeClr>
                </a:solidFill>
                <a:latin typeface="Courier"/>
              </a:rPr>
              <a:t>super.finalize</a:t>
            </a:r>
            <a:r>
              <a:rPr lang="en-GB" sz="1600" b="0" dirty="0" smtClean="0">
                <a:solidFill>
                  <a:schemeClr val="accent1">
                    <a:lumMod val="75000"/>
                  </a:schemeClr>
                </a:solidFill>
                <a:latin typeface="Courier"/>
              </a:rPr>
              <a:t>();</a:t>
            </a:r>
          </a:p>
          <a:p>
            <a:pPr>
              <a:defRPr/>
            </a:pPr>
            <a:r>
              <a:rPr lang="en-GB" sz="1600" b="0" dirty="0" smtClean="0">
                <a:solidFill>
                  <a:schemeClr val="accent1">
                    <a:lumMod val="75000"/>
                  </a:schemeClr>
                </a:solidFill>
                <a:latin typeface="Courier"/>
              </a:rPr>
              <a:t>  }</a:t>
            </a:r>
          </a:p>
          <a:p>
            <a:pPr>
              <a:defRPr/>
            </a:pPr>
            <a:r>
              <a:rPr lang="en-GB" sz="1600" b="0" dirty="0" smtClean="0">
                <a:latin typeface="Courier"/>
              </a:rPr>
              <a:t>}</a:t>
            </a:r>
          </a:p>
        </p:txBody>
      </p:sp>
    </p:spTree>
    <p:extLst>
      <p:ext uri="{BB962C8B-B14F-4D97-AF65-F5344CB8AC3E}">
        <p14:creationId xmlns:p14="http://schemas.microsoft.com/office/powerpoint/2010/main" val="12416588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GB">
                <a:latin typeface="Arial" charset="0"/>
              </a:rPr>
              <a:t>Garbage Collection</a:t>
            </a:r>
          </a:p>
        </p:txBody>
      </p:sp>
      <p:sp>
        <p:nvSpPr>
          <p:cNvPr id="6146" name="Rectangle 3"/>
          <p:cNvSpPr>
            <a:spLocks noGrp="1" noChangeArrowheads="1"/>
          </p:cNvSpPr>
          <p:nvPr>
            <p:ph type="body" idx="1"/>
          </p:nvPr>
        </p:nvSpPr>
        <p:spPr>
          <a:xfrm>
            <a:off x="381000" y="1066800"/>
            <a:ext cx="8442325" cy="4911725"/>
          </a:xfrm>
        </p:spPr>
        <p:txBody>
          <a:bodyPr/>
          <a:lstStyle/>
          <a:p>
            <a:r>
              <a:rPr lang="en-GB">
                <a:latin typeface="Arial" charset="0"/>
              </a:rPr>
              <a:t>Automatic detection and reclaiming of unused </a:t>
            </a:r>
            <a:br>
              <a:rPr lang="en-GB">
                <a:latin typeface="Arial" charset="0"/>
              </a:rPr>
            </a:br>
            <a:r>
              <a:rPr lang="en-GB">
                <a:latin typeface="Arial" charset="0"/>
              </a:rPr>
              <a:t>heap memory </a:t>
            </a:r>
          </a:p>
          <a:p>
            <a:pPr lvl="2"/>
            <a:endParaRPr lang="en-GB">
              <a:latin typeface="Arial" charset="0"/>
              <a:ea typeface="ＭＳ Ｐゴシック" charset="0"/>
            </a:endParaRPr>
          </a:p>
          <a:p>
            <a:r>
              <a:rPr lang="en-GB">
                <a:latin typeface="Arial" charset="0"/>
              </a:rPr>
              <a:t>Advantages</a:t>
            </a:r>
          </a:p>
          <a:p>
            <a:pPr lvl="2"/>
            <a:r>
              <a:rPr lang="en-GB">
                <a:latin typeface="Arial" charset="0"/>
                <a:ea typeface="ＭＳ Ｐゴシック" charset="0"/>
              </a:rPr>
              <a:t>reduces likelihood of memory leak</a:t>
            </a:r>
          </a:p>
          <a:p>
            <a:pPr lvl="2"/>
            <a:r>
              <a:rPr lang="en-GB">
                <a:latin typeface="Arial" charset="0"/>
                <a:ea typeface="ＭＳ Ｐゴシック" charset="0"/>
              </a:rPr>
              <a:t>reduces likelihood of crash due to premature freeing of memory</a:t>
            </a:r>
          </a:p>
          <a:p>
            <a:pPr lvl="2"/>
            <a:r>
              <a:rPr lang="en-GB">
                <a:latin typeface="Arial" charset="0"/>
                <a:ea typeface="ＭＳ Ｐゴシック" charset="0"/>
              </a:rPr>
              <a:t>generally simplifies code</a:t>
            </a:r>
          </a:p>
          <a:p>
            <a:pPr lvl="2"/>
            <a:endParaRPr lang="en-GB">
              <a:latin typeface="Arial" charset="0"/>
              <a:ea typeface="ＭＳ Ｐゴシック" charset="0"/>
            </a:endParaRPr>
          </a:p>
          <a:p>
            <a:r>
              <a:rPr lang="en-GB">
                <a:latin typeface="Arial" charset="0"/>
              </a:rPr>
              <a:t>Disadvantages</a:t>
            </a:r>
          </a:p>
          <a:p>
            <a:pPr lvl="2"/>
            <a:r>
              <a:rPr lang="en-GB">
                <a:latin typeface="Arial" charset="0"/>
                <a:ea typeface="ＭＳ Ｐゴシック" charset="0"/>
              </a:rPr>
              <a:t>performance overhead</a:t>
            </a:r>
          </a:p>
          <a:p>
            <a:pPr lvl="2"/>
            <a:r>
              <a:rPr lang="en-GB">
                <a:latin typeface="Arial" charset="0"/>
                <a:ea typeface="ＭＳ Ｐゴシック" charset="0"/>
              </a:rPr>
              <a:t>usually deals only with</a:t>
            </a:r>
            <a:br>
              <a:rPr lang="en-GB">
                <a:latin typeface="Arial" charset="0"/>
                <a:ea typeface="ＭＳ Ｐゴシック" charset="0"/>
              </a:rPr>
            </a:br>
            <a:r>
              <a:rPr lang="en-GB">
                <a:latin typeface="Arial" charset="0"/>
                <a:ea typeface="ＭＳ Ｐゴシック" charset="0"/>
              </a:rPr>
              <a:t>memory, not other</a:t>
            </a:r>
            <a:br>
              <a:rPr lang="en-GB">
                <a:latin typeface="Arial" charset="0"/>
                <a:ea typeface="ＭＳ Ｐゴシック" charset="0"/>
              </a:rPr>
            </a:br>
            <a:r>
              <a:rPr lang="en-GB">
                <a:latin typeface="Arial" charset="0"/>
                <a:ea typeface="ＭＳ Ｐゴシック" charset="0"/>
              </a:rPr>
              <a:t>resources</a:t>
            </a:r>
          </a:p>
        </p:txBody>
      </p:sp>
      <p:graphicFrame>
        <p:nvGraphicFramePr>
          <p:cNvPr id="6147" name="Object 2"/>
          <p:cNvGraphicFramePr>
            <a:graphicFrameLocks noChangeAspect="1"/>
          </p:cNvGraphicFramePr>
          <p:nvPr/>
        </p:nvGraphicFramePr>
        <p:xfrm>
          <a:off x="4857750" y="4579938"/>
          <a:ext cx="3563938" cy="1065212"/>
        </p:xfrm>
        <a:graphic>
          <a:graphicData uri="http://schemas.openxmlformats.org/presentationml/2006/ole">
            <mc:AlternateContent xmlns:mc="http://schemas.openxmlformats.org/markup-compatibility/2006">
              <mc:Choice xmlns:v="urn:schemas-microsoft-com:vml" Requires="v">
                <p:oleObj spid="_x0000_s1073" name="Clip" r:id="rId4" imgW="2413000" imgH="723900" progId="MS_ClipArt_Gallery.2">
                  <p:embed/>
                </p:oleObj>
              </mc:Choice>
              <mc:Fallback>
                <p:oleObj name="Clip" r:id="rId4" imgW="2413000" imgH="7239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4579938"/>
                        <a:ext cx="3563938"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5797766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GB">
                <a:latin typeface="Arial" charset="0"/>
              </a:rPr>
              <a:t>Reference Objects</a:t>
            </a:r>
          </a:p>
        </p:txBody>
      </p:sp>
      <p:sp>
        <p:nvSpPr>
          <p:cNvPr id="28674" name="Rectangle 3"/>
          <p:cNvSpPr>
            <a:spLocks noGrp="1" noChangeArrowheads="1"/>
          </p:cNvSpPr>
          <p:nvPr>
            <p:ph type="body" idx="1"/>
          </p:nvPr>
        </p:nvSpPr>
        <p:spPr>
          <a:xfrm>
            <a:off x="381000" y="1066800"/>
            <a:ext cx="8686800" cy="4191000"/>
          </a:xfrm>
        </p:spPr>
        <p:txBody>
          <a:bodyPr/>
          <a:lstStyle/>
          <a:p>
            <a:r>
              <a:rPr lang="en-GB" dirty="0">
                <a:latin typeface="Arial" charset="0"/>
              </a:rPr>
              <a:t>Allows object reachability to be specified in stages</a:t>
            </a:r>
          </a:p>
          <a:p>
            <a:pPr lvl="2"/>
            <a:endParaRPr lang="en-GB" dirty="0">
              <a:latin typeface="Arial" charset="0"/>
              <a:ea typeface="ＭＳ Ｐゴシック" charset="0"/>
            </a:endParaRPr>
          </a:p>
          <a:p>
            <a:r>
              <a:rPr lang="en-GB" dirty="0">
                <a:latin typeface="Arial" charset="0"/>
              </a:rPr>
              <a:t>Three levels of reference object</a:t>
            </a:r>
          </a:p>
          <a:p>
            <a:pPr lvl="2"/>
            <a:r>
              <a:rPr lang="en-GB" dirty="0">
                <a:latin typeface="Arial" charset="0"/>
                <a:ea typeface="ＭＳ Ｐゴシック" charset="0"/>
              </a:rPr>
              <a:t>soft</a:t>
            </a:r>
          </a:p>
          <a:p>
            <a:pPr lvl="2"/>
            <a:r>
              <a:rPr lang="en-GB" dirty="0">
                <a:latin typeface="Arial" charset="0"/>
                <a:ea typeface="ＭＳ Ｐゴシック" charset="0"/>
              </a:rPr>
              <a:t>weak</a:t>
            </a:r>
          </a:p>
          <a:p>
            <a:pPr lvl="2"/>
            <a:r>
              <a:rPr lang="en-GB" dirty="0">
                <a:latin typeface="Arial" charset="0"/>
                <a:ea typeface="ＭＳ Ｐゴシック" charset="0"/>
              </a:rPr>
              <a:t>phantom</a:t>
            </a:r>
          </a:p>
          <a:p>
            <a:pPr lvl="2"/>
            <a:endParaRPr lang="en-GB" dirty="0">
              <a:latin typeface="Arial" charset="0"/>
              <a:ea typeface="ＭＳ Ｐゴシック" charset="0"/>
            </a:endParaRPr>
          </a:p>
          <a:p>
            <a:r>
              <a:rPr lang="en-GB" dirty="0">
                <a:latin typeface="Arial" charset="0"/>
              </a:rPr>
              <a:t>Each carries </a:t>
            </a:r>
            <a:br>
              <a:rPr lang="en-GB" dirty="0">
                <a:latin typeface="Arial" charset="0"/>
              </a:rPr>
            </a:br>
            <a:r>
              <a:rPr lang="en-GB" dirty="0">
                <a:latin typeface="Arial" charset="0"/>
              </a:rPr>
              <a:t>reference to actual</a:t>
            </a:r>
            <a:br>
              <a:rPr lang="en-GB" dirty="0">
                <a:latin typeface="Arial" charset="0"/>
              </a:rPr>
            </a:br>
            <a:r>
              <a:rPr lang="en-GB" dirty="0">
                <a:latin typeface="Arial" charset="0"/>
              </a:rPr>
              <a:t>object</a:t>
            </a:r>
          </a:p>
          <a:p>
            <a:pPr lvl="2"/>
            <a:r>
              <a:rPr lang="en-GB" dirty="0">
                <a:latin typeface="Arial" charset="0"/>
                <a:ea typeface="ＭＳ Ｐゴシック" charset="0"/>
              </a:rPr>
              <a:t>referent</a:t>
            </a:r>
          </a:p>
        </p:txBody>
      </p:sp>
      <p:sp>
        <p:nvSpPr>
          <p:cNvPr id="28679" name="Line 8"/>
          <p:cNvSpPr>
            <a:spLocks noChangeShapeType="1"/>
          </p:cNvSpPr>
          <p:nvPr/>
        </p:nvSpPr>
        <p:spPr bwMode="auto">
          <a:xfrm>
            <a:off x="6388100" y="3957638"/>
            <a:ext cx="0" cy="133032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8680" name="Line 9"/>
          <p:cNvSpPr>
            <a:spLocks noChangeShapeType="1"/>
          </p:cNvSpPr>
          <p:nvPr/>
        </p:nvSpPr>
        <p:spPr bwMode="auto">
          <a:xfrm>
            <a:off x="5402263" y="3957638"/>
            <a:ext cx="0" cy="360362"/>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28681" name="Line 10"/>
          <p:cNvSpPr>
            <a:spLocks noChangeShapeType="1"/>
          </p:cNvSpPr>
          <p:nvPr/>
        </p:nvSpPr>
        <p:spPr bwMode="auto">
          <a:xfrm>
            <a:off x="7361238" y="3962400"/>
            <a:ext cx="0" cy="360363"/>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95236" name="AutoShape 4"/>
          <p:cNvSpPr>
            <a:spLocks noChangeArrowheads="1"/>
          </p:cNvSpPr>
          <p:nvPr/>
        </p:nvSpPr>
        <p:spPr bwMode="auto">
          <a:xfrm>
            <a:off x="4724400" y="3124200"/>
            <a:ext cx="3327401" cy="838200"/>
          </a:xfrm>
          <a:prstGeom prst="roundRect">
            <a:avLst>
              <a:gd name="adj" fmla="val 16667"/>
            </a:avLst>
          </a:prstGeom>
          <a:solidFill>
            <a:srgbClr val="E3E7FF"/>
          </a:solidFill>
          <a:ln w="9525">
            <a:solidFill>
              <a:srgbClr val="BFC8FB"/>
            </a:solidFill>
            <a:round/>
            <a:headEnd type="none" w="sm" len="sm"/>
            <a:tailEnd type="none" w="sm" len="sm"/>
          </a:ln>
          <a:effectLst/>
        </p:spPr>
        <p:txBody>
          <a:bodyPr wrap="none" anchor="ctr"/>
          <a:lstStyle/>
          <a:p>
            <a:pPr algn="ctr">
              <a:defRPr/>
            </a:pPr>
            <a:r>
              <a:rPr lang="en-GB" sz="1600" b="0" dirty="0" err="1" smtClean="0">
                <a:latin typeface="Courier"/>
                <a:cs typeface="Courier"/>
              </a:rPr>
              <a:t>java.lang.ref.Reference</a:t>
            </a:r>
            <a:r>
              <a:rPr lang="en-GB" sz="1600" b="0" dirty="0" smtClean="0">
                <a:latin typeface="Courier"/>
                <a:cs typeface="Courier"/>
              </a:rPr>
              <a:t>&lt;T&gt;</a:t>
            </a:r>
            <a:r>
              <a:rPr lang="en-GB" sz="1800" b="0" dirty="0"/>
              <a:t/>
            </a:r>
            <a:br>
              <a:rPr lang="en-GB" sz="1800" b="0" dirty="0"/>
            </a:br>
            <a:r>
              <a:rPr lang="en-GB" sz="1800" b="0" dirty="0"/>
              <a:t>(abstract)</a:t>
            </a:r>
          </a:p>
        </p:txBody>
      </p:sp>
      <p:sp>
        <p:nvSpPr>
          <p:cNvPr id="95237" name="AutoShape 5"/>
          <p:cNvSpPr>
            <a:spLocks noChangeArrowheads="1"/>
          </p:cNvSpPr>
          <p:nvPr/>
        </p:nvSpPr>
        <p:spPr bwMode="auto">
          <a:xfrm>
            <a:off x="3911571" y="4324586"/>
            <a:ext cx="2336800" cy="600075"/>
          </a:xfrm>
          <a:prstGeom prst="roundRect">
            <a:avLst>
              <a:gd name="adj" fmla="val 16667"/>
            </a:avLst>
          </a:prstGeom>
          <a:solidFill>
            <a:srgbClr val="E3E7FF"/>
          </a:solidFill>
          <a:ln w="9525">
            <a:solidFill>
              <a:srgbClr val="BFC8FB"/>
            </a:solidFill>
            <a:round/>
            <a:headEnd type="none" w="sm" len="sm"/>
            <a:tailEnd type="none" w="sm" len="sm"/>
          </a:ln>
          <a:effectLst/>
        </p:spPr>
        <p:txBody>
          <a:bodyPr wrap="none" anchor="ctr"/>
          <a:lstStyle/>
          <a:p>
            <a:pPr algn="ctr">
              <a:defRPr/>
            </a:pPr>
            <a:r>
              <a:rPr lang="en-GB" sz="1600" b="0" dirty="0" err="1" smtClean="0">
                <a:latin typeface="Courier"/>
                <a:cs typeface="Courier"/>
              </a:rPr>
              <a:t>SoftReference</a:t>
            </a:r>
            <a:r>
              <a:rPr lang="en-GB" sz="1600" b="0" dirty="0" smtClean="0">
                <a:latin typeface="Courier"/>
                <a:cs typeface="Courier"/>
              </a:rPr>
              <a:t>&lt;T&gt;</a:t>
            </a:r>
            <a:endParaRPr lang="en-GB" sz="1600" b="0" dirty="0">
              <a:latin typeface="Courier"/>
              <a:cs typeface="Courier"/>
            </a:endParaRPr>
          </a:p>
        </p:txBody>
      </p:sp>
      <p:sp>
        <p:nvSpPr>
          <p:cNvPr id="95238" name="AutoShape 6"/>
          <p:cNvSpPr>
            <a:spLocks noChangeArrowheads="1"/>
          </p:cNvSpPr>
          <p:nvPr/>
        </p:nvSpPr>
        <p:spPr bwMode="auto">
          <a:xfrm>
            <a:off x="5257800" y="5257800"/>
            <a:ext cx="2336800" cy="600075"/>
          </a:xfrm>
          <a:prstGeom prst="roundRect">
            <a:avLst>
              <a:gd name="adj" fmla="val 16667"/>
            </a:avLst>
          </a:prstGeom>
          <a:solidFill>
            <a:srgbClr val="E3E7FF"/>
          </a:solidFill>
          <a:ln w="9525">
            <a:solidFill>
              <a:srgbClr val="BFC8FB"/>
            </a:solidFill>
            <a:round/>
            <a:headEnd type="none" w="sm" len="sm"/>
            <a:tailEnd type="none" w="sm" len="sm"/>
          </a:ln>
          <a:effectLst/>
        </p:spPr>
        <p:txBody>
          <a:bodyPr wrap="none" anchor="ctr"/>
          <a:lstStyle/>
          <a:p>
            <a:pPr algn="ctr">
              <a:defRPr/>
            </a:pPr>
            <a:r>
              <a:rPr lang="en-GB" sz="1600" b="0" dirty="0" err="1" smtClean="0">
                <a:latin typeface="Courier"/>
                <a:cs typeface="Courier"/>
              </a:rPr>
              <a:t>WeakReference</a:t>
            </a:r>
            <a:r>
              <a:rPr lang="en-GB" sz="1600" b="0" dirty="0" smtClean="0">
                <a:latin typeface="Courier"/>
                <a:cs typeface="Courier"/>
              </a:rPr>
              <a:t>&lt;T&gt;</a:t>
            </a:r>
            <a:endParaRPr lang="en-GB" sz="1800" b="0" dirty="0">
              <a:latin typeface="Courier"/>
              <a:cs typeface="Courier"/>
            </a:endParaRPr>
          </a:p>
        </p:txBody>
      </p:sp>
      <p:sp>
        <p:nvSpPr>
          <p:cNvPr id="95239" name="AutoShape 7"/>
          <p:cNvSpPr>
            <a:spLocks noChangeArrowheads="1"/>
          </p:cNvSpPr>
          <p:nvPr/>
        </p:nvSpPr>
        <p:spPr bwMode="auto">
          <a:xfrm>
            <a:off x="6477000" y="4324586"/>
            <a:ext cx="2503459" cy="600075"/>
          </a:xfrm>
          <a:prstGeom prst="roundRect">
            <a:avLst>
              <a:gd name="adj" fmla="val 16667"/>
            </a:avLst>
          </a:prstGeom>
          <a:solidFill>
            <a:srgbClr val="E3E7FF"/>
          </a:solidFill>
          <a:ln w="9525">
            <a:solidFill>
              <a:srgbClr val="BFC8FB"/>
            </a:solidFill>
            <a:round/>
            <a:headEnd type="none" w="sm" len="sm"/>
            <a:tailEnd type="none" w="sm" len="sm"/>
          </a:ln>
          <a:effectLst/>
        </p:spPr>
        <p:txBody>
          <a:bodyPr wrap="none" anchor="ctr"/>
          <a:lstStyle/>
          <a:p>
            <a:pPr algn="ctr">
              <a:defRPr/>
            </a:pPr>
            <a:r>
              <a:rPr lang="en-GB" sz="1600" b="0" dirty="0" err="1" smtClean="0">
                <a:latin typeface="Courier"/>
                <a:cs typeface="Courier"/>
              </a:rPr>
              <a:t>PhantomReference</a:t>
            </a:r>
            <a:r>
              <a:rPr lang="en-GB" sz="1600" b="0" dirty="0" smtClean="0">
                <a:latin typeface="Courier"/>
                <a:cs typeface="Courier"/>
              </a:rPr>
              <a:t>&lt;T&gt;</a:t>
            </a:r>
            <a:endParaRPr lang="en-GB" sz="1800" b="0" dirty="0">
              <a:latin typeface="Courier"/>
              <a:cs typeface="Courier"/>
            </a:endParaRPr>
          </a:p>
        </p:txBody>
      </p:sp>
    </p:spTree>
    <p:extLst>
      <p:ext uri="{BB962C8B-B14F-4D97-AF65-F5344CB8AC3E}">
        <p14:creationId xmlns:p14="http://schemas.microsoft.com/office/powerpoint/2010/main" val="208731338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116013" y="2692400"/>
            <a:ext cx="2003425" cy="706438"/>
          </a:xfrm>
          <a:prstGeom prst="roundRect">
            <a:avLst>
              <a:gd name="adj" fmla="val 16667"/>
            </a:avLst>
          </a:prstGeom>
          <a:solidFill>
            <a:schemeClr val="bg1"/>
          </a:solidFill>
          <a:ln w="9525">
            <a:solidFill>
              <a:schemeClr val="tx1"/>
            </a:solidFill>
            <a:round/>
            <a:headEnd type="none" w="sm" len="sm"/>
            <a:tailEnd type="none" w="sm" len="sm"/>
          </a:ln>
          <a:effectLst/>
        </p:spPr>
        <p:txBody>
          <a:bodyPr wrap="none" anchor="ctr"/>
          <a:lstStyle/>
          <a:p>
            <a:pPr>
              <a:defRPr/>
            </a:pPr>
            <a:endParaRPr lang="en-US" b="0"/>
          </a:p>
        </p:txBody>
      </p:sp>
      <p:sp>
        <p:nvSpPr>
          <p:cNvPr id="30722" name="Rectangle 3"/>
          <p:cNvSpPr>
            <a:spLocks noGrp="1" noChangeArrowheads="1"/>
          </p:cNvSpPr>
          <p:nvPr>
            <p:ph type="title"/>
          </p:nvPr>
        </p:nvSpPr>
        <p:spPr/>
        <p:txBody>
          <a:bodyPr/>
          <a:lstStyle/>
          <a:p>
            <a:r>
              <a:rPr lang="en-GB">
                <a:latin typeface="Arial" charset="0"/>
              </a:rPr>
              <a:t>Creating a Reference Object</a:t>
            </a:r>
          </a:p>
        </p:txBody>
      </p:sp>
      <p:sp>
        <p:nvSpPr>
          <p:cNvPr id="30723" name="Rectangle 4"/>
          <p:cNvSpPr>
            <a:spLocks noGrp="1" noChangeArrowheads="1"/>
          </p:cNvSpPr>
          <p:nvPr>
            <p:ph type="body" idx="1"/>
          </p:nvPr>
        </p:nvSpPr>
        <p:spPr>
          <a:xfrm>
            <a:off x="300038" y="5272088"/>
            <a:ext cx="8610600" cy="1433512"/>
          </a:xfrm>
        </p:spPr>
        <p:txBody>
          <a:bodyPr/>
          <a:lstStyle/>
          <a:p>
            <a:r>
              <a:rPr lang="en-GB" dirty="0">
                <a:latin typeface="Arial" charset="0"/>
              </a:rPr>
              <a:t>Pass referent to constructor</a:t>
            </a:r>
          </a:p>
          <a:p>
            <a:pPr lvl="2"/>
            <a:r>
              <a:rPr lang="en-GB" dirty="0">
                <a:latin typeface="Arial" charset="0"/>
                <a:ea typeface="ＭＳ Ｐゴシック" charset="0"/>
              </a:rPr>
              <a:t>retrieve referent using Reference Object's </a:t>
            </a:r>
            <a:r>
              <a:rPr lang="en-GB" dirty="0">
                <a:latin typeface="Courier"/>
                <a:ea typeface="ＭＳ Ｐゴシック" charset="0"/>
              </a:rPr>
              <a:t>get()</a:t>
            </a:r>
            <a:r>
              <a:rPr lang="en-GB" dirty="0">
                <a:latin typeface="Arial" charset="0"/>
                <a:ea typeface="ＭＳ Ｐゴシック" charset="0"/>
              </a:rPr>
              <a:t> method</a:t>
            </a:r>
          </a:p>
          <a:p>
            <a:pPr lvl="2"/>
            <a:r>
              <a:rPr lang="en-GB" dirty="0">
                <a:latin typeface="Arial" charset="0"/>
                <a:ea typeface="ＭＳ Ｐゴシック" charset="0"/>
              </a:rPr>
              <a:t>clear reference to referent using </a:t>
            </a:r>
            <a:r>
              <a:rPr lang="en-GB" dirty="0">
                <a:latin typeface="Courier"/>
                <a:ea typeface="ＭＳ Ｐゴシック" charset="0"/>
              </a:rPr>
              <a:t>clear()</a:t>
            </a:r>
            <a:r>
              <a:rPr lang="en-GB" dirty="0">
                <a:latin typeface="Arial" charset="0"/>
                <a:ea typeface="ＭＳ Ｐゴシック" charset="0"/>
              </a:rPr>
              <a:t> method</a:t>
            </a:r>
          </a:p>
        </p:txBody>
      </p:sp>
      <p:sp>
        <p:nvSpPr>
          <p:cNvPr id="30724" name="Oval 5"/>
          <p:cNvSpPr>
            <a:spLocks noChangeArrowheads="1"/>
          </p:cNvSpPr>
          <p:nvPr/>
        </p:nvSpPr>
        <p:spPr bwMode="auto">
          <a:xfrm>
            <a:off x="755650" y="1444625"/>
            <a:ext cx="1543050" cy="411163"/>
          </a:xfrm>
          <a:prstGeom prst="ellipse">
            <a:avLst/>
          </a:prstGeom>
          <a:solidFill>
            <a:srgbClr val="EBFFE3"/>
          </a:solidFill>
          <a:ln w="9525">
            <a:solidFill>
              <a:schemeClr val="tx1"/>
            </a:solidFill>
            <a:round/>
            <a:headEnd type="none" w="sm" len="sm"/>
            <a:tailEnd type="none" w="sm" len="sm"/>
          </a:ln>
        </p:spPr>
        <p:txBody>
          <a:bodyPr wrap="none" anchor="ctr"/>
          <a:lstStyle/>
          <a:p>
            <a:endParaRPr lang="en-US" b="0"/>
          </a:p>
        </p:txBody>
      </p:sp>
      <p:sp>
        <p:nvSpPr>
          <p:cNvPr id="30725" name="Oval 6"/>
          <p:cNvSpPr>
            <a:spLocks noChangeArrowheads="1"/>
          </p:cNvSpPr>
          <p:nvPr/>
        </p:nvSpPr>
        <p:spPr bwMode="auto">
          <a:xfrm>
            <a:off x="1319213" y="2828925"/>
            <a:ext cx="1543050" cy="411163"/>
          </a:xfrm>
          <a:prstGeom prst="ellipse">
            <a:avLst/>
          </a:prstGeom>
          <a:solidFill>
            <a:srgbClr val="EBFFE3"/>
          </a:solidFill>
          <a:ln w="9525">
            <a:solidFill>
              <a:schemeClr val="tx1"/>
            </a:solidFill>
            <a:round/>
            <a:headEnd type="none" w="sm" len="sm"/>
            <a:tailEnd type="none" w="sm" len="sm"/>
          </a:ln>
        </p:spPr>
        <p:txBody>
          <a:bodyPr wrap="none" anchor="ctr"/>
          <a:lstStyle/>
          <a:p>
            <a:endParaRPr lang="en-US" b="0"/>
          </a:p>
        </p:txBody>
      </p:sp>
      <p:sp>
        <p:nvSpPr>
          <p:cNvPr id="97287" name="AutoShape 7"/>
          <p:cNvSpPr>
            <a:spLocks noChangeArrowheads="1"/>
          </p:cNvSpPr>
          <p:nvPr/>
        </p:nvSpPr>
        <p:spPr bwMode="auto">
          <a:xfrm>
            <a:off x="1614488" y="4157663"/>
            <a:ext cx="2003425" cy="706437"/>
          </a:xfrm>
          <a:prstGeom prst="roundRect">
            <a:avLst>
              <a:gd name="adj" fmla="val 16667"/>
            </a:avLst>
          </a:prstGeom>
          <a:solidFill>
            <a:schemeClr val="bg1"/>
          </a:solidFill>
          <a:ln w="9525">
            <a:solidFill>
              <a:schemeClr val="tx1"/>
            </a:solidFill>
            <a:round/>
            <a:headEnd type="none" w="sm" len="sm"/>
            <a:tailEnd type="none" w="sm" len="sm"/>
          </a:ln>
          <a:effectLst/>
        </p:spPr>
        <p:txBody>
          <a:bodyPr wrap="none" anchor="ctr"/>
          <a:lstStyle/>
          <a:p>
            <a:pPr>
              <a:defRPr/>
            </a:pPr>
            <a:endParaRPr lang="en-US" b="0"/>
          </a:p>
        </p:txBody>
      </p:sp>
      <p:sp>
        <p:nvSpPr>
          <p:cNvPr id="30727" name="Line 8"/>
          <p:cNvSpPr>
            <a:spLocks noChangeShapeType="1"/>
          </p:cNvSpPr>
          <p:nvPr/>
        </p:nvSpPr>
        <p:spPr bwMode="auto">
          <a:xfrm>
            <a:off x="1609725" y="1708150"/>
            <a:ext cx="393700" cy="98425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30728" name="Line 9"/>
          <p:cNvSpPr>
            <a:spLocks noChangeShapeType="1"/>
          </p:cNvSpPr>
          <p:nvPr/>
        </p:nvSpPr>
        <p:spPr bwMode="auto">
          <a:xfrm>
            <a:off x="2058988" y="3108325"/>
            <a:ext cx="377825" cy="1017588"/>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97290" name="Text Box 10"/>
          <p:cNvSpPr txBox="1">
            <a:spLocks noChangeArrowheads="1"/>
          </p:cNvSpPr>
          <p:nvPr/>
        </p:nvSpPr>
        <p:spPr bwMode="auto">
          <a:xfrm>
            <a:off x="2971800" y="1295400"/>
            <a:ext cx="5479285" cy="732363"/>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GB" sz="1600" b="0" dirty="0" err="1" smtClean="0">
                <a:latin typeface="Courier"/>
              </a:rPr>
              <a:t>SoftReference</a:t>
            </a:r>
            <a:r>
              <a:rPr lang="en-GB" sz="1600" b="0" dirty="0" smtClean="0">
                <a:latin typeface="Courier"/>
              </a:rPr>
              <a:t>&lt;Object&gt; </a:t>
            </a:r>
            <a:r>
              <a:rPr lang="en-GB" sz="1600" b="0" dirty="0" err="1" smtClean="0">
                <a:latin typeface="Courier"/>
              </a:rPr>
              <a:t>sr</a:t>
            </a:r>
            <a:r>
              <a:rPr lang="en-GB" sz="1600" b="0" dirty="0" smtClean="0">
                <a:latin typeface="Courier"/>
              </a:rPr>
              <a:t> = </a:t>
            </a:r>
            <a:br>
              <a:rPr lang="en-GB" sz="1600" b="0" dirty="0" smtClean="0">
                <a:latin typeface="Courier"/>
              </a:rPr>
            </a:br>
            <a:r>
              <a:rPr lang="en-GB" sz="1600" b="0" dirty="0" smtClean="0">
                <a:latin typeface="Courier"/>
              </a:rPr>
              <a:t>       new </a:t>
            </a:r>
            <a:r>
              <a:rPr lang="en-GB" sz="1600" b="0" dirty="0" err="1" smtClean="0">
                <a:latin typeface="Courier"/>
              </a:rPr>
              <a:t>SoftReference</a:t>
            </a:r>
            <a:r>
              <a:rPr lang="en-GB" sz="1600" b="0" dirty="0" smtClean="0">
                <a:latin typeface="Courier"/>
              </a:rPr>
              <a:t>&lt;&gt;(</a:t>
            </a:r>
            <a:r>
              <a:rPr lang="en-GB" sz="1600" b="0" dirty="0">
                <a:latin typeface="Courier"/>
              </a:rPr>
              <a:t> </a:t>
            </a:r>
            <a:r>
              <a:rPr lang="en-GB" sz="1600" b="0" dirty="0" smtClean="0">
                <a:latin typeface="Courier"/>
              </a:rPr>
              <a:t>new Object() );</a:t>
            </a:r>
          </a:p>
        </p:txBody>
      </p:sp>
      <p:sp>
        <p:nvSpPr>
          <p:cNvPr id="30730" name="Text Box 11"/>
          <p:cNvSpPr txBox="1">
            <a:spLocks noChangeArrowheads="1"/>
          </p:cNvSpPr>
          <p:nvPr/>
        </p:nvSpPr>
        <p:spPr bwMode="auto">
          <a:xfrm>
            <a:off x="630238" y="1193800"/>
            <a:ext cx="4617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800" b="0" dirty="0" err="1">
                <a:latin typeface="Courier"/>
                <a:cs typeface="Courier"/>
              </a:rPr>
              <a:t>sr</a:t>
            </a:r>
            <a:endParaRPr lang="en-GB" sz="1800" b="0" dirty="0">
              <a:latin typeface="Courier"/>
              <a:cs typeface="Courier"/>
            </a:endParaRPr>
          </a:p>
        </p:txBody>
      </p:sp>
      <p:sp>
        <p:nvSpPr>
          <p:cNvPr id="30731" name="Text Box 12"/>
          <p:cNvSpPr txBox="1">
            <a:spLocks noChangeArrowheads="1"/>
          </p:cNvSpPr>
          <p:nvPr/>
        </p:nvSpPr>
        <p:spPr bwMode="auto">
          <a:xfrm>
            <a:off x="3600450" y="2689225"/>
            <a:ext cx="14963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SoftReference </a:t>
            </a:r>
            <a:br>
              <a:rPr lang="en-GB" sz="1600" b="0">
                <a:latin typeface="Arial" charset="0"/>
              </a:rPr>
            </a:br>
            <a:r>
              <a:rPr lang="en-GB" sz="1600" b="0">
                <a:latin typeface="Arial" charset="0"/>
              </a:rPr>
              <a:t>object</a:t>
            </a:r>
          </a:p>
        </p:txBody>
      </p:sp>
      <p:sp>
        <p:nvSpPr>
          <p:cNvPr id="30732" name="Line 13"/>
          <p:cNvSpPr>
            <a:spLocks noChangeShapeType="1"/>
          </p:cNvSpPr>
          <p:nvPr/>
        </p:nvSpPr>
        <p:spPr bwMode="auto">
          <a:xfrm>
            <a:off x="3070225" y="2922588"/>
            <a:ext cx="493713"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30733" name="Text Box 14"/>
          <p:cNvSpPr txBox="1">
            <a:spLocks noChangeArrowheads="1"/>
          </p:cNvSpPr>
          <p:nvPr/>
        </p:nvSpPr>
        <p:spPr bwMode="auto">
          <a:xfrm>
            <a:off x="631825" y="3479800"/>
            <a:ext cx="113133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Soft</a:t>
            </a:r>
            <a:br>
              <a:rPr lang="en-GB" sz="1600" b="0">
                <a:latin typeface="Arial" charset="0"/>
              </a:rPr>
            </a:br>
            <a:r>
              <a:rPr lang="en-GB" sz="1600" b="0">
                <a:latin typeface="Arial" charset="0"/>
              </a:rPr>
              <a:t>Reference </a:t>
            </a:r>
          </a:p>
        </p:txBody>
      </p:sp>
      <p:sp>
        <p:nvSpPr>
          <p:cNvPr id="30734" name="Line 15"/>
          <p:cNvSpPr>
            <a:spLocks noChangeShapeType="1"/>
          </p:cNvSpPr>
          <p:nvPr/>
        </p:nvSpPr>
        <p:spPr bwMode="auto">
          <a:xfrm>
            <a:off x="1265238" y="3644900"/>
            <a:ext cx="868362" cy="127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30735" name="Text Box 16"/>
          <p:cNvSpPr txBox="1">
            <a:spLocks noChangeArrowheads="1"/>
          </p:cNvSpPr>
          <p:nvPr/>
        </p:nvSpPr>
        <p:spPr bwMode="auto">
          <a:xfrm>
            <a:off x="3833813" y="4352925"/>
            <a:ext cx="971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Referent</a:t>
            </a:r>
          </a:p>
        </p:txBody>
      </p:sp>
      <p:sp>
        <p:nvSpPr>
          <p:cNvPr id="30736" name="Text Box 17"/>
          <p:cNvSpPr txBox="1">
            <a:spLocks noChangeArrowheads="1"/>
          </p:cNvSpPr>
          <p:nvPr/>
        </p:nvSpPr>
        <p:spPr bwMode="auto">
          <a:xfrm>
            <a:off x="254000" y="1985963"/>
            <a:ext cx="1609836"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Normal (strong)</a:t>
            </a:r>
            <a:br>
              <a:rPr lang="en-GB" sz="1600" b="0">
                <a:latin typeface="Arial" charset="0"/>
              </a:rPr>
            </a:br>
            <a:r>
              <a:rPr lang="en-GB" sz="1600" b="0">
                <a:latin typeface="Arial" charset="0"/>
              </a:rPr>
              <a:t>Reference </a:t>
            </a:r>
          </a:p>
        </p:txBody>
      </p:sp>
      <p:sp>
        <p:nvSpPr>
          <p:cNvPr id="30737" name="Line 18"/>
          <p:cNvSpPr>
            <a:spLocks noChangeShapeType="1"/>
          </p:cNvSpPr>
          <p:nvPr/>
        </p:nvSpPr>
        <p:spPr bwMode="auto">
          <a:xfrm flipV="1">
            <a:off x="1295400" y="2286000"/>
            <a:ext cx="457200" cy="1270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Tree>
    <p:extLst>
      <p:ext uri="{BB962C8B-B14F-4D97-AF65-F5344CB8AC3E}">
        <p14:creationId xmlns:p14="http://schemas.microsoft.com/office/powerpoint/2010/main" val="42565459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GB">
                <a:latin typeface="Arial" charset="0"/>
              </a:rPr>
              <a:t>Garbage Collection and Reachability</a:t>
            </a:r>
          </a:p>
        </p:txBody>
      </p:sp>
      <p:sp>
        <p:nvSpPr>
          <p:cNvPr id="32770" name="Rectangle 3"/>
          <p:cNvSpPr>
            <a:spLocks noGrp="1" noChangeArrowheads="1"/>
          </p:cNvSpPr>
          <p:nvPr>
            <p:ph type="body" idx="1"/>
          </p:nvPr>
        </p:nvSpPr>
        <p:spPr/>
        <p:txBody>
          <a:bodyPr/>
          <a:lstStyle/>
          <a:p>
            <a:r>
              <a:rPr lang="en-GB">
                <a:latin typeface="Arial" charset="0"/>
              </a:rPr>
              <a:t>Softly reachable</a:t>
            </a:r>
          </a:p>
          <a:p>
            <a:pPr lvl="2"/>
            <a:r>
              <a:rPr lang="en-GB">
                <a:latin typeface="Arial" charset="0"/>
                <a:ea typeface="ＭＳ Ｐゴシック" charset="0"/>
              </a:rPr>
              <a:t>no strong references to object</a:t>
            </a:r>
          </a:p>
          <a:p>
            <a:pPr lvl="2"/>
            <a:r>
              <a:rPr lang="en-GB">
                <a:latin typeface="Arial" charset="0"/>
                <a:ea typeface="ＭＳ Ｐゴシック" charset="0"/>
              </a:rPr>
              <a:t>one or more soft reference objects</a:t>
            </a:r>
          </a:p>
          <a:p>
            <a:pPr lvl="2"/>
            <a:r>
              <a:rPr lang="en-GB">
                <a:latin typeface="Arial" charset="0"/>
                <a:ea typeface="ＭＳ Ｐゴシック" charset="0"/>
              </a:rPr>
              <a:t>may be reclaimed by garbage collector</a:t>
            </a:r>
          </a:p>
          <a:p>
            <a:pPr lvl="2"/>
            <a:endParaRPr lang="en-GB">
              <a:latin typeface="Arial" charset="0"/>
              <a:ea typeface="ＭＳ Ｐゴシック" charset="0"/>
            </a:endParaRPr>
          </a:p>
          <a:p>
            <a:r>
              <a:rPr lang="en-GB">
                <a:latin typeface="Arial" charset="0"/>
              </a:rPr>
              <a:t>Weakly reachable</a:t>
            </a:r>
          </a:p>
          <a:p>
            <a:pPr lvl="2"/>
            <a:r>
              <a:rPr lang="en-GB">
                <a:latin typeface="Arial" charset="0"/>
                <a:ea typeface="ＭＳ Ｐゴシック" charset="0"/>
              </a:rPr>
              <a:t>no strong or soft references</a:t>
            </a:r>
          </a:p>
          <a:p>
            <a:pPr lvl="2"/>
            <a:r>
              <a:rPr lang="en-GB">
                <a:latin typeface="Arial" charset="0"/>
                <a:ea typeface="ＭＳ Ｐゴシック" charset="0"/>
              </a:rPr>
              <a:t>one or more weak references</a:t>
            </a:r>
          </a:p>
          <a:p>
            <a:pPr lvl="2"/>
            <a:r>
              <a:rPr lang="en-GB">
                <a:latin typeface="Arial" charset="0"/>
                <a:ea typeface="ＭＳ Ｐゴシック" charset="0"/>
              </a:rPr>
              <a:t>must be reclaimed by garbage collector</a:t>
            </a:r>
          </a:p>
          <a:p>
            <a:pPr lvl="2"/>
            <a:endParaRPr lang="en-GB">
              <a:latin typeface="Arial" charset="0"/>
              <a:ea typeface="ＭＳ Ｐゴシック" charset="0"/>
            </a:endParaRPr>
          </a:p>
          <a:p>
            <a:r>
              <a:rPr lang="en-GB">
                <a:latin typeface="Arial" charset="0"/>
              </a:rPr>
              <a:t>Phantomly reachable</a:t>
            </a:r>
          </a:p>
          <a:p>
            <a:pPr lvl="2"/>
            <a:r>
              <a:rPr lang="en-GB">
                <a:latin typeface="Arial" charset="0"/>
                <a:ea typeface="ＭＳ Ｐゴシック" charset="0"/>
              </a:rPr>
              <a:t>no strong, soft or weak references</a:t>
            </a:r>
          </a:p>
          <a:p>
            <a:pPr lvl="2"/>
            <a:r>
              <a:rPr lang="en-GB">
                <a:latin typeface="Arial" charset="0"/>
                <a:ea typeface="ＭＳ Ｐゴシック" charset="0"/>
              </a:rPr>
              <a:t>one or more phantom references</a:t>
            </a:r>
          </a:p>
          <a:p>
            <a:pPr lvl="2"/>
            <a:r>
              <a:rPr lang="en-GB">
                <a:latin typeface="Arial" charset="0"/>
                <a:ea typeface="ＭＳ Ｐゴシック" charset="0"/>
              </a:rPr>
              <a:t>not resurrectable</a:t>
            </a:r>
          </a:p>
          <a:p>
            <a:pPr lvl="2"/>
            <a:r>
              <a:rPr lang="en-GB">
                <a:latin typeface="Arial" charset="0"/>
                <a:ea typeface="ＭＳ Ｐゴシック" charset="0"/>
              </a:rPr>
              <a:t>last stage before object is reclaimed</a:t>
            </a:r>
          </a:p>
        </p:txBody>
      </p:sp>
    </p:spTree>
    <p:extLst>
      <p:ext uri="{BB962C8B-B14F-4D97-AF65-F5344CB8AC3E}">
        <p14:creationId xmlns:p14="http://schemas.microsoft.com/office/powerpoint/2010/main" val="235970420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GB">
                <a:latin typeface="Arial" charset="0"/>
              </a:rPr>
              <a:t>Reference Queues </a:t>
            </a:r>
          </a:p>
        </p:txBody>
      </p:sp>
      <p:sp>
        <p:nvSpPr>
          <p:cNvPr id="34818" name="Rectangle 3"/>
          <p:cNvSpPr>
            <a:spLocks noGrp="1" noChangeArrowheads="1"/>
          </p:cNvSpPr>
          <p:nvPr>
            <p:ph type="body" idx="1"/>
          </p:nvPr>
        </p:nvSpPr>
        <p:spPr>
          <a:xfrm>
            <a:off x="381000" y="1066800"/>
            <a:ext cx="8686800" cy="795338"/>
          </a:xfrm>
        </p:spPr>
        <p:txBody>
          <a:bodyPr/>
          <a:lstStyle/>
          <a:p>
            <a:r>
              <a:rPr lang="en-GB">
                <a:latin typeface="Arial" charset="0"/>
              </a:rPr>
              <a:t>Used to notify reachability state changes</a:t>
            </a:r>
          </a:p>
          <a:p>
            <a:pPr lvl="2"/>
            <a:r>
              <a:rPr lang="en-GB">
                <a:latin typeface="Arial" charset="0"/>
                <a:ea typeface="ＭＳ Ｐゴシック" charset="0"/>
              </a:rPr>
              <a:t>pass queue reference to constructor for reference object</a:t>
            </a:r>
          </a:p>
        </p:txBody>
      </p:sp>
      <p:sp>
        <p:nvSpPr>
          <p:cNvPr id="101380" name="Text Box 4"/>
          <p:cNvSpPr txBox="1">
            <a:spLocks noChangeArrowheads="1"/>
          </p:cNvSpPr>
          <p:nvPr/>
        </p:nvSpPr>
        <p:spPr bwMode="auto">
          <a:xfrm>
            <a:off x="990600" y="2514600"/>
            <a:ext cx="6464330" cy="1717248"/>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GB" sz="1600" b="0" dirty="0" smtClean="0">
                <a:latin typeface="Courier"/>
              </a:rPr>
              <a:t>…</a:t>
            </a:r>
          </a:p>
          <a:p>
            <a:pPr>
              <a:defRPr/>
            </a:pPr>
            <a:r>
              <a:rPr lang="en-GB" sz="1600" b="0" dirty="0" err="1" smtClean="0">
                <a:latin typeface="Courier"/>
              </a:rPr>
              <a:t>PhantomReference</a:t>
            </a:r>
            <a:r>
              <a:rPr lang="en-GB" sz="1600" b="0" dirty="0" smtClean="0">
                <a:latin typeface="Courier"/>
              </a:rPr>
              <a:t>&lt;Object&gt; </a:t>
            </a:r>
            <a:r>
              <a:rPr lang="en-GB" sz="1600" b="0" dirty="0" err="1" smtClean="0">
                <a:latin typeface="Courier"/>
              </a:rPr>
              <a:t>pr</a:t>
            </a:r>
            <a:r>
              <a:rPr lang="en-GB" sz="1600" b="0" dirty="0" smtClean="0">
                <a:latin typeface="Courier"/>
              </a:rPr>
              <a:t> = null;</a:t>
            </a:r>
          </a:p>
          <a:p>
            <a:pPr>
              <a:defRPr/>
            </a:pPr>
            <a:r>
              <a:rPr lang="en-GB" sz="1600" b="0" dirty="0" err="1" smtClean="0">
                <a:latin typeface="Courier"/>
              </a:rPr>
              <a:t>ReferenceQueue</a:t>
            </a:r>
            <a:r>
              <a:rPr lang="en-GB" sz="1600" b="0" dirty="0" smtClean="0">
                <a:latin typeface="Courier"/>
              </a:rPr>
              <a:t>&lt;Object&gt; </a:t>
            </a:r>
            <a:r>
              <a:rPr lang="en-GB" sz="1600" b="0" dirty="0" err="1" smtClean="0">
                <a:latin typeface="Courier"/>
              </a:rPr>
              <a:t>rq</a:t>
            </a:r>
            <a:r>
              <a:rPr lang="en-GB" sz="1600" b="0" dirty="0" smtClean="0">
                <a:latin typeface="Courier"/>
              </a:rPr>
              <a:t> = new </a:t>
            </a:r>
            <a:r>
              <a:rPr lang="en-GB" sz="1600" b="0" dirty="0" err="1" smtClean="0">
                <a:latin typeface="Courier"/>
              </a:rPr>
              <a:t>ReferenceQueue</a:t>
            </a:r>
            <a:r>
              <a:rPr lang="en-GB" sz="1600" b="0" dirty="0" smtClean="0">
                <a:latin typeface="Courier"/>
              </a:rPr>
              <a:t>&lt;&gt;();</a:t>
            </a:r>
          </a:p>
          <a:p>
            <a:pPr>
              <a:defRPr/>
            </a:pPr>
            <a:r>
              <a:rPr lang="en-GB" sz="1600" b="0" dirty="0" smtClean="0">
                <a:latin typeface="Courier"/>
              </a:rPr>
              <a:t>…</a:t>
            </a:r>
          </a:p>
          <a:p>
            <a:pPr>
              <a:defRPr/>
            </a:pPr>
            <a:r>
              <a:rPr lang="en-GB" sz="1600" b="0" dirty="0" err="1" smtClean="0">
                <a:latin typeface="Courier"/>
              </a:rPr>
              <a:t>pr</a:t>
            </a:r>
            <a:r>
              <a:rPr lang="en-GB" sz="1600" b="0" dirty="0" smtClean="0">
                <a:latin typeface="Courier"/>
              </a:rPr>
              <a:t> = new </a:t>
            </a:r>
            <a:r>
              <a:rPr lang="en-GB" sz="1600" b="0" dirty="0" err="1" smtClean="0">
                <a:latin typeface="Courier"/>
              </a:rPr>
              <a:t>PhantomReference</a:t>
            </a:r>
            <a:r>
              <a:rPr lang="en-GB" sz="1600" b="0" dirty="0" smtClean="0">
                <a:latin typeface="Courier"/>
              </a:rPr>
              <a:t>&lt;&gt;(</a:t>
            </a:r>
            <a:r>
              <a:rPr lang="en-GB" sz="1600" b="0" dirty="0" err="1" smtClean="0">
                <a:latin typeface="Courier"/>
              </a:rPr>
              <a:t>obj</a:t>
            </a:r>
            <a:r>
              <a:rPr lang="en-GB" sz="1600" b="0" dirty="0" smtClean="0">
                <a:latin typeface="Courier"/>
              </a:rPr>
              <a:t>, </a:t>
            </a:r>
            <a:r>
              <a:rPr lang="en-GB" sz="1600" b="0" dirty="0" err="1" smtClean="0">
                <a:latin typeface="Courier"/>
              </a:rPr>
              <a:t>rq</a:t>
            </a:r>
            <a:r>
              <a:rPr lang="en-GB" sz="1600" b="0" dirty="0" smtClean="0">
                <a:latin typeface="Courier"/>
              </a:rPr>
              <a:t>);</a:t>
            </a:r>
          </a:p>
          <a:p>
            <a:pPr>
              <a:defRPr/>
            </a:pPr>
            <a:r>
              <a:rPr lang="en-GB" sz="1600" b="0" dirty="0" smtClean="0">
                <a:latin typeface="Courier"/>
              </a:rPr>
              <a:t>… </a:t>
            </a:r>
          </a:p>
        </p:txBody>
      </p:sp>
      <p:sp>
        <p:nvSpPr>
          <p:cNvPr id="34820" name="Text Box 5"/>
          <p:cNvSpPr txBox="1">
            <a:spLocks noChangeArrowheads="1"/>
          </p:cNvSpPr>
          <p:nvPr/>
        </p:nvSpPr>
        <p:spPr bwMode="auto">
          <a:xfrm>
            <a:off x="6858000" y="3657600"/>
            <a:ext cx="2020906" cy="1077218"/>
          </a:xfrm>
          <a:prstGeom prst="rect">
            <a:avLst/>
          </a:prstGeom>
          <a:solidFill>
            <a:schemeClr val="bg1"/>
          </a:solidFill>
          <a:ln w="9525">
            <a:solidFill>
              <a:schemeClr val="tx1"/>
            </a:solidFill>
            <a:miter lim="800000"/>
            <a:headEnd type="none" w="sm" len="sm"/>
            <a:tailEnd type="none" w="sm" len="sm"/>
          </a:ln>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obj will be added to</a:t>
            </a:r>
          </a:p>
          <a:p>
            <a:r>
              <a:rPr lang="en-GB" sz="1600" b="0">
                <a:latin typeface="Arial" charset="0"/>
              </a:rPr>
              <a:t>queue rq when it</a:t>
            </a:r>
            <a:br>
              <a:rPr lang="en-GB" sz="1600" b="0">
                <a:latin typeface="Arial" charset="0"/>
              </a:rPr>
            </a:br>
            <a:r>
              <a:rPr lang="en-GB" sz="1600" b="0">
                <a:latin typeface="Arial" charset="0"/>
              </a:rPr>
              <a:t>becomes phantomly</a:t>
            </a:r>
            <a:br>
              <a:rPr lang="en-GB" sz="1600" b="0">
                <a:latin typeface="Arial" charset="0"/>
              </a:rPr>
            </a:br>
            <a:r>
              <a:rPr lang="en-GB" sz="1600" b="0">
                <a:latin typeface="Arial" charset="0"/>
              </a:rPr>
              <a:t>reachable</a:t>
            </a:r>
          </a:p>
        </p:txBody>
      </p:sp>
      <p:sp>
        <p:nvSpPr>
          <p:cNvPr id="34821" name="Line 6"/>
          <p:cNvSpPr>
            <a:spLocks noChangeShapeType="1"/>
          </p:cNvSpPr>
          <p:nvPr/>
        </p:nvSpPr>
        <p:spPr bwMode="auto">
          <a:xfrm flipH="1" flipV="1">
            <a:off x="5410200" y="3505200"/>
            <a:ext cx="1447800" cy="6096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34822" name="Rectangle 7"/>
          <p:cNvSpPr>
            <a:spLocks noChangeArrowheads="1"/>
          </p:cNvSpPr>
          <p:nvPr/>
        </p:nvSpPr>
        <p:spPr bwMode="auto">
          <a:xfrm>
            <a:off x="533400" y="4724400"/>
            <a:ext cx="794067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285750" indent="-285750">
              <a:lnSpc>
                <a:spcPct val="90000"/>
              </a:lnSpc>
              <a:spcBef>
                <a:spcPct val="30000"/>
              </a:spcBef>
              <a:buSzPct val="100000"/>
              <a:buFontTx/>
              <a:buChar char="•"/>
            </a:pPr>
            <a:r>
              <a:rPr lang="en-GB" b="0" dirty="0"/>
              <a:t>Monitor queue using </a:t>
            </a:r>
            <a:r>
              <a:rPr lang="en-GB" b="0" dirty="0" smtClean="0">
                <a:latin typeface="Courier"/>
                <a:cs typeface="Courier"/>
              </a:rPr>
              <a:t>poll</a:t>
            </a:r>
            <a:r>
              <a:rPr lang="en-GB" b="0" dirty="0">
                <a:latin typeface="Courier"/>
                <a:cs typeface="Courier"/>
              </a:rPr>
              <a:t>()</a:t>
            </a:r>
            <a:r>
              <a:rPr lang="en-GB" b="0" dirty="0"/>
              <a:t> method</a:t>
            </a:r>
          </a:p>
          <a:p>
            <a:pPr marL="1143000" lvl="2" indent="-228600">
              <a:lnSpc>
                <a:spcPct val="90000"/>
              </a:lnSpc>
              <a:spcBef>
                <a:spcPct val="30000"/>
              </a:spcBef>
              <a:buSzPct val="100000"/>
              <a:buFontTx/>
              <a:buChar char="–"/>
            </a:pPr>
            <a:r>
              <a:rPr lang="en-GB" sz="1800" b="0" dirty="0"/>
              <a:t>non blocking</a:t>
            </a:r>
          </a:p>
          <a:p>
            <a:pPr marL="285750" indent="-285750">
              <a:lnSpc>
                <a:spcPct val="90000"/>
              </a:lnSpc>
              <a:spcBef>
                <a:spcPct val="30000"/>
              </a:spcBef>
              <a:buSzPct val="100000"/>
              <a:buFontTx/>
              <a:buChar char="•"/>
            </a:pPr>
            <a:r>
              <a:rPr lang="en-GB" b="0" dirty="0"/>
              <a:t>Blocking </a:t>
            </a:r>
            <a:r>
              <a:rPr lang="en-GB" b="0" dirty="0">
                <a:latin typeface="Courier"/>
                <a:cs typeface="Courier"/>
              </a:rPr>
              <a:t>remove()</a:t>
            </a:r>
            <a:r>
              <a:rPr lang="en-GB" b="0" dirty="0"/>
              <a:t> method also available</a:t>
            </a:r>
          </a:p>
        </p:txBody>
      </p:sp>
    </p:spTree>
    <p:extLst>
      <p:ext uri="{BB962C8B-B14F-4D97-AF65-F5344CB8AC3E}">
        <p14:creationId xmlns:p14="http://schemas.microsoft.com/office/powerpoint/2010/main" val="201862909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GB">
                <a:latin typeface="Arial" charset="0"/>
              </a:rPr>
              <a:t>Soft References</a:t>
            </a:r>
          </a:p>
        </p:txBody>
      </p:sp>
      <p:sp>
        <p:nvSpPr>
          <p:cNvPr id="36866" name="Rectangle 3"/>
          <p:cNvSpPr>
            <a:spLocks noGrp="1" noChangeArrowheads="1"/>
          </p:cNvSpPr>
          <p:nvPr>
            <p:ph type="body" idx="1"/>
          </p:nvPr>
        </p:nvSpPr>
        <p:spPr>
          <a:xfrm>
            <a:off x="381000" y="1066800"/>
            <a:ext cx="8686800" cy="593725"/>
          </a:xfrm>
        </p:spPr>
        <p:txBody>
          <a:bodyPr/>
          <a:lstStyle/>
          <a:p>
            <a:r>
              <a:rPr lang="en-GB">
                <a:latin typeface="Arial" charset="0"/>
              </a:rPr>
              <a:t>Use to implement caches of objects in memory</a:t>
            </a:r>
          </a:p>
        </p:txBody>
      </p:sp>
      <p:sp>
        <p:nvSpPr>
          <p:cNvPr id="103428" name="Text Box 4"/>
          <p:cNvSpPr txBox="1">
            <a:spLocks noChangeArrowheads="1"/>
          </p:cNvSpPr>
          <p:nvPr/>
        </p:nvSpPr>
        <p:spPr bwMode="auto">
          <a:xfrm>
            <a:off x="1447800" y="1854200"/>
            <a:ext cx="5867400" cy="4425682"/>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GB" sz="1600" b="0" dirty="0" smtClean="0">
                <a:latin typeface="Courier"/>
              </a:rPr>
              <a:t>…</a:t>
            </a:r>
          </a:p>
          <a:p>
            <a:pPr>
              <a:defRPr/>
            </a:pPr>
            <a:r>
              <a:rPr lang="en-GB" sz="1600" b="0" dirty="0" err="1" smtClean="0">
                <a:latin typeface="Courier"/>
              </a:rPr>
              <a:t>SoftReference</a:t>
            </a:r>
            <a:r>
              <a:rPr lang="en-GB" sz="1600" b="0" dirty="0" smtClean="0">
                <a:latin typeface="Courier"/>
              </a:rPr>
              <a:t>&lt;</a:t>
            </a:r>
            <a:r>
              <a:rPr lang="en-GB" sz="1600" b="0" dirty="0" err="1" smtClean="0">
                <a:latin typeface="Courier"/>
              </a:rPr>
              <a:t>MyObject</a:t>
            </a:r>
            <a:r>
              <a:rPr lang="en-GB" sz="1600" b="0" dirty="0" smtClean="0">
                <a:latin typeface="Courier"/>
              </a:rPr>
              <a:t>&gt; </a:t>
            </a:r>
            <a:r>
              <a:rPr lang="en-GB" sz="1600" b="0" dirty="0" err="1" smtClean="0">
                <a:latin typeface="Courier"/>
              </a:rPr>
              <a:t>sr</a:t>
            </a:r>
            <a:r>
              <a:rPr lang="en-GB" sz="1600" b="0" dirty="0" smtClean="0">
                <a:latin typeface="Courier"/>
              </a:rPr>
              <a:t> = null;</a:t>
            </a:r>
          </a:p>
          <a:p>
            <a:pPr>
              <a:defRPr/>
            </a:pPr>
            <a:r>
              <a:rPr lang="en-GB" sz="1600" b="0" dirty="0" err="1" smtClean="0">
                <a:latin typeface="Courier"/>
              </a:rPr>
              <a:t>MyObject</a:t>
            </a:r>
            <a:r>
              <a:rPr lang="en-GB" sz="1600" b="0" dirty="0" smtClean="0">
                <a:latin typeface="Courier"/>
              </a:rPr>
              <a:t> </a:t>
            </a:r>
            <a:r>
              <a:rPr lang="en-GB" sz="1600" b="0" dirty="0" err="1" smtClean="0">
                <a:latin typeface="Courier"/>
              </a:rPr>
              <a:t>obj</a:t>
            </a:r>
            <a:r>
              <a:rPr lang="en-GB" sz="1600" b="0" dirty="0" smtClean="0">
                <a:latin typeface="Courier"/>
              </a:rPr>
              <a:t> = null;</a:t>
            </a:r>
          </a:p>
          <a:p>
            <a:pPr>
              <a:defRPr/>
            </a:pPr>
            <a:r>
              <a:rPr lang="en-GB" sz="1600" b="0" dirty="0" smtClean="0">
                <a:latin typeface="Courier"/>
              </a:rPr>
              <a:t>…</a:t>
            </a:r>
          </a:p>
          <a:p>
            <a:pPr>
              <a:defRPr/>
            </a:pPr>
            <a:r>
              <a:rPr lang="en-GB" sz="1600" b="0" dirty="0" err="1" smtClean="0">
                <a:latin typeface="Courier"/>
              </a:rPr>
              <a:t>obj</a:t>
            </a:r>
            <a:r>
              <a:rPr lang="en-GB" sz="1600" b="0" dirty="0" smtClean="0">
                <a:latin typeface="Courier"/>
              </a:rPr>
              <a:t> = (</a:t>
            </a:r>
            <a:r>
              <a:rPr lang="en-GB" sz="1600" b="0" dirty="0" err="1" smtClean="0">
                <a:latin typeface="Courier"/>
              </a:rPr>
              <a:t>sr</a:t>
            </a:r>
            <a:r>
              <a:rPr lang="en-GB" sz="1600" b="0" dirty="0" smtClean="0">
                <a:latin typeface="Courier"/>
              </a:rPr>
              <a:t> == null) ? null : </a:t>
            </a:r>
            <a:r>
              <a:rPr lang="en-GB" sz="1600" b="0" dirty="0" err="1" smtClean="0">
                <a:latin typeface="Courier"/>
              </a:rPr>
              <a:t>sr.get</a:t>
            </a:r>
            <a:r>
              <a:rPr lang="en-GB" sz="1600" b="0" dirty="0" smtClean="0">
                <a:latin typeface="Courier"/>
              </a:rPr>
              <a:t>();</a:t>
            </a:r>
          </a:p>
          <a:p>
            <a:pPr>
              <a:defRPr/>
            </a:pPr>
            <a:r>
              <a:rPr lang="en-GB" sz="1600" b="0" dirty="0" smtClean="0">
                <a:latin typeface="Courier"/>
              </a:rPr>
              <a:t>if ( </a:t>
            </a:r>
            <a:r>
              <a:rPr lang="en-GB" sz="1600" b="0" dirty="0" err="1" smtClean="0">
                <a:latin typeface="Courier"/>
              </a:rPr>
              <a:t>obj</a:t>
            </a:r>
            <a:r>
              <a:rPr lang="en-GB" sz="1600" b="0" dirty="0" smtClean="0">
                <a:latin typeface="Courier"/>
              </a:rPr>
              <a:t> == null ) {</a:t>
            </a:r>
          </a:p>
          <a:p>
            <a:pPr>
              <a:defRPr/>
            </a:pPr>
            <a:r>
              <a:rPr lang="en-GB" sz="1600" b="0" dirty="0" smtClean="0">
                <a:solidFill>
                  <a:srgbClr val="0000FF"/>
                </a:solidFill>
                <a:latin typeface="Courier"/>
              </a:rPr>
              <a:t>  // Load (or reload) </a:t>
            </a:r>
            <a:r>
              <a:rPr lang="en-GB" sz="1600" b="0" dirty="0" err="1" smtClean="0">
                <a:solidFill>
                  <a:srgbClr val="0000FF"/>
                </a:solidFill>
                <a:latin typeface="Courier"/>
              </a:rPr>
              <a:t>obj</a:t>
            </a:r>
            <a:r>
              <a:rPr lang="en-GB" sz="1600" b="0" dirty="0" smtClean="0">
                <a:solidFill>
                  <a:srgbClr val="0000FF"/>
                </a:solidFill>
                <a:latin typeface="Courier"/>
              </a:rPr>
              <a:t>… </a:t>
            </a:r>
          </a:p>
          <a:p>
            <a:pPr>
              <a:defRPr/>
            </a:pPr>
            <a:r>
              <a:rPr lang="en-GB" sz="1600" b="0" dirty="0" smtClean="0">
                <a:latin typeface="Courier"/>
              </a:rPr>
              <a:t>  </a:t>
            </a:r>
            <a:r>
              <a:rPr lang="en-GB" sz="1600" b="0" dirty="0" err="1" smtClean="0">
                <a:latin typeface="Courier"/>
              </a:rPr>
              <a:t>obj</a:t>
            </a:r>
            <a:r>
              <a:rPr lang="en-GB" sz="1600" b="0" dirty="0" smtClean="0">
                <a:latin typeface="Courier"/>
              </a:rPr>
              <a:t> = </a:t>
            </a:r>
            <a:r>
              <a:rPr lang="en-GB" sz="1600" b="0" dirty="0" err="1" smtClean="0">
                <a:latin typeface="Courier"/>
              </a:rPr>
              <a:t>fetchObject</a:t>
            </a:r>
            <a:r>
              <a:rPr lang="en-GB" sz="1600" b="0" dirty="0" smtClean="0">
                <a:latin typeface="Courier"/>
              </a:rPr>
              <a:t>(…);</a:t>
            </a:r>
          </a:p>
          <a:p>
            <a:pPr>
              <a:defRPr/>
            </a:pPr>
            <a:r>
              <a:rPr lang="en-GB" sz="1600" b="0" dirty="0" smtClean="0">
                <a:latin typeface="Courier"/>
              </a:rPr>
              <a:t>  </a:t>
            </a:r>
            <a:r>
              <a:rPr lang="en-GB" sz="1600" b="0" dirty="0" err="1" smtClean="0">
                <a:latin typeface="Courier"/>
              </a:rPr>
              <a:t>sr</a:t>
            </a:r>
            <a:r>
              <a:rPr lang="en-GB" sz="1600" b="0" dirty="0" smtClean="0">
                <a:latin typeface="Courier"/>
              </a:rPr>
              <a:t> = new </a:t>
            </a:r>
            <a:r>
              <a:rPr lang="en-GB" sz="1600" b="0" dirty="0" err="1" smtClean="0">
                <a:latin typeface="Courier"/>
              </a:rPr>
              <a:t>SoftReference</a:t>
            </a:r>
            <a:r>
              <a:rPr lang="en-GB" sz="1600" b="0" dirty="0" smtClean="0">
                <a:latin typeface="Courier"/>
              </a:rPr>
              <a:t>&lt;&gt;(</a:t>
            </a:r>
            <a:r>
              <a:rPr lang="en-GB" sz="1600" b="0" dirty="0" err="1" smtClean="0">
                <a:latin typeface="Courier"/>
              </a:rPr>
              <a:t>obj</a:t>
            </a:r>
            <a:r>
              <a:rPr lang="en-GB" sz="1600" b="0" dirty="0" smtClean="0">
                <a:latin typeface="Courier"/>
              </a:rPr>
              <a:t>);</a:t>
            </a:r>
          </a:p>
          <a:p>
            <a:pPr>
              <a:defRPr/>
            </a:pPr>
            <a:r>
              <a:rPr lang="en-GB" sz="1600" b="0" dirty="0" smtClean="0">
                <a:latin typeface="Courier"/>
              </a:rPr>
              <a:t>}</a:t>
            </a:r>
          </a:p>
          <a:p>
            <a:pPr>
              <a:defRPr/>
            </a:pPr>
            <a:endParaRPr lang="en-GB" sz="1600" b="0" dirty="0" smtClean="0">
              <a:latin typeface="Courier"/>
            </a:endParaRPr>
          </a:p>
          <a:p>
            <a:pPr>
              <a:defRPr/>
            </a:pPr>
            <a:r>
              <a:rPr lang="en-GB" sz="1600" b="0" dirty="0" smtClean="0">
                <a:solidFill>
                  <a:srgbClr val="0000FF"/>
                </a:solidFill>
                <a:latin typeface="Courier"/>
              </a:rPr>
              <a:t>// Work with </a:t>
            </a:r>
            <a:r>
              <a:rPr lang="en-GB" sz="1600" b="0" dirty="0" err="1" smtClean="0">
                <a:solidFill>
                  <a:srgbClr val="0000FF"/>
                </a:solidFill>
                <a:latin typeface="Courier"/>
              </a:rPr>
              <a:t>obj</a:t>
            </a:r>
            <a:endParaRPr lang="en-GB" sz="1600" b="0" dirty="0" smtClean="0">
              <a:solidFill>
                <a:srgbClr val="0000FF"/>
              </a:solidFill>
              <a:latin typeface="Courier"/>
            </a:endParaRPr>
          </a:p>
          <a:p>
            <a:pPr>
              <a:defRPr/>
            </a:pPr>
            <a:endParaRPr lang="en-GB" sz="1600" b="0" dirty="0" smtClean="0">
              <a:latin typeface="Courier"/>
            </a:endParaRPr>
          </a:p>
          <a:p>
            <a:pPr>
              <a:defRPr/>
            </a:pPr>
            <a:r>
              <a:rPr lang="en-GB" sz="1600" b="0" dirty="0" smtClean="0">
                <a:solidFill>
                  <a:srgbClr val="0000FF"/>
                </a:solidFill>
                <a:latin typeface="Courier"/>
              </a:rPr>
              <a:t>// Free the strong reference to </a:t>
            </a:r>
            <a:r>
              <a:rPr lang="en-GB" sz="1600" b="0" dirty="0" err="1" smtClean="0">
                <a:solidFill>
                  <a:srgbClr val="0000FF"/>
                </a:solidFill>
                <a:latin typeface="Courier"/>
              </a:rPr>
              <a:t>obj</a:t>
            </a:r>
            <a:endParaRPr lang="en-GB" sz="1600" b="0" dirty="0" smtClean="0">
              <a:solidFill>
                <a:srgbClr val="0000FF"/>
              </a:solidFill>
              <a:latin typeface="Courier"/>
            </a:endParaRPr>
          </a:p>
          <a:p>
            <a:pPr>
              <a:defRPr/>
            </a:pPr>
            <a:r>
              <a:rPr lang="en-GB" sz="1600" b="0" dirty="0" err="1" smtClean="0">
                <a:latin typeface="Courier"/>
              </a:rPr>
              <a:t>obj</a:t>
            </a:r>
            <a:r>
              <a:rPr lang="en-GB" sz="1600" b="0" dirty="0" smtClean="0">
                <a:latin typeface="Courier"/>
              </a:rPr>
              <a:t> = null;</a:t>
            </a:r>
          </a:p>
          <a:p>
            <a:pPr>
              <a:defRPr/>
            </a:pPr>
            <a:endParaRPr lang="en-GB" sz="1600" b="0" dirty="0" smtClean="0">
              <a:latin typeface="Courier"/>
            </a:endParaRPr>
          </a:p>
          <a:p>
            <a:pPr>
              <a:defRPr/>
            </a:pPr>
            <a:r>
              <a:rPr lang="en-GB" sz="1600" b="0" dirty="0" smtClean="0">
                <a:solidFill>
                  <a:srgbClr val="0000FF"/>
                </a:solidFill>
                <a:latin typeface="Courier"/>
              </a:rPr>
              <a:t>// </a:t>
            </a:r>
            <a:r>
              <a:rPr lang="en-GB" sz="1600" b="0" dirty="0" err="1" smtClean="0">
                <a:solidFill>
                  <a:srgbClr val="0000FF"/>
                </a:solidFill>
                <a:latin typeface="Courier"/>
              </a:rPr>
              <a:t>obj</a:t>
            </a:r>
            <a:r>
              <a:rPr lang="en-GB" sz="1600" b="0" dirty="0" smtClean="0">
                <a:solidFill>
                  <a:srgbClr val="0000FF"/>
                </a:solidFill>
                <a:latin typeface="Courier"/>
              </a:rPr>
              <a:t> is now Softly Reachable</a:t>
            </a:r>
          </a:p>
        </p:txBody>
      </p:sp>
    </p:spTree>
    <p:extLst>
      <p:ext uri="{BB962C8B-B14F-4D97-AF65-F5344CB8AC3E}">
        <p14:creationId xmlns:p14="http://schemas.microsoft.com/office/powerpoint/2010/main" val="33410062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GB" dirty="0" smtClean="0">
                <a:latin typeface="Arial" charset="0"/>
              </a:rPr>
              <a:t>Using Weak </a:t>
            </a:r>
            <a:r>
              <a:rPr lang="en-GB" dirty="0">
                <a:latin typeface="Arial" charset="0"/>
              </a:rPr>
              <a:t>References</a:t>
            </a:r>
          </a:p>
        </p:txBody>
      </p:sp>
      <p:sp>
        <p:nvSpPr>
          <p:cNvPr id="38914" name="Rectangle 3"/>
          <p:cNvSpPr>
            <a:spLocks noGrp="1" noChangeArrowheads="1"/>
          </p:cNvSpPr>
          <p:nvPr>
            <p:ph type="body" idx="1"/>
          </p:nvPr>
        </p:nvSpPr>
        <p:spPr>
          <a:xfrm>
            <a:off x="381000" y="1066800"/>
            <a:ext cx="8686800" cy="788988"/>
          </a:xfrm>
        </p:spPr>
        <p:txBody>
          <a:bodyPr/>
          <a:lstStyle/>
          <a:p>
            <a:r>
              <a:rPr lang="en-GB" dirty="0">
                <a:latin typeface="Arial" charset="0"/>
              </a:rPr>
              <a:t>Used to maintain "</a:t>
            </a:r>
            <a:r>
              <a:rPr lang="en-GB" dirty="0" err="1">
                <a:latin typeface="Arial" charset="0"/>
              </a:rPr>
              <a:t>canonicalized</a:t>
            </a:r>
            <a:r>
              <a:rPr lang="en-GB" dirty="0">
                <a:latin typeface="Arial" charset="0"/>
              </a:rPr>
              <a:t>" </a:t>
            </a:r>
            <a:r>
              <a:rPr lang="en-GB" dirty="0" smtClean="0">
                <a:latin typeface="Arial" charset="0"/>
              </a:rPr>
              <a:t>mappings</a:t>
            </a:r>
          </a:p>
        </p:txBody>
      </p:sp>
      <p:sp>
        <p:nvSpPr>
          <p:cNvPr id="105476" name="Text Box 4"/>
          <p:cNvSpPr txBox="1">
            <a:spLocks noChangeArrowheads="1"/>
          </p:cNvSpPr>
          <p:nvPr/>
        </p:nvSpPr>
        <p:spPr bwMode="auto">
          <a:xfrm>
            <a:off x="457200" y="1676400"/>
            <a:ext cx="8229600" cy="4381567"/>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lnSpc>
                <a:spcPct val="110000"/>
              </a:lnSpc>
              <a:defRPr/>
            </a:pPr>
            <a:r>
              <a:rPr lang="en-GB" sz="1600" b="0" dirty="0" smtClean="0">
                <a:latin typeface="Courier"/>
                <a:cs typeface="Courier"/>
              </a:rPr>
              <a:t> …</a:t>
            </a:r>
          </a:p>
          <a:p>
            <a:pPr>
              <a:lnSpc>
                <a:spcPct val="110000"/>
              </a:lnSpc>
            </a:pPr>
            <a:r>
              <a:rPr lang="en-US" sz="1600" b="0" dirty="0" smtClean="0">
                <a:latin typeface="Courier"/>
                <a:cs typeface="Courier"/>
              </a:rPr>
              <a:t> </a:t>
            </a:r>
            <a:r>
              <a:rPr lang="en-US" sz="1600" b="0" dirty="0" err="1" smtClean="0">
                <a:latin typeface="Courier"/>
                <a:cs typeface="Courier"/>
              </a:rPr>
              <a:t>ReferenceQueue</a:t>
            </a:r>
            <a:r>
              <a:rPr lang="en-US" sz="1600" b="0" dirty="0" smtClean="0">
                <a:latin typeface="Courier"/>
                <a:cs typeface="Courier"/>
              </a:rPr>
              <a:t>&lt;Object&gt; </a:t>
            </a:r>
            <a:r>
              <a:rPr lang="en-US" sz="1600" b="0" dirty="0" err="1" smtClean="0">
                <a:latin typeface="Courier"/>
                <a:cs typeface="Courier"/>
              </a:rPr>
              <a:t>refQ</a:t>
            </a:r>
            <a:r>
              <a:rPr lang="en-US" sz="1600" b="0" dirty="0" smtClean="0">
                <a:latin typeface="Courier"/>
                <a:cs typeface="Courier"/>
              </a:rPr>
              <a:t> = new </a:t>
            </a:r>
            <a:r>
              <a:rPr lang="en-US" sz="1600" b="0" dirty="0" err="1" smtClean="0">
                <a:latin typeface="Courier"/>
                <a:cs typeface="Courier"/>
              </a:rPr>
              <a:t>ReferenceQueue</a:t>
            </a:r>
            <a:r>
              <a:rPr lang="en-US" sz="1600" b="0" dirty="0" smtClean="0">
                <a:latin typeface="Courier"/>
                <a:cs typeface="Courier"/>
              </a:rPr>
              <a:t>&lt;&gt;();</a:t>
            </a:r>
          </a:p>
          <a:p>
            <a:pPr>
              <a:lnSpc>
                <a:spcPct val="110000"/>
              </a:lnSpc>
            </a:pPr>
            <a:r>
              <a:rPr lang="en-US" sz="1600" b="0" dirty="0" smtClean="0">
                <a:latin typeface="Courier"/>
                <a:cs typeface="Courier"/>
              </a:rPr>
              <a:t> Object </a:t>
            </a:r>
            <a:r>
              <a:rPr lang="en-US" sz="1600" b="0" dirty="0" err="1" smtClean="0">
                <a:latin typeface="Courier"/>
                <a:cs typeface="Courier"/>
              </a:rPr>
              <a:t>obj</a:t>
            </a:r>
            <a:r>
              <a:rPr lang="en-US" sz="1600" b="0" dirty="0" smtClean="0">
                <a:latin typeface="Courier"/>
                <a:cs typeface="Courier"/>
              </a:rPr>
              <a:t> = new Object();   </a:t>
            </a:r>
            <a:r>
              <a:rPr lang="en-US" sz="1600" b="0" dirty="0" smtClean="0">
                <a:solidFill>
                  <a:srgbClr val="0000FF"/>
                </a:solidFill>
                <a:latin typeface="Courier"/>
                <a:cs typeface="Courier"/>
              </a:rPr>
              <a:t>// A strong reference</a:t>
            </a:r>
          </a:p>
          <a:p>
            <a:pPr>
              <a:lnSpc>
                <a:spcPct val="110000"/>
              </a:lnSpc>
            </a:pPr>
            <a:r>
              <a:rPr lang="en-US" sz="1600" b="0" dirty="0" smtClean="0">
                <a:latin typeface="Courier"/>
                <a:cs typeface="Courier"/>
              </a:rPr>
              <a:t> </a:t>
            </a:r>
            <a:r>
              <a:rPr lang="en-US" sz="1600" b="0" dirty="0" err="1" smtClean="0">
                <a:latin typeface="Courier"/>
                <a:cs typeface="Courier"/>
              </a:rPr>
              <a:t>WeakReference</a:t>
            </a:r>
            <a:r>
              <a:rPr lang="en-US" sz="1600" b="0" dirty="0" smtClean="0">
                <a:latin typeface="Courier"/>
                <a:cs typeface="Courier"/>
              </a:rPr>
              <a:t>&lt;Object&gt; ref = new </a:t>
            </a:r>
            <a:r>
              <a:rPr lang="en-US" sz="1600" b="0" dirty="0" err="1" smtClean="0">
                <a:latin typeface="Courier"/>
                <a:cs typeface="Courier"/>
              </a:rPr>
              <a:t>WeakReference</a:t>
            </a:r>
            <a:r>
              <a:rPr lang="en-US" sz="1600" b="0" dirty="0" smtClean="0">
                <a:latin typeface="Courier"/>
                <a:cs typeface="Courier"/>
              </a:rPr>
              <a:t>&lt;&gt;(</a:t>
            </a:r>
            <a:r>
              <a:rPr lang="en-US" sz="1600" b="0" dirty="0" err="1" smtClean="0">
                <a:latin typeface="Courier"/>
                <a:cs typeface="Courier"/>
              </a:rPr>
              <a:t>obj</a:t>
            </a:r>
            <a:r>
              <a:rPr lang="en-US" sz="1600" b="0" dirty="0" smtClean="0">
                <a:latin typeface="Courier"/>
                <a:cs typeface="Courier"/>
              </a:rPr>
              <a:t>, </a:t>
            </a:r>
            <a:r>
              <a:rPr lang="en-US" sz="1600" b="0" dirty="0" err="1" smtClean="0">
                <a:latin typeface="Courier"/>
                <a:cs typeface="Courier"/>
              </a:rPr>
              <a:t>refQ</a:t>
            </a:r>
            <a:r>
              <a:rPr lang="en-US" sz="1600" b="0" dirty="0" smtClean="0">
                <a:latin typeface="Courier"/>
                <a:cs typeface="Courier"/>
              </a:rPr>
              <a:t>);</a:t>
            </a:r>
          </a:p>
          <a:p>
            <a:pPr>
              <a:lnSpc>
                <a:spcPct val="110000"/>
              </a:lnSpc>
            </a:pPr>
            <a:r>
              <a:rPr lang="en-US" sz="1600" b="0" dirty="0" smtClean="0">
                <a:latin typeface="Courier"/>
                <a:cs typeface="Courier"/>
              </a:rPr>
              <a:t> Map&lt;</a:t>
            </a:r>
            <a:r>
              <a:rPr lang="en-US" sz="1600" b="0" dirty="0" err="1" smtClean="0">
                <a:latin typeface="Courier"/>
                <a:cs typeface="Courier"/>
              </a:rPr>
              <a:t>WeakReference</a:t>
            </a:r>
            <a:r>
              <a:rPr lang="en-US" sz="1600" b="0" dirty="0" smtClean="0">
                <a:latin typeface="Courier"/>
                <a:cs typeface="Courier"/>
              </a:rPr>
              <a:t>&lt;Object&gt;, String&gt; </a:t>
            </a:r>
            <a:r>
              <a:rPr lang="en-US" sz="1600" b="0" dirty="0" err="1" smtClean="0">
                <a:latin typeface="Courier"/>
                <a:cs typeface="Courier"/>
              </a:rPr>
              <a:t>theMap</a:t>
            </a:r>
            <a:r>
              <a:rPr lang="en-US" sz="1600" b="0" dirty="0" smtClean="0">
                <a:latin typeface="Courier"/>
                <a:cs typeface="Courier"/>
              </a:rPr>
              <a:t> = new </a:t>
            </a:r>
            <a:r>
              <a:rPr lang="en-US" sz="1600" b="0" dirty="0" err="1" smtClean="0">
                <a:latin typeface="Courier"/>
                <a:cs typeface="Courier"/>
              </a:rPr>
              <a:t>HashMap</a:t>
            </a:r>
            <a:r>
              <a:rPr lang="en-US" sz="1600" b="0" dirty="0" smtClean="0">
                <a:latin typeface="Courier"/>
                <a:cs typeface="Courier"/>
              </a:rPr>
              <a:t>&lt;&gt;();</a:t>
            </a:r>
          </a:p>
          <a:p>
            <a:pPr>
              <a:lnSpc>
                <a:spcPct val="110000"/>
              </a:lnSpc>
              <a:spcBef>
                <a:spcPts val="600"/>
              </a:spcBef>
            </a:pPr>
            <a:r>
              <a:rPr lang="en-US" sz="1600" b="0" dirty="0" smtClean="0">
                <a:solidFill>
                  <a:srgbClr val="0000FF"/>
                </a:solidFill>
                <a:latin typeface="Courier"/>
                <a:cs typeface="Courier"/>
              </a:rPr>
              <a:t> // Associate some data with weak reference in </a:t>
            </a:r>
            <a:r>
              <a:rPr lang="en-US" sz="1600" b="0" dirty="0" err="1" smtClean="0">
                <a:solidFill>
                  <a:srgbClr val="0000FF"/>
                </a:solidFill>
                <a:latin typeface="Courier"/>
                <a:cs typeface="Courier"/>
              </a:rPr>
              <a:t>theMap</a:t>
            </a:r>
            <a:endParaRPr lang="en-US" sz="1600" b="0" dirty="0" smtClean="0">
              <a:solidFill>
                <a:srgbClr val="0000FF"/>
              </a:solidFill>
              <a:latin typeface="Courier"/>
              <a:cs typeface="Courier"/>
            </a:endParaRPr>
          </a:p>
          <a:p>
            <a:pPr>
              <a:lnSpc>
                <a:spcPct val="110000"/>
              </a:lnSpc>
            </a:pPr>
            <a:r>
              <a:rPr lang="en-US" sz="1600" b="0" dirty="0" smtClean="0">
                <a:latin typeface="Courier"/>
                <a:cs typeface="Courier"/>
              </a:rPr>
              <a:t> String </a:t>
            </a:r>
            <a:r>
              <a:rPr lang="en-US" sz="1600" b="0" dirty="0">
                <a:latin typeface="Courier"/>
                <a:cs typeface="Courier"/>
              </a:rPr>
              <a:t>data = new String("Extra Data")</a:t>
            </a:r>
            <a:r>
              <a:rPr lang="en-US" sz="1600" b="0" dirty="0" smtClean="0">
                <a:latin typeface="Courier"/>
                <a:cs typeface="Courier"/>
              </a:rPr>
              <a:t>; </a:t>
            </a:r>
            <a:r>
              <a:rPr lang="en-US" sz="1600" b="0" dirty="0">
                <a:solidFill>
                  <a:srgbClr val="0000FF"/>
                </a:solidFill>
                <a:latin typeface="Courier"/>
                <a:cs typeface="Courier"/>
              </a:rPr>
              <a:t>// A strong reference</a:t>
            </a:r>
            <a:endParaRPr lang="en-US" sz="1600" b="0" dirty="0">
              <a:latin typeface="Courier"/>
              <a:cs typeface="Courier"/>
            </a:endParaRPr>
          </a:p>
          <a:p>
            <a:pPr>
              <a:lnSpc>
                <a:spcPct val="110000"/>
              </a:lnSpc>
            </a:pPr>
            <a:r>
              <a:rPr lang="en-US" sz="1600" b="0" dirty="0" smtClean="0">
                <a:latin typeface="Courier"/>
                <a:cs typeface="Courier"/>
              </a:rPr>
              <a:t> </a:t>
            </a:r>
            <a:r>
              <a:rPr lang="en-US" sz="1600" b="0" dirty="0" err="1" smtClean="0">
                <a:latin typeface="Courier"/>
                <a:cs typeface="Courier"/>
              </a:rPr>
              <a:t>theMap.put</a:t>
            </a:r>
            <a:r>
              <a:rPr lang="en-US" sz="1600" b="0" dirty="0" smtClean="0">
                <a:latin typeface="Courier"/>
                <a:cs typeface="Courier"/>
              </a:rPr>
              <a:t>(ref, data);</a:t>
            </a:r>
            <a:endParaRPr lang="en-GB" sz="1600" b="0" dirty="0" smtClean="0">
              <a:latin typeface="Courier"/>
              <a:cs typeface="Courier"/>
            </a:endParaRPr>
          </a:p>
          <a:p>
            <a:pPr>
              <a:spcBef>
                <a:spcPts val="600"/>
              </a:spcBef>
            </a:pPr>
            <a:r>
              <a:rPr lang="en-US" sz="1600" b="0" dirty="0" smtClean="0">
                <a:solidFill>
                  <a:srgbClr val="0000FF"/>
                </a:solidFill>
                <a:latin typeface="Courier"/>
                <a:cs typeface="Courier"/>
              </a:rPr>
              <a:t> /</a:t>
            </a:r>
            <a:r>
              <a:rPr lang="en-US" sz="1600" b="0" dirty="0">
                <a:solidFill>
                  <a:srgbClr val="0000FF"/>
                </a:solidFill>
                <a:latin typeface="Courier"/>
                <a:cs typeface="Courier"/>
              </a:rPr>
              <a:t>/ Check that a reference to an object was created</a:t>
            </a:r>
          </a:p>
          <a:p>
            <a:r>
              <a:rPr lang="en-US" sz="1600" b="0" dirty="0" smtClean="0">
                <a:latin typeface="Courier"/>
                <a:cs typeface="Courier"/>
              </a:rPr>
              <a:t> </a:t>
            </a:r>
            <a:r>
              <a:rPr lang="en-US" sz="1600" b="0" dirty="0" err="1" smtClean="0">
                <a:latin typeface="Courier"/>
                <a:cs typeface="Courier"/>
              </a:rPr>
              <a:t>System.out.println</a:t>
            </a:r>
            <a:r>
              <a:rPr lang="en-US" sz="1600" b="0" dirty="0">
                <a:latin typeface="Courier"/>
                <a:cs typeface="Courier"/>
              </a:rPr>
              <a:t>("Ref object: " + ref </a:t>
            </a:r>
            <a:r>
              <a:rPr lang="en-US" sz="1600" b="0" dirty="0" smtClean="0">
                <a:latin typeface="Courier"/>
                <a:cs typeface="Courier"/>
              </a:rPr>
              <a:t/>
            </a:r>
            <a:br>
              <a:rPr lang="en-US" sz="1600" b="0" dirty="0" smtClean="0">
                <a:latin typeface="Courier"/>
                <a:cs typeface="Courier"/>
              </a:rPr>
            </a:br>
            <a:r>
              <a:rPr lang="en-US" sz="1600" b="0" dirty="0" smtClean="0">
                <a:latin typeface="Courier"/>
                <a:cs typeface="Courier"/>
              </a:rPr>
              <a:t>                                   + </a:t>
            </a:r>
            <a:r>
              <a:rPr lang="en-US" sz="1600" b="0" dirty="0">
                <a:latin typeface="Courier"/>
                <a:cs typeface="Courier"/>
              </a:rPr>
              <a:t>" with referent " </a:t>
            </a:r>
            <a:endParaRPr lang="en-US" sz="1600" b="0" dirty="0" smtClean="0">
              <a:latin typeface="Courier"/>
              <a:cs typeface="Courier"/>
            </a:endParaRPr>
          </a:p>
          <a:p>
            <a:r>
              <a:rPr lang="en-US" sz="1600" b="0" dirty="0">
                <a:latin typeface="Courier"/>
                <a:cs typeface="Courier"/>
              </a:rPr>
              <a:t> </a:t>
            </a:r>
            <a:r>
              <a:rPr lang="en-US" sz="1600" b="0" dirty="0" smtClean="0">
                <a:latin typeface="Courier"/>
                <a:cs typeface="Courier"/>
              </a:rPr>
              <a:t>                                  + </a:t>
            </a:r>
            <a:r>
              <a:rPr lang="en-US" sz="1600" b="0" dirty="0" err="1">
                <a:latin typeface="Courier"/>
                <a:cs typeface="Courier"/>
              </a:rPr>
              <a:t>ref.get</a:t>
            </a:r>
            <a:r>
              <a:rPr lang="en-US" sz="1600" b="0" dirty="0">
                <a:latin typeface="Courier"/>
                <a:cs typeface="Courier"/>
              </a:rPr>
              <a:t>());</a:t>
            </a:r>
          </a:p>
          <a:p>
            <a:pPr>
              <a:spcBef>
                <a:spcPts val="600"/>
              </a:spcBef>
            </a:pPr>
            <a:r>
              <a:rPr lang="en-US" sz="1600" b="0" dirty="0" smtClean="0">
                <a:solidFill>
                  <a:srgbClr val="0000FF"/>
                </a:solidFill>
                <a:latin typeface="Courier"/>
                <a:cs typeface="Courier"/>
              </a:rPr>
              <a:t> /</a:t>
            </a:r>
            <a:r>
              <a:rPr lang="en-US" sz="1600" b="0" dirty="0">
                <a:solidFill>
                  <a:srgbClr val="0000FF"/>
                </a:solidFill>
                <a:latin typeface="Courier"/>
                <a:cs typeface="Courier"/>
              </a:rPr>
              <a:t>/ Check </a:t>
            </a:r>
            <a:r>
              <a:rPr lang="en-US" sz="1600" b="0" dirty="0" smtClean="0">
                <a:solidFill>
                  <a:srgbClr val="0000FF"/>
                </a:solidFill>
                <a:latin typeface="Courier"/>
                <a:cs typeface="Courier"/>
              </a:rPr>
              <a:t>if the </a:t>
            </a:r>
            <a:r>
              <a:rPr lang="en-US" sz="1600" b="0" dirty="0">
                <a:solidFill>
                  <a:srgbClr val="0000FF"/>
                </a:solidFill>
                <a:latin typeface="Courier"/>
                <a:cs typeface="Courier"/>
              </a:rPr>
              <a:t>Reference Object is </a:t>
            </a:r>
            <a:r>
              <a:rPr lang="en-US" sz="1600" b="0" dirty="0" err="1" smtClean="0">
                <a:solidFill>
                  <a:srgbClr val="0000FF"/>
                </a:solidFill>
                <a:latin typeface="Courier"/>
                <a:cs typeface="Courier"/>
              </a:rPr>
              <a:t>enqueued</a:t>
            </a:r>
            <a:r>
              <a:rPr lang="en-US" sz="1600" b="0" dirty="0" smtClean="0">
                <a:solidFill>
                  <a:srgbClr val="0000FF"/>
                </a:solidFill>
                <a:latin typeface="Courier"/>
                <a:cs typeface="Courier"/>
              </a:rPr>
              <a:t> (should be false)</a:t>
            </a:r>
            <a:endParaRPr lang="en-US" sz="1600" b="0" dirty="0">
              <a:solidFill>
                <a:srgbClr val="0000FF"/>
              </a:solidFill>
              <a:latin typeface="Courier"/>
              <a:cs typeface="Courier"/>
            </a:endParaRPr>
          </a:p>
          <a:p>
            <a:r>
              <a:rPr lang="en-US" sz="1600" b="0" dirty="0" smtClean="0">
                <a:latin typeface="Courier"/>
                <a:cs typeface="Courier"/>
              </a:rPr>
              <a:t> </a:t>
            </a:r>
            <a:r>
              <a:rPr lang="en-US" sz="1600" b="0" dirty="0" err="1" smtClean="0">
                <a:latin typeface="Courier"/>
                <a:cs typeface="Courier"/>
              </a:rPr>
              <a:t>System.out.println</a:t>
            </a:r>
            <a:r>
              <a:rPr lang="en-US" sz="1600" b="0" dirty="0">
                <a:latin typeface="Courier"/>
                <a:cs typeface="Courier"/>
              </a:rPr>
              <a:t>("</a:t>
            </a:r>
            <a:r>
              <a:rPr lang="en-US" sz="1600" b="0" dirty="0" err="1">
                <a:latin typeface="Courier"/>
                <a:cs typeface="Courier"/>
              </a:rPr>
              <a:t>ref.isEnqueued</a:t>
            </a:r>
            <a:r>
              <a:rPr lang="en-US" sz="1600" b="0" dirty="0">
                <a:latin typeface="Courier"/>
                <a:cs typeface="Courier"/>
              </a:rPr>
              <a:t>(): " + </a:t>
            </a:r>
            <a:r>
              <a:rPr lang="en-US" sz="1600" b="0" dirty="0" err="1">
                <a:latin typeface="Courier"/>
                <a:cs typeface="Courier"/>
              </a:rPr>
              <a:t>ref.isEnqueued</a:t>
            </a:r>
            <a:r>
              <a:rPr lang="en-US" sz="1600" b="0" dirty="0">
                <a:latin typeface="Courier"/>
                <a:cs typeface="Courier"/>
              </a:rPr>
              <a:t>());</a:t>
            </a:r>
          </a:p>
          <a:p>
            <a:pPr>
              <a:lnSpc>
                <a:spcPct val="110000"/>
              </a:lnSpc>
              <a:defRPr/>
            </a:pPr>
            <a:endParaRPr lang="en-GB" sz="1600" b="0" dirty="0" smtClean="0">
              <a:latin typeface="Courier"/>
              <a:cs typeface="Courier"/>
            </a:endParaRPr>
          </a:p>
        </p:txBody>
      </p:sp>
      <p:sp>
        <p:nvSpPr>
          <p:cNvPr id="2" name="TextBox 1"/>
          <p:cNvSpPr txBox="1"/>
          <p:nvPr/>
        </p:nvSpPr>
        <p:spPr>
          <a:xfrm>
            <a:off x="1905000" y="5791200"/>
            <a:ext cx="6587461" cy="830997"/>
          </a:xfrm>
          <a:prstGeom prst="rect">
            <a:avLst/>
          </a:prstGeom>
          <a:solidFill>
            <a:srgbClr val="E0F8E0"/>
          </a:solidFill>
          <a:ln>
            <a:solidFill>
              <a:srgbClr val="009D00"/>
            </a:solidFill>
          </a:ln>
        </p:spPr>
        <p:txBody>
          <a:bodyPr wrap="none" rtlCol="0">
            <a:spAutoFit/>
          </a:bodyPr>
          <a:lstStyle/>
          <a:p>
            <a:r>
              <a:rPr lang="en-US" sz="1600" b="0" dirty="0">
                <a:latin typeface="Courier"/>
                <a:cs typeface="Courier"/>
              </a:rPr>
              <a:t>Ref object: java.lang.ref.WeakReference@7f31245a </a:t>
            </a:r>
            <a:r>
              <a:rPr lang="en-US" sz="1600" b="0" dirty="0" smtClean="0">
                <a:latin typeface="Courier"/>
                <a:cs typeface="Courier"/>
              </a:rPr>
              <a:t/>
            </a:r>
            <a:br>
              <a:rPr lang="en-US" sz="1600" b="0" dirty="0" smtClean="0">
                <a:latin typeface="Courier"/>
                <a:cs typeface="Courier"/>
              </a:rPr>
            </a:br>
            <a:r>
              <a:rPr lang="en-US" sz="1600" b="0" dirty="0" smtClean="0">
                <a:latin typeface="Courier"/>
                <a:cs typeface="Courier"/>
              </a:rPr>
              <a:t>            with </a:t>
            </a:r>
            <a:r>
              <a:rPr lang="en-US" sz="1600" b="0" dirty="0">
                <a:latin typeface="Courier"/>
                <a:cs typeface="Courier"/>
              </a:rPr>
              <a:t>referent java.lang.Object@6d6f6e28</a:t>
            </a:r>
          </a:p>
          <a:p>
            <a:r>
              <a:rPr lang="en-US" sz="1600" b="0" dirty="0" err="1">
                <a:latin typeface="Courier"/>
                <a:cs typeface="Courier"/>
              </a:rPr>
              <a:t>ref.isEnqueued</a:t>
            </a:r>
            <a:r>
              <a:rPr lang="en-US" sz="1600" b="0" dirty="0">
                <a:latin typeface="Courier"/>
                <a:cs typeface="Courier"/>
              </a:rPr>
              <a:t>(): false</a:t>
            </a:r>
          </a:p>
        </p:txBody>
      </p:sp>
    </p:spTree>
    <p:extLst>
      <p:ext uri="{BB962C8B-B14F-4D97-AF65-F5344CB8AC3E}">
        <p14:creationId xmlns:p14="http://schemas.microsoft.com/office/powerpoint/2010/main" val="5095221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GB" dirty="0" smtClean="0">
                <a:latin typeface="Arial" charset="0"/>
              </a:rPr>
              <a:t>Using Weak </a:t>
            </a:r>
            <a:r>
              <a:rPr lang="en-GB" dirty="0">
                <a:latin typeface="Arial" charset="0"/>
              </a:rPr>
              <a:t>References</a:t>
            </a:r>
          </a:p>
        </p:txBody>
      </p:sp>
      <p:sp>
        <p:nvSpPr>
          <p:cNvPr id="38914" name="Rectangle 3"/>
          <p:cNvSpPr>
            <a:spLocks noGrp="1" noChangeArrowheads="1"/>
          </p:cNvSpPr>
          <p:nvPr>
            <p:ph type="body" idx="1"/>
          </p:nvPr>
        </p:nvSpPr>
        <p:spPr>
          <a:xfrm>
            <a:off x="381000" y="1066800"/>
            <a:ext cx="8686800" cy="788988"/>
          </a:xfrm>
        </p:spPr>
        <p:txBody>
          <a:bodyPr/>
          <a:lstStyle/>
          <a:p>
            <a:r>
              <a:rPr lang="en-GB" dirty="0" smtClean="0">
                <a:latin typeface="Arial" charset="0"/>
                <a:ea typeface="ＭＳ Ｐゴシック" charset="0"/>
              </a:rPr>
              <a:t>When </a:t>
            </a:r>
            <a:r>
              <a:rPr lang="en-GB" dirty="0">
                <a:latin typeface="Arial" charset="0"/>
                <a:ea typeface="ＭＳ Ｐゴシック" charset="0"/>
              </a:rPr>
              <a:t>key is cleared, </a:t>
            </a:r>
            <a:r>
              <a:rPr lang="en-GB" dirty="0" smtClean="0">
                <a:latin typeface="Arial" charset="0"/>
                <a:ea typeface="ＭＳ Ｐゴシック" charset="0"/>
              </a:rPr>
              <a:t>remove from map</a:t>
            </a:r>
            <a:endParaRPr lang="en-GB" dirty="0">
              <a:latin typeface="Arial" charset="0"/>
              <a:ea typeface="ＭＳ Ｐゴシック" charset="0"/>
            </a:endParaRPr>
          </a:p>
        </p:txBody>
      </p:sp>
      <p:sp>
        <p:nvSpPr>
          <p:cNvPr id="105476" name="Text Box 4"/>
          <p:cNvSpPr txBox="1">
            <a:spLocks noChangeArrowheads="1"/>
          </p:cNvSpPr>
          <p:nvPr/>
        </p:nvSpPr>
        <p:spPr bwMode="auto">
          <a:xfrm>
            <a:off x="457200" y="1524000"/>
            <a:ext cx="8077200" cy="4241016"/>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smtClean="0">
                <a:solidFill>
                  <a:srgbClr val="0000FF"/>
                </a:solidFill>
                <a:latin typeface="Courier"/>
                <a:cs typeface="Courier"/>
              </a:rPr>
              <a:t> </a:t>
            </a:r>
            <a:r>
              <a:rPr lang="en-US" sz="1600" b="0" dirty="0" smtClean="0">
                <a:solidFill>
                  <a:srgbClr val="0000FF"/>
                </a:solidFill>
                <a:latin typeface="Courier"/>
                <a:cs typeface="Courier"/>
              </a:rPr>
              <a:t>/</a:t>
            </a:r>
            <a:r>
              <a:rPr lang="en-US" sz="1600" b="0" dirty="0">
                <a:solidFill>
                  <a:srgbClr val="0000FF"/>
                </a:solidFill>
                <a:latin typeface="Courier"/>
                <a:cs typeface="Courier"/>
              </a:rPr>
              <a:t>/ Clear the strong </a:t>
            </a:r>
            <a:r>
              <a:rPr lang="en-US" sz="1600" b="0" dirty="0" smtClean="0">
                <a:solidFill>
                  <a:srgbClr val="0000FF"/>
                </a:solidFill>
                <a:latin typeface="Courier"/>
                <a:cs typeface="Courier"/>
              </a:rPr>
              <a:t>references </a:t>
            </a:r>
            <a:r>
              <a:rPr lang="en-US" sz="1600" b="0" dirty="0">
                <a:solidFill>
                  <a:srgbClr val="0000FF"/>
                </a:solidFill>
                <a:latin typeface="Courier"/>
                <a:cs typeface="Courier"/>
              </a:rPr>
              <a:t>to </a:t>
            </a:r>
            <a:r>
              <a:rPr lang="en-US" sz="1600" b="0" dirty="0" err="1" smtClean="0">
                <a:solidFill>
                  <a:srgbClr val="0000FF"/>
                </a:solidFill>
                <a:latin typeface="Courier"/>
                <a:cs typeface="Courier"/>
              </a:rPr>
              <a:t>obj</a:t>
            </a:r>
            <a:r>
              <a:rPr lang="en-US" sz="1600" b="0" dirty="0" smtClean="0">
                <a:solidFill>
                  <a:srgbClr val="0000FF"/>
                </a:solidFill>
                <a:latin typeface="Courier"/>
                <a:cs typeface="Courier"/>
              </a:rPr>
              <a:t> and data </a:t>
            </a:r>
            <a:endParaRPr lang="en-US" sz="1600" b="0" dirty="0">
              <a:solidFill>
                <a:srgbClr val="0000FF"/>
              </a:solidFill>
              <a:latin typeface="Courier"/>
              <a:cs typeface="Courier"/>
            </a:endParaRPr>
          </a:p>
          <a:p>
            <a:r>
              <a:rPr lang="ro-RO" sz="1600" b="0" dirty="0" smtClean="0">
                <a:latin typeface="Courier"/>
                <a:cs typeface="Courier"/>
              </a:rPr>
              <a:t> obj </a:t>
            </a:r>
            <a:r>
              <a:rPr lang="ro-RO" sz="1600" b="0" dirty="0">
                <a:latin typeface="Courier"/>
                <a:cs typeface="Courier"/>
              </a:rPr>
              <a:t>= null;</a:t>
            </a:r>
          </a:p>
          <a:p>
            <a:r>
              <a:rPr lang="ro-RO" sz="1600" b="0" dirty="0" smtClean="0">
                <a:latin typeface="Courier"/>
                <a:cs typeface="Courier"/>
              </a:rPr>
              <a:t> if </a:t>
            </a:r>
            <a:r>
              <a:rPr lang="ro-RO" sz="1600" b="0" dirty="0">
                <a:latin typeface="Courier"/>
                <a:cs typeface="Courier"/>
              </a:rPr>
              <a:t>(obj == null) </a:t>
            </a:r>
            <a:r>
              <a:rPr lang="ro-RO" sz="1600" b="0" dirty="0" smtClean="0">
                <a:latin typeface="Courier"/>
                <a:cs typeface="Courier"/>
              </a:rPr>
              <a:t>data </a:t>
            </a:r>
            <a:r>
              <a:rPr lang="ro-RO" sz="1600" b="0" dirty="0">
                <a:latin typeface="Courier"/>
                <a:cs typeface="Courier"/>
              </a:rPr>
              <a:t>= null</a:t>
            </a:r>
            <a:r>
              <a:rPr lang="ro-RO" sz="1600" b="0" dirty="0" smtClean="0">
                <a:latin typeface="Courier"/>
                <a:cs typeface="Courier"/>
              </a:rPr>
              <a:t>;</a:t>
            </a:r>
            <a:endParaRPr lang="ro-RO" sz="1600" b="0" dirty="0">
              <a:latin typeface="Courier"/>
              <a:cs typeface="Courier"/>
            </a:endParaRPr>
          </a:p>
          <a:p>
            <a:pPr>
              <a:spcBef>
                <a:spcPts val="600"/>
              </a:spcBef>
            </a:pPr>
            <a:r>
              <a:rPr lang="ro-RO" sz="1600" b="0" dirty="0" smtClean="0">
                <a:solidFill>
                  <a:srgbClr val="0000FF"/>
                </a:solidFill>
                <a:latin typeface="Courier"/>
                <a:cs typeface="Courier"/>
              </a:rPr>
              <a:t> /</a:t>
            </a:r>
            <a:r>
              <a:rPr lang="ro-RO" sz="1600" b="0" dirty="0">
                <a:solidFill>
                  <a:srgbClr val="0000FF"/>
                </a:solidFill>
                <a:latin typeface="Courier"/>
                <a:cs typeface="Courier"/>
              </a:rPr>
              <a:t>/ Run the garbage collector, </a:t>
            </a:r>
            <a:r>
              <a:rPr lang="ro-RO" sz="1600" b="0" dirty="0" smtClean="0">
                <a:solidFill>
                  <a:srgbClr val="0000FF"/>
                </a:solidFill>
                <a:latin typeface="Courier"/>
                <a:cs typeface="Courier"/>
              </a:rPr>
              <a:t>wait for things to settle,</a:t>
            </a:r>
            <a:endParaRPr lang="ro-RO" sz="1600" b="0" dirty="0">
              <a:solidFill>
                <a:srgbClr val="0000FF"/>
              </a:solidFill>
              <a:latin typeface="Courier"/>
              <a:cs typeface="Courier"/>
            </a:endParaRPr>
          </a:p>
          <a:p>
            <a:r>
              <a:rPr lang="ro-RO" sz="1600" b="0" dirty="0" smtClean="0">
                <a:solidFill>
                  <a:srgbClr val="0000FF"/>
                </a:solidFill>
                <a:latin typeface="Courier"/>
                <a:cs typeface="Courier"/>
              </a:rPr>
              <a:t> /</a:t>
            </a:r>
            <a:r>
              <a:rPr lang="ro-RO" sz="1600" b="0" dirty="0">
                <a:solidFill>
                  <a:srgbClr val="0000FF"/>
                </a:solidFill>
                <a:latin typeface="Courier"/>
                <a:cs typeface="Courier"/>
              </a:rPr>
              <a:t>/ </a:t>
            </a:r>
            <a:r>
              <a:rPr lang="ro-RO" sz="1600" b="0" dirty="0" smtClean="0">
                <a:solidFill>
                  <a:srgbClr val="0000FF"/>
                </a:solidFill>
                <a:latin typeface="Courier"/>
                <a:cs typeface="Courier"/>
              </a:rPr>
              <a:t>and check </a:t>
            </a:r>
            <a:r>
              <a:rPr lang="ro-RO" sz="1600" b="0" dirty="0">
                <a:solidFill>
                  <a:srgbClr val="0000FF"/>
                </a:solidFill>
                <a:latin typeface="Courier"/>
                <a:cs typeface="Courier"/>
              </a:rPr>
              <a:t>the reference object's referent</a:t>
            </a:r>
          </a:p>
          <a:p>
            <a:r>
              <a:rPr lang="ro-RO" sz="1600" b="0" dirty="0" smtClean="0">
                <a:latin typeface="Courier"/>
                <a:cs typeface="Courier"/>
              </a:rPr>
              <a:t> System.out.println</a:t>
            </a:r>
            <a:r>
              <a:rPr lang="ro-RO" sz="1600" b="0" dirty="0">
                <a:latin typeface="Courier"/>
                <a:cs typeface="Courier"/>
              </a:rPr>
              <a:t>("*** running gc...");</a:t>
            </a:r>
          </a:p>
          <a:p>
            <a:r>
              <a:rPr lang="ro-RO" sz="1600" b="0" dirty="0" smtClean="0">
                <a:latin typeface="Courier"/>
                <a:cs typeface="Courier"/>
              </a:rPr>
              <a:t> System.gc</a:t>
            </a:r>
            <a:r>
              <a:rPr lang="ro-RO" sz="1600" b="0" dirty="0">
                <a:latin typeface="Courier"/>
                <a:cs typeface="Courier"/>
              </a:rPr>
              <a:t>()</a:t>
            </a:r>
            <a:r>
              <a:rPr lang="ro-RO" sz="1600" b="0" dirty="0" smtClean="0">
                <a:latin typeface="Courier"/>
                <a:cs typeface="Courier"/>
              </a:rPr>
              <a:t>; Thread.sleep(3000);</a:t>
            </a:r>
            <a:endParaRPr lang="ro-RO" sz="1600" b="0" dirty="0">
              <a:latin typeface="Courier"/>
              <a:cs typeface="Courier"/>
            </a:endParaRPr>
          </a:p>
          <a:p>
            <a:r>
              <a:rPr lang="ro-RO" sz="1600" b="0" dirty="0" smtClean="0">
                <a:latin typeface="Courier"/>
                <a:cs typeface="Courier"/>
              </a:rPr>
              <a:t> System.out.println</a:t>
            </a:r>
            <a:r>
              <a:rPr lang="ro-RO" sz="1600" b="0" dirty="0">
                <a:latin typeface="Courier"/>
                <a:cs typeface="Courier"/>
              </a:rPr>
              <a:t>("contents of ref: " + ref.get())</a:t>
            </a:r>
            <a:r>
              <a:rPr lang="ro-RO" sz="1600" b="0" dirty="0" smtClean="0">
                <a:latin typeface="Courier"/>
                <a:cs typeface="Courier"/>
              </a:rPr>
              <a:t>;</a:t>
            </a:r>
            <a:endParaRPr lang="ro-RO" sz="1600" b="0" dirty="0">
              <a:latin typeface="Courier"/>
              <a:cs typeface="Courier"/>
            </a:endParaRPr>
          </a:p>
          <a:p>
            <a:pPr>
              <a:spcBef>
                <a:spcPts val="600"/>
              </a:spcBef>
            </a:pPr>
            <a:r>
              <a:rPr lang="ro-RO" sz="1600" b="0" dirty="0" smtClean="0">
                <a:solidFill>
                  <a:srgbClr val="0000FF"/>
                </a:solidFill>
                <a:latin typeface="Courier"/>
                <a:cs typeface="Courier"/>
              </a:rPr>
              <a:t> /</a:t>
            </a:r>
            <a:r>
              <a:rPr lang="ro-RO" sz="1600" b="0" dirty="0">
                <a:solidFill>
                  <a:srgbClr val="0000FF"/>
                </a:solidFill>
                <a:latin typeface="Courier"/>
                <a:cs typeface="Courier"/>
              </a:rPr>
              <a:t>/ Check </a:t>
            </a:r>
            <a:r>
              <a:rPr lang="ro-RO" sz="1600" b="0" dirty="0" smtClean="0">
                <a:solidFill>
                  <a:srgbClr val="0000FF"/>
                </a:solidFill>
                <a:latin typeface="Courier"/>
                <a:cs typeface="Courier"/>
              </a:rPr>
              <a:t>if reference </a:t>
            </a:r>
            <a:r>
              <a:rPr lang="ro-RO" sz="1600" b="0" dirty="0">
                <a:solidFill>
                  <a:srgbClr val="0000FF"/>
                </a:solidFill>
                <a:latin typeface="Courier"/>
                <a:cs typeface="Courier"/>
              </a:rPr>
              <a:t>object is </a:t>
            </a:r>
            <a:r>
              <a:rPr lang="ro-RO" sz="1600" b="0" dirty="0" smtClean="0">
                <a:solidFill>
                  <a:srgbClr val="0000FF"/>
                </a:solidFill>
                <a:latin typeface="Courier"/>
                <a:cs typeface="Courier"/>
              </a:rPr>
              <a:t>enqueued (should be true)</a:t>
            </a:r>
            <a:endParaRPr lang="ro-RO" sz="1600" b="0" dirty="0">
              <a:solidFill>
                <a:srgbClr val="0000FF"/>
              </a:solidFill>
              <a:latin typeface="Courier"/>
              <a:cs typeface="Courier"/>
            </a:endParaRPr>
          </a:p>
          <a:p>
            <a:r>
              <a:rPr lang="ro-RO" sz="1600" b="0" dirty="0" smtClean="0">
                <a:latin typeface="Courier"/>
                <a:cs typeface="Courier"/>
              </a:rPr>
              <a:t> System.out.println</a:t>
            </a:r>
            <a:r>
              <a:rPr lang="ro-RO" sz="1600" b="0" dirty="0">
                <a:latin typeface="Courier"/>
                <a:cs typeface="Courier"/>
              </a:rPr>
              <a:t>("ref.isEnqueued(): " + ref.isEnqueued())</a:t>
            </a:r>
            <a:r>
              <a:rPr lang="ro-RO" sz="1600" b="0" dirty="0" smtClean="0">
                <a:latin typeface="Courier"/>
                <a:cs typeface="Courier"/>
              </a:rPr>
              <a:t>;</a:t>
            </a:r>
            <a:endParaRPr lang="ro-RO" sz="1600" b="0" dirty="0">
              <a:latin typeface="Courier"/>
              <a:cs typeface="Courier"/>
            </a:endParaRPr>
          </a:p>
          <a:p>
            <a:pPr>
              <a:spcBef>
                <a:spcPts val="600"/>
              </a:spcBef>
            </a:pPr>
            <a:r>
              <a:rPr lang="ro-RO" sz="1600" b="0" dirty="0" smtClean="0">
                <a:solidFill>
                  <a:srgbClr val="0000FF"/>
                </a:solidFill>
                <a:latin typeface="Courier"/>
                <a:cs typeface="Courier"/>
              </a:rPr>
              <a:t> /</a:t>
            </a:r>
            <a:r>
              <a:rPr lang="ro-RO" sz="1600" b="0" dirty="0">
                <a:solidFill>
                  <a:srgbClr val="0000FF"/>
                </a:solidFill>
                <a:latin typeface="Courier"/>
                <a:cs typeface="Courier"/>
              </a:rPr>
              <a:t>/ </a:t>
            </a:r>
            <a:r>
              <a:rPr lang="ro-RO" sz="1600" b="0" dirty="0" smtClean="0">
                <a:solidFill>
                  <a:srgbClr val="0000FF"/>
                </a:solidFill>
                <a:latin typeface="Courier"/>
                <a:cs typeface="Courier"/>
              </a:rPr>
              <a:t>Retrieve reference object from refQ</a:t>
            </a:r>
            <a:endParaRPr lang="ro-RO" sz="1600" b="0" dirty="0">
              <a:solidFill>
                <a:srgbClr val="0000FF"/>
              </a:solidFill>
              <a:latin typeface="Courier"/>
              <a:cs typeface="Courier"/>
            </a:endParaRPr>
          </a:p>
          <a:p>
            <a:pPr>
              <a:spcBef>
                <a:spcPts val="0"/>
              </a:spcBef>
            </a:pPr>
            <a:r>
              <a:rPr lang="ro-RO" sz="1600" b="0" dirty="0" smtClean="0">
                <a:latin typeface="Courier"/>
                <a:cs typeface="Courier"/>
              </a:rPr>
              <a:t> </a:t>
            </a:r>
            <a:r>
              <a:rPr lang="en-US" sz="1600" b="0" dirty="0" smtClean="0">
                <a:latin typeface="Courier"/>
                <a:cs typeface="Courier"/>
              </a:rPr>
              <a:t>Reference</a:t>
            </a:r>
            <a:r>
              <a:rPr lang="en-US" sz="1600" b="0" dirty="0">
                <a:latin typeface="Courier"/>
                <a:cs typeface="Courier"/>
              </a:rPr>
              <a:t>&lt;?&gt; </a:t>
            </a:r>
            <a:r>
              <a:rPr lang="en-US" sz="1600" b="0" dirty="0" err="1">
                <a:latin typeface="Courier"/>
                <a:cs typeface="Courier"/>
              </a:rPr>
              <a:t>refFromQ</a:t>
            </a:r>
            <a:r>
              <a:rPr lang="en-US" sz="1600" b="0" dirty="0">
                <a:latin typeface="Courier"/>
                <a:cs typeface="Courier"/>
              </a:rPr>
              <a:t> = </a:t>
            </a:r>
            <a:r>
              <a:rPr lang="en-US" sz="1600" b="0" dirty="0" err="1">
                <a:latin typeface="Courier"/>
                <a:cs typeface="Courier"/>
              </a:rPr>
              <a:t>refQ.poll</a:t>
            </a:r>
            <a:r>
              <a:rPr lang="en-US" sz="1600" b="0" dirty="0">
                <a:latin typeface="Courier"/>
                <a:cs typeface="Courier"/>
              </a:rPr>
              <a:t>();</a:t>
            </a:r>
          </a:p>
          <a:p>
            <a:r>
              <a:rPr lang="en-US" sz="1600" b="0" dirty="0" smtClean="0">
                <a:latin typeface="Courier"/>
                <a:cs typeface="Courier"/>
              </a:rPr>
              <a:t> </a:t>
            </a:r>
            <a:r>
              <a:rPr lang="en-US" sz="1600" b="0" dirty="0" err="1" smtClean="0">
                <a:latin typeface="Courier"/>
                <a:cs typeface="Courier"/>
              </a:rPr>
              <a:t>System.out.println</a:t>
            </a:r>
            <a:r>
              <a:rPr lang="en-US" sz="1600" b="0" dirty="0">
                <a:latin typeface="Courier"/>
                <a:cs typeface="Courier"/>
              </a:rPr>
              <a:t>("From </a:t>
            </a:r>
            <a:r>
              <a:rPr lang="en-US" sz="1600" b="0" dirty="0" err="1">
                <a:latin typeface="Courier"/>
                <a:cs typeface="Courier"/>
              </a:rPr>
              <a:t>refQ</a:t>
            </a:r>
            <a:r>
              <a:rPr lang="en-US" sz="1600" b="0" dirty="0">
                <a:latin typeface="Courier"/>
                <a:cs typeface="Courier"/>
              </a:rPr>
              <a:t>: " </a:t>
            </a:r>
            <a:r>
              <a:rPr lang="en-US" sz="1600" b="0" dirty="0" smtClean="0">
                <a:latin typeface="Courier"/>
                <a:cs typeface="Courier"/>
              </a:rPr>
              <a:t>+ </a:t>
            </a:r>
            <a:r>
              <a:rPr lang="en-US" sz="1600" b="0" dirty="0" err="1">
                <a:latin typeface="Courier"/>
                <a:cs typeface="Courier"/>
              </a:rPr>
              <a:t>refFromQ</a:t>
            </a:r>
            <a:r>
              <a:rPr lang="en-US" sz="1600" b="0" dirty="0">
                <a:latin typeface="Courier"/>
                <a:cs typeface="Courier"/>
              </a:rPr>
              <a:t> </a:t>
            </a:r>
            <a:r>
              <a:rPr lang="en-US" sz="1600" b="0" dirty="0" smtClean="0">
                <a:latin typeface="Courier"/>
                <a:cs typeface="Courier"/>
              </a:rPr>
              <a:t>);</a:t>
            </a:r>
          </a:p>
          <a:p>
            <a:pPr>
              <a:spcBef>
                <a:spcPts val="600"/>
              </a:spcBef>
            </a:pPr>
            <a:r>
              <a:rPr lang="en-US" sz="1600" b="0" dirty="0" smtClean="0">
                <a:latin typeface="Courier"/>
                <a:cs typeface="Courier"/>
              </a:rPr>
              <a:t> </a:t>
            </a:r>
            <a:r>
              <a:rPr lang="ro-RO" sz="1600" b="0" dirty="0" smtClean="0">
                <a:solidFill>
                  <a:srgbClr val="0000FF"/>
                </a:solidFill>
                <a:latin typeface="Courier"/>
                <a:cs typeface="Courier"/>
              </a:rPr>
              <a:t>/</a:t>
            </a:r>
            <a:r>
              <a:rPr lang="ro-RO" sz="1600" b="0" dirty="0">
                <a:solidFill>
                  <a:srgbClr val="0000FF"/>
                </a:solidFill>
                <a:latin typeface="Courier"/>
                <a:cs typeface="Courier"/>
              </a:rPr>
              <a:t>/ Retrieve reference object from </a:t>
            </a:r>
            <a:r>
              <a:rPr lang="ro-RO" sz="1600" b="0" dirty="0" smtClean="0">
                <a:solidFill>
                  <a:srgbClr val="0000FF"/>
                </a:solidFill>
                <a:latin typeface="Courier"/>
                <a:cs typeface="Courier"/>
              </a:rPr>
              <a:t>refQ</a:t>
            </a:r>
          </a:p>
          <a:p>
            <a:r>
              <a:rPr lang="ro-RO" sz="1600" b="0" dirty="0">
                <a:solidFill>
                  <a:srgbClr val="0000FF"/>
                </a:solidFill>
                <a:latin typeface="Courier"/>
                <a:cs typeface="Courier"/>
              </a:rPr>
              <a:t> </a:t>
            </a:r>
            <a:r>
              <a:rPr lang="en-US" sz="1600" b="0" dirty="0" err="1" smtClean="0">
                <a:latin typeface="Courier"/>
                <a:cs typeface="Courier"/>
              </a:rPr>
              <a:t>theMap.</a:t>
            </a:r>
            <a:r>
              <a:rPr lang="en-US" sz="1600" b="0" u="sng" dirty="0" err="1" smtClean="0">
                <a:latin typeface="Courier"/>
                <a:cs typeface="Courier"/>
              </a:rPr>
              <a:t>remove</a:t>
            </a:r>
            <a:r>
              <a:rPr lang="en-US" sz="1600" b="0" u="sng" dirty="0">
                <a:latin typeface="Courier"/>
                <a:cs typeface="Courier"/>
              </a:rPr>
              <a:t>(</a:t>
            </a:r>
            <a:r>
              <a:rPr lang="en-US" sz="1600" b="0" u="sng" dirty="0" err="1">
                <a:latin typeface="Courier"/>
                <a:cs typeface="Courier"/>
              </a:rPr>
              <a:t>refFromQ</a:t>
            </a:r>
            <a:r>
              <a:rPr lang="en-US" sz="1600" b="0" u="sng" dirty="0">
                <a:latin typeface="Courier"/>
                <a:cs typeface="Courier"/>
              </a:rPr>
              <a:t>)</a:t>
            </a:r>
            <a:r>
              <a:rPr lang="en-US" sz="1600" b="0" u="sng" dirty="0" smtClean="0">
                <a:latin typeface="Courier"/>
                <a:cs typeface="Courier"/>
              </a:rPr>
              <a:t>;</a:t>
            </a:r>
            <a:endParaRPr lang="en-US" sz="1600" b="0" u="sng" dirty="0">
              <a:latin typeface="Courier"/>
              <a:cs typeface="Courier"/>
            </a:endParaRPr>
          </a:p>
        </p:txBody>
      </p:sp>
      <p:sp>
        <p:nvSpPr>
          <p:cNvPr id="2" name="TextBox 1"/>
          <p:cNvSpPr txBox="1"/>
          <p:nvPr/>
        </p:nvSpPr>
        <p:spPr>
          <a:xfrm>
            <a:off x="2514600" y="5638800"/>
            <a:ext cx="5971807" cy="1077218"/>
          </a:xfrm>
          <a:prstGeom prst="rect">
            <a:avLst/>
          </a:prstGeom>
          <a:solidFill>
            <a:srgbClr val="E0F8E0"/>
          </a:solidFill>
          <a:ln>
            <a:solidFill>
              <a:srgbClr val="009D00"/>
            </a:solidFill>
          </a:ln>
        </p:spPr>
        <p:txBody>
          <a:bodyPr wrap="none" rtlCol="0">
            <a:spAutoFit/>
          </a:bodyPr>
          <a:lstStyle/>
          <a:p>
            <a:r>
              <a:rPr lang="is-IS" sz="1600" b="0" dirty="0">
                <a:latin typeface="Courier"/>
                <a:cs typeface="Courier"/>
              </a:rPr>
              <a:t>*** running gc...</a:t>
            </a:r>
          </a:p>
          <a:p>
            <a:r>
              <a:rPr lang="en-US" sz="1600" b="0" dirty="0">
                <a:latin typeface="Courier"/>
                <a:cs typeface="Courier"/>
              </a:rPr>
              <a:t>contents of ref: null</a:t>
            </a:r>
          </a:p>
          <a:p>
            <a:r>
              <a:rPr lang="en-US" sz="1600" b="0" dirty="0" err="1">
                <a:latin typeface="Courier"/>
                <a:cs typeface="Courier"/>
              </a:rPr>
              <a:t>ref.isEnqueued</a:t>
            </a:r>
            <a:r>
              <a:rPr lang="en-US" sz="1600" b="0" dirty="0">
                <a:latin typeface="Courier"/>
                <a:cs typeface="Courier"/>
              </a:rPr>
              <a:t>(): true</a:t>
            </a:r>
          </a:p>
          <a:p>
            <a:r>
              <a:rPr lang="en-US" sz="1600" b="0" dirty="0">
                <a:latin typeface="Courier"/>
                <a:cs typeface="Courier"/>
              </a:rPr>
              <a:t>From </a:t>
            </a:r>
            <a:r>
              <a:rPr lang="en-US" sz="1600" b="0" dirty="0" err="1">
                <a:latin typeface="Courier"/>
                <a:cs typeface="Courier"/>
              </a:rPr>
              <a:t>refQ</a:t>
            </a:r>
            <a:r>
              <a:rPr lang="en-US" sz="1600" b="0" dirty="0">
                <a:latin typeface="Courier"/>
                <a:cs typeface="Courier"/>
              </a:rPr>
              <a:t>: java.lang.ref.WeakReference@7f31245a</a:t>
            </a:r>
          </a:p>
        </p:txBody>
      </p:sp>
    </p:spTree>
    <p:extLst>
      <p:ext uri="{BB962C8B-B14F-4D97-AF65-F5344CB8AC3E}">
        <p14:creationId xmlns:p14="http://schemas.microsoft.com/office/powerpoint/2010/main" val="40638503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GB">
                <a:latin typeface="Arial" charset="0"/>
              </a:rPr>
              <a:t>Phantom References</a:t>
            </a:r>
          </a:p>
        </p:txBody>
      </p:sp>
      <p:sp>
        <p:nvSpPr>
          <p:cNvPr id="40962" name="Rectangle 3"/>
          <p:cNvSpPr>
            <a:spLocks noGrp="1" noChangeArrowheads="1"/>
          </p:cNvSpPr>
          <p:nvPr>
            <p:ph type="body" idx="1"/>
          </p:nvPr>
        </p:nvSpPr>
        <p:spPr>
          <a:xfrm>
            <a:off x="381000" y="1066800"/>
            <a:ext cx="8686800" cy="1546225"/>
          </a:xfrm>
        </p:spPr>
        <p:txBody>
          <a:bodyPr/>
          <a:lstStyle/>
          <a:p>
            <a:r>
              <a:rPr lang="en-GB">
                <a:latin typeface="Arial" charset="0"/>
              </a:rPr>
              <a:t>Must have reference queue</a:t>
            </a:r>
          </a:p>
          <a:p>
            <a:r>
              <a:rPr lang="en-GB">
                <a:latin typeface="Arial" charset="0"/>
              </a:rPr>
              <a:t>Indicates object is about to be reclaimed</a:t>
            </a:r>
          </a:p>
          <a:p>
            <a:pPr lvl="2"/>
            <a:r>
              <a:rPr lang="en-GB">
                <a:latin typeface="Arial" charset="0"/>
                <a:ea typeface="ＭＳ Ｐゴシック" charset="0"/>
              </a:rPr>
              <a:t>specialised cleanup may be carried out</a:t>
            </a:r>
          </a:p>
        </p:txBody>
      </p:sp>
      <p:sp>
        <p:nvSpPr>
          <p:cNvPr id="107524" name="Text Box 4"/>
          <p:cNvSpPr txBox="1">
            <a:spLocks noChangeArrowheads="1"/>
          </p:cNvSpPr>
          <p:nvPr/>
        </p:nvSpPr>
        <p:spPr bwMode="auto">
          <a:xfrm>
            <a:off x="533400" y="2362200"/>
            <a:ext cx="7941898" cy="4179461"/>
          </a:xfrm>
          <a:prstGeom prst="rect">
            <a:avLst/>
          </a:prstGeom>
          <a:solidFill>
            <a:srgbClr val="FFFFFF"/>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none" tIns="118800" bIns="118800">
            <a:spAutoFit/>
          </a:bodyPr>
          <a:lstStyle>
            <a:lvl1pPr>
              <a:defRPr sz="2400">
                <a:solidFill>
                  <a:schemeClr val="tx1"/>
                </a:solidFill>
                <a:latin typeface="Courier New" charset="0"/>
                <a:ea typeface="ＭＳ Ｐゴシック" charset="0"/>
                <a:cs typeface="ＭＳ Ｐゴシック" charset="0"/>
              </a:defRPr>
            </a:lvl1pPr>
            <a:lvl2pPr marL="37931725" indent="-37474525">
              <a:defRPr sz="2400">
                <a:solidFill>
                  <a:schemeClr val="tx1"/>
                </a:solidFill>
                <a:latin typeface="Courier New" charset="0"/>
                <a:ea typeface="ＭＳ Ｐゴシック" charset="0"/>
              </a:defRPr>
            </a:lvl2pPr>
            <a:lvl3pPr>
              <a:defRPr sz="2400">
                <a:solidFill>
                  <a:schemeClr val="tx1"/>
                </a:solidFill>
                <a:latin typeface="Courier New" charset="0"/>
                <a:ea typeface="ＭＳ Ｐゴシック" charset="0"/>
              </a:defRPr>
            </a:lvl3pPr>
            <a:lvl4pPr>
              <a:defRPr sz="2400">
                <a:solidFill>
                  <a:schemeClr val="tx1"/>
                </a:solidFill>
                <a:latin typeface="Courier New" charset="0"/>
                <a:ea typeface="ＭＳ Ｐゴシック" charset="0"/>
              </a:defRPr>
            </a:lvl4pPr>
            <a:lvl5pPr>
              <a:defRPr sz="2400">
                <a:solidFill>
                  <a:schemeClr val="tx1"/>
                </a:solidFill>
                <a:latin typeface="Courier New" charset="0"/>
                <a:ea typeface="ＭＳ Ｐゴシック" charset="0"/>
              </a:defRPr>
            </a:lvl5pPr>
            <a:lvl6pPr marL="457200" eaLnBrk="0" fontAlgn="base" hangingPunct="0">
              <a:spcBef>
                <a:spcPct val="0"/>
              </a:spcBef>
              <a:spcAft>
                <a:spcPct val="0"/>
              </a:spcAft>
              <a:defRPr sz="2400">
                <a:solidFill>
                  <a:schemeClr val="tx1"/>
                </a:solidFill>
                <a:latin typeface="Courier New" charset="0"/>
                <a:ea typeface="ＭＳ Ｐゴシック" charset="0"/>
              </a:defRPr>
            </a:lvl6pPr>
            <a:lvl7pPr marL="914400" eaLnBrk="0" fontAlgn="base" hangingPunct="0">
              <a:spcBef>
                <a:spcPct val="0"/>
              </a:spcBef>
              <a:spcAft>
                <a:spcPct val="0"/>
              </a:spcAft>
              <a:defRPr sz="2400">
                <a:solidFill>
                  <a:schemeClr val="tx1"/>
                </a:solidFill>
                <a:latin typeface="Courier New" charset="0"/>
                <a:ea typeface="ＭＳ Ｐゴシック" charset="0"/>
              </a:defRPr>
            </a:lvl7pPr>
            <a:lvl8pPr marL="1371600" eaLnBrk="0" fontAlgn="base" hangingPunct="0">
              <a:spcBef>
                <a:spcPct val="0"/>
              </a:spcBef>
              <a:spcAft>
                <a:spcPct val="0"/>
              </a:spcAft>
              <a:defRPr sz="2400">
                <a:solidFill>
                  <a:schemeClr val="tx1"/>
                </a:solidFill>
                <a:latin typeface="Courier New" charset="0"/>
                <a:ea typeface="ＭＳ Ｐゴシック" charset="0"/>
              </a:defRPr>
            </a:lvl8pPr>
            <a:lvl9pPr marL="1828800" eaLnBrk="0" fontAlgn="base" hangingPunct="0">
              <a:spcBef>
                <a:spcPct val="0"/>
              </a:spcBef>
              <a:spcAft>
                <a:spcPct val="0"/>
              </a:spcAft>
              <a:defRPr sz="2400">
                <a:solidFill>
                  <a:schemeClr val="tx1"/>
                </a:solidFill>
                <a:latin typeface="Courier New" charset="0"/>
                <a:ea typeface="ＭＳ Ｐゴシック" charset="0"/>
              </a:defRPr>
            </a:lvl9pPr>
          </a:lstStyle>
          <a:p>
            <a:pPr>
              <a:defRPr/>
            </a:pPr>
            <a:r>
              <a:rPr lang="en-GB" sz="1600" b="0" dirty="0" smtClean="0">
                <a:latin typeface="Courier"/>
              </a:rPr>
              <a:t> …</a:t>
            </a:r>
          </a:p>
          <a:p>
            <a:pPr>
              <a:defRPr/>
            </a:pPr>
            <a:r>
              <a:rPr lang="en-GB" sz="1600" b="0" dirty="0" smtClean="0">
                <a:latin typeface="Courier"/>
              </a:rPr>
              <a:t> Object </a:t>
            </a:r>
            <a:r>
              <a:rPr lang="en-GB" sz="1600" b="0" dirty="0" err="1" smtClean="0">
                <a:latin typeface="Courier"/>
              </a:rPr>
              <a:t>obj</a:t>
            </a:r>
            <a:r>
              <a:rPr lang="en-GB" sz="1600" b="0" dirty="0" smtClean="0">
                <a:latin typeface="Courier"/>
              </a:rPr>
              <a:t> = new Object();</a:t>
            </a:r>
          </a:p>
          <a:p>
            <a:pPr>
              <a:defRPr/>
            </a:pPr>
            <a:r>
              <a:rPr lang="en-GB" sz="1600" b="0" dirty="0" smtClean="0">
                <a:latin typeface="Courier"/>
              </a:rPr>
              <a:t> </a:t>
            </a:r>
            <a:r>
              <a:rPr lang="en-GB" sz="1600" b="0" dirty="0" err="1" smtClean="0">
                <a:latin typeface="Courier"/>
              </a:rPr>
              <a:t>ReferenceQueue</a:t>
            </a:r>
            <a:r>
              <a:rPr lang="en-GB" sz="1600" b="0" dirty="0" smtClean="0">
                <a:latin typeface="Courier"/>
              </a:rPr>
              <a:t>&lt;Object&gt; </a:t>
            </a:r>
            <a:r>
              <a:rPr lang="en-GB" sz="1600" b="0" dirty="0" err="1" smtClean="0">
                <a:latin typeface="Courier"/>
              </a:rPr>
              <a:t>rq</a:t>
            </a:r>
            <a:r>
              <a:rPr lang="en-GB" sz="1600" b="0" dirty="0" smtClean="0">
                <a:latin typeface="Courier"/>
              </a:rPr>
              <a:t> = new </a:t>
            </a:r>
            <a:r>
              <a:rPr lang="en-GB" sz="1600" b="0" dirty="0" err="1" smtClean="0">
                <a:latin typeface="Courier"/>
              </a:rPr>
              <a:t>ReferenceQueue</a:t>
            </a:r>
            <a:r>
              <a:rPr lang="en-GB" sz="1600" b="0" dirty="0" smtClean="0">
                <a:latin typeface="Courier"/>
              </a:rPr>
              <a:t>&lt;&gt;();</a:t>
            </a:r>
          </a:p>
          <a:p>
            <a:pPr>
              <a:defRPr/>
            </a:pPr>
            <a:r>
              <a:rPr lang="en-GB" sz="1600" b="0" dirty="0" smtClean="0">
                <a:latin typeface="Courier"/>
              </a:rPr>
              <a:t> </a:t>
            </a:r>
            <a:r>
              <a:rPr lang="en-GB" sz="1600" b="0" dirty="0" err="1" smtClean="0">
                <a:latin typeface="Courier"/>
              </a:rPr>
              <a:t>PhantomReference</a:t>
            </a:r>
            <a:r>
              <a:rPr lang="en-GB" sz="1600" b="0" dirty="0" smtClean="0">
                <a:latin typeface="Courier"/>
              </a:rPr>
              <a:t>&lt;Object&gt; </a:t>
            </a:r>
            <a:r>
              <a:rPr lang="en-GB" sz="1600" b="0" dirty="0" err="1" smtClean="0">
                <a:latin typeface="Courier"/>
              </a:rPr>
              <a:t>pr</a:t>
            </a:r>
            <a:r>
              <a:rPr lang="en-GB" sz="1600" b="0" dirty="0" smtClean="0">
                <a:latin typeface="Courier"/>
              </a:rPr>
              <a:t> = new </a:t>
            </a:r>
            <a:r>
              <a:rPr lang="en-GB" sz="1600" b="0" dirty="0" err="1" smtClean="0">
                <a:latin typeface="Courier"/>
              </a:rPr>
              <a:t>PhantomReference</a:t>
            </a:r>
            <a:r>
              <a:rPr lang="en-GB" sz="1600" b="0" dirty="0" smtClean="0">
                <a:latin typeface="Courier"/>
              </a:rPr>
              <a:t>&lt;&gt;(</a:t>
            </a:r>
            <a:r>
              <a:rPr lang="en-GB" sz="1600" b="0" dirty="0" err="1" smtClean="0">
                <a:latin typeface="Courier"/>
              </a:rPr>
              <a:t>obj</a:t>
            </a:r>
            <a:r>
              <a:rPr lang="en-GB" sz="1600" b="0" dirty="0" smtClean="0">
                <a:latin typeface="Courier"/>
              </a:rPr>
              <a:t>, </a:t>
            </a:r>
            <a:r>
              <a:rPr lang="en-GB" sz="1600" b="0" dirty="0" err="1" smtClean="0">
                <a:latin typeface="Courier"/>
              </a:rPr>
              <a:t>rq</a:t>
            </a:r>
            <a:r>
              <a:rPr lang="en-GB" sz="1600" b="0" dirty="0" smtClean="0">
                <a:latin typeface="Courier"/>
              </a:rPr>
              <a:t>);</a:t>
            </a:r>
          </a:p>
          <a:p>
            <a:pPr>
              <a:defRPr/>
            </a:pPr>
            <a:r>
              <a:rPr lang="en-GB" sz="1600" b="0" dirty="0" smtClean="0">
                <a:latin typeface="Courier"/>
              </a:rPr>
              <a:t> …</a:t>
            </a:r>
          </a:p>
          <a:p>
            <a:pPr>
              <a:defRPr/>
            </a:pPr>
            <a:r>
              <a:rPr lang="en-GB" sz="1600" b="0" dirty="0" smtClean="0">
                <a:latin typeface="Courier"/>
              </a:rPr>
              <a:t> </a:t>
            </a:r>
            <a:r>
              <a:rPr lang="en-GB" sz="1600" b="0" dirty="0" err="1" smtClean="0">
                <a:latin typeface="Courier"/>
              </a:rPr>
              <a:t>obj</a:t>
            </a:r>
            <a:r>
              <a:rPr lang="en-GB" sz="1600" b="0" dirty="0" smtClean="0">
                <a:latin typeface="Courier"/>
              </a:rPr>
              <a:t> = null</a:t>
            </a:r>
          </a:p>
          <a:p>
            <a:pPr>
              <a:defRPr/>
            </a:pPr>
            <a:r>
              <a:rPr lang="en-GB" sz="1600" b="0" dirty="0" smtClean="0">
                <a:latin typeface="Courier"/>
              </a:rPr>
              <a:t> …</a:t>
            </a:r>
          </a:p>
          <a:p>
            <a:pPr>
              <a:defRPr/>
            </a:pPr>
            <a:r>
              <a:rPr lang="en-GB" sz="1600" b="0" dirty="0" smtClean="0">
                <a:latin typeface="Courier"/>
              </a:rPr>
              <a:t> Reference&lt;?&gt; r;</a:t>
            </a:r>
          </a:p>
          <a:p>
            <a:pPr>
              <a:defRPr/>
            </a:pPr>
            <a:r>
              <a:rPr lang="en-GB" sz="1600" b="0" dirty="0" smtClean="0">
                <a:latin typeface="Courier"/>
              </a:rPr>
              <a:t> while ( (r = </a:t>
            </a:r>
            <a:r>
              <a:rPr lang="en-GB" sz="1600" b="0" dirty="0" err="1" smtClean="0">
                <a:latin typeface="Courier"/>
              </a:rPr>
              <a:t>q.poll</a:t>
            </a:r>
            <a:r>
              <a:rPr lang="en-GB" sz="1600" b="0" dirty="0" smtClean="0">
                <a:latin typeface="Courier"/>
              </a:rPr>
              <a:t>()) == null ) {</a:t>
            </a:r>
          </a:p>
          <a:p>
            <a:pPr>
              <a:defRPr/>
            </a:pPr>
            <a:r>
              <a:rPr lang="en-GB" sz="1600" b="0" dirty="0" smtClean="0">
                <a:latin typeface="Courier"/>
              </a:rPr>
              <a:t>  …</a:t>
            </a:r>
          </a:p>
          <a:p>
            <a:pPr>
              <a:defRPr/>
            </a:pPr>
            <a:r>
              <a:rPr lang="en-GB" sz="1600" b="0" dirty="0" smtClean="0">
                <a:latin typeface="Courier"/>
              </a:rPr>
              <a:t> }</a:t>
            </a:r>
          </a:p>
          <a:p>
            <a:pPr>
              <a:defRPr/>
            </a:pPr>
            <a:r>
              <a:rPr lang="en-GB" sz="1600" b="0" dirty="0" smtClean="0">
                <a:latin typeface="Courier"/>
              </a:rPr>
              <a:t> … </a:t>
            </a:r>
          </a:p>
          <a:p>
            <a:pPr>
              <a:defRPr/>
            </a:pPr>
            <a:r>
              <a:rPr lang="en-GB" sz="1600" b="0" dirty="0" smtClean="0">
                <a:solidFill>
                  <a:srgbClr val="0000FF"/>
                </a:solidFill>
                <a:latin typeface="Courier"/>
              </a:rPr>
              <a:t> // </a:t>
            </a:r>
            <a:r>
              <a:rPr lang="en-GB" sz="1600" b="0" dirty="0" err="1" smtClean="0">
                <a:solidFill>
                  <a:srgbClr val="0000FF"/>
                </a:solidFill>
                <a:latin typeface="Courier"/>
              </a:rPr>
              <a:t>obj</a:t>
            </a:r>
            <a:r>
              <a:rPr lang="en-GB" sz="1600" b="0" dirty="0" smtClean="0">
                <a:solidFill>
                  <a:srgbClr val="0000FF"/>
                </a:solidFill>
                <a:latin typeface="Courier"/>
              </a:rPr>
              <a:t> is now </a:t>
            </a:r>
            <a:r>
              <a:rPr lang="en-GB" sz="1600" b="0" dirty="0" err="1" smtClean="0">
                <a:solidFill>
                  <a:srgbClr val="0000FF"/>
                </a:solidFill>
                <a:latin typeface="Courier"/>
              </a:rPr>
              <a:t>Phantomly</a:t>
            </a:r>
            <a:r>
              <a:rPr lang="en-GB" sz="1600" b="0" dirty="0" smtClean="0">
                <a:solidFill>
                  <a:srgbClr val="0000FF"/>
                </a:solidFill>
                <a:latin typeface="Courier"/>
              </a:rPr>
              <a:t> Reachable, do </a:t>
            </a:r>
            <a:r>
              <a:rPr lang="en-GB" sz="1600" b="0" dirty="0" err="1" smtClean="0">
                <a:solidFill>
                  <a:srgbClr val="0000FF"/>
                </a:solidFill>
                <a:latin typeface="Courier"/>
              </a:rPr>
              <a:t>cleanup</a:t>
            </a:r>
            <a:r>
              <a:rPr lang="en-GB" sz="1600" b="0" dirty="0" smtClean="0">
                <a:solidFill>
                  <a:srgbClr val="0000FF"/>
                </a:solidFill>
                <a:latin typeface="Courier"/>
              </a:rPr>
              <a:t>… </a:t>
            </a:r>
          </a:p>
          <a:p>
            <a:pPr>
              <a:defRPr/>
            </a:pPr>
            <a:r>
              <a:rPr lang="en-GB" sz="1600" b="0" dirty="0" smtClean="0">
                <a:solidFill>
                  <a:srgbClr val="0000FF"/>
                </a:solidFill>
                <a:latin typeface="Courier"/>
              </a:rPr>
              <a:t> // Now allow referent to be reclaimed and clear ref</a:t>
            </a:r>
          </a:p>
          <a:p>
            <a:pPr>
              <a:defRPr/>
            </a:pPr>
            <a:r>
              <a:rPr lang="en-GB" sz="1600" b="0" dirty="0" smtClean="0">
                <a:latin typeface="Courier"/>
              </a:rPr>
              <a:t> </a:t>
            </a:r>
            <a:r>
              <a:rPr lang="en-GB" sz="1600" b="0" dirty="0" err="1" smtClean="0">
                <a:latin typeface="Courier"/>
              </a:rPr>
              <a:t>pr.clear</a:t>
            </a:r>
            <a:r>
              <a:rPr lang="en-GB" sz="1600" b="0" dirty="0" smtClean="0">
                <a:latin typeface="Courier"/>
              </a:rPr>
              <a:t>();</a:t>
            </a:r>
          </a:p>
          <a:p>
            <a:pPr>
              <a:defRPr/>
            </a:pPr>
            <a:r>
              <a:rPr lang="en-GB" sz="1600" b="0" dirty="0" smtClean="0">
                <a:latin typeface="Courier"/>
              </a:rPr>
              <a:t> </a:t>
            </a:r>
            <a:r>
              <a:rPr lang="en-GB" sz="1600" b="0" dirty="0" err="1" smtClean="0">
                <a:latin typeface="Courier"/>
              </a:rPr>
              <a:t>pr</a:t>
            </a:r>
            <a:r>
              <a:rPr lang="en-GB" sz="1600" b="0" dirty="0" smtClean="0">
                <a:latin typeface="Courier"/>
              </a:rPr>
              <a:t> = null;</a:t>
            </a:r>
          </a:p>
        </p:txBody>
      </p:sp>
    </p:spTree>
    <p:extLst>
      <p:ext uri="{BB962C8B-B14F-4D97-AF65-F5344CB8AC3E}">
        <p14:creationId xmlns:p14="http://schemas.microsoft.com/office/powerpoint/2010/main" val="11237479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GB">
                <a:latin typeface="Arial" charset="0"/>
              </a:rPr>
              <a:t>How a Garbage Collector Works</a:t>
            </a:r>
          </a:p>
        </p:txBody>
      </p:sp>
      <p:sp>
        <p:nvSpPr>
          <p:cNvPr id="8194" name="Rectangle 3"/>
          <p:cNvSpPr>
            <a:spLocks noGrp="1" noChangeArrowheads="1"/>
          </p:cNvSpPr>
          <p:nvPr>
            <p:ph type="body" idx="1"/>
          </p:nvPr>
        </p:nvSpPr>
        <p:spPr>
          <a:xfrm>
            <a:off x="381000" y="1066800"/>
            <a:ext cx="7945438" cy="5208588"/>
          </a:xfrm>
        </p:spPr>
        <p:txBody>
          <a:bodyPr/>
          <a:lstStyle/>
          <a:p>
            <a:r>
              <a:rPr lang="en-GB" dirty="0">
                <a:latin typeface="Arial" charset="0"/>
              </a:rPr>
              <a:t>Start with a set of</a:t>
            </a:r>
            <a:br>
              <a:rPr lang="en-GB" dirty="0">
                <a:latin typeface="Arial" charset="0"/>
              </a:rPr>
            </a:br>
            <a:r>
              <a:rPr lang="en-GB" dirty="0">
                <a:latin typeface="Arial" charset="0"/>
              </a:rPr>
              <a:t>"root" references</a:t>
            </a:r>
          </a:p>
          <a:p>
            <a:pPr lvl="2"/>
            <a:r>
              <a:rPr lang="en-GB" dirty="0" smtClean="0">
                <a:latin typeface="Arial" charset="0"/>
                <a:ea typeface="ＭＳ Ｐゴシック" charset="0"/>
              </a:rPr>
              <a:t>perhaps </a:t>
            </a:r>
            <a:r>
              <a:rPr lang="en-GB" dirty="0" err="1" smtClean="0">
                <a:latin typeface="Arial" charset="0"/>
                <a:ea typeface="ＭＳ Ｐゴシック" charset="0"/>
              </a:rPr>
              <a:t>vars</a:t>
            </a:r>
            <a:r>
              <a:rPr lang="en-GB" dirty="0" smtClean="0">
                <a:latin typeface="Arial" charset="0"/>
                <a:ea typeface="ＭＳ Ｐゴシック" charset="0"/>
              </a:rPr>
              <a:t> in</a:t>
            </a:r>
            <a:br>
              <a:rPr lang="en-GB" dirty="0" smtClean="0">
                <a:latin typeface="Arial" charset="0"/>
                <a:ea typeface="ＭＳ Ｐゴシック" charset="0"/>
              </a:rPr>
            </a:br>
            <a:r>
              <a:rPr lang="en-GB" dirty="0" smtClean="0">
                <a:latin typeface="Arial" charset="0"/>
                <a:ea typeface="ＭＳ Ｐゴシック" charset="0"/>
              </a:rPr>
              <a:t>each stack frame</a:t>
            </a:r>
            <a:endParaRPr lang="en-GB" dirty="0">
              <a:latin typeface="Arial" charset="0"/>
              <a:ea typeface="ＭＳ Ｐゴシック" charset="0"/>
            </a:endParaRPr>
          </a:p>
          <a:p>
            <a:pPr lvl="2"/>
            <a:endParaRPr lang="en-GB" dirty="0">
              <a:latin typeface="Arial" charset="0"/>
              <a:ea typeface="ＭＳ Ｐゴシック" charset="0"/>
            </a:endParaRPr>
          </a:p>
          <a:p>
            <a:r>
              <a:rPr lang="en-GB" dirty="0">
                <a:latin typeface="Arial" charset="0"/>
              </a:rPr>
              <a:t>Determine "live"</a:t>
            </a:r>
            <a:br>
              <a:rPr lang="en-GB" dirty="0">
                <a:latin typeface="Arial" charset="0"/>
              </a:rPr>
            </a:br>
            <a:r>
              <a:rPr lang="en-GB" dirty="0">
                <a:latin typeface="Arial" charset="0"/>
              </a:rPr>
              <a:t>objects from the</a:t>
            </a:r>
            <a:br>
              <a:rPr lang="en-GB" dirty="0">
                <a:latin typeface="Arial" charset="0"/>
              </a:rPr>
            </a:br>
            <a:r>
              <a:rPr lang="en-GB" dirty="0">
                <a:latin typeface="Arial" charset="0"/>
              </a:rPr>
              <a:t>root set</a:t>
            </a:r>
          </a:p>
          <a:p>
            <a:pPr lvl="2"/>
            <a:r>
              <a:rPr lang="en-GB" dirty="0">
                <a:latin typeface="Arial" charset="0"/>
                <a:ea typeface="ＭＳ Ｐゴシック" charset="0"/>
              </a:rPr>
              <a:t>"reachability"</a:t>
            </a:r>
          </a:p>
          <a:p>
            <a:pPr lvl="2"/>
            <a:endParaRPr lang="en-GB" dirty="0">
              <a:latin typeface="Arial" charset="0"/>
              <a:ea typeface="ＭＳ Ｐゴシック" charset="0"/>
            </a:endParaRPr>
          </a:p>
          <a:p>
            <a:r>
              <a:rPr lang="en-GB" dirty="0">
                <a:latin typeface="Arial" charset="0"/>
              </a:rPr>
              <a:t>Conservative collector</a:t>
            </a:r>
            <a:br>
              <a:rPr lang="en-GB" dirty="0">
                <a:latin typeface="Arial" charset="0"/>
              </a:rPr>
            </a:br>
            <a:r>
              <a:rPr lang="en-GB" dirty="0">
                <a:latin typeface="Arial" charset="0"/>
              </a:rPr>
              <a:t>may not find all unreachable</a:t>
            </a:r>
            <a:br>
              <a:rPr lang="en-GB" dirty="0">
                <a:latin typeface="Arial" charset="0"/>
              </a:rPr>
            </a:br>
            <a:r>
              <a:rPr lang="en-GB" dirty="0">
                <a:latin typeface="Arial" charset="0"/>
              </a:rPr>
              <a:t>objects</a:t>
            </a:r>
          </a:p>
          <a:p>
            <a:pPr lvl="2"/>
            <a:r>
              <a:rPr lang="en-GB" dirty="0">
                <a:latin typeface="Arial" charset="0"/>
                <a:ea typeface="ＭＳ Ｐゴシック" charset="0"/>
              </a:rPr>
              <a:t>may not be able to detect all object references</a:t>
            </a:r>
          </a:p>
          <a:p>
            <a:pPr lvl="2"/>
            <a:r>
              <a:rPr lang="en-GB" dirty="0">
                <a:latin typeface="Arial" charset="0"/>
                <a:ea typeface="ＭＳ Ｐゴシック" charset="0"/>
              </a:rPr>
              <a:t>may be hard to differentiate between ref and </a:t>
            </a:r>
            <a:r>
              <a:rPr lang="en-GB" dirty="0" err="1">
                <a:latin typeface="Arial" charset="0"/>
                <a:ea typeface="ＭＳ Ｐゴシック" charset="0"/>
              </a:rPr>
              <a:t>int</a:t>
            </a:r>
            <a:endParaRPr lang="en-GB" dirty="0">
              <a:latin typeface="Arial" charset="0"/>
              <a:ea typeface="ＭＳ Ｐゴシック" charset="0"/>
            </a:endParaRPr>
          </a:p>
          <a:p>
            <a:pPr lvl="2"/>
            <a:endParaRPr lang="en-GB" dirty="0">
              <a:latin typeface="Arial" charset="0"/>
              <a:ea typeface="ＭＳ Ｐゴシック" charset="0"/>
            </a:endParaRPr>
          </a:p>
        </p:txBody>
      </p:sp>
      <p:sp>
        <p:nvSpPr>
          <p:cNvPr id="8195" name="AutoShape 4"/>
          <p:cNvSpPr>
            <a:spLocks noChangeArrowheads="1"/>
          </p:cNvSpPr>
          <p:nvPr/>
        </p:nvSpPr>
        <p:spPr bwMode="auto">
          <a:xfrm>
            <a:off x="4418013" y="2297113"/>
            <a:ext cx="4189412" cy="2252662"/>
          </a:xfrm>
          <a:prstGeom prst="roundRect">
            <a:avLst>
              <a:gd name="adj" fmla="val 16667"/>
            </a:avLst>
          </a:prstGeom>
          <a:solidFill>
            <a:srgbClr val="FFFFFF"/>
          </a:solidFill>
          <a:ln w="9525">
            <a:solidFill>
              <a:schemeClr val="tx1"/>
            </a:solidFill>
            <a:round/>
            <a:headEnd type="none" w="sm" len="sm"/>
            <a:tailEnd type="none" w="sm" len="sm"/>
          </a:ln>
        </p:spPr>
        <p:txBody>
          <a:bodyPr wrap="none" anchor="ctr"/>
          <a:lstStyle/>
          <a:p>
            <a:endParaRPr lang="en-US" b="0"/>
          </a:p>
        </p:txBody>
      </p:sp>
      <p:sp>
        <p:nvSpPr>
          <p:cNvPr id="8196" name="Rectangle 5"/>
          <p:cNvSpPr>
            <a:spLocks noChangeArrowheads="1"/>
          </p:cNvSpPr>
          <p:nvPr/>
        </p:nvSpPr>
        <p:spPr bwMode="auto">
          <a:xfrm>
            <a:off x="4845050" y="1428750"/>
            <a:ext cx="3268663" cy="393700"/>
          </a:xfrm>
          <a:prstGeom prst="rect">
            <a:avLst/>
          </a:prstGeom>
          <a:solidFill>
            <a:schemeClr val="accent2">
              <a:lumMod val="60000"/>
              <a:lumOff val="40000"/>
            </a:schemeClr>
          </a:solidFill>
          <a:ln w="9525">
            <a:solidFill>
              <a:schemeClr val="tx1"/>
            </a:solidFill>
            <a:miter lim="800000"/>
            <a:headEnd type="none" w="sm" len="sm"/>
            <a:tailEnd type="none" w="sm" len="sm"/>
          </a:ln>
        </p:spPr>
        <p:txBody>
          <a:bodyPr wrap="none" anchor="ctr"/>
          <a:lstStyle/>
          <a:p>
            <a:endParaRPr lang="en-US" b="0"/>
          </a:p>
        </p:txBody>
      </p:sp>
      <p:sp>
        <p:nvSpPr>
          <p:cNvPr id="8197" name="Text Box 6"/>
          <p:cNvSpPr txBox="1">
            <a:spLocks noChangeArrowheads="1"/>
          </p:cNvSpPr>
          <p:nvPr/>
        </p:nvSpPr>
        <p:spPr bwMode="auto">
          <a:xfrm>
            <a:off x="5967413" y="985838"/>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Root Set</a:t>
            </a:r>
          </a:p>
        </p:txBody>
      </p:sp>
      <p:sp>
        <p:nvSpPr>
          <p:cNvPr id="8198" name="Rectangle 7"/>
          <p:cNvSpPr>
            <a:spLocks noChangeArrowheads="1"/>
          </p:cNvSpPr>
          <p:nvPr/>
        </p:nvSpPr>
        <p:spPr bwMode="auto">
          <a:xfrm>
            <a:off x="4976813" y="2643188"/>
            <a:ext cx="444500" cy="706437"/>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199" name="Rectangle 8"/>
          <p:cNvSpPr>
            <a:spLocks noChangeArrowheads="1"/>
          </p:cNvSpPr>
          <p:nvPr/>
        </p:nvSpPr>
        <p:spPr bwMode="auto">
          <a:xfrm>
            <a:off x="5654675" y="3106738"/>
            <a:ext cx="444500" cy="42862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0" name="Rectangle 9"/>
          <p:cNvSpPr>
            <a:spLocks noChangeArrowheads="1"/>
          </p:cNvSpPr>
          <p:nvPr/>
        </p:nvSpPr>
        <p:spPr bwMode="auto">
          <a:xfrm>
            <a:off x="5475288" y="3895725"/>
            <a:ext cx="444500" cy="427038"/>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8201" name="Rectangle 10"/>
          <p:cNvSpPr>
            <a:spLocks noChangeArrowheads="1"/>
          </p:cNvSpPr>
          <p:nvPr/>
        </p:nvSpPr>
        <p:spPr bwMode="auto">
          <a:xfrm>
            <a:off x="6475413" y="2713038"/>
            <a:ext cx="444500" cy="706437"/>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2" name="Rectangle 11"/>
          <p:cNvSpPr>
            <a:spLocks noChangeArrowheads="1"/>
          </p:cNvSpPr>
          <p:nvPr/>
        </p:nvSpPr>
        <p:spPr bwMode="auto">
          <a:xfrm>
            <a:off x="6211888" y="3616325"/>
            <a:ext cx="444500" cy="706438"/>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8203" name="Rectangle 12"/>
          <p:cNvSpPr>
            <a:spLocks noChangeArrowheads="1"/>
          </p:cNvSpPr>
          <p:nvPr/>
        </p:nvSpPr>
        <p:spPr bwMode="auto">
          <a:xfrm>
            <a:off x="6934200" y="3533775"/>
            <a:ext cx="444500" cy="706438"/>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4" name="Rectangle 13"/>
          <p:cNvSpPr>
            <a:spLocks noChangeArrowheads="1"/>
          </p:cNvSpPr>
          <p:nvPr/>
        </p:nvSpPr>
        <p:spPr bwMode="auto">
          <a:xfrm>
            <a:off x="4735513" y="3551238"/>
            <a:ext cx="444500" cy="706437"/>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8205" name="Rectangle 14"/>
          <p:cNvSpPr>
            <a:spLocks noChangeArrowheads="1"/>
          </p:cNvSpPr>
          <p:nvPr/>
        </p:nvSpPr>
        <p:spPr bwMode="auto">
          <a:xfrm>
            <a:off x="7640638" y="2647950"/>
            <a:ext cx="444500" cy="706438"/>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6" name="Line 15"/>
          <p:cNvSpPr>
            <a:spLocks noChangeShapeType="1"/>
          </p:cNvSpPr>
          <p:nvPr/>
        </p:nvSpPr>
        <p:spPr bwMode="auto">
          <a:xfrm>
            <a:off x="5278438" y="2876550"/>
            <a:ext cx="1165225"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07" name="Line 16"/>
          <p:cNvSpPr>
            <a:spLocks noChangeShapeType="1"/>
          </p:cNvSpPr>
          <p:nvPr/>
        </p:nvSpPr>
        <p:spPr bwMode="auto">
          <a:xfrm>
            <a:off x="5276850" y="3041650"/>
            <a:ext cx="393700" cy="2301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08" name="Line 17"/>
          <p:cNvSpPr>
            <a:spLocks noChangeShapeType="1"/>
          </p:cNvSpPr>
          <p:nvPr/>
        </p:nvSpPr>
        <p:spPr bwMode="auto">
          <a:xfrm flipH="1">
            <a:off x="7264400" y="3124200"/>
            <a:ext cx="476250" cy="59055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09" name="Line 18"/>
          <p:cNvSpPr>
            <a:spLocks noChangeShapeType="1"/>
          </p:cNvSpPr>
          <p:nvPr/>
        </p:nvSpPr>
        <p:spPr bwMode="auto">
          <a:xfrm>
            <a:off x="5064125" y="3765550"/>
            <a:ext cx="114935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10" name="Line 19"/>
          <p:cNvSpPr>
            <a:spLocks noChangeShapeType="1"/>
          </p:cNvSpPr>
          <p:nvPr/>
        </p:nvSpPr>
        <p:spPr bwMode="auto">
          <a:xfrm flipH="1">
            <a:off x="5140325" y="1724025"/>
            <a:ext cx="230188" cy="8858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11" name="Line 20"/>
          <p:cNvSpPr>
            <a:spLocks noChangeShapeType="1"/>
          </p:cNvSpPr>
          <p:nvPr/>
        </p:nvSpPr>
        <p:spPr bwMode="auto">
          <a:xfrm>
            <a:off x="7472363" y="1739900"/>
            <a:ext cx="361950" cy="88741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Tree>
    <p:extLst>
      <p:ext uri="{BB962C8B-B14F-4D97-AF65-F5344CB8AC3E}">
        <p14:creationId xmlns:p14="http://schemas.microsoft.com/office/powerpoint/2010/main" val="19221770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GB" dirty="0">
                <a:latin typeface="Arial" charset="0"/>
              </a:rPr>
              <a:t>"Mark and Sweep" Algorithms</a:t>
            </a:r>
          </a:p>
        </p:txBody>
      </p:sp>
      <p:sp>
        <p:nvSpPr>
          <p:cNvPr id="8194" name="Rectangle 3"/>
          <p:cNvSpPr>
            <a:spLocks noGrp="1" noChangeArrowheads="1"/>
          </p:cNvSpPr>
          <p:nvPr>
            <p:ph type="body" idx="1"/>
          </p:nvPr>
        </p:nvSpPr>
        <p:spPr>
          <a:xfrm>
            <a:off x="381000" y="1066800"/>
            <a:ext cx="7945438" cy="5208588"/>
          </a:xfrm>
        </p:spPr>
        <p:txBody>
          <a:bodyPr/>
          <a:lstStyle/>
          <a:p>
            <a:r>
              <a:rPr lang="en-GB" dirty="0">
                <a:latin typeface="Arial" charset="0"/>
              </a:rPr>
              <a:t>Generally accurate</a:t>
            </a:r>
          </a:p>
          <a:p>
            <a:pPr lvl="2"/>
            <a:endParaRPr lang="en-GB" dirty="0">
              <a:latin typeface="Arial" charset="0"/>
              <a:ea typeface="ＭＳ Ｐゴシック" charset="0"/>
            </a:endParaRPr>
          </a:p>
          <a:p>
            <a:r>
              <a:rPr lang="en-GB" dirty="0">
                <a:latin typeface="Arial" charset="0"/>
              </a:rPr>
              <a:t>Trace object graph</a:t>
            </a:r>
            <a:br>
              <a:rPr lang="en-GB" dirty="0">
                <a:latin typeface="Arial" charset="0"/>
              </a:rPr>
            </a:br>
            <a:r>
              <a:rPr lang="en-GB" dirty="0">
                <a:latin typeface="Arial" charset="0"/>
              </a:rPr>
              <a:t>from root reference</a:t>
            </a:r>
          </a:p>
          <a:p>
            <a:pPr lvl="2"/>
            <a:r>
              <a:rPr lang="en-GB" dirty="0">
                <a:latin typeface="Arial" charset="0"/>
                <a:ea typeface="ＭＳ Ｐゴシック" charset="0"/>
              </a:rPr>
              <a:t>mark each object</a:t>
            </a:r>
            <a:br>
              <a:rPr lang="en-GB" dirty="0">
                <a:latin typeface="Arial" charset="0"/>
                <a:ea typeface="ＭＳ Ｐゴシック" charset="0"/>
              </a:rPr>
            </a:br>
            <a:r>
              <a:rPr lang="en-GB" dirty="0">
                <a:latin typeface="Arial" charset="0"/>
                <a:ea typeface="ＭＳ Ｐゴシック" charset="0"/>
              </a:rPr>
              <a:t>as "reachable"</a:t>
            </a:r>
          </a:p>
          <a:p>
            <a:pPr lvl="2"/>
            <a:endParaRPr lang="en-GB" dirty="0">
              <a:latin typeface="Arial" charset="0"/>
              <a:ea typeface="ＭＳ Ｐゴシック" charset="0"/>
            </a:endParaRPr>
          </a:p>
          <a:p>
            <a:r>
              <a:rPr lang="en-GB" dirty="0">
                <a:latin typeface="Arial" charset="0"/>
              </a:rPr>
              <a:t>All non marked</a:t>
            </a:r>
            <a:br>
              <a:rPr lang="en-GB" dirty="0">
                <a:latin typeface="Arial" charset="0"/>
              </a:rPr>
            </a:br>
            <a:r>
              <a:rPr lang="en-GB" dirty="0">
                <a:latin typeface="Arial" charset="0"/>
              </a:rPr>
              <a:t>objects may be</a:t>
            </a:r>
            <a:br>
              <a:rPr lang="en-GB" dirty="0">
                <a:latin typeface="Arial" charset="0"/>
              </a:rPr>
            </a:br>
            <a:r>
              <a:rPr lang="en-GB" dirty="0">
                <a:latin typeface="Arial" charset="0"/>
              </a:rPr>
              <a:t>collected</a:t>
            </a:r>
          </a:p>
          <a:p>
            <a:pPr lvl="2"/>
            <a:endParaRPr lang="en-GB" dirty="0">
              <a:latin typeface="Arial" charset="0"/>
              <a:ea typeface="ＭＳ Ｐゴシック" charset="0"/>
            </a:endParaRPr>
          </a:p>
          <a:p>
            <a:r>
              <a:rPr lang="en-GB" dirty="0">
                <a:latin typeface="Arial" charset="0"/>
              </a:rPr>
              <a:t>More performance</a:t>
            </a:r>
            <a:br>
              <a:rPr lang="en-GB" dirty="0">
                <a:latin typeface="Arial" charset="0"/>
              </a:rPr>
            </a:br>
            <a:r>
              <a:rPr lang="en-GB" dirty="0">
                <a:latin typeface="Arial" charset="0"/>
              </a:rPr>
              <a:t>overhead</a:t>
            </a:r>
          </a:p>
          <a:p>
            <a:pPr lvl="2"/>
            <a:r>
              <a:rPr lang="en-GB" dirty="0">
                <a:latin typeface="Arial" charset="0"/>
                <a:ea typeface="ＭＳ Ｐゴシック" charset="0"/>
              </a:rPr>
              <a:t>two or more passes through the heap</a:t>
            </a:r>
          </a:p>
          <a:p>
            <a:pPr lvl="2"/>
            <a:r>
              <a:rPr lang="en-GB" dirty="0">
                <a:latin typeface="Arial" charset="0"/>
                <a:ea typeface="ＭＳ Ｐゴシック" charset="0"/>
              </a:rPr>
              <a:t>application paused while collector runs</a:t>
            </a:r>
          </a:p>
        </p:txBody>
      </p:sp>
      <p:sp>
        <p:nvSpPr>
          <p:cNvPr id="8195" name="AutoShape 4"/>
          <p:cNvSpPr>
            <a:spLocks noChangeArrowheads="1"/>
          </p:cNvSpPr>
          <p:nvPr/>
        </p:nvSpPr>
        <p:spPr bwMode="auto">
          <a:xfrm>
            <a:off x="4418013" y="2297113"/>
            <a:ext cx="4189412" cy="2252662"/>
          </a:xfrm>
          <a:prstGeom prst="roundRect">
            <a:avLst>
              <a:gd name="adj" fmla="val 16667"/>
            </a:avLst>
          </a:prstGeom>
          <a:solidFill>
            <a:srgbClr val="FFFFFF"/>
          </a:solidFill>
          <a:ln w="9525">
            <a:solidFill>
              <a:schemeClr val="tx1"/>
            </a:solidFill>
            <a:round/>
            <a:headEnd type="none" w="sm" len="sm"/>
            <a:tailEnd type="none" w="sm" len="sm"/>
          </a:ln>
        </p:spPr>
        <p:txBody>
          <a:bodyPr wrap="none" anchor="ctr"/>
          <a:lstStyle/>
          <a:p>
            <a:endParaRPr lang="en-US" b="0"/>
          </a:p>
        </p:txBody>
      </p:sp>
      <p:sp>
        <p:nvSpPr>
          <p:cNvPr id="8196" name="Rectangle 5"/>
          <p:cNvSpPr>
            <a:spLocks noChangeArrowheads="1"/>
          </p:cNvSpPr>
          <p:nvPr/>
        </p:nvSpPr>
        <p:spPr bwMode="auto">
          <a:xfrm>
            <a:off x="4845050" y="1428750"/>
            <a:ext cx="3268663" cy="393700"/>
          </a:xfrm>
          <a:prstGeom prst="rect">
            <a:avLst/>
          </a:prstGeom>
          <a:solidFill>
            <a:schemeClr val="accent2">
              <a:lumMod val="60000"/>
              <a:lumOff val="40000"/>
            </a:schemeClr>
          </a:solidFill>
          <a:ln w="9525">
            <a:solidFill>
              <a:schemeClr val="tx1"/>
            </a:solidFill>
            <a:miter lim="800000"/>
            <a:headEnd type="none" w="sm" len="sm"/>
            <a:tailEnd type="none" w="sm" len="sm"/>
          </a:ln>
        </p:spPr>
        <p:txBody>
          <a:bodyPr wrap="none" anchor="ctr"/>
          <a:lstStyle/>
          <a:p>
            <a:endParaRPr lang="en-US" b="0"/>
          </a:p>
        </p:txBody>
      </p:sp>
      <p:sp>
        <p:nvSpPr>
          <p:cNvPr id="8197" name="Text Box 6"/>
          <p:cNvSpPr txBox="1">
            <a:spLocks noChangeArrowheads="1"/>
          </p:cNvSpPr>
          <p:nvPr/>
        </p:nvSpPr>
        <p:spPr bwMode="auto">
          <a:xfrm>
            <a:off x="5967413" y="985838"/>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Root Set</a:t>
            </a:r>
          </a:p>
        </p:txBody>
      </p:sp>
      <p:sp>
        <p:nvSpPr>
          <p:cNvPr id="8198" name="Rectangle 7"/>
          <p:cNvSpPr>
            <a:spLocks noChangeArrowheads="1"/>
          </p:cNvSpPr>
          <p:nvPr/>
        </p:nvSpPr>
        <p:spPr bwMode="auto">
          <a:xfrm>
            <a:off x="4976813" y="2643188"/>
            <a:ext cx="444500" cy="706437"/>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199" name="Rectangle 8"/>
          <p:cNvSpPr>
            <a:spLocks noChangeArrowheads="1"/>
          </p:cNvSpPr>
          <p:nvPr/>
        </p:nvSpPr>
        <p:spPr bwMode="auto">
          <a:xfrm>
            <a:off x="5654675" y="3106738"/>
            <a:ext cx="444500" cy="42862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0" name="Rectangle 9"/>
          <p:cNvSpPr>
            <a:spLocks noChangeArrowheads="1"/>
          </p:cNvSpPr>
          <p:nvPr/>
        </p:nvSpPr>
        <p:spPr bwMode="auto">
          <a:xfrm>
            <a:off x="5475288" y="3895725"/>
            <a:ext cx="444500" cy="427038"/>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8201" name="Rectangle 10"/>
          <p:cNvSpPr>
            <a:spLocks noChangeArrowheads="1"/>
          </p:cNvSpPr>
          <p:nvPr/>
        </p:nvSpPr>
        <p:spPr bwMode="auto">
          <a:xfrm>
            <a:off x="6475413" y="2713038"/>
            <a:ext cx="444500" cy="706437"/>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2" name="Rectangle 11"/>
          <p:cNvSpPr>
            <a:spLocks noChangeArrowheads="1"/>
          </p:cNvSpPr>
          <p:nvPr/>
        </p:nvSpPr>
        <p:spPr bwMode="auto">
          <a:xfrm>
            <a:off x="6211888" y="3616325"/>
            <a:ext cx="444500" cy="706438"/>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8203" name="Rectangle 12"/>
          <p:cNvSpPr>
            <a:spLocks noChangeArrowheads="1"/>
          </p:cNvSpPr>
          <p:nvPr/>
        </p:nvSpPr>
        <p:spPr bwMode="auto">
          <a:xfrm>
            <a:off x="6934200" y="3533775"/>
            <a:ext cx="444500" cy="706438"/>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4" name="Rectangle 13"/>
          <p:cNvSpPr>
            <a:spLocks noChangeArrowheads="1"/>
          </p:cNvSpPr>
          <p:nvPr/>
        </p:nvSpPr>
        <p:spPr bwMode="auto">
          <a:xfrm>
            <a:off x="4735513" y="3551238"/>
            <a:ext cx="444500" cy="706437"/>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8205" name="Rectangle 14"/>
          <p:cNvSpPr>
            <a:spLocks noChangeArrowheads="1"/>
          </p:cNvSpPr>
          <p:nvPr/>
        </p:nvSpPr>
        <p:spPr bwMode="auto">
          <a:xfrm>
            <a:off x="7640638" y="2647950"/>
            <a:ext cx="444500" cy="706438"/>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8206" name="Line 15"/>
          <p:cNvSpPr>
            <a:spLocks noChangeShapeType="1"/>
          </p:cNvSpPr>
          <p:nvPr/>
        </p:nvSpPr>
        <p:spPr bwMode="auto">
          <a:xfrm>
            <a:off x="5278438" y="2876550"/>
            <a:ext cx="1165225"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07" name="Line 16"/>
          <p:cNvSpPr>
            <a:spLocks noChangeShapeType="1"/>
          </p:cNvSpPr>
          <p:nvPr/>
        </p:nvSpPr>
        <p:spPr bwMode="auto">
          <a:xfrm>
            <a:off x="5276850" y="3041650"/>
            <a:ext cx="393700" cy="230188"/>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08" name="Line 17"/>
          <p:cNvSpPr>
            <a:spLocks noChangeShapeType="1"/>
          </p:cNvSpPr>
          <p:nvPr/>
        </p:nvSpPr>
        <p:spPr bwMode="auto">
          <a:xfrm flipH="1">
            <a:off x="7264400" y="3124200"/>
            <a:ext cx="476250" cy="59055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10" name="Line 19"/>
          <p:cNvSpPr>
            <a:spLocks noChangeShapeType="1"/>
          </p:cNvSpPr>
          <p:nvPr/>
        </p:nvSpPr>
        <p:spPr bwMode="auto">
          <a:xfrm flipH="1">
            <a:off x="5140325" y="1724025"/>
            <a:ext cx="230188" cy="885825"/>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8211" name="Line 20"/>
          <p:cNvSpPr>
            <a:spLocks noChangeShapeType="1"/>
          </p:cNvSpPr>
          <p:nvPr/>
        </p:nvSpPr>
        <p:spPr bwMode="auto">
          <a:xfrm>
            <a:off x="7472363" y="1739900"/>
            <a:ext cx="361950" cy="887413"/>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21" name="Oval 28"/>
          <p:cNvSpPr>
            <a:spLocks noChangeArrowheads="1"/>
          </p:cNvSpPr>
          <p:nvPr/>
        </p:nvSpPr>
        <p:spPr bwMode="auto">
          <a:xfrm>
            <a:off x="4267200" y="3352800"/>
            <a:ext cx="2743199" cy="1312863"/>
          </a:xfrm>
          <a:prstGeom prst="ellipse">
            <a:avLst/>
          </a:prstGeom>
          <a:noFill/>
          <a:ln w="38100">
            <a:solidFill>
              <a:srgbClr val="FFCD6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22" name="Text Box 29"/>
          <p:cNvSpPr txBox="1">
            <a:spLocks noChangeArrowheads="1"/>
          </p:cNvSpPr>
          <p:nvPr/>
        </p:nvSpPr>
        <p:spPr bwMode="auto">
          <a:xfrm>
            <a:off x="5943600" y="4648200"/>
            <a:ext cx="1303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solidFill>
                  <a:srgbClr val="FFCD64"/>
                </a:solidFill>
                <a:latin typeface="Arial" charset="0"/>
              </a:rPr>
              <a:t>unreachable</a:t>
            </a:r>
          </a:p>
        </p:txBody>
      </p:sp>
      <p:sp>
        <p:nvSpPr>
          <p:cNvPr id="23" name="Line 18"/>
          <p:cNvSpPr>
            <a:spLocks noChangeShapeType="1"/>
          </p:cNvSpPr>
          <p:nvPr/>
        </p:nvSpPr>
        <p:spPr bwMode="auto">
          <a:xfrm>
            <a:off x="5073915" y="3962400"/>
            <a:ext cx="412485"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24" name="Line 18"/>
          <p:cNvSpPr>
            <a:spLocks noChangeShapeType="1"/>
          </p:cNvSpPr>
          <p:nvPr/>
        </p:nvSpPr>
        <p:spPr bwMode="auto">
          <a:xfrm flipH="1">
            <a:off x="5181601" y="4191000"/>
            <a:ext cx="381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Tree>
    <p:extLst>
      <p:ext uri="{BB962C8B-B14F-4D97-AF65-F5344CB8AC3E}">
        <p14:creationId xmlns:p14="http://schemas.microsoft.com/office/powerpoint/2010/main" val="21010490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r>
              <a:rPr lang="en-GB">
                <a:latin typeface="Arial" charset="0"/>
              </a:rPr>
              <a:t>Compacting and Copying</a:t>
            </a:r>
          </a:p>
        </p:txBody>
      </p:sp>
      <p:sp>
        <p:nvSpPr>
          <p:cNvPr id="12290" name="Rectangle 3"/>
          <p:cNvSpPr>
            <a:spLocks noGrp="1" noChangeArrowheads="1"/>
          </p:cNvSpPr>
          <p:nvPr>
            <p:ph type="body" idx="1"/>
          </p:nvPr>
        </p:nvSpPr>
        <p:spPr>
          <a:xfrm>
            <a:off x="381000" y="1066800"/>
            <a:ext cx="8407400" cy="527050"/>
          </a:xfrm>
        </p:spPr>
        <p:txBody>
          <a:bodyPr/>
          <a:lstStyle/>
          <a:p>
            <a:r>
              <a:rPr lang="en-GB">
                <a:latin typeface="Arial" charset="0"/>
              </a:rPr>
              <a:t>Compacting moves all free space to end of heap</a:t>
            </a:r>
          </a:p>
        </p:txBody>
      </p:sp>
      <p:grpSp>
        <p:nvGrpSpPr>
          <p:cNvPr id="3" name="Group 2"/>
          <p:cNvGrpSpPr/>
          <p:nvPr/>
        </p:nvGrpSpPr>
        <p:grpSpPr>
          <a:xfrm>
            <a:off x="2417763" y="1704975"/>
            <a:ext cx="4697412" cy="411163"/>
            <a:chOff x="2417763" y="1704975"/>
            <a:chExt cx="4697412" cy="411163"/>
          </a:xfrm>
        </p:grpSpPr>
        <p:sp>
          <p:nvSpPr>
            <p:cNvPr id="12348" name="Rectangle 5"/>
            <p:cNvSpPr>
              <a:spLocks noChangeArrowheads="1"/>
            </p:cNvSpPr>
            <p:nvPr/>
          </p:nvSpPr>
          <p:spPr bwMode="auto">
            <a:xfrm>
              <a:off x="2417763" y="1706019"/>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49" name="Rectangle 6"/>
            <p:cNvSpPr>
              <a:spLocks noChangeArrowheads="1"/>
            </p:cNvSpPr>
            <p:nvPr/>
          </p:nvSpPr>
          <p:spPr bwMode="auto">
            <a:xfrm>
              <a:off x="2814861" y="1706019"/>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50" name="Rectangle 7"/>
            <p:cNvSpPr>
              <a:spLocks noChangeArrowheads="1"/>
            </p:cNvSpPr>
            <p:nvPr/>
          </p:nvSpPr>
          <p:spPr bwMode="auto">
            <a:xfrm>
              <a:off x="3195696" y="1704975"/>
              <a:ext cx="393032" cy="410119"/>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351" name="Rectangle 8"/>
            <p:cNvSpPr>
              <a:spLocks noChangeArrowheads="1"/>
            </p:cNvSpPr>
            <p:nvPr/>
          </p:nvSpPr>
          <p:spPr bwMode="auto">
            <a:xfrm>
              <a:off x="3591438" y="1704975"/>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52" name="Rectangle 9"/>
            <p:cNvSpPr>
              <a:spLocks noChangeArrowheads="1"/>
            </p:cNvSpPr>
            <p:nvPr/>
          </p:nvSpPr>
          <p:spPr bwMode="auto">
            <a:xfrm>
              <a:off x="3988536" y="1706019"/>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53" name="Rectangle 10"/>
            <p:cNvSpPr>
              <a:spLocks noChangeArrowheads="1"/>
            </p:cNvSpPr>
            <p:nvPr/>
          </p:nvSpPr>
          <p:spPr bwMode="auto">
            <a:xfrm>
              <a:off x="4385634" y="1706019"/>
              <a:ext cx="393032" cy="410119"/>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354" name="Rectangle 11"/>
            <p:cNvSpPr>
              <a:spLocks noChangeArrowheads="1"/>
            </p:cNvSpPr>
            <p:nvPr/>
          </p:nvSpPr>
          <p:spPr bwMode="auto">
            <a:xfrm>
              <a:off x="4767824" y="1704975"/>
              <a:ext cx="393032" cy="410119"/>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355" name="Rectangle 12"/>
            <p:cNvSpPr>
              <a:spLocks noChangeArrowheads="1"/>
            </p:cNvSpPr>
            <p:nvPr/>
          </p:nvSpPr>
          <p:spPr bwMode="auto">
            <a:xfrm>
              <a:off x="5163567" y="1704975"/>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56" name="Rectangle 13"/>
            <p:cNvSpPr>
              <a:spLocks noChangeArrowheads="1"/>
            </p:cNvSpPr>
            <p:nvPr/>
          </p:nvSpPr>
          <p:spPr bwMode="auto">
            <a:xfrm>
              <a:off x="5560665" y="1706019"/>
              <a:ext cx="393032" cy="410119"/>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357" name="Rectangle 14"/>
            <p:cNvSpPr>
              <a:spLocks noChangeArrowheads="1"/>
            </p:cNvSpPr>
            <p:nvPr/>
          </p:nvSpPr>
          <p:spPr bwMode="auto">
            <a:xfrm>
              <a:off x="5956408" y="1704975"/>
              <a:ext cx="393032" cy="410119"/>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358" name="Rectangle 15"/>
            <p:cNvSpPr>
              <a:spLocks noChangeArrowheads="1"/>
            </p:cNvSpPr>
            <p:nvPr/>
          </p:nvSpPr>
          <p:spPr bwMode="auto">
            <a:xfrm>
              <a:off x="6325045" y="1704975"/>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59" name="Rectangle 16"/>
            <p:cNvSpPr>
              <a:spLocks noChangeArrowheads="1"/>
            </p:cNvSpPr>
            <p:nvPr/>
          </p:nvSpPr>
          <p:spPr bwMode="auto">
            <a:xfrm>
              <a:off x="6722143" y="1706019"/>
              <a:ext cx="393032" cy="410119"/>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grpSp>
      <p:grpSp>
        <p:nvGrpSpPr>
          <p:cNvPr id="2" name="Group 1"/>
          <p:cNvGrpSpPr/>
          <p:nvPr/>
        </p:nvGrpSpPr>
        <p:grpSpPr>
          <a:xfrm>
            <a:off x="2390775" y="2760663"/>
            <a:ext cx="4697413" cy="411162"/>
            <a:chOff x="2390775" y="2760663"/>
            <a:chExt cx="4697413" cy="411162"/>
          </a:xfrm>
        </p:grpSpPr>
        <p:sp>
          <p:nvSpPr>
            <p:cNvPr id="12336" name="Rectangle 30"/>
            <p:cNvSpPr>
              <a:spLocks noChangeArrowheads="1"/>
            </p:cNvSpPr>
            <p:nvPr/>
          </p:nvSpPr>
          <p:spPr bwMode="auto">
            <a:xfrm>
              <a:off x="2390775" y="276225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37" name="Rectangle 31"/>
            <p:cNvSpPr>
              <a:spLocks noChangeArrowheads="1"/>
            </p:cNvSpPr>
            <p:nvPr/>
          </p:nvSpPr>
          <p:spPr bwMode="auto">
            <a:xfrm>
              <a:off x="2787650" y="276225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38" name="Rectangle 32"/>
            <p:cNvSpPr>
              <a:spLocks noChangeArrowheads="1"/>
            </p:cNvSpPr>
            <p:nvPr/>
          </p:nvSpPr>
          <p:spPr bwMode="auto">
            <a:xfrm>
              <a:off x="3168650" y="2760663"/>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39" name="Rectangle 33"/>
            <p:cNvSpPr>
              <a:spLocks noChangeArrowheads="1"/>
            </p:cNvSpPr>
            <p:nvPr/>
          </p:nvSpPr>
          <p:spPr bwMode="auto">
            <a:xfrm>
              <a:off x="3563938" y="2760663"/>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40" name="Rectangle 34"/>
            <p:cNvSpPr>
              <a:spLocks noChangeArrowheads="1"/>
            </p:cNvSpPr>
            <p:nvPr/>
          </p:nvSpPr>
          <p:spPr bwMode="auto">
            <a:xfrm>
              <a:off x="3960813" y="276225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41" name="Rectangle 35"/>
            <p:cNvSpPr>
              <a:spLocks noChangeArrowheads="1"/>
            </p:cNvSpPr>
            <p:nvPr/>
          </p:nvSpPr>
          <p:spPr bwMode="auto">
            <a:xfrm>
              <a:off x="4359275" y="2762250"/>
              <a:ext cx="392113"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42" name="Rectangle 36"/>
            <p:cNvSpPr>
              <a:spLocks noChangeArrowheads="1"/>
            </p:cNvSpPr>
            <p:nvPr/>
          </p:nvSpPr>
          <p:spPr bwMode="auto">
            <a:xfrm>
              <a:off x="4740275" y="2760663"/>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43" name="Rectangle 37"/>
            <p:cNvSpPr>
              <a:spLocks noChangeArrowheads="1"/>
            </p:cNvSpPr>
            <p:nvPr/>
          </p:nvSpPr>
          <p:spPr bwMode="auto">
            <a:xfrm>
              <a:off x="5137150" y="2760663"/>
              <a:ext cx="392113"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44" name="Rectangle 38"/>
            <p:cNvSpPr>
              <a:spLocks noChangeArrowheads="1"/>
            </p:cNvSpPr>
            <p:nvPr/>
          </p:nvSpPr>
          <p:spPr bwMode="auto">
            <a:xfrm>
              <a:off x="5534025" y="2762250"/>
              <a:ext cx="392113"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45" name="Rectangle 39"/>
            <p:cNvSpPr>
              <a:spLocks noChangeArrowheads="1"/>
            </p:cNvSpPr>
            <p:nvPr/>
          </p:nvSpPr>
          <p:spPr bwMode="auto">
            <a:xfrm>
              <a:off x="5929313" y="2760663"/>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46" name="Rectangle 40"/>
            <p:cNvSpPr>
              <a:spLocks noChangeArrowheads="1"/>
            </p:cNvSpPr>
            <p:nvPr/>
          </p:nvSpPr>
          <p:spPr bwMode="auto">
            <a:xfrm>
              <a:off x="6297613" y="2760663"/>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47" name="Rectangle 41"/>
            <p:cNvSpPr>
              <a:spLocks noChangeArrowheads="1"/>
            </p:cNvSpPr>
            <p:nvPr/>
          </p:nvSpPr>
          <p:spPr bwMode="auto">
            <a:xfrm>
              <a:off x="6694488" y="2762250"/>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grpSp>
      <p:sp>
        <p:nvSpPr>
          <p:cNvPr id="12305" name="AutoShape 42"/>
          <p:cNvSpPr>
            <a:spLocks noChangeArrowheads="1"/>
          </p:cNvSpPr>
          <p:nvPr/>
        </p:nvSpPr>
        <p:spPr bwMode="auto">
          <a:xfrm>
            <a:off x="4137025" y="2247900"/>
            <a:ext cx="1117600" cy="427038"/>
          </a:xfrm>
          <a:prstGeom prst="downArrow">
            <a:avLst>
              <a:gd name="adj1" fmla="val 32389"/>
              <a:gd name="adj2" fmla="val 52046"/>
            </a:avLst>
          </a:prstGeom>
          <a:solidFill>
            <a:srgbClr val="FFFF99"/>
          </a:solidFill>
          <a:ln w="9525">
            <a:solidFill>
              <a:schemeClr val="tx1"/>
            </a:solidFill>
            <a:miter lim="800000"/>
            <a:headEnd type="none" w="sm" len="sm"/>
            <a:tailEnd type="none" w="sm" len="sm"/>
          </a:ln>
        </p:spPr>
        <p:txBody>
          <a:bodyPr wrap="none" anchor="ctr"/>
          <a:lstStyle/>
          <a:p>
            <a:endParaRPr lang="en-US" b="0"/>
          </a:p>
        </p:txBody>
      </p:sp>
      <p:sp>
        <p:nvSpPr>
          <p:cNvPr id="12306" name="Text Box 43"/>
          <p:cNvSpPr txBox="1">
            <a:spLocks noChangeArrowheads="1"/>
          </p:cNvSpPr>
          <p:nvPr/>
        </p:nvSpPr>
        <p:spPr bwMode="auto">
          <a:xfrm>
            <a:off x="3011488" y="3190875"/>
            <a:ext cx="12681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Live objects</a:t>
            </a:r>
          </a:p>
        </p:txBody>
      </p:sp>
      <p:sp>
        <p:nvSpPr>
          <p:cNvPr id="12307" name="Text Box 44"/>
          <p:cNvSpPr txBox="1">
            <a:spLocks noChangeArrowheads="1"/>
          </p:cNvSpPr>
          <p:nvPr/>
        </p:nvSpPr>
        <p:spPr bwMode="auto">
          <a:xfrm>
            <a:off x="5478463" y="3190875"/>
            <a:ext cx="1246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Free space</a:t>
            </a:r>
          </a:p>
        </p:txBody>
      </p:sp>
      <p:grpSp>
        <p:nvGrpSpPr>
          <p:cNvPr id="4" name="Group 3"/>
          <p:cNvGrpSpPr/>
          <p:nvPr/>
        </p:nvGrpSpPr>
        <p:grpSpPr>
          <a:xfrm>
            <a:off x="1012825" y="4821238"/>
            <a:ext cx="7040563" cy="409575"/>
            <a:chOff x="1012825" y="4821238"/>
            <a:chExt cx="7040563" cy="409575"/>
          </a:xfrm>
        </p:grpSpPr>
        <p:sp>
          <p:nvSpPr>
            <p:cNvPr id="12292" name="Rectangle 17"/>
            <p:cNvSpPr>
              <a:spLocks noChangeArrowheads="1"/>
            </p:cNvSpPr>
            <p:nvPr/>
          </p:nvSpPr>
          <p:spPr bwMode="auto">
            <a:xfrm>
              <a:off x="1012825" y="4821238"/>
              <a:ext cx="393700" cy="409575"/>
            </a:xfrm>
            <a:prstGeom prst="rect">
              <a:avLst/>
            </a:prstGeom>
            <a:solidFill>
              <a:srgbClr val="FFCD64"/>
            </a:solidFill>
            <a:ln w="9525">
              <a:solidFill>
                <a:schemeClr val="tx1"/>
              </a:solidFill>
              <a:miter lim="800000"/>
              <a:headEnd type="none" w="sm" len="sm"/>
              <a:tailEnd type="none" w="sm" len="sm"/>
            </a:ln>
          </p:spPr>
          <p:txBody>
            <a:bodyPr wrap="none" anchor="ctr"/>
            <a:lstStyle/>
            <a:p>
              <a:pPr algn="ctr"/>
              <a:endParaRPr lang="en-US" b="0">
                <a:solidFill>
                  <a:schemeClr val="hlink"/>
                </a:solidFill>
                <a:latin typeface="Arial" charset="0"/>
              </a:endParaRPr>
            </a:p>
          </p:txBody>
        </p:sp>
        <p:sp>
          <p:nvSpPr>
            <p:cNvPr id="12293" name="Rectangle 18"/>
            <p:cNvSpPr>
              <a:spLocks noChangeArrowheads="1"/>
            </p:cNvSpPr>
            <p:nvPr/>
          </p:nvSpPr>
          <p:spPr bwMode="auto">
            <a:xfrm>
              <a:off x="1409700" y="4821238"/>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294" name="Rectangle 19"/>
            <p:cNvSpPr>
              <a:spLocks noChangeArrowheads="1"/>
            </p:cNvSpPr>
            <p:nvPr/>
          </p:nvSpPr>
          <p:spPr bwMode="auto">
            <a:xfrm>
              <a:off x="1790700" y="4821238"/>
              <a:ext cx="393700" cy="409575"/>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295" name="Rectangle 20"/>
            <p:cNvSpPr>
              <a:spLocks noChangeArrowheads="1"/>
            </p:cNvSpPr>
            <p:nvPr/>
          </p:nvSpPr>
          <p:spPr bwMode="auto">
            <a:xfrm>
              <a:off x="2185988" y="4821238"/>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296" name="Rectangle 21"/>
            <p:cNvSpPr>
              <a:spLocks noChangeArrowheads="1"/>
            </p:cNvSpPr>
            <p:nvPr/>
          </p:nvSpPr>
          <p:spPr bwMode="auto">
            <a:xfrm>
              <a:off x="2582863" y="4821238"/>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297" name="Rectangle 22"/>
            <p:cNvSpPr>
              <a:spLocks noChangeArrowheads="1"/>
            </p:cNvSpPr>
            <p:nvPr/>
          </p:nvSpPr>
          <p:spPr bwMode="auto">
            <a:xfrm>
              <a:off x="2981325" y="4821238"/>
              <a:ext cx="392113" cy="409575"/>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298" name="Rectangle 23"/>
            <p:cNvSpPr>
              <a:spLocks noChangeArrowheads="1"/>
            </p:cNvSpPr>
            <p:nvPr/>
          </p:nvSpPr>
          <p:spPr bwMode="auto">
            <a:xfrm>
              <a:off x="3362325" y="4821238"/>
              <a:ext cx="393700" cy="409575"/>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299" name="Rectangle 24"/>
            <p:cNvSpPr>
              <a:spLocks noChangeArrowheads="1"/>
            </p:cNvSpPr>
            <p:nvPr/>
          </p:nvSpPr>
          <p:spPr bwMode="auto">
            <a:xfrm>
              <a:off x="3759200" y="4821238"/>
              <a:ext cx="392113"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00" name="Rectangle 25"/>
            <p:cNvSpPr>
              <a:spLocks noChangeArrowheads="1"/>
            </p:cNvSpPr>
            <p:nvPr/>
          </p:nvSpPr>
          <p:spPr bwMode="auto">
            <a:xfrm>
              <a:off x="4156075" y="4821238"/>
              <a:ext cx="392113" cy="409575"/>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2301" name="Rectangle 26"/>
            <p:cNvSpPr>
              <a:spLocks noChangeArrowheads="1"/>
            </p:cNvSpPr>
            <p:nvPr/>
          </p:nvSpPr>
          <p:spPr bwMode="auto">
            <a:xfrm>
              <a:off x="4551363"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02" name="Rectangle 27"/>
            <p:cNvSpPr>
              <a:spLocks noChangeArrowheads="1"/>
            </p:cNvSpPr>
            <p:nvPr/>
          </p:nvSpPr>
          <p:spPr bwMode="auto">
            <a:xfrm>
              <a:off x="4919663"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03" name="Rectangle 28"/>
            <p:cNvSpPr>
              <a:spLocks noChangeArrowheads="1"/>
            </p:cNvSpPr>
            <p:nvPr/>
          </p:nvSpPr>
          <p:spPr bwMode="auto">
            <a:xfrm>
              <a:off x="5316538"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08" name="Rectangle 45"/>
            <p:cNvSpPr>
              <a:spLocks noChangeArrowheads="1"/>
            </p:cNvSpPr>
            <p:nvPr/>
          </p:nvSpPr>
          <p:spPr bwMode="auto">
            <a:xfrm>
              <a:off x="6113463"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09" name="Rectangle 46"/>
            <p:cNvSpPr>
              <a:spLocks noChangeArrowheads="1"/>
            </p:cNvSpPr>
            <p:nvPr/>
          </p:nvSpPr>
          <p:spPr bwMode="auto">
            <a:xfrm>
              <a:off x="6496050"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0" name="Rectangle 47"/>
            <p:cNvSpPr>
              <a:spLocks noChangeArrowheads="1"/>
            </p:cNvSpPr>
            <p:nvPr/>
          </p:nvSpPr>
          <p:spPr bwMode="auto">
            <a:xfrm>
              <a:off x="6894513"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1" name="Rectangle 48"/>
            <p:cNvSpPr>
              <a:spLocks noChangeArrowheads="1"/>
            </p:cNvSpPr>
            <p:nvPr/>
          </p:nvSpPr>
          <p:spPr bwMode="auto">
            <a:xfrm>
              <a:off x="5715000"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2" name="Rectangle 49"/>
            <p:cNvSpPr>
              <a:spLocks noChangeArrowheads="1"/>
            </p:cNvSpPr>
            <p:nvPr/>
          </p:nvSpPr>
          <p:spPr bwMode="auto">
            <a:xfrm>
              <a:off x="7277100"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3" name="Rectangle 50"/>
            <p:cNvSpPr>
              <a:spLocks noChangeArrowheads="1"/>
            </p:cNvSpPr>
            <p:nvPr/>
          </p:nvSpPr>
          <p:spPr bwMode="auto">
            <a:xfrm>
              <a:off x="7659688" y="4821238"/>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grpSp>
      <p:sp>
        <p:nvSpPr>
          <p:cNvPr id="12314" name="Line 51"/>
          <p:cNvSpPr>
            <a:spLocks noChangeShapeType="1"/>
          </p:cNvSpPr>
          <p:nvPr/>
        </p:nvSpPr>
        <p:spPr bwMode="auto">
          <a:xfrm>
            <a:off x="4548188" y="4660900"/>
            <a:ext cx="0" cy="7080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grpSp>
        <p:nvGrpSpPr>
          <p:cNvPr id="5" name="Group 4"/>
          <p:cNvGrpSpPr/>
          <p:nvPr/>
        </p:nvGrpSpPr>
        <p:grpSpPr>
          <a:xfrm>
            <a:off x="1023938" y="5905500"/>
            <a:ext cx="7032625" cy="409575"/>
            <a:chOff x="1023938" y="5905500"/>
            <a:chExt cx="7032625" cy="409575"/>
          </a:xfrm>
        </p:grpSpPr>
        <p:sp>
          <p:nvSpPr>
            <p:cNvPr id="12315" name="Rectangle 52"/>
            <p:cNvSpPr>
              <a:spLocks noChangeArrowheads="1"/>
            </p:cNvSpPr>
            <p:nvPr/>
          </p:nvSpPr>
          <p:spPr bwMode="auto">
            <a:xfrm>
              <a:off x="1412875" y="5905500"/>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6" name="Rectangle 53"/>
            <p:cNvSpPr>
              <a:spLocks noChangeArrowheads="1"/>
            </p:cNvSpPr>
            <p:nvPr/>
          </p:nvSpPr>
          <p:spPr bwMode="auto">
            <a:xfrm>
              <a:off x="1793875" y="5905500"/>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7" name="Rectangle 54"/>
            <p:cNvSpPr>
              <a:spLocks noChangeArrowheads="1"/>
            </p:cNvSpPr>
            <p:nvPr/>
          </p:nvSpPr>
          <p:spPr bwMode="auto">
            <a:xfrm>
              <a:off x="2189163" y="5905500"/>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8" name="Rectangle 55"/>
            <p:cNvSpPr>
              <a:spLocks noChangeArrowheads="1"/>
            </p:cNvSpPr>
            <p:nvPr/>
          </p:nvSpPr>
          <p:spPr bwMode="auto">
            <a:xfrm>
              <a:off x="2586038" y="5905500"/>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19" name="Rectangle 56"/>
            <p:cNvSpPr>
              <a:spLocks noChangeArrowheads="1"/>
            </p:cNvSpPr>
            <p:nvPr/>
          </p:nvSpPr>
          <p:spPr bwMode="auto">
            <a:xfrm>
              <a:off x="2984500" y="5905500"/>
              <a:ext cx="392113"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20" name="Rectangle 57"/>
            <p:cNvSpPr>
              <a:spLocks noChangeArrowheads="1"/>
            </p:cNvSpPr>
            <p:nvPr/>
          </p:nvSpPr>
          <p:spPr bwMode="auto">
            <a:xfrm>
              <a:off x="3365500" y="5905500"/>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21" name="Rectangle 58"/>
            <p:cNvSpPr>
              <a:spLocks noChangeArrowheads="1"/>
            </p:cNvSpPr>
            <p:nvPr/>
          </p:nvSpPr>
          <p:spPr bwMode="auto">
            <a:xfrm>
              <a:off x="3762375" y="5905500"/>
              <a:ext cx="392113"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22" name="Rectangle 59"/>
            <p:cNvSpPr>
              <a:spLocks noChangeArrowheads="1"/>
            </p:cNvSpPr>
            <p:nvPr/>
          </p:nvSpPr>
          <p:spPr bwMode="auto">
            <a:xfrm>
              <a:off x="4159250" y="5905500"/>
              <a:ext cx="392113"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sp>
          <p:nvSpPr>
            <p:cNvPr id="12323" name="Rectangle 60"/>
            <p:cNvSpPr>
              <a:spLocks noChangeArrowheads="1"/>
            </p:cNvSpPr>
            <p:nvPr/>
          </p:nvSpPr>
          <p:spPr bwMode="auto">
            <a:xfrm>
              <a:off x="4554538" y="590550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24" name="Rectangle 61"/>
            <p:cNvSpPr>
              <a:spLocks noChangeArrowheads="1"/>
            </p:cNvSpPr>
            <p:nvPr/>
          </p:nvSpPr>
          <p:spPr bwMode="auto">
            <a:xfrm>
              <a:off x="4922838" y="590550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25" name="Rectangle 62"/>
            <p:cNvSpPr>
              <a:spLocks noChangeArrowheads="1"/>
            </p:cNvSpPr>
            <p:nvPr/>
          </p:nvSpPr>
          <p:spPr bwMode="auto">
            <a:xfrm>
              <a:off x="5319713" y="590550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26" name="Rectangle 63"/>
            <p:cNvSpPr>
              <a:spLocks noChangeArrowheads="1"/>
            </p:cNvSpPr>
            <p:nvPr/>
          </p:nvSpPr>
          <p:spPr bwMode="auto">
            <a:xfrm>
              <a:off x="6116638" y="5905500"/>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27" name="Rectangle 64"/>
            <p:cNvSpPr>
              <a:spLocks noChangeArrowheads="1"/>
            </p:cNvSpPr>
            <p:nvPr/>
          </p:nvSpPr>
          <p:spPr bwMode="auto">
            <a:xfrm>
              <a:off x="6499225" y="5905500"/>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28" name="Rectangle 65"/>
            <p:cNvSpPr>
              <a:spLocks noChangeArrowheads="1"/>
            </p:cNvSpPr>
            <p:nvPr/>
          </p:nvSpPr>
          <p:spPr bwMode="auto">
            <a:xfrm>
              <a:off x="6897688" y="5905500"/>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29" name="Rectangle 66"/>
            <p:cNvSpPr>
              <a:spLocks noChangeArrowheads="1"/>
            </p:cNvSpPr>
            <p:nvPr/>
          </p:nvSpPr>
          <p:spPr bwMode="auto">
            <a:xfrm>
              <a:off x="5718175" y="5905500"/>
              <a:ext cx="393700" cy="409575"/>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2330" name="Rectangle 67"/>
            <p:cNvSpPr>
              <a:spLocks noChangeArrowheads="1"/>
            </p:cNvSpPr>
            <p:nvPr/>
          </p:nvSpPr>
          <p:spPr bwMode="auto">
            <a:xfrm>
              <a:off x="7280275" y="5905500"/>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31" name="Rectangle 68"/>
            <p:cNvSpPr>
              <a:spLocks noChangeArrowheads="1"/>
            </p:cNvSpPr>
            <p:nvPr/>
          </p:nvSpPr>
          <p:spPr bwMode="auto">
            <a:xfrm>
              <a:off x="7662863" y="5905500"/>
              <a:ext cx="393700" cy="4095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2333" name="Rectangle 70"/>
            <p:cNvSpPr>
              <a:spLocks noChangeArrowheads="1"/>
            </p:cNvSpPr>
            <p:nvPr/>
          </p:nvSpPr>
          <p:spPr bwMode="auto">
            <a:xfrm>
              <a:off x="1023938" y="5905500"/>
              <a:ext cx="393700" cy="409575"/>
            </a:xfrm>
            <a:prstGeom prst="rect">
              <a:avLst/>
            </a:prstGeom>
            <a:solidFill>
              <a:srgbClr val="FFFFFF"/>
            </a:solidFill>
            <a:ln w="9525">
              <a:solidFill>
                <a:schemeClr val="tx1"/>
              </a:solidFill>
              <a:miter lim="800000"/>
              <a:headEnd type="none" w="sm" len="sm"/>
              <a:tailEnd type="none" w="sm" len="sm"/>
            </a:ln>
          </p:spPr>
          <p:txBody>
            <a:bodyPr wrap="none" anchor="ctr"/>
            <a:lstStyle/>
            <a:p>
              <a:endParaRPr lang="en-US" b="0"/>
            </a:p>
          </p:txBody>
        </p:sp>
      </p:grpSp>
      <p:sp>
        <p:nvSpPr>
          <p:cNvPr id="12334" name="Rectangle 71"/>
          <p:cNvSpPr>
            <a:spLocks noChangeArrowheads="1"/>
          </p:cNvSpPr>
          <p:nvPr/>
        </p:nvSpPr>
        <p:spPr bwMode="auto">
          <a:xfrm>
            <a:off x="500063" y="3863975"/>
            <a:ext cx="8334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285750" indent="-285750">
              <a:lnSpc>
                <a:spcPct val="90000"/>
              </a:lnSpc>
              <a:spcBef>
                <a:spcPct val="30000"/>
              </a:spcBef>
              <a:buSzPct val="100000"/>
              <a:buFontTx/>
              <a:buChar char="•"/>
            </a:pPr>
            <a:r>
              <a:rPr lang="en-GB" b="0" dirty="0">
                <a:latin typeface="Arial" charset="0"/>
              </a:rPr>
              <a:t>Copying moves all live object to another area of heap</a:t>
            </a:r>
          </a:p>
        </p:txBody>
      </p:sp>
      <p:sp>
        <p:nvSpPr>
          <p:cNvPr id="12335" name="AutoShape 72"/>
          <p:cNvSpPr>
            <a:spLocks noChangeArrowheads="1"/>
          </p:cNvSpPr>
          <p:nvPr/>
        </p:nvSpPr>
        <p:spPr bwMode="auto">
          <a:xfrm>
            <a:off x="3992563" y="5338763"/>
            <a:ext cx="1117600" cy="427037"/>
          </a:xfrm>
          <a:prstGeom prst="downArrow">
            <a:avLst>
              <a:gd name="adj1" fmla="val 32389"/>
              <a:gd name="adj2" fmla="val 52046"/>
            </a:avLst>
          </a:prstGeom>
          <a:solidFill>
            <a:srgbClr val="FFFF99"/>
          </a:solidFill>
          <a:ln w="9525">
            <a:solidFill>
              <a:schemeClr val="tx1"/>
            </a:solidFill>
            <a:miter lim="800000"/>
            <a:headEnd type="none" w="sm" len="sm"/>
            <a:tailEnd type="none" w="sm" len="sm"/>
          </a:ln>
        </p:spPr>
        <p:txBody>
          <a:bodyPr wrap="none" anchor="ctr"/>
          <a:lstStyle/>
          <a:p>
            <a:endParaRPr lang="en-US" b="0"/>
          </a:p>
        </p:txBody>
      </p:sp>
      <p:sp>
        <p:nvSpPr>
          <p:cNvPr id="12332" name="Line 69"/>
          <p:cNvSpPr>
            <a:spLocks noChangeShapeType="1"/>
          </p:cNvSpPr>
          <p:nvPr/>
        </p:nvSpPr>
        <p:spPr bwMode="auto">
          <a:xfrm flipH="1">
            <a:off x="4533900" y="5775325"/>
            <a:ext cx="17463" cy="7191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Tree>
    <p:extLst>
      <p:ext uri="{BB962C8B-B14F-4D97-AF65-F5344CB8AC3E}">
        <p14:creationId xmlns:p14="http://schemas.microsoft.com/office/powerpoint/2010/main" val="24030397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GB">
                <a:latin typeface="Arial" charset="0"/>
              </a:rPr>
              <a:t>Generational Garbage Collection</a:t>
            </a:r>
          </a:p>
        </p:txBody>
      </p:sp>
      <p:sp>
        <p:nvSpPr>
          <p:cNvPr id="14338" name="Rectangle 3"/>
          <p:cNvSpPr>
            <a:spLocks noGrp="1" noChangeArrowheads="1"/>
          </p:cNvSpPr>
          <p:nvPr>
            <p:ph type="body" idx="1"/>
          </p:nvPr>
        </p:nvSpPr>
        <p:spPr>
          <a:xfrm>
            <a:off x="381000" y="1066800"/>
            <a:ext cx="7959725" cy="3530600"/>
          </a:xfrm>
        </p:spPr>
        <p:txBody>
          <a:bodyPr/>
          <a:lstStyle/>
          <a:p>
            <a:r>
              <a:rPr lang="en-GB">
                <a:latin typeface="Arial" charset="0"/>
              </a:rPr>
              <a:t>Most objects are short lived</a:t>
            </a:r>
          </a:p>
          <a:p>
            <a:pPr lvl="2"/>
            <a:r>
              <a:rPr lang="en-GB">
                <a:latin typeface="Arial" charset="0"/>
                <a:ea typeface="ＭＳ Ｐゴシック" charset="0"/>
              </a:rPr>
              <a:t>"infant mortality"</a:t>
            </a:r>
          </a:p>
          <a:p>
            <a:pPr lvl="2"/>
            <a:endParaRPr lang="en-GB">
              <a:latin typeface="Arial" charset="0"/>
              <a:ea typeface="ＭＳ Ｐゴシック" charset="0"/>
            </a:endParaRPr>
          </a:p>
          <a:p>
            <a:r>
              <a:rPr lang="en-GB">
                <a:latin typeface="Arial" charset="0"/>
              </a:rPr>
              <a:t>Allocate new objects from one region of the heap</a:t>
            </a:r>
          </a:p>
          <a:p>
            <a:pPr lvl="2"/>
            <a:r>
              <a:rPr lang="en-GB">
                <a:latin typeface="Arial" charset="0"/>
                <a:ea typeface="ＭＳ Ｐゴシック" charset="0"/>
              </a:rPr>
              <a:t>use fast garbage collector regularly</a:t>
            </a:r>
          </a:p>
          <a:p>
            <a:pPr lvl="2"/>
            <a:endParaRPr lang="en-GB">
              <a:latin typeface="Arial" charset="0"/>
              <a:ea typeface="ＭＳ Ｐゴシック" charset="0"/>
            </a:endParaRPr>
          </a:p>
          <a:p>
            <a:r>
              <a:rPr lang="en-GB">
                <a:latin typeface="Arial" charset="0"/>
              </a:rPr>
              <a:t>Move longer lived objects to another region</a:t>
            </a:r>
          </a:p>
          <a:p>
            <a:pPr lvl="2"/>
            <a:r>
              <a:rPr lang="en-GB">
                <a:latin typeface="Arial" charset="0"/>
                <a:ea typeface="ＭＳ Ｐゴシック" charset="0"/>
              </a:rPr>
              <a:t>garbage collector runs less often here</a:t>
            </a:r>
          </a:p>
          <a:p>
            <a:pPr lvl="2"/>
            <a:r>
              <a:rPr lang="en-GB">
                <a:latin typeface="Arial" charset="0"/>
                <a:ea typeface="ＭＳ Ｐゴシック" charset="0"/>
              </a:rPr>
              <a:t>can use more effective (or slower) algorithm</a:t>
            </a:r>
          </a:p>
        </p:txBody>
      </p:sp>
      <p:grpSp>
        <p:nvGrpSpPr>
          <p:cNvPr id="2" name="Group 1"/>
          <p:cNvGrpSpPr/>
          <p:nvPr/>
        </p:nvGrpSpPr>
        <p:grpSpPr>
          <a:xfrm>
            <a:off x="1196975" y="5037138"/>
            <a:ext cx="6408738" cy="857250"/>
            <a:chOff x="1196975" y="5037138"/>
            <a:chExt cx="6408738" cy="857250"/>
          </a:xfrm>
        </p:grpSpPr>
        <p:sp>
          <p:nvSpPr>
            <p:cNvPr id="14343" name="Rectangle 5"/>
            <p:cNvSpPr>
              <a:spLocks noChangeArrowheads="1"/>
            </p:cNvSpPr>
            <p:nvPr/>
          </p:nvSpPr>
          <p:spPr bwMode="auto">
            <a:xfrm>
              <a:off x="1196975" y="5434013"/>
              <a:ext cx="2233613" cy="460375"/>
            </a:xfrm>
            <a:prstGeom prst="rect">
              <a:avLst/>
            </a:prstGeom>
            <a:solidFill>
              <a:schemeClr val="bg1"/>
            </a:solidFill>
            <a:ln w="9525">
              <a:solidFill>
                <a:schemeClr val="tx1"/>
              </a:solidFill>
              <a:miter lim="800000"/>
              <a:headEnd type="none" w="sm" len="sm"/>
              <a:tailEnd type="none" w="sm" len="sm"/>
            </a:ln>
          </p:spPr>
          <p:txBody>
            <a:bodyPr wrap="none" anchor="ctr"/>
            <a:lstStyle/>
            <a:p>
              <a:endParaRPr lang="en-US" b="0"/>
            </a:p>
          </p:txBody>
        </p:sp>
        <p:sp>
          <p:nvSpPr>
            <p:cNvPr id="14344" name="Rectangle 6"/>
            <p:cNvSpPr>
              <a:spLocks noChangeArrowheads="1"/>
            </p:cNvSpPr>
            <p:nvPr/>
          </p:nvSpPr>
          <p:spPr bwMode="auto">
            <a:xfrm>
              <a:off x="3433763" y="5434013"/>
              <a:ext cx="4171950" cy="460375"/>
            </a:xfrm>
            <a:prstGeom prst="rect">
              <a:avLst/>
            </a:prstGeom>
            <a:solidFill>
              <a:srgbClr val="FFFF99"/>
            </a:solidFill>
            <a:ln w="9525">
              <a:solidFill>
                <a:schemeClr val="tx1"/>
              </a:solidFill>
              <a:miter lim="800000"/>
              <a:headEnd type="none" w="sm" len="sm"/>
              <a:tailEnd type="none" w="sm" len="sm"/>
            </a:ln>
          </p:spPr>
          <p:txBody>
            <a:bodyPr wrap="none" anchor="ctr"/>
            <a:lstStyle/>
            <a:p>
              <a:endParaRPr lang="en-US" b="0"/>
            </a:p>
          </p:txBody>
        </p:sp>
        <p:sp>
          <p:nvSpPr>
            <p:cNvPr id="14345" name="Rectangle 7"/>
            <p:cNvSpPr>
              <a:spLocks noChangeArrowheads="1"/>
            </p:cNvSpPr>
            <p:nvPr/>
          </p:nvSpPr>
          <p:spPr bwMode="auto">
            <a:xfrm>
              <a:off x="1362075" y="5500688"/>
              <a:ext cx="180975" cy="328612"/>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4346" name="Rectangle 8"/>
            <p:cNvSpPr>
              <a:spLocks noChangeArrowheads="1"/>
            </p:cNvSpPr>
            <p:nvPr/>
          </p:nvSpPr>
          <p:spPr bwMode="auto">
            <a:xfrm>
              <a:off x="1695450" y="5521325"/>
              <a:ext cx="180975" cy="328612"/>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4347" name="Rectangle 9"/>
            <p:cNvSpPr>
              <a:spLocks noChangeArrowheads="1"/>
            </p:cNvSpPr>
            <p:nvPr/>
          </p:nvSpPr>
          <p:spPr bwMode="auto">
            <a:xfrm>
              <a:off x="1978025" y="5492750"/>
              <a:ext cx="180975" cy="328612"/>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4348" name="Rectangle 10"/>
            <p:cNvSpPr>
              <a:spLocks noChangeArrowheads="1"/>
            </p:cNvSpPr>
            <p:nvPr/>
          </p:nvSpPr>
          <p:spPr bwMode="auto">
            <a:xfrm>
              <a:off x="2393950" y="5514975"/>
              <a:ext cx="180975" cy="328612"/>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sp>
          <p:nvSpPr>
            <p:cNvPr id="14349" name="Rectangle 11"/>
            <p:cNvSpPr>
              <a:spLocks noChangeArrowheads="1"/>
            </p:cNvSpPr>
            <p:nvPr/>
          </p:nvSpPr>
          <p:spPr bwMode="auto">
            <a:xfrm>
              <a:off x="3724275" y="5497513"/>
              <a:ext cx="180975" cy="328612"/>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4350" name="Freeform 12"/>
            <p:cNvSpPr>
              <a:spLocks/>
            </p:cNvSpPr>
            <p:nvPr/>
          </p:nvSpPr>
          <p:spPr bwMode="auto">
            <a:xfrm>
              <a:off x="2068513" y="5037138"/>
              <a:ext cx="1674813" cy="382587"/>
            </a:xfrm>
            <a:custGeom>
              <a:avLst/>
              <a:gdLst>
                <a:gd name="T0" fmla="*/ 0 w 1055"/>
                <a:gd name="T1" fmla="*/ 241 h 241"/>
                <a:gd name="T2" fmla="*/ 466 w 1055"/>
                <a:gd name="T3" fmla="*/ 3 h 241"/>
                <a:gd name="T4" fmla="*/ 1055 w 1055"/>
                <a:gd name="T5" fmla="*/ 220 h 241"/>
                <a:gd name="T6" fmla="*/ 0 60000 65536"/>
                <a:gd name="T7" fmla="*/ 0 60000 65536"/>
                <a:gd name="T8" fmla="*/ 0 60000 65536"/>
                <a:gd name="T9" fmla="*/ 0 w 1055"/>
                <a:gd name="T10" fmla="*/ 0 h 241"/>
                <a:gd name="T11" fmla="*/ 1055 w 1055"/>
                <a:gd name="T12" fmla="*/ 241 h 241"/>
              </a:gdLst>
              <a:ahLst/>
              <a:cxnLst>
                <a:cxn ang="T6">
                  <a:pos x="T0" y="T1"/>
                </a:cxn>
                <a:cxn ang="T7">
                  <a:pos x="T2" y="T3"/>
                </a:cxn>
                <a:cxn ang="T8">
                  <a:pos x="T4" y="T5"/>
                </a:cxn>
              </a:cxnLst>
              <a:rect l="T9" t="T10" r="T11" b="T12"/>
              <a:pathLst>
                <a:path w="1055" h="241">
                  <a:moveTo>
                    <a:pt x="0" y="241"/>
                  </a:moveTo>
                  <a:cubicBezTo>
                    <a:pt x="145" y="123"/>
                    <a:pt x="290" y="6"/>
                    <a:pt x="466" y="3"/>
                  </a:cubicBezTo>
                  <a:cubicBezTo>
                    <a:pt x="642" y="0"/>
                    <a:pt x="848" y="110"/>
                    <a:pt x="1055" y="220"/>
                  </a:cubicBezTo>
                </a:path>
              </a:pathLst>
            </a:custGeom>
            <a:noFill/>
            <a:ln w="38100">
              <a:solidFill>
                <a:srgbClr val="00CC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b="0"/>
            </a:p>
          </p:txBody>
        </p:sp>
        <p:sp>
          <p:nvSpPr>
            <p:cNvPr id="14351" name="Rectangle 13"/>
            <p:cNvSpPr>
              <a:spLocks noChangeArrowheads="1"/>
            </p:cNvSpPr>
            <p:nvPr/>
          </p:nvSpPr>
          <p:spPr bwMode="auto">
            <a:xfrm>
              <a:off x="5256213" y="5518150"/>
              <a:ext cx="180975" cy="328612"/>
            </a:xfrm>
            <a:prstGeom prst="rect">
              <a:avLst/>
            </a:prstGeom>
            <a:solidFill>
              <a:schemeClr val="accent2"/>
            </a:solidFill>
            <a:ln w="9525">
              <a:solidFill>
                <a:schemeClr val="tx1"/>
              </a:solidFill>
              <a:miter lim="800000"/>
              <a:headEnd type="none" w="sm" len="sm"/>
              <a:tailEnd type="none" w="sm" len="sm"/>
            </a:ln>
          </p:spPr>
          <p:txBody>
            <a:bodyPr wrap="none" anchor="ctr"/>
            <a:lstStyle/>
            <a:p>
              <a:endParaRPr lang="en-US" b="0"/>
            </a:p>
          </p:txBody>
        </p:sp>
        <p:sp>
          <p:nvSpPr>
            <p:cNvPr id="14352" name="Rectangle 14"/>
            <p:cNvSpPr>
              <a:spLocks noChangeArrowheads="1"/>
            </p:cNvSpPr>
            <p:nvPr/>
          </p:nvSpPr>
          <p:spPr bwMode="auto">
            <a:xfrm>
              <a:off x="4668838" y="5505450"/>
              <a:ext cx="180975" cy="328612"/>
            </a:xfrm>
            <a:prstGeom prst="rect">
              <a:avLst/>
            </a:prstGeom>
            <a:solidFill>
              <a:srgbClr val="EBFFE3"/>
            </a:solidFill>
            <a:ln w="9525">
              <a:solidFill>
                <a:schemeClr val="tx1"/>
              </a:solidFill>
              <a:miter lim="800000"/>
              <a:headEnd type="none" w="sm" len="sm"/>
              <a:tailEnd type="none" w="sm" len="sm"/>
            </a:ln>
          </p:spPr>
          <p:txBody>
            <a:bodyPr wrap="none" anchor="ctr"/>
            <a:lstStyle/>
            <a:p>
              <a:endParaRPr lang="en-US" b="0"/>
            </a:p>
          </p:txBody>
        </p:sp>
        <p:sp>
          <p:nvSpPr>
            <p:cNvPr id="14353" name="Rectangle 15"/>
            <p:cNvSpPr>
              <a:spLocks noChangeArrowheads="1"/>
            </p:cNvSpPr>
            <p:nvPr/>
          </p:nvSpPr>
          <p:spPr bwMode="auto">
            <a:xfrm>
              <a:off x="4187825" y="5519738"/>
              <a:ext cx="180975" cy="328612"/>
            </a:xfrm>
            <a:prstGeom prst="rect">
              <a:avLst/>
            </a:prstGeom>
            <a:solidFill>
              <a:srgbClr val="FFCD64"/>
            </a:solidFill>
            <a:ln w="9525">
              <a:solidFill>
                <a:schemeClr val="tx1"/>
              </a:solidFill>
              <a:miter lim="800000"/>
              <a:headEnd type="none" w="sm" len="sm"/>
              <a:tailEnd type="none" w="sm" len="sm"/>
            </a:ln>
          </p:spPr>
          <p:txBody>
            <a:bodyPr wrap="none" anchor="ctr"/>
            <a:lstStyle/>
            <a:p>
              <a:endParaRPr lang="en-US" b="0"/>
            </a:p>
          </p:txBody>
        </p:sp>
      </p:grpSp>
      <p:sp>
        <p:nvSpPr>
          <p:cNvPr id="14340" name="Text Box 16"/>
          <p:cNvSpPr txBox="1">
            <a:spLocks noChangeArrowheads="1"/>
          </p:cNvSpPr>
          <p:nvPr/>
        </p:nvSpPr>
        <p:spPr bwMode="auto">
          <a:xfrm>
            <a:off x="3276600" y="4724400"/>
            <a:ext cx="1281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pPr algn="r"/>
            <a:r>
              <a:rPr lang="en-GB" sz="1600" b="0" dirty="0">
                <a:latin typeface="Arial" charset="0"/>
              </a:rPr>
              <a:t>longer lived </a:t>
            </a:r>
            <a:br>
              <a:rPr lang="en-GB" sz="1600" b="0" dirty="0">
                <a:latin typeface="Arial" charset="0"/>
              </a:rPr>
            </a:br>
            <a:r>
              <a:rPr lang="en-GB" sz="1600" b="0" dirty="0">
                <a:latin typeface="Arial" charset="0"/>
              </a:rPr>
              <a:t>objects</a:t>
            </a:r>
          </a:p>
        </p:txBody>
      </p:sp>
      <p:sp>
        <p:nvSpPr>
          <p:cNvPr id="14341" name="Text Box 17"/>
          <p:cNvSpPr txBox="1">
            <a:spLocks noChangeArrowheads="1"/>
          </p:cNvSpPr>
          <p:nvPr/>
        </p:nvSpPr>
        <p:spPr bwMode="auto">
          <a:xfrm>
            <a:off x="1354138" y="5948363"/>
            <a:ext cx="13341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dirty="0">
                <a:latin typeface="Arial" charset="0"/>
              </a:rPr>
              <a:t>"new" region</a:t>
            </a:r>
          </a:p>
        </p:txBody>
      </p:sp>
      <p:sp>
        <p:nvSpPr>
          <p:cNvPr id="14342" name="Text Box 18"/>
          <p:cNvSpPr txBox="1">
            <a:spLocks noChangeArrowheads="1"/>
          </p:cNvSpPr>
          <p:nvPr/>
        </p:nvSpPr>
        <p:spPr bwMode="auto">
          <a:xfrm>
            <a:off x="3756025" y="5948363"/>
            <a:ext cx="12315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"old" region</a:t>
            </a:r>
          </a:p>
        </p:txBody>
      </p:sp>
    </p:spTree>
    <p:extLst>
      <p:ext uri="{BB962C8B-B14F-4D97-AF65-F5344CB8AC3E}">
        <p14:creationId xmlns:p14="http://schemas.microsoft.com/office/powerpoint/2010/main" val="1126888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GB">
                <a:latin typeface="Arial" charset="0"/>
              </a:rPr>
              <a:t>Heap Organisation in the HotSpot JVM</a:t>
            </a:r>
          </a:p>
        </p:txBody>
      </p:sp>
      <p:sp>
        <p:nvSpPr>
          <p:cNvPr id="16386" name="Rectangle 3"/>
          <p:cNvSpPr>
            <a:spLocks noGrp="1" noChangeArrowheads="1"/>
          </p:cNvSpPr>
          <p:nvPr>
            <p:ph type="body" idx="1"/>
          </p:nvPr>
        </p:nvSpPr>
        <p:spPr>
          <a:xfrm>
            <a:off x="365125" y="3562350"/>
            <a:ext cx="8347075" cy="3067050"/>
          </a:xfrm>
        </p:spPr>
        <p:txBody>
          <a:bodyPr/>
          <a:lstStyle/>
          <a:p>
            <a:r>
              <a:rPr lang="en-GB">
                <a:latin typeface="Arial" charset="0"/>
              </a:rPr>
              <a:t>Permanent section used for reflective data</a:t>
            </a:r>
          </a:p>
          <a:p>
            <a:pPr lvl="2"/>
            <a:r>
              <a:rPr lang="en-GB">
                <a:latin typeface="Arial" charset="0"/>
                <a:ea typeface="ＭＳ Ｐゴシック" charset="0"/>
              </a:rPr>
              <a:t>class, method objects</a:t>
            </a:r>
          </a:p>
          <a:p>
            <a:pPr lvl="2"/>
            <a:endParaRPr lang="en-GB">
              <a:latin typeface="Arial" charset="0"/>
              <a:ea typeface="ＭＳ Ｐゴシック" charset="0"/>
            </a:endParaRPr>
          </a:p>
          <a:p>
            <a:r>
              <a:rPr lang="en-GB">
                <a:latin typeface="Arial" charset="0"/>
              </a:rPr>
              <a:t>New Objects allocated from Eden</a:t>
            </a:r>
          </a:p>
          <a:p>
            <a:pPr lvl="2"/>
            <a:r>
              <a:rPr lang="en-GB">
                <a:latin typeface="Arial" charset="0"/>
                <a:ea typeface="ＭＳ Ｐゴシック" charset="0"/>
              </a:rPr>
              <a:t>SS1 and SS2 are used in for copying objects</a:t>
            </a:r>
          </a:p>
          <a:p>
            <a:pPr lvl="2"/>
            <a:r>
              <a:rPr lang="en-GB">
                <a:latin typeface="Arial" charset="0"/>
                <a:ea typeface="ＭＳ Ｐゴシック" charset="0"/>
              </a:rPr>
              <a:t>"Survival Spaces"</a:t>
            </a:r>
          </a:p>
          <a:p>
            <a:pPr lvl="2"/>
            <a:endParaRPr lang="en-GB">
              <a:latin typeface="Arial" charset="0"/>
              <a:ea typeface="ＭＳ Ｐゴシック" charset="0"/>
            </a:endParaRPr>
          </a:p>
          <a:p>
            <a:r>
              <a:rPr lang="en-GB">
                <a:latin typeface="Arial" charset="0"/>
              </a:rPr>
              <a:t>Different algorithm used for old region</a:t>
            </a:r>
          </a:p>
        </p:txBody>
      </p:sp>
      <p:sp>
        <p:nvSpPr>
          <p:cNvPr id="16387" name="Rectangle 4"/>
          <p:cNvSpPr>
            <a:spLocks noChangeArrowheads="1"/>
          </p:cNvSpPr>
          <p:nvPr/>
        </p:nvSpPr>
        <p:spPr bwMode="auto">
          <a:xfrm>
            <a:off x="511175" y="1082675"/>
            <a:ext cx="1000125" cy="688975"/>
          </a:xfrm>
          <a:prstGeom prst="rect">
            <a:avLst/>
          </a:prstGeom>
          <a:solidFill>
            <a:schemeClr val="accent1">
              <a:lumMod val="20000"/>
              <a:lumOff val="80000"/>
            </a:schemeClr>
          </a:solidFill>
          <a:ln w="9525">
            <a:solidFill>
              <a:schemeClr val="tx1"/>
            </a:solidFill>
            <a:miter lim="800000"/>
            <a:headEnd type="none" w="sm" len="sm"/>
            <a:tailEnd type="none" w="sm" len="sm"/>
          </a:ln>
        </p:spPr>
        <p:txBody>
          <a:bodyPr wrap="none" anchor="ctr"/>
          <a:lstStyle/>
          <a:p>
            <a:pPr algn="ctr"/>
            <a:r>
              <a:rPr lang="en-GB" sz="2000" b="0" dirty="0">
                <a:latin typeface="Arial" charset="0"/>
              </a:rPr>
              <a:t>Perm</a:t>
            </a:r>
          </a:p>
        </p:txBody>
      </p:sp>
      <p:sp>
        <p:nvSpPr>
          <p:cNvPr id="16388" name="Rectangle 5"/>
          <p:cNvSpPr>
            <a:spLocks noChangeArrowheads="1"/>
          </p:cNvSpPr>
          <p:nvPr/>
        </p:nvSpPr>
        <p:spPr bwMode="auto">
          <a:xfrm>
            <a:off x="1517650" y="1082675"/>
            <a:ext cx="3956050" cy="688975"/>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sz="2000" b="0">
                <a:latin typeface="Arial" charset="0"/>
              </a:rPr>
              <a:t>Old</a:t>
            </a:r>
          </a:p>
        </p:txBody>
      </p:sp>
      <p:sp>
        <p:nvSpPr>
          <p:cNvPr id="16389" name="Rectangle 6"/>
          <p:cNvSpPr>
            <a:spLocks noChangeArrowheads="1"/>
          </p:cNvSpPr>
          <p:nvPr/>
        </p:nvSpPr>
        <p:spPr bwMode="auto">
          <a:xfrm>
            <a:off x="5475288" y="1082675"/>
            <a:ext cx="655637" cy="688975"/>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2000" b="0">
                <a:latin typeface="Arial" charset="0"/>
              </a:rPr>
              <a:t>SS1</a:t>
            </a:r>
          </a:p>
        </p:txBody>
      </p:sp>
      <p:sp>
        <p:nvSpPr>
          <p:cNvPr id="16390" name="Rectangle 7"/>
          <p:cNvSpPr>
            <a:spLocks noChangeArrowheads="1"/>
          </p:cNvSpPr>
          <p:nvPr/>
        </p:nvSpPr>
        <p:spPr bwMode="auto">
          <a:xfrm>
            <a:off x="6103938" y="1082675"/>
            <a:ext cx="655637" cy="688975"/>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2000" b="0">
                <a:latin typeface="Arial" charset="0"/>
              </a:rPr>
              <a:t>SS2</a:t>
            </a:r>
          </a:p>
        </p:txBody>
      </p:sp>
      <p:sp>
        <p:nvSpPr>
          <p:cNvPr id="16391" name="Rectangle 8"/>
          <p:cNvSpPr>
            <a:spLocks noChangeArrowheads="1"/>
          </p:cNvSpPr>
          <p:nvPr/>
        </p:nvSpPr>
        <p:spPr bwMode="auto">
          <a:xfrm>
            <a:off x="6745288" y="1082675"/>
            <a:ext cx="1362075" cy="688975"/>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2000" b="0">
                <a:latin typeface="Arial" charset="0"/>
              </a:rPr>
              <a:t>Eden</a:t>
            </a:r>
          </a:p>
        </p:txBody>
      </p:sp>
      <p:sp>
        <p:nvSpPr>
          <p:cNvPr id="16392" name="Line 9"/>
          <p:cNvSpPr>
            <a:spLocks noChangeShapeType="1"/>
          </p:cNvSpPr>
          <p:nvPr/>
        </p:nvSpPr>
        <p:spPr bwMode="auto">
          <a:xfrm>
            <a:off x="1527175" y="903288"/>
            <a:ext cx="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sp>
        <p:nvSpPr>
          <p:cNvPr id="16393" name="Line 10"/>
          <p:cNvSpPr>
            <a:spLocks noChangeShapeType="1"/>
          </p:cNvSpPr>
          <p:nvPr/>
        </p:nvSpPr>
        <p:spPr bwMode="auto">
          <a:xfrm>
            <a:off x="5473700" y="903288"/>
            <a:ext cx="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b="0"/>
          </a:p>
        </p:txBody>
      </p:sp>
      <p:grpSp>
        <p:nvGrpSpPr>
          <p:cNvPr id="16394" name="Group 11"/>
          <p:cNvGrpSpPr>
            <a:grpSpLocks/>
          </p:cNvGrpSpPr>
          <p:nvPr/>
        </p:nvGrpSpPr>
        <p:grpSpPr bwMode="auto">
          <a:xfrm>
            <a:off x="511175" y="2005013"/>
            <a:ext cx="7559675" cy="341312"/>
            <a:chOff x="301" y="1356"/>
            <a:chExt cx="4762" cy="215"/>
          </a:xfrm>
        </p:grpSpPr>
        <p:sp>
          <p:nvSpPr>
            <p:cNvPr id="16403" name="Line 12"/>
            <p:cNvSpPr>
              <a:spLocks noChangeShapeType="1"/>
            </p:cNvSpPr>
            <p:nvPr/>
          </p:nvSpPr>
          <p:spPr bwMode="auto">
            <a:xfrm>
              <a:off x="301" y="1458"/>
              <a:ext cx="631"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16404" name="Line 13"/>
            <p:cNvSpPr>
              <a:spLocks noChangeShapeType="1"/>
            </p:cNvSpPr>
            <p:nvPr/>
          </p:nvSpPr>
          <p:spPr bwMode="auto">
            <a:xfrm>
              <a:off x="955" y="1461"/>
              <a:ext cx="2472"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16405" name="Line 14"/>
            <p:cNvSpPr>
              <a:spLocks noChangeShapeType="1"/>
            </p:cNvSpPr>
            <p:nvPr/>
          </p:nvSpPr>
          <p:spPr bwMode="auto">
            <a:xfrm>
              <a:off x="3449" y="1461"/>
              <a:ext cx="1614"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16406" name="Text Box 15"/>
            <p:cNvSpPr txBox="1">
              <a:spLocks noChangeArrowheads="1"/>
            </p:cNvSpPr>
            <p:nvPr/>
          </p:nvSpPr>
          <p:spPr bwMode="auto">
            <a:xfrm>
              <a:off x="439" y="1356"/>
              <a:ext cx="44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64Mb</a:t>
              </a:r>
            </a:p>
          </p:txBody>
        </p:sp>
        <p:sp>
          <p:nvSpPr>
            <p:cNvPr id="16407" name="Text Box 16"/>
            <p:cNvSpPr txBox="1">
              <a:spLocks noChangeArrowheads="1"/>
            </p:cNvSpPr>
            <p:nvPr/>
          </p:nvSpPr>
          <p:spPr bwMode="auto">
            <a:xfrm>
              <a:off x="2004" y="1358"/>
              <a:ext cx="329"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Old</a:t>
              </a:r>
            </a:p>
          </p:txBody>
        </p:sp>
        <p:sp>
          <p:nvSpPr>
            <p:cNvPr id="16408" name="Text Box 17"/>
            <p:cNvSpPr txBox="1">
              <a:spLocks noChangeArrowheads="1"/>
            </p:cNvSpPr>
            <p:nvPr/>
          </p:nvSpPr>
          <p:spPr bwMode="auto">
            <a:xfrm>
              <a:off x="3939" y="1359"/>
              <a:ext cx="379"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New</a:t>
              </a:r>
            </a:p>
          </p:txBody>
        </p:sp>
      </p:grpSp>
      <p:grpSp>
        <p:nvGrpSpPr>
          <p:cNvPr id="16395" name="Group 18"/>
          <p:cNvGrpSpPr>
            <a:grpSpLocks/>
          </p:cNvGrpSpPr>
          <p:nvPr/>
        </p:nvGrpSpPr>
        <p:grpSpPr bwMode="auto">
          <a:xfrm>
            <a:off x="547688" y="2420938"/>
            <a:ext cx="7542212" cy="338137"/>
            <a:chOff x="324" y="1752"/>
            <a:chExt cx="4751" cy="213"/>
          </a:xfrm>
        </p:grpSpPr>
        <p:sp>
          <p:nvSpPr>
            <p:cNvPr id="16399" name="Line 19"/>
            <p:cNvSpPr>
              <a:spLocks noChangeShapeType="1"/>
            </p:cNvSpPr>
            <p:nvPr/>
          </p:nvSpPr>
          <p:spPr bwMode="auto">
            <a:xfrm>
              <a:off x="324" y="1864"/>
              <a:ext cx="631"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16400" name="Line 20"/>
            <p:cNvSpPr>
              <a:spLocks noChangeShapeType="1"/>
            </p:cNvSpPr>
            <p:nvPr/>
          </p:nvSpPr>
          <p:spPr bwMode="auto">
            <a:xfrm>
              <a:off x="968" y="1857"/>
              <a:ext cx="4107"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16401" name="Text Box 21"/>
            <p:cNvSpPr txBox="1">
              <a:spLocks noChangeArrowheads="1"/>
            </p:cNvSpPr>
            <p:nvPr/>
          </p:nvSpPr>
          <p:spPr bwMode="auto">
            <a:xfrm>
              <a:off x="442" y="1753"/>
              <a:ext cx="379"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JVM</a:t>
              </a:r>
            </a:p>
          </p:txBody>
        </p:sp>
        <p:sp>
          <p:nvSpPr>
            <p:cNvPr id="16402" name="Text Box 22"/>
            <p:cNvSpPr txBox="1">
              <a:spLocks noChangeArrowheads="1"/>
            </p:cNvSpPr>
            <p:nvPr/>
          </p:nvSpPr>
          <p:spPr bwMode="auto">
            <a:xfrm>
              <a:off x="2511" y="1752"/>
              <a:ext cx="650" cy="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Tuneable</a:t>
              </a:r>
            </a:p>
          </p:txBody>
        </p:sp>
      </p:grpSp>
      <p:grpSp>
        <p:nvGrpSpPr>
          <p:cNvPr id="16396" name="Group 23"/>
          <p:cNvGrpSpPr>
            <a:grpSpLocks/>
          </p:cNvGrpSpPr>
          <p:nvPr/>
        </p:nvGrpSpPr>
        <p:grpSpPr bwMode="auto">
          <a:xfrm>
            <a:off x="557213" y="2835275"/>
            <a:ext cx="7488237" cy="336550"/>
            <a:chOff x="330" y="2210"/>
            <a:chExt cx="4717" cy="212"/>
          </a:xfrm>
        </p:grpSpPr>
        <p:sp>
          <p:nvSpPr>
            <p:cNvPr id="16397" name="Line 24"/>
            <p:cNvSpPr>
              <a:spLocks noChangeShapeType="1"/>
            </p:cNvSpPr>
            <p:nvPr/>
          </p:nvSpPr>
          <p:spPr bwMode="auto">
            <a:xfrm>
              <a:off x="330" y="2325"/>
              <a:ext cx="4717"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b="0"/>
            </a:p>
          </p:txBody>
        </p:sp>
        <p:sp>
          <p:nvSpPr>
            <p:cNvPr id="16398" name="Text Box 25"/>
            <p:cNvSpPr txBox="1">
              <a:spLocks noChangeArrowheads="1"/>
            </p:cNvSpPr>
            <p:nvPr/>
          </p:nvSpPr>
          <p:spPr bwMode="auto">
            <a:xfrm>
              <a:off x="2256" y="2210"/>
              <a:ext cx="1062"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Courier New" charset="0"/>
                  <a:ea typeface="ＭＳ Ｐゴシック" charset="0"/>
                  <a:cs typeface="ＭＳ Ｐゴシック" charset="0"/>
                </a:defRPr>
              </a:lvl1pPr>
              <a:lvl2pPr marL="742950" indent="-285750">
                <a:defRPr sz="2400">
                  <a:solidFill>
                    <a:schemeClr val="tx1"/>
                  </a:solidFill>
                  <a:latin typeface="Courier New" charset="0"/>
                  <a:ea typeface="ＭＳ Ｐゴシック" charset="0"/>
                </a:defRPr>
              </a:lvl2pPr>
              <a:lvl3pPr marL="1143000" indent="-228600">
                <a:defRPr sz="2400">
                  <a:solidFill>
                    <a:schemeClr val="tx1"/>
                  </a:solidFill>
                  <a:latin typeface="Courier New" charset="0"/>
                  <a:ea typeface="ＭＳ Ｐゴシック" charset="0"/>
                </a:defRPr>
              </a:lvl3pPr>
              <a:lvl4pPr marL="1600200" indent="-228600">
                <a:defRPr sz="2400">
                  <a:solidFill>
                    <a:schemeClr val="tx1"/>
                  </a:solidFill>
                  <a:latin typeface="Courier New" charset="0"/>
                  <a:ea typeface="ＭＳ Ｐゴシック" charset="0"/>
                </a:defRPr>
              </a:lvl4pPr>
              <a:lvl5pPr marL="2057400" indent="-228600">
                <a:defRPr sz="2400">
                  <a:solidFill>
                    <a:schemeClr val="tx1"/>
                  </a:solidFill>
                  <a:latin typeface="Courier New" charset="0"/>
                  <a:ea typeface="ＭＳ Ｐゴシック" charset="0"/>
                </a:defRPr>
              </a:lvl5pPr>
              <a:lvl6pPr marL="2514600" indent="-228600" eaLnBrk="0" fontAlgn="base" hangingPunct="0">
                <a:spcBef>
                  <a:spcPct val="0"/>
                </a:spcBef>
                <a:spcAft>
                  <a:spcPct val="0"/>
                </a:spcAft>
                <a:defRPr sz="2400">
                  <a:solidFill>
                    <a:schemeClr val="tx1"/>
                  </a:solidFill>
                  <a:latin typeface="Courier New" charset="0"/>
                  <a:ea typeface="ＭＳ Ｐゴシック" charset="0"/>
                </a:defRPr>
              </a:lvl6pPr>
              <a:lvl7pPr marL="2971800" indent="-228600" eaLnBrk="0" fontAlgn="base" hangingPunct="0">
                <a:spcBef>
                  <a:spcPct val="0"/>
                </a:spcBef>
                <a:spcAft>
                  <a:spcPct val="0"/>
                </a:spcAft>
                <a:defRPr sz="2400">
                  <a:solidFill>
                    <a:schemeClr val="tx1"/>
                  </a:solidFill>
                  <a:latin typeface="Courier New" charset="0"/>
                  <a:ea typeface="ＭＳ Ｐゴシック" charset="0"/>
                </a:defRPr>
              </a:lvl7pPr>
              <a:lvl8pPr marL="3429000" indent="-228600" eaLnBrk="0" fontAlgn="base" hangingPunct="0">
                <a:spcBef>
                  <a:spcPct val="0"/>
                </a:spcBef>
                <a:spcAft>
                  <a:spcPct val="0"/>
                </a:spcAft>
                <a:defRPr sz="2400">
                  <a:solidFill>
                    <a:schemeClr val="tx1"/>
                  </a:solidFill>
                  <a:latin typeface="Courier New" charset="0"/>
                  <a:ea typeface="ＭＳ Ｐゴシック" charset="0"/>
                </a:defRPr>
              </a:lvl8pPr>
              <a:lvl9pPr marL="3886200" indent="-228600" eaLnBrk="0" fontAlgn="base" hangingPunct="0">
                <a:spcBef>
                  <a:spcPct val="0"/>
                </a:spcBef>
                <a:spcAft>
                  <a:spcPct val="0"/>
                </a:spcAft>
                <a:defRPr sz="2400">
                  <a:solidFill>
                    <a:schemeClr val="tx1"/>
                  </a:solidFill>
                  <a:latin typeface="Courier New" charset="0"/>
                  <a:ea typeface="ＭＳ Ｐゴシック" charset="0"/>
                </a:defRPr>
              </a:lvl9pPr>
            </a:lstStyle>
            <a:p>
              <a:r>
                <a:rPr lang="en-GB" sz="1600" b="0">
                  <a:latin typeface="Arial" charset="0"/>
                </a:rPr>
                <a:t>Total Heap Size</a:t>
              </a:r>
            </a:p>
          </p:txBody>
        </p:sp>
      </p:grpSp>
    </p:spTree>
    <p:extLst>
      <p:ext uri="{BB962C8B-B14F-4D97-AF65-F5344CB8AC3E}">
        <p14:creationId xmlns:p14="http://schemas.microsoft.com/office/powerpoint/2010/main" val="11781321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New Region</a:t>
            </a:r>
          </a:p>
        </p:txBody>
      </p:sp>
      <p:sp>
        <p:nvSpPr>
          <p:cNvPr id="18434" name="Rectangle 3"/>
          <p:cNvSpPr>
            <a:spLocks noGrp="1" noChangeArrowheads="1"/>
          </p:cNvSpPr>
          <p:nvPr>
            <p:ph type="body" idx="1"/>
          </p:nvPr>
        </p:nvSpPr>
        <p:spPr>
          <a:xfrm>
            <a:off x="533400" y="1000125"/>
            <a:ext cx="8610600" cy="839788"/>
          </a:xfrm>
        </p:spPr>
        <p:txBody>
          <a:bodyPr/>
          <a:lstStyle/>
          <a:p>
            <a:r>
              <a:rPr lang="en-GB" dirty="0" smtClean="0">
                <a:latin typeface="Arial" charset="0"/>
              </a:rPr>
              <a:t>Objects allocated in Eden space</a:t>
            </a:r>
            <a:endParaRPr lang="en-GB" dirty="0">
              <a:latin typeface="Arial" charset="0"/>
              <a:ea typeface="ＭＳ Ｐゴシック" charset="0"/>
            </a:endParaRPr>
          </a:p>
        </p:txBody>
      </p:sp>
      <p:sp>
        <p:nvSpPr>
          <p:cNvPr id="18435" name="Rectangle 4"/>
          <p:cNvSpPr>
            <a:spLocks noChangeArrowheads="1"/>
          </p:cNvSpPr>
          <p:nvPr/>
        </p:nvSpPr>
        <p:spPr bwMode="auto">
          <a:xfrm>
            <a:off x="863600" y="259080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18436" name="Rectangle 5"/>
          <p:cNvSpPr>
            <a:spLocks noChangeArrowheads="1"/>
          </p:cNvSpPr>
          <p:nvPr/>
        </p:nvSpPr>
        <p:spPr bwMode="auto">
          <a:xfrm>
            <a:off x="4594225" y="259080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18437" name="Rectangle 6"/>
          <p:cNvSpPr>
            <a:spLocks noChangeArrowheads="1"/>
          </p:cNvSpPr>
          <p:nvPr/>
        </p:nvSpPr>
        <p:spPr bwMode="auto">
          <a:xfrm>
            <a:off x="5186363" y="259080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18438" name="Rectangle 7"/>
          <p:cNvSpPr>
            <a:spLocks noChangeArrowheads="1"/>
          </p:cNvSpPr>
          <p:nvPr/>
        </p:nvSpPr>
        <p:spPr bwMode="auto">
          <a:xfrm>
            <a:off x="5791200" y="259080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dirty="0">
                <a:latin typeface="Arial" charset="0"/>
              </a:rPr>
              <a:t>Eden</a:t>
            </a:r>
          </a:p>
          <a:p>
            <a:pPr algn="ctr"/>
            <a:endParaRPr lang="en-GB" sz="1600" b="0" dirty="0">
              <a:latin typeface="Arial" charset="0"/>
            </a:endParaRPr>
          </a:p>
          <a:p>
            <a:pPr algn="ctr"/>
            <a:endParaRPr lang="en-GB" sz="1600" b="0" dirty="0">
              <a:latin typeface="Arial" charset="0"/>
            </a:endParaRPr>
          </a:p>
        </p:txBody>
      </p:sp>
      <p:sp>
        <p:nvSpPr>
          <p:cNvPr id="18439" name="Rectangle 8"/>
          <p:cNvSpPr>
            <a:spLocks noChangeArrowheads="1"/>
          </p:cNvSpPr>
          <p:nvPr/>
        </p:nvSpPr>
        <p:spPr bwMode="auto">
          <a:xfrm>
            <a:off x="5897563" y="2840038"/>
            <a:ext cx="163512"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
        <p:nvSpPr>
          <p:cNvPr id="18440" name="Rectangle 9"/>
          <p:cNvSpPr>
            <a:spLocks noChangeArrowheads="1"/>
          </p:cNvSpPr>
          <p:nvPr/>
        </p:nvSpPr>
        <p:spPr bwMode="auto">
          <a:xfrm>
            <a:off x="6230938" y="3025775"/>
            <a:ext cx="163512" cy="279400"/>
          </a:xfrm>
          <a:prstGeom prst="rect">
            <a:avLst/>
          </a:prstGeom>
          <a:solidFill>
            <a:schemeClr val="accent6">
              <a:lumMod val="75000"/>
            </a:schemeClr>
          </a:solidFill>
          <a:ln w="9525">
            <a:solidFill>
              <a:schemeClr val="tx1"/>
            </a:solidFill>
            <a:miter lim="800000"/>
            <a:headEnd type="none" w="sm" len="sm"/>
            <a:tailEnd type="none" w="sm" len="sm"/>
          </a:ln>
        </p:spPr>
        <p:txBody>
          <a:bodyPr wrap="none" anchor="ctr"/>
          <a:lstStyle/>
          <a:p>
            <a:endParaRPr lang="en-US" b="0"/>
          </a:p>
        </p:txBody>
      </p:sp>
      <p:sp>
        <p:nvSpPr>
          <p:cNvPr id="18441" name="Rectangle 10"/>
          <p:cNvSpPr>
            <a:spLocks noChangeArrowheads="1"/>
          </p:cNvSpPr>
          <p:nvPr/>
        </p:nvSpPr>
        <p:spPr bwMode="auto">
          <a:xfrm>
            <a:off x="6497638" y="3044825"/>
            <a:ext cx="163512" cy="279400"/>
          </a:xfrm>
          <a:prstGeom prst="rect">
            <a:avLst/>
          </a:prstGeom>
          <a:solidFill>
            <a:schemeClr val="accent6">
              <a:lumMod val="75000"/>
            </a:schemeClr>
          </a:solidFill>
          <a:ln w="9525">
            <a:solidFill>
              <a:schemeClr val="tx1"/>
            </a:solidFill>
            <a:miter lim="800000"/>
            <a:headEnd type="none" w="sm" len="sm"/>
            <a:tailEnd type="none" w="sm" len="sm"/>
          </a:ln>
        </p:spPr>
        <p:txBody>
          <a:bodyPr wrap="none" anchor="ctr"/>
          <a:lstStyle/>
          <a:p>
            <a:pPr algn="ctr"/>
            <a:endParaRPr lang="en-US" b="0">
              <a:latin typeface="Arial" charset="0"/>
            </a:endParaRPr>
          </a:p>
        </p:txBody>
      </p:sp>
      <p:sp>
        <p:nvSpPr>
          <p:cNvPr id="18442" name="Rectangle 11"/>
          <p:cNvSpPr>
            <a:spLocks noChangeArrowheads="1"/>
          </p:cNvSpPr>
          <p:nvPr/>
        </p:nvSpPr>
        <p:spPr bwMode="auto">
          <a:xfrm>
            <a:off x="6781800" y="2887663"/>
            <a:ext cx="163513"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Tree>
    <p:extLst>
      <p:ext uri="{BB962C8B-B14F-4D97-AF65-F5344CB8AC3E}">
        <p14:creationId xmlns:p14="http://schemas.microsoft.com/office/powerpoint/2010/main" val="29983859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dirty="0" smtClean="0">
                <a:latin typeface="Arial" charset="0"/>
              </a:rPr>
              <a:t>Managing the </a:t>
            </a:r>
            <a:r>
              <a:rPr lang="en-GB" dirty="0">
                <a:latin typeface="Arial" charset="0"/>
              </a:rPr>
              <a:t>New Region</a:t>
            </a:r>
          </a:p>
        </p:txBody>
      </p:sp>
      <p:sp>
        <p:nvSpPr>
          <p:cNvPr id="18434" name="Rectangle 3"/>
          <p:cNvSpPr>
            <a:spLocks noGrp="1" noChangeArrowheads="1"/>
          </p:cNvSpPr>
          <p:nvPr>
            <p:ph type="body" idx="1"/>
          </p:nvPr>
        </p:nvSpPr>
        <p:spPr>
          <a:xfrm>
            <a:off x="533400" y="1000125"/>
            <a:ext cx="8610600" cy="839788"/>
          </a:xfrm>
        </p:spPr>
        <p:txBody>
          <a:bodyPr/>
          <a:lstStyle/>
          <a:p>
            <a:r>
              <a:rPr lang="en-GB" dirty="0" smtClean="0">
                <a:latin typeface="Arial" charset="0"/>
              </a:rPr>
              <a:t>Objects become unreachable</a:t>
            </a:r>
            <a:endParaRPr lang="en-GB" dirty="0">
              <a:latin typeface="Arial" charset="0"/>
              <a:ea typeface="ＭＳ Ｐゴシック" charset="0"/>
            </a:endParaRPr>
          </a:p>
        </p:txBody>
      </p:sp>
      <p:sp>
        <p:nvSpPr>
          <p:cNvPr id="18435" name="Rectangle 4"/>
          <p:cNvSpPr>
            <a:spLocks noChangeArrowheads="1"/>
          </p:cNvSpPr>
          <p:nvPr/>
        </p:nvSpPr>
        <p:spPr bwMode="auto">
          <a:xfrm>
            <a:off x="863600" y="2590800"/>
            <a:ext cx="3729038" cy="852488"/>
          </a:xfrm>
          <a:prstGeom prst="rect">
            <a:avLst/>
          </a:prstGeom>
          <a:solidFill>
            <a:srgbClr val="FFFF99"/>
          </a:solidFill>
          <a:ln w="9525">
            <a:solidFill>
              <a:schemeClr val="tx1"/>
            </a:solidFill>
            <a:miter lim="800000"/>
            <a:headEnd type="none" w="sm" len="sm"/>
            <a:tailEnd type="none" w="sm" len="sm"/>
          </a:ln>
        </p:spPr>
        <p:txBody>
          <a:bodyPr wrap="none" anchor="ctr"/>
          <a:lstStyle/>
          <a:p>
            <a:pPr algn="ctr"/>
            <a:r>
              <a:rPr lang="en-GB" b="0">
                <a:latin typeface="Arial" charset="0"/>
              </a:rPr>
              <a:t>Old</a:t>
            </a:r>
          </a:p>
        </p:txBody>
      </p:sp>
      <p:sp>
        <p:nvSpPr>
          <p:cNvPr id="18436" name="Rectangle 5"/>
          <p:cNvSpPr>
            <a:spLocks noChangeArrowheads="1"/>
          </p:cNvSpPr>
          <p:nvPr/>
        </p:nvSpPr>
        <p:spPr bwMode="auto">
          <a:xfrm>
            <a:off x="4594225" y="2590800"/>
            <a:ext cx="617538"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SS1</a:t>
            </a:r>
          </a:p>
          <a:p>
            <a:pPr algn="ctr"/>
            <a:endParaRPr lang="en-GB" sz="1600" b="0">
              <a:latin typeface="Arial" charset="0"/>
            </a:endParaRPr>
          </a:p>
          <a:p>
            <a:pPr algn="ctr"/>
            <a:endParaRPr lang="en-GB" sz="1600" b="0">
              <a:latin typeface="Arial" charset="0"/>
            </a:endParaRPr>
          </a:p>
        </p:txBody>
      </p:sp>
      <p:sp>
        <p:nvSpPr>
          <p:cNvPr id="18437" name="Rectangle 6"/>
          <p:cNvSpPr>
            <a:spLocks noChangeArrowheads="1"/>
          </p:cNvSpPr>
          <p:nvPr/>
        </p:nvSpPr>
        <p:spPr bwMode="auto">
          <a:xfrm>
            <a:off x="5186363" y="2590800"/>
            <a:ext cx="619125" cy="852488"/>
          </a:xfrm>
          <a:prstGeom prst="rect">
            <a:avLst/>
          </a:prstGeom>
          <a:solidFill>
            <a:srgbClr val="FFC5CF"/>
          </a:solidFill>
          <a:ln w="9525">
            <a:solidFill>
              <a:schemeClr val="tx1"/>
            </a:solidFill>
            <a:miter lim="800000"/>
            <a:headEnd type="none" w="sm" len="sm"/>
            <a:tailEnd type="none" w="sm" len="sm"/>
          </a:ln>
        </p:spPr>
        <p:txBody>
          <a:bodyPr wrap="none" anchor="ctr"/>
          <a:lstStyle/>
          <a:p>
            <a:pPr algn="ctr"/>
            <a:r>
              <a:rPr lang="en-GB" sz="1600" b="0">
                <a:latin typeface="Arial" charset="0"/>
              </a:rPr>
              <a:t>SS2</a:t>
            </a:r>
          </a:p>
          <a:p>
            <a:pPr algn="ctr"/>
            <a:endParaRPr lang="en-GB" sz="1600" b="0">
              <a:latin typeface="Arial" charset="0"/>
            </a:endParaRPr>
          </a:p>
          <a:p>
            <a:pPr algn="ctr"/>
            <a:endParaRPr lang="en-GB" sz="1600" b="0">
              <a:latin typeface="Arial" charset="0"/>
            </a:endParaRPr>
          </a:p>
        </p:txBody>
      </p:sp>
      <p:sp>
        <p:nvSpPr>
          <p:cNvPr id="18438" name="Rectangle 7"/>
          <p:cNvSpPr>
            <a:spLocks noChangeArrowheads="1"/>
          </p:cNvSpPr>
          <p:nvPr/>
        </p:nvSpPr>
        <p:spPr bwMode="auto">
          <a:xfrm>
            <a:off x="5791200" y="2590800"/>
            <a:ext cx="1284288" cy="852488"/>
          </a:xfrm>
          <a:prstGeom prst="rect">
            <a:avLst/>
          </a:prstGeom>
          <a:solidFill>
            <a:srgbClr val="EBFFE3"/>
          </a:solidFill>
          <a:ln w="9525">
            <a:solidFill>
              <a:schemeClr val="tx1"/>
            </a:solidFill>
            <a:miter lim="800000"/>
            <a:headEnd type="none" w="sm" len="sm"/>
            <a:tailEnd type="none" w="sm" len="sm"/>
          </a:ln>
        </p:spPr>
        <p:txBody>
          <a:bodyPr wrap="none" anchor="ctr"/>
          <a:lstStyle/>
          <a:p>
            <a:pPr algn="ctr"/>
            <a:r>
              <a:rPr lang="en-GB" sz="1600" b="0" dirty="0">
                <a:latin typeface="Arial" charset="0"/>
              </a:rPr>
              <a:t>Eden</a:t>
            </a:r>
          </a:p>
          <a:p>
            <a:pPr algn="ctr"/>
            <a:endParaRPr lang="en-GB" sz="1600" b="0" dirty="0">
              <a:latin typeface="Arial" charset="0"/>
            </a:endParaRPr>
          </a:p>
          <a:p>
            <a:pPr algn="ctr"/>
            <a:endParaRPr lang="en-GB" sz="1600" b="0" dirty="0">
              <a:latin typeface="Arial" charset="0"/>
            </a:endParaRPr>
          </a:p>
        </p:txBody>
      </p:sp>
      <p:sp>
        <p:nvSpPr>
          <p:cNvPr id="18439" name="Rectangle 8"/>
          <p:cNvSpPr>
            <a:spLocks noChangeArrowheads="1"/>
          </p:cNvSpPr>
          <p:nvPr/>
        </p:nvSpPr>
        <p:spPr bwMode="auto">
          <a:xfrm>
            <a:off x="5897563" y="2840038"/>
            <a:ext cx="163512"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
        <p:nvSpPr>
          <p:cNvPr id="18440" name="Rectangle 9"/>
          <p:cNvSpPr>
            <a:spLocks noChangeArrowheads="1"/>
          </p:cNvSpPr>
          <p:nvPr/>
        </p:nvSpPr>
        <p:spPr bwMode="auto">
          <a:xfrm>
            <a:off x="6230938" y="3025775"/>
            <a:ext cx="163512" cy="279400"/>
          </a:xfrm>
          <a:prstGeom prst="rect">
            <a:avLst/>
          </a:prstGeom>
          <a:solidFill>
            <a:srgbClr val="FF0000"/>
          </a:solidFill>
          <a:ln w="9525">
            <a:solidFill>
              <a:schemeClr val="tx1"/>
            </a:solidFill>
            <a:miter lim="800000"/>
            <a:headEnd type="none" w="sm" len="sm"/>
            <a:tailEnd type="none" w="sm" len="sm"/>
          </a:ln>
        </p:spPr>
        <p:txBody>
          <a:bodyPr wrap="none" anchor="ctr"/>
          <a:lstStyle/>
          <a:p>
            <a:endParaRPr lang="en-US" b="0"/>
          </a:p>
        </p:txBody>
      </p:sp>
      <p:sp>
        <p:nvSpPr>
          <p:cNvPr id="18441" name="Rectangle 10"/>
          <p:cNvSpPr>
            <a:spLocks noChangeArrowheads="1"/>
          </p:cNvSpPr>
          <p:nvPr/>
        </p:nvSpPr>
        <p:spPr bwMode="auto">
          <a:xfrm>
            <a:off x="6497638" y="3044825"/>
            <a:ext cx="163512" cy="279400"/>
          </a:xfrm>
          <a:prstGeom prst="rect">
            <a:avLst/>
          </a:prstGeom>
          <a:solidFill>
            <a:srgbClr val="FF0000"/>
          </a:solidFill>
          <a:ln w="9525">
            <a:solidFill>
              <a:schemeClr val="tx1"/>
            </a:solidFill>
            <a:miter lim="800000"/>
            <a:headEnd type="none" w="sm" len="sm"/>
            <a:tailEnd type="none" w="sm" len="sm"/>
          </a:ln>
        </p:spPr>
        <p:txBody>
          <a:bodyPr wrap="none" anchor="ctr"/>
          <a:lstStyle/>
          <a:p>
            <a:pPr algn="ctr"/>
            <a:endParaRPr lang="en-US" b="0">
              <a:latin typeface="Arial" charset="0"/>
            </a:endParaRPr>
          </a:p>
        </p:txBody>
      </p:sp>
      <p:sp>
        <p:nvSpPr>
          <p:cNvPr id="18442" name="Rectangle 11"/>
          <p:cNvSpPr>
            <a:spLocks noChangeArrowheads="1"/>
          </p:cNvSpPr>
          <p:nvPr/>
        </p:nvSpPr>
        <p:spPr bwMode="auto">
          <a:xfrm>
            <a:off x="6781800" y="2887663"/>
            <a:ext cx="163513" cy="279400"/>
          </a:xfrm>
          <a:prstGeom prst="rect">
            <a:avLst/>
          </a:prstGeom>
          <a:solidFill>
            <a:srgbClr val="007600"/>
          </a:solidFill>
          <a:ln w="9525">
            <a:solidFill>
              <a:schemeClr val="tx1"/>
            </a:solidFill>
            <a:miter lim="800000"/>
            <a:headEnd type="none" w="sm" len="sm"/>
            <a:tailEnd type="none" w="sm" len="sm"/>
          </a:ln>
        </p:spPr>
        <p:txBody>
          <a:bodyPr wrap="none" anchor="ctr"/>
          <a:lstStyle/>
          <a:p>
            <a:endParaRPr lang="en-US" b="0"/>
          </a:p>
        </p:txBody>
      </p:sp>
    </p:spTree>
    <p:extLst>
      <p:ext uri="{BB962C8B-B14F-4D97-AF65-F5344CB8AC3E}">
        <p14:creationId xmlns:p14="http://schemas.microsoft.com/office/powerpoint/2010/main" val="5734994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oad0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oad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oad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oad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oad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oad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oad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oad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oad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u:\courses\ooad\ooad01.ppt</Template>
  <TotalTime>46318336</TotalTime>
  <Pages>7</Pages>
  <Words>5225</Words>
  <Application>Microsoft Macintosh PowerPoint</Application>
  <PresentationFormat>Letter Paper (8.5x11 in)</PresentationFormat>
  <Paragraphs>481</Paragraphs>
  <Slides>27</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ooad01</vt:lpstr>
      <vt:lpstr>Clip</vt:lpstr>
      <vt:lpstr>Garbage Collection in Java</vt:lpstr>
      <vt:lpstr>Garbage Collection</vt:lpstr>
      <vt:lpstr>How a Garbage Collector Works</vt:lpstr>
      <vt:lpstr>"Mark and Sweep" Algorithms</vt:lpstr>
      <vt:lpstr>Compacting and Copying</vt:lpstr>
      <vt:lpstr>Generational Garbage Collection</vt:lpstr>
      <vt:lpstr>Heap Organisation in the HotSpot JVM</vt:lpstr>
      <vt:lpstr>Managing the New Region</vt:lpstr>
      <vt:lpstr>Managing the New Region</vt:lpstr>
      <vt:lpstr>Managing the New Region</vt:lpstr>
      <vt:lpstr>Managing the New Region</vt:lpstr>
      <vt:lpstr>Managing the New Region</vt:lpstr>
      <vt:lpstr>Managing the Old Region</vt:lpstr>
      <vt:lpstr>Managing the Old Region</vt:lpstr>
      <vt:lpstr>G1</vt:lpstr>
      <vt:lpstr>G1</vt:lpstr>
      <vt:lpstr>Monitoring Garbage Collector Performance</vt:lpstr>
      <vt:lpstr>Tuning Garbage Collection </vt:lpstr>
      <vt:lpstr>Object Finalization</vt:lpstr>
      <vt:lpstr>Reference Objects</vt:lpstr>
      <vt:lpstr>Creating a Reference Object</vt:lpstr>
      <vt:lpstr>Garbage Collection and Reachability</vt:lpstr>
      <vt:lpstr>Reference Queues </vt:lpstr>
      <vt:lpstr>Soft References</vt:lpstr>
      <vt:lpstr>Using Weak References</vt:lpstr>
      <vt:lpstr>Using Weak References</vt:lpstr>
      <vt:lpstr>Phantom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subject/>
  <dc:creator/>
  <cp:keywords/>
  <dc:description/>
  <cp:lastModifiedBy>Ben Evans</cp:lastModifiedBy>
  <cp:revision>504</cp:revision>
  <cp:lastPrinted>1998-03-15T20:24:18Z</cp:lastPrinted>
  <dcterms:created xsi:type="dcterms:W3CDTF">1996-07-13T18:10:46Z</dcterms:created>
  <dcterms:modified xsi:type="dcterms:W3CDTF">2017-03-23T19:43:34Z</dcterms:modified>
</cp:coreProperties>
</file>