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handoutMasterIdLst>
    <p:handoutMasterId r:id="rId33"/>
  </p:handoutMasterIdLst>
  <p:sldIdLst>
    <p:sldId id="326"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53" r:id="rId19"/>
    <p:sldId id="351" r:id="rId20"/>
    <p:sldId id="355" r:id="rId21"/>
    <p:sldId id="358" r:id="rId22"/>
    <p:sldId id="352" r:id="rId23"/>
    <p:sldId id="344" r:id="rId24"/>
    <p:sldId id="354" r:id="rId25"/>
    <p:sldId id="345" r:id="rId26"/>
    <p:sldId id="346" r:id="rId27"/>
    <p:sldId id="347" r:id="rId28"/>
    <p:sldId id="348" r:id="rId29"/>
    <p:sldId id="349" r:id="rId30"/>
    <p:sldId id="350" r:id="rId31"/>
  </p:sldIdLst>
  <p:sldSz cx="9144000" cy="6858000" type="letter"/>
  <p:notesSz cx="6858000" cy="9777413"/>
  <p:kinsoku lang="ja-JP" invalStChars="、。，．・：；？！゛゜ヽヾゝゞ々ー’”）〕］｝〉》」』】°‰′″℃￠％ぁぃぅぇぉっゃゅょゎァィゥェォッャュョヮヵヶ!%),.:;?]}｡｣､･ｧｨｩｪｫｬｭｮｯｰﾞﾟ" invalEndChars="‘“（〔［｛〈《「『【￥＄$([\{｢￡"/>
  <p:defaultTextStyle>
    <a:defPPr>
      <a:defRPr lang="en-GB"/>
    </a:defPPr>
    <a:lvl1pPr algn="l" rtl="0" fontAlgn="base">
      <a:spcBef>
        <a:spcPct val="0"/>
      </a:spcBef>
      <a:spcAft>
        <a:spcPct val="0"/>
      </a:spcAft>
      <a:defRPr sz="2400" b="1"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400" b="1"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400" b="1"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400" b="1"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400" b="1" kern="1200">
        <a:solidFill>
          <a:schemeClr val="tx1"/>
        </a:solidFill>
        <a:latin typeface="Arial" charset="0"/>
        <a:ea typeface="ＭＳ Ｐゴシック" pitchFamily="34" charset="-128"/>
        <a:cs typeface="Arial" charset="0"/>
      </a:defRPr>
    </a:lvl5pPr>
    <a:lvl6pPr marL="2286000" algn="l" defTabSz="914400" rtl="0" eaLnBrk="1" latinLnBrk="0" hangingPunct="1">
      <a:defRPr sz="2400" b="1" kern="1200">
        <a:solidFill>
          <a:schemeClr val="tx1"/>
        </a:solidFill>
        <a:latin typeface="Arial" charset="0"/>
        <a:ea typeface="ＭＳ Ｐゴシック" pitchFamily="34" charset="-128"/>
        <a:cs typeface="Arial" charset="0"/>
      </a:defRPr>
    </a:lvl6pPr>
    <a:lvl7pPr marL="2743200" algn="l" defTabSz="914400" rtl="0" eaLnBrk="1" latinLnBrk="0" hangingPunct="1">
      <a:defRPr sz="2400" b="1" kern="1200">
        <a:solidFill>
          <a:schemeClr val="tx1"/>
        </a:solidFill>
        <a:latin typeface="Arial" charset="0"/>
        <a:ea typeface="ＭＳ Ｐゴシック" pitchFamily="34" charset="-128"/>
        <a:cs typeface="Arial" charset="0"/>
      </a:defRPr>
    </a:lvl7pPr>
    <a:lvl8pPr marL="3200400" algn="l" defTabSz="914400" rtl="0" eaLnBrk="1" latinLnBrk="0" hangingPunct="1">
      <a:defRPr sz="2400" b="1" kern="1200">
        <a:solidFill>
          <a:schemeClr val="tx1"/>
        </a:solidFill>
        <a:latin typeface="Arial" charset="0"/>
        <a:ea typeface="ＭＳ Ｐゴシック" pitchFamily="34" charset="-128"/>
        <a:cs typeface="Arial" charset="0"/>
      </a:defRPr>
    </a:lvl8pPr>
    <a:lvl9pPr marL="3657600" algn="l" defTabSz="914400" rtl="0" eaLnBrk="1" latinLnBrk="0" hangingPunct="1">
      <a:defRPr sz="2400" b="1" kern="1200">
        <a:solidFill>
          <a:schemeClr val="tx1"/>
        </a:solidFill>
        <a:latin typeface="Arial"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C9"/>
    <a:srgbClr val="009D00"/>
    <a:srgbClr val="E0F8E0"/>
    <a:srgbClr val="BFC8FB"/>
    <a:srgbClr val="E3E7FF"/>
    <a:srgbClr val="7F3939"/>
    <a:srgbClr val="5D786B"/>
    <a:srgbClr val="EBF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28" autoAdjust="0"/>
  </p:normalViewPr>
  <p:slideViewPr>
    <p:cSldViewPr>
      <p:cViewPr>
        <p:scale>
          <a:sx n="121" d="100"/>
          <a:sy n="121" d="100"/>
        </p:scale>
        <p:origin x="-112" y="-272"/>
      </p:cViewPr>
      <p:guideLst>
        <p:guide orient="horz" pos="110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200" d="100"/>
          <a:sy n="200" d="100"/>
        </p:scale>
        <p:origin x="-1776" y="-80"/>
      </p:cViewPr>
      <p:guideLst>
        <p:guide orient="horz" pos="2738"/>
        <p:guide pos="1186"/>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51175" y="9317038"/>
            <a:ext cx="757238" cy="254000"/>
          </a:xfrm>
          <a:prstGeom prst="rect">
            <a:avLst/>
          </a:prstGeom>
          <a:noFill/>
          <a:ln>
            <a:noFill/>
          </a:ln>
          <a:extLst/>
        </p:spPr>
        <p:txBody>
          <a:bodyPr wrap="none" lIns="87312" tIns="44450" rIns="87312" bIns="44450">
            <a:spAutoFit/>
          </a:bodyPr>
          <a:lstStyle/>
          <a:p>
            <a:pPr algn="ctr" defTabSz="868363" eaLnBrk="0" hangingPunct="0">
              <a:lnSpc>
                <a:spcPct val="90000"/>
              </a:lnSpc>
              <a:defRPr/>
            </a:pPr>
            <a:r>
              <a:rPr lang="en-GB" sz="1200" b="0">
                <a:ea typeface="ＭＳ Ｐゴシック" charset="0"/>
                <a:cs typeface="ＭＳ Ｐゴシック" charset="0"/>
              </a:rPr>
              <a:t>Page </a:t>
            </a:r>
            <a:fld id="{385CF0A5-85F8-494E-B3D3-BF7DB6BC9770}" type="slidenum">
              <a:rPr lang="en-GB" sz="1200" b="0">
                <a:ea typeface="ＭＳ Ｐゴシック" charset="0"/>
                <a:cs typeface="ＭＳ Ｐゴシック" charset="0"/>
              </a:rPr>
              <a:pPr algn="ctr" defTabSz="868363" eaLnBrk="0" hangingPunct="0">
                <a:lnSpc>
                  <a:spcPct val="90000"/>
                </a:lnSpc>
                <a:defRPr/>
              </a:pPr>
              <a:t>‹#›</a:t>
            </a:fld>
            <a:endParaRPr lang="en-GB" sz="1200" b="0">
              <a:ea typeface="ＭＳ Ｐゴシック" charset="0"/>
              <a:cs typeface="ＭＳ Ｐゴシック" charset="0"/>
            </a:endParaRPr>
          </a:p>
        </p:txBody>
      </p:sp>
    </p:spTree>
    <p:extLst>
      <p:ext uri="{BB962C8B-B14F-4D97-AF65-F5344CB8AC3E}">
        <p14:creationId xmlns:p14="http://schemas.microsoft.com/office/powerpoint/2010/main" val="2426170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Grp="1" noRot="1" noChangeAspect="1" noChangeArrowheads="1" noTextEdit="1"/>
          </p:cNvSpPr>
          <p:nvPr>
            <p:ph type="sldImg" idx="2"/>
          </p:nvPr>
        </p:nvSpPr>
        <p:spPr bwMode="auto">
          <a:xfrm>
            <a:off x="1993900" y="985838"/>
            <a:ext cx="4546600" cy="3403600"/>
          </a:xfrm>
          <a:prstGeom prst="rect">
            <a:avLst/>
          </a:prstGeom>
          <a:noFill/>
          <a:ln w="9525">
            <a:solidFill>
              <a:schemeClr val="bg1">
                <a:lumMod val="85000"/>
              </a:schemeClr>
            </a:solidFill>
            <a:miter lim="800000"/>
            <a:headEnd/>
            <a:tailEnd/>
          </a:ln>
          <a:extLst/>
        </p:spPr>
      </p:sp>
      <p:sp>
        <p:nvSpPr>
          <p:cNvPr id="2052" name="Rectangle 4"/>
          <p:cNvSpPr>
            <a:spLocks noGrp="1" noChangeArrowheads="1"/>
          </p:cNvSpPr>
          <p:nvPr>
            <p:ph type="body" sz="quarter" idx="3"/>
          </p:nvPr>
        </p:nvSpPr>
        <p:spPr bwMode="auto">
          <a:xfrm>
            <a:off x="2133600" y="4781550"/>
            <a:ext cx="4267200" cy="4995863"/>
          </a:xfrm>
          <a:prstGeom prst="rect">
            <a:avLst/>
          </a:prstGeom>
          <a:noFill/>
          <a:ln>
            <a:solidFill>
              <a:schemeClr val="bg1">
                <a:lumMod val="85000"/>
              </a:schemeClr>
            </a:solidFill>
          </a:ln>
          <a:effectLst/>
          <a:extLst/>
        </p:spPr>
        <p:txBody>
          <a:bodyPr vert="horz" wrap="square" lIns="90488" tIns="44450" rIns="90488" bIns="44450" numCol="1" anchor="t" anchorCtr="0" compatLnSpc="1">
            <a:prstTxWarp prst="textNoShape">
              <a:avLst/>
            </a:prstTxWarp>
          </a:bodyPr>
          <a:lstStyle/>
          <a:p>
            <a:pPr lvl="0"/>
            <a:r>
              <a:rPr lang="en-GB" noProof="0" dirty="0" smtClean="0"/>
              <a:t>Body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7" name="Rectangle 6"/>
          <p:cNvSpPr/>
          <p:nvPr/>
        </p:nvSpPr>
        <p:spPr>
          <a:xfrm rot="16200000">
            <a:off x="-2579759" y="6249265"/>
            <a:ext cx="6172203" cy="707886"/>
          </a:xfrm>
          <a:prstGeom prst="rect">
            <a:avLst/>
          </a:prstGeom>
        </p:spPr>
        <p:txBody>
          <a:bodyPr>
            <a:spAutoFit/>
          </a:bodyPr>
          <a:lstStyle/>
          <a:p>
            <a:pPr eaLnBrk="0" hangingPunct="0">
              <a:defRPr/>
            </a:pPr>
            <a:r>
              <a:rPr lang="en-US" sz="4000" dirty="0">
                <a:solidFill>
                  <a:schemeClr val="bg1">
                    <a:lumMod val="85000"/>
                    <a:alpha val="50000"/>
                  </a:schemeClr>
                </a:solidFill>
                <a:latin typeface="TrebuchetMS"/>
                <a:ea typeface="ＭＳ Ｐゴシック" charset="0"/>
                <a:cs typeface="ＭＳ Ｐゴシック" charset="0"/>
              </a:rPr>
              <a:t>mallon</a:t>
            </a:r>
            <a:r>
              <a:rPr lang="en-US" sz="4000" b="0" dirty="0">
                <a:solidFill>
                  <a:schemeClr val="bg1">
                    <a:lumMod val="85000"/>
                    <a:alpha val="50000"/>
                  </a:schemeClr>
                </a:solidFill>
                <a:latin typeface="ArialMT"/>
                <a:ea typeface="ＭＳ Ｐゴシック" charset="0"/>
                <a:cs typeface="ＭＳ Ｐゴシック" charset="0"/>
              </a:rPr>
              <a:t>associates</a:t>
            </a:r>
            <a:r>
              <a:rPr lang="en-US" sz="4000" b="0" dirty="0">
                <a:solidFill>
                  <a:schemeClr val="bg1">
                    <a:lumMod val="85000"/>
                    <a:alpha val="49000"/>
                  </a:schemeClr>
                </a:solidFill>
                <a:latin typeface="ArialMT"/>
                <a:ea typeface="ＭＳ Ｐゴシック" charset="0"/>
                <a:cs typeface="ＭＳ Ｐゴシック" charset="0"/>
              </a:rPr>
              <a:t> </a:t>
            </a:r>
            <a:r>
              <a:rPr lang="en-US" sz="4000" b="0" dirty="0">
                <a:solidFill>
                  <a:srgbClr val="9CD69C">
                    <a:alpha val="20000"/>
                  </a:srgbClr>
                </a:solidFill>
                <a:latin typeface="ArialMT"/>
                <a:ea typeface="ＭＳ Ｐゴシック" charset="0"/>
                <a:cs typeface="ＭＳ Ｐゴシック" charset="0"/>
              </a:rPr>
              <a:t>Opus</a:t>
            </a:r>
            <a:endParaRPr lang="en-US" sz="4000" dirty="0">
              <a:solidFill>
                <a:srgbClr val="9CD69C">
                  <a:alpha val="20000"/>
                </a:srgbClr>
              </a:solidFill>
              <a:ea typeface="ＭＳ Ｐゴシック" charset="0"/>
              <a:cs typeface="ＭＳ Ｐゴシック" charset="0"/>
            </a:endParaRPr>
          </a:p>
        </p:txBody>
      </p:sp>
      <p:sp>
        <p:nvSpPr>
          <p:cNvPr id="8" name="Rectangle 7"/>
          <p:cNvSpPr/>
          <p:nvPr/>
        </p:nvSpPr>
        <p:spPr>
          <a:xfrm>
            <a:off x="3505200" y="239713"/>
            <a:ext cx="3048000" cy="369887"/>
          </a:xfrm>
          <a:prstGeom prst="rect">
            <a:avLst/>
          </a:prstGeom>
        </p:spPr>
        <p:txBody>
          <a:bodyPr>
            <a:spAutoFit/>
          </a:bodyPr>
          <a:lstStyle/>
          <a:p>
            <a:pPr algn="r" eaLnBrk="0" hangingPunct="0">
              <a:defRPr/>
            </a:pPr>
            <a:r>
              <a:rPr lang="en-US" sz="1800" dirty="0">
                <a:solidFill>
                  <a:schemeClr val="bg2">
                    <a:lumMod val="60000"/>
                    <a:lumOff val="40000"/>
                  </a:schemeClr>
                </a:solidFill>
                <a:latin typeface="TrebuchetMS"/>
                <a:ea typeface="ＭＳ Ｐゴシック" charset="0"/>
                <a:cs typeface="ＭＳ Ｐゴシック" charset="0"/>
              </a:rPr>
              <a:t>bundle page </a:t>
            </a:r>
            <a:fld id="{B7512174-F66D-4804-892D-D95E5EE5A9BB}" type="slidenum">
              <a:rPr lang="en-US" sz="1800">
                <a:solidFill>
                  <a:schemeClr val="bg2">
                    <a:lumMod val="60000"/>
                    <a:lumOff val="40000"/>
                  </a:schemeClr>
                </a:solidFill>
                <a:latin typeface="TrebuchetMS"/>
                <a:ea typeface="ＭＳ Ｐゴシック" charset="0"/>
                <a:cs typeface="ＭＳ Ｐゴシック" charset="0"/>
              </a:rPr>
              <a:pPr algn="r" eaLnBrk="0" hangingPunct="0">
                <a:defRPr/>
              </a:pPr>
              <a:t>‹#›</a:t>
            </a:fld>
            <a:endParaRPr lang="en-US" sz="1800" dirty="0">
              <a:solidFill>
                <a:schemeClr val="bg2">
                  <a:lumMod val="60000"/>
                  <a:lumOff val="40000"/>
                </a:schemeClr>
              </a:solidFill>
              <a:ea typeface="ＭＳ Ｐゴシック" charset="0"/>
              <a:cs typeface="ＭＳ Ｐゴシック" charset="0"/>
            </a:endParaRPr>
          </a:p>
        </p:txBody>
      </p:sp>
      <p:cxnSp>
        <p:nvCxnSpPr>
          <p:cNvPr id="3" name="Straight Connector 2"/>
          <p:cNvCxnSpPr/>
          <p:nvPr/>
        </p:nvCxnSpPr>
        <p:spPr>
          <a:xfrm>
            <a:off x="1524000" y="6415088"/>
            <a:ext cx="52578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rot="16200000">
            <a:off x="1104900" y="5230813"/>
            <a:ext cx="1419225" cy="276225"/>
          </a:xfrm>
          <a:prstGeom prst="rect">
            <a:avLst/>
          </a:prstGeom>
          <a:noFill/>
        </p:spPr>
        <p:txBody>
          <a:bodyPr wrap="none">
            <a:spAutoFit/>
          </a:bodyPr>
          <a:lstStyle/>
          <a:p>
            <a:pPr eaLnBrk="0" hangingPunct="0">
              <a:defRPr/>
            </a:pPr>
            <a:r>
              <a:rPr lang="en-US" sz="1200" b="0" dirty="0">
                <a:solidFill>
                  <a:srgbClr val="BDBDBD"/>
                </a:solidFill>
                <a:ea typeface="ＭＳ Ｐゴシック" charset="0"/>
                <a:cs typeface="ＭＳ Ｐゴシック" charset="0"/>
              </a:rPr>
              <a:t>@fold before here</a:t>
            </a:r>
          </a:p>
        </p:txBody>
      </p:sp>
      <p:cxnSp>
        <p:nvCxnSpPr>
          <p:cNvPr id="13" name="Straight Connector 12"/>
          <p:cNvCxnSpPr/>
          <p:nvPr/>
        </p:nvCxnSpPr>
        <p:spPr>
          <a:xfrm>
            <a:off x="1676400" y="1431925"/>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rot="16200000">
            <a:off x="1024731" y="8512969"/>
            <a:ext cx="1579563" cy="276225"/>
          </a:xfrm>
          <a:prstGeom prst="rect">
            <a:avLst/>
          </a:prstGeom>
          <a:noFill/>
        </p:spPr>
        <p:txBody>
          <a:bodyPr>
            <a:spAutoFit/>
          </a:bodyPr>
          <a:lstStyle/>
          <a:p>
            <a:pPr eaLnBrk="0" hangingPunct="0">
              <a:defRPr/>
            </a:pPr>
            <a:r>
              <a:rPr lang="en-US" sz="1200" b="0" dirty="0">
                <a:solidFill>
                  <a:srgbClr val="BDBDBD"/>
                </a:solidFill>
                <a:ea typeface="ＭＳ Ｐゴシック" charset="0"/>
                <a:cs typeface="ＭＳ Ｐゴシック" charset="0"/>
              </a:rPr>
              <a:t>write beyond end</a:t>
            </a:r>
          </a:p>
        </p:txBody>
      </p:sp>
      <p:cxnSp>
        <p:nvCxnSpPr>
          <p:cNvPr id="16" name="Straight Connector 15"/>
          <p:cNvCxnSpPr/>
          <p:nvPr/>
        </p:nvCxnSpPr>
        <p:spPr>
          <a:xfrm>
            <a:off x="2109788" y="620713"/>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456363" y="620713"/>
            <a:ext cx="0" cy="411480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rot="16200000">
            <a:off x="1337469" y="2748756"/>
            <a:ext cx="954088" cy="276225"/>
          </a:xfrm>
          <a:prstGeom prst="rect">
            <a:avLst/>
          </a:prstGeom>
          <a:noFill/>
        </p:spPr>
        <p:txBody>
          <a:bodyPr wrap="none">
            <a:spAutoFit/>
          </a:bodyPr>
          <a:lstStyle/>
          <a:p>
            <a:pPr eaLnBrk="0" hangingPunct="0">
              <a:defRPr/>
            </a:pPr>
            <a:r>
              <a:rPr lang="en-US" sz="1200" b="0" dirty="0">
                <a:solidFill>
                  <a:srgbClr val="BDBDBD"/>
                </a:solidFill>
                <a:ea typeface="ＭＳ Ｐゴシック" charset="0"/>
                <a:cs typeface="ＭＳ Ｐゴシック" charset="0"/>
              </a:rPr>
              <a:t>crop region</a:t>
            </a:r>
          </a:p>
        </p:txBody>
      </p:sp>
      <p:cxnSp>
        <p:nvCxnSpPr>
          <p:cNvPr id="14" name="Straight Connector 13"/>
          <p:cNvCxnSpPr/>
          <p:nvPr/>
        </p:nvCxnSpPr>
        <p:spPr>
          <a:xfrm>
            <a:off x="1676400" y="4351338"/>
            <a:ext cx="5181600" cy="0"/>
          </a:xfrm>
          <a:prstGeom prst="line">
            <a:avLst/>
          </a:prstGeom>
          <a:ln w="3175" cmpd="sng">
            <a:solidFill>
              <a:srgbClr val="FF0000"/>
            </a:solidFill>
            <a:prstDash val="dot"/>
          </a:ln>
        </p:spPr>
        <p:style>
          <a:lnRef idx="2">
            <a:schemeClr val="accent1"/>
          </a:lnRef>
          <a:fillRef idx="0">
            <a:schemeClr val="accent1"/>
          </a:fillRef>
          <a:effectRef idx="1">
            <a:schemeClr val="accent1"/>
          </a:effectRef>
          <a:fontRef idx="minor">
            <a:schemeClr val="tx1"/>
          </a:fontRef>
        </p:style>
      </p:cxnSp>
      <p:sp>
        <p:nvSpPr>
          <p:cNvPr id="2" name="Down Arrow 1"/>
          <p:cNvSpPr/>
          <p:nvPr/>
        </p:nvSpPr>
        <p:spPr>
          <a:xfrm>
            <a:off x="1752600" y="4049713"/>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17" name="Down Arrow 16"/>
          <p:cNvSpPr/>
          <p:nvPr/>
        </p:nvSpPr>
        <p:spPr>
          <a:xfrm>
            <a:off x="1752600" y="6107113"/>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18" name="Down Arrow 17"/>
          <p:cNvSpPr/>
          <p:nvPr/>
        </p:nvSpPr>
        <p:spPr>
          <a:xfrm>
            <a:off x="1752600" y="9459913"/>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20" name="Down Arrow 19"/>
          <p:cNvSpPr/>
          <p:nvPr/>
        </p:nvSpPr>
        <p:spPr>
          <a:xfrm rot="5400000">
            <a:off x="2247900" y="4392613"/>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21" name="Down Arrow 20"/>
          <p:cNvSpPr/>
          <p:nvPr/>
        </p:nvSpPr>
        <p:spPr>
          <a:xfrm rot="16200000" flipH="1">
            <a:off x="6134100" y="4392613"/>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
        <p:nvSpPr>
          <p:cNvPr id="22" name="Down Arrow 21"/>
          <p:cNvSpPr/>
          <p:nvPr/>
        </p:nvSpPr>
        <p:spPr>
          <a:xfrm flipV="1">
            <a:off x="1752600" y="1535113"/>
            <a:ext cx="152400" cy="228600"/>
          </a:xfrm>
          <a:prstGeom prst="downArrow">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endParaRPr lang="en-US"/>
          </a:p>
        </p:txBody>
      </p:sp>
    </p:spTree>
    <p:extLst>
      <p:ext uri="{BB962C8B-B14F-4D97-AF65-F5344CB8AC3E}">
        <p14:creationId xmlns:p14="http://schemas.microsoft.com/office/powerpoint/2010/main" val="4173046956"/>
      </p:ext>
    </p:extLst>
  </p:cSld>
  <p:clrMap bg1="lt1" tx1="dk1" bg2="lt2" tx2="dk2" accent1="accent1" accent2="accent2" accent3="accent3" accent4="accent4" accent5="accent5" accent6="accent6" hlink="hlink" folHlink="folHlink"/>
  <p:notesStyle>
    <a:lvl1pPr algn="l" defTabSz="915988" rtl="0" eaLnBrk="0" fontAlgn="base" hangingPunct="0">
      <a:lnSpc>
        <a:spcPct val="90000"/>
      </a:lnSpc>
      <a:spcBef>
        <a:spcPts val="600"/>
      </a:spcBef>
      <a:spcAft>
        <a:spcPct val="0"/>
      </a:spcAft>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kern="1200">
        <a:solidFill>
          <a:schemeClr val="tx1"/>
        </a:solidFill>
        <a:latin typeface="Times New Roman" charset="0"/>
        <a:ea typeface="ＭＳ Ｐゴシック" charset="0"/>
        <a:cs typeface="ＭＳ Ｐゴシック" charset="0"/>
      </a:defRPr>
    </a:lvl1pPr>
    <a:lvl2pPr marL="233363" algn="l" rtl="0" eaLnBrk="0" fontAlgn="base" hangingPunct="0">
      <a:lnSpc>
        <a:spcPct val="90000"/>
      </a:lnSpc>
      <a:spcBef>
        <a:spcPct val="40000"/>
      </a:spcBef>
      <a:spcAft>
        <a:spcPct val="0"/>
      </a:spcAft>
      <a:tabLst>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kern="1200">
        <a:solidFill>
          <a:schemeClr val="tx1"/>
        </a:solidFill>
        <a:latin typeface="Book Antiqua" charset="0"/>
        <a:ea typeface="ＭＳ Ｐゴシック" charset="0"/>
        <a:cs typeface="+mn-cs"/>
      </a:defRPr>
    </a:lvl2pPr>
    <a:lvl3pPr marL="452438" algn="l" rtl="0" eaLnBrk="0" fontAlgn="base" hangingPunct="0">
      <a:lnSpc>
        <a:spcPct val="90000"/>
      </a:lnSpc>
      <a:spcBef>
        <a:spcPct val="40000"/>
      </a:spcBef>
      <a:spcAft>
        <a:spcPct val="0"/>
      </a:spcAft>
      <a:tabLst>
        <a:tab pos="684213" algn="l"/>
        <a:tab pos="915988" algn="l"/>
        <a:tab pos="1146175" algn="l"/>
        <a:tab pos="1368425" algn="l"/>
        <a:tab pos="1600200" algn="l"/>
        <a:tab pos="1830388" algn="l"/>
        <a:tab pos="2054225" algn="l"/>
        <a:tab pos="2284413" algn="l"/>
        <a:tab pos="2514600" algn="l"/>
        <a:tab pos="2746375" algn="l"/>
        <a:tab pos="2968625" algn="l"/>
        <a:tab pos="3200400" algn="l"/>
      </a:tabLst>
      <a:defRPr sz="1000" kern="1200">
        <a:solidFill>
          <a:schemeClr val="tx1"/>
        </a:solidFill>
        <a:latin typeface="Book Antiqua" charset="0"/>
        <a:ea typeface="ＭＳ Ｐゴシック" charset="0"/>
        <a:cs typeface="+mn-cs"/>
      </a:defRPr>
    </a:lvl3pPr>
    <a:lvl4pPr marL="687388" algn="l" rtl="0" eaLnBrk="0" fontAlgn="base" hangingPunct="0">
      <a:lnSpc>
        <a:spcPct val="90000"/>
      </a:lnSpc>
      <a:spcBef>
        <a:spcPct val="40000"/>
      </a:spcBef>
      <a:spcAft>
        <a:spcPct val="0"/>
      </a:spcAft>
      <a:tabLst>
        <a:tab pos="915988" algn="l"/>
        <a:tab pos="1146175" algn="l"/>
        <a:tab pos="1368425" algn="l"/>
        <a:tab pos="1600200" algn="l"/>
        <a:tab pos="1830388" algn="l"/>
        <a:tab pos="2054225" algn="l"/>
        <a:tab pos="2284413" algn="l"/>
        <a:tab pos="2514600" algn="l"/>
        <a:tab pos="2746375" algn="l"/>
        <a:tab pos="2968625" algn="l"/>
        <a:tab pos="3200400" algn="l"/>
      </a:tabLst>
      <a:defRPr sz="1000" kern="1200">
        <a:solidFill>
          <a:schemeClr val="tx1"/>
        </a:solidFill>
        <a:latin typeface="Book Antiqua" charset="0"/>
        <a:ea typeface="ＭＳ Ｐゴシック" charset="0"/>
        <a:cs typeface="+mn-cs"/>
      </a:defRPr>
    </a:lvl4pPr>
    <a:lvl5pPr marL="914400" algn="l" rtl="0" eaLnBrk="0" fontAlgn="base" hangingPunct="0">
      <a:lnSpc>
        <a:spcPct val="90000"/>
      </a:lnSpc>
      <a:spcBef>
        <a:spcPct val="40000"/>
      </a:spcBef>
      <a:spcAft>
        <a:spcPct val="0"/>
      </a:spcAft>
      <a:tabLst>
        <a:tab pos="1146175" algn="l"/>
        <a:tab pos="1368425" algn="l"/>
        <a:tab pos="1600200" algn="l"/>
        <a:tab pos="1830388" algn="l"/>
        <a:tab pos="2054225" algn="l"/>
        <a:tab pos="2284413" algn="l"/>
        <a:tab pos="2514600" algn="l"/>
        <a:tab pos="2746375" algn="l"/>
        <a:tab pos="2968625" algn="l"/>
        <a:tab pos="3200400" algn="l"/>
        <a:tab pos="3430588" algn="l"/>
      </a:tabLst>
      <a:defRPr sz="1000" kern="1200">
        <a:solidFill>
          <a:schemeClr val="tx1"/>
        </a:solidFill>
        <a:latin typeface="Book Antiqu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xfrm>
            <a:off x="1998663" y="985838"/>
            <a:ext cx="4537075" cy="3403600"/>
          </a:xfrm>
          <a:noFill/>
          <a:ln/>
        </p:spPr>
      </p:sp>
      <p:sp>
        <p:nvSpPr>
          <p:cNvPr id="17410"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@hide slide, title;</a:t>
            </a:r>
          </a:p>
          <a:p>
            <a:r>
              <a:rPr lang="en-US" dirty="0" smtClean="0">
                <a:latin typeface="Times New Roman" pitchFamily="18" charset="0"/>
                <a:ea typeface="ＭＳ Ｐゴシック" pitchFamily="34" charset="-128"/>
              </a:rPr>
              <a:t>@author George Ball,</a:t>
            </a:r>
            <a:r>
              <a:rPr lang="en-US" baseline="0" dirty="0" smtClean="0">
                <a:latin typeface="Times New Roman" pitchFamily="18" charset="0"/>
                <a:ea typeface="ＭＳ Ｐゴシック" pitchFamily="34" charset="-128"/>
              </a:rPr>
              <a:t> Ben Evans;</a:t>
            </a:r>
            <a:endParaRPr lang="en-US" dirty="0" smtClean="0">
              <a:latin typeface="Times New Roman" pitchFamily="18" charset="0"/>
              <a:ea typeface="ＭＳ Ｐゴシック" pitchFamily="34" charset="-128"/>
            </a:endParaRPr>
          </a:p>
          <a:p>
            <a:r>
              <a:rPr lang="en-US" dirty="0" smtClean="0">
                <a:latin typeface="Times New Roman" pitchFamily="18" charset="0"/>
                <a:ea typeface="ＭＳ Ｐゴシック" pitchFamily="34" charset="-128"/>
              </a:rPr>
              <a:t>@credit</a:t>
            </a:r>
            <a:r>
              <a:rPr lang="en-US" baseline="0"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David Mallon, Paul </a:t>
            </a:r>
            <a:r>
              <a:rPr lang="en-US" dirty="0" err="1" smtClean="0">
                <a:latin typeface="Times New Roman" pitchFamily="18" charset="0"/>
                <a:ea typeface="ＭＳ Ｐゴシック" pitchFamily="34" charset="-128"/>
              </a:rPr>
              <a:t>Storer</a:t>
            </a:r>
            <a:r>
              <a:rPr lang="en-US" dirty="0" smtClean="0">
                <a:latin typeface="Times New Roman" pitchFamily="18" charset="0"/>
                <a:ea typeface="ＭＳ Ｐゴシック" pitchFamily="34" charset="-128"/>
              </a:rPr>
              <a:t>-Martin;</a:t>
            </a:r>
          </a:p>
          <a:p>
            <a:r>
              <a:rPr lang="en-US" dirty="0" smtClean="0">
                <a:latin typeface="Times New Roman" pitchFamily="18" charset="0"/>
                <a:ea typeface="ＭＳ Ｐゴシック" pitchFamily="34" charset="-128"/>
              </a:rPr>
              <a:t>@copyright Mallon Associates International Limited;</a:t>
            </a:r>
          </a:p>
          <a:p>
            <a:r>
              <a:rPr lang="en-US" dirty="0" smtClean="0">
                <a:latin typeface="Times New Roman" pitchFamily="18" charset="0"/>
                <a:ea typeface="ＭＳ Ｐゴシック" pitchFamily="34" charset="-128"/>
              </a:rPr>
              <a:t>@tag title;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xfrm>
            <a:off x="1998663" y="985838"/>
            <a:ext cx="4537075" cy="3403600"/>
          </a:xfrm>
          <a:noFill/>
          <a:ln/>
        </p:spPr>
      </p:sp>
      <p:sp>
        <p:nvSpPr>
          <p:cNvPr id="35842"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The JVM has different approaches to how it operates in relation to compilation of </a:t>
            </a:r>
            <a:r>
              <a:rPr lang="en-US" dirty="0" err="1" smtClean="0">
                <a:latin typeface="Times New Roman" pitchFamily="18" charset="0"/>
                <a:ea typeface="ＭＳ Ｐゴシック" pitchFamily="34" charset="-128"/>
              </a:rPr>
              <a:t>bytecodes</a:t>
            </a:r>
            <a:r>
              <a:rPr lang="en-US" dirty="0" smtClean="0">
                <a:latin typeface="Times New Roman" pitchFamily="18" charset="0"/>
                <a:ea typeface="ＭＳ Ｐゴシック" pitchFamily="34" charset="-128"/>
              </a:rPr>
              <a:t>, in order to provide optimal </a:t>
            </a:r>
            <a:r>
              <a:rPr lang="en-US" dirty="0" err="1" smtClean="0">
                <a:latin typeface="Times New Roman" pitchFamily="18" charset="0"/>
                <a:ea typeface="ＭＳ Ｐゴシック" pitchFamily="34" charset="-128"/>
              </a:rPr>
              <a:t>behaviour</a:t>
            </a:r>
            <a:r>
              <a:rPr lang="en-US" dirty="0" smtClean="0">
                <a:latin typeface="Times New Roman" pitchFamily="18" charset="0"/>
                <a:ea typeface="ＭＳ Ｐゴシック" pitchFamily="34" charset="-128"/>
              </a:rPr>
              <a:t> for different types of application.</a:t>
            </a:r>
          </a:p>
          <a:p>
            <a:r>
              <a:rPr lang="en-US" dirty="0" smtClean="0">
                <a:latin typeface="Times New Roman" pitchFamily="18" charset="0"/>
                <a:ea typeface="ＭＳ Ｐゴシック" pitchFamily="34" charset="-128"/>
              </a:rPr>
              <a:t>For client side applications, the main requirement is quick response, and so the runtime compilation is not so aggressive in its optimization, with a smaller memory footprint. This results in less overhead at application startup.  Longer running applications, such as those running on the server side, benefit from more aggressive </a:t>
            </a:r>
            <a:r>
              <a:rPr lang="en-US" dirty="0" err="1" smtClean="0">
                <a:latin typeface="Times New Roman" pitchFamily="18" charset="0"/>
                <a:ea typeface="ＭＳ Ｐゴシック" pitchFamily="34" charset="-128"/>
              </a:rPr>
              <a:t>optimisation</a:t>
            </a:r>
            <a:r>
              <a:rPr lang="en-US" dirty="0" smtClean="0">
                <a:latin typeface="Times New Roman" pitchFamily="18" charset="0"/>
                <a:ea typeface="ＭＳ Ｐゴシック" pitchFamily="34" charset="-128"/>
              </a:rPr>
              <a:t> (such those performed by advanced C++ compilers). This carries a greater overhead, so startup times may be longer and more memory may be required, however the overall benefit is better performance over the long term. The execution mode of the JVM also influences the choice of Garbage Collector. </a:t>
            </a:r>
          </a:p>
          <a:p>
            <a:r>
              <a:rPr lang="en-US" dirty="0" smtClean="0">
                <a:latin typeface="Times New Roman" pitchFamily="18" charset="0"/>
                <a:ea typeface="ＭＳ Ｐゴシック" pitchFamily="34" charset="-128"/>
              </a:rPr>
              <a:t>The JVM will automatically choose one of the two modes based on the system characteristics of the platform on which it is running, however we can override the choice using a command line argument.</a:t>
            </a:r>
          </a:p>
          <a:p>
            <a:r>
              <a:rPr lang="en-US" dirty="0" smtClean="0">
                <a:latin typeface="Times New Roman" pitchFamily="18" charset="0"/>
                <a:ea typeface="ＭＳ Ｐゴシック" pitchFamily="34" charset="-128"/>
              </a:rPr>
              <a:t>More recent versions of Java have been moving to a hybrid approach known as tiered compilation, where the application starts the application by interpreting the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switches to compiled code using the client compiler, and then uses the server compiler once enough data has been gathered. This is the default mode in Java 8.</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xfrm>
            <a:off x="1998663" y="985838"/>
            <a:ext cx="4537075" cy="3403600"/>
          </a:xfrm>
          <a:noFill/>
          <a:ln/>
        </p:spPr>
      </p:sp>
      <p:sp>
        <p:nvSpPr>
          <p:cNvPr id="37890"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To see the differences in the </a:t>
            </a:r>
            <a:r>
              <a:rPr lang="en-US" dirty="0" err="1" smtClean="0">
                <a:latin typeface="Times New Roman" pitchFamily="18" charset="0"/>
                <a:ea typeface="ＭＳ Ｐゴシック" pitchFamily="34" charset="-128"/>
              </a:rPr>
              <a:t>behaviours</a:t>
            </a:r>
            <a:r>
              <a:rPr lang="en-US" dirty="0" smtClean="0">
                <a:latin typeface="Times New Roman" pitchFamily="18" charset="0"/>
                <a:ea typeface="ＭＳ Ｐゴシック" pitchFamily="34" charset="-128"/>
              </a:rPr>
              <a:t> described, consider the simple example shown here. </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xfrm>
            <a:off x="1998663" y="985838"/>
            <a:ext cx="4537075" cy="3403600"/>
          </a:xfrm>
          <a:noFill/>
          <a:ln/>
        </p:spPr>
      </p:sp>
      <p:sp>
        <p:nvSpPr>
          <p:cNvPr id="39938"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Running the application in default mode sees the dynamic compilation </a:t>
            </a:r>
            <a:r>
              <a:rPr lang="en-US" dirty="0" err="1" smtClean="0">
                <a:latin typeface="Times New Roman" pitchFamily="18" charset="0"/>
                <a:ea typeface="ＭＳ Ｐゴシック" pitchFamily="34" charset="-128"/>
              </a:rPr>
              <a:t>behaviour</a:t>
            </a:r>
            <a:r>
              <a:rPr lang="en-US" dirty="0" smtClean="0">
                <a:latin typeface="Times New Roman" pitchFamily="18" charset="0"/>
                <a:ea typeface="ＭＳ Ｐゴシック" pitchFamily="34" charset="-128"/>
              </a:rPr>
              <a:t> described earlier.</a:t>
            </a:r>
          </a:p>
          <a:p>
            <a:r>
              <a:rPr lang="en-US" dirty="0" smtClean="0">
                <a:latin typeface="Times New Roman" pitchFamily="18" charset="0"/>
                <a:ea typeface="ＭＳ Ｐゴシック" pitchFamily="34" charset="-128"/>
              </a:rPr>
              <a:t>Running with the command line flag –</a:t>
            </a:r>
            <a:r>
              <a:rPr lang="en-US" dirty="0" err="1" smtClean="0">
                <a:latin typeface="Times New Roman" pitchFamily="18" charset="0"/>
                <a:ea typeface="ＭＳ Ｐゴシック" pitchFamily="34" charset="-128"/>
              </a:rPr>
              <a:t>Xint</a:t>
            </a:r>
            <a:r>
              <a:rPr lang="en-US" dirty="0" smtClean="0">
                <a:latin typeface="Times New Roman" pitchFamily="18" charset="0"/>
                <a:ea typeface="ＭＳ Ｐゴシック" pitchFamily="34" charset="-128"/>
              </a:rPr>
              <a:t> disables all runtime compilation, displaying the performance if </a:t>
            </a:r>
            <a:r>
              <a:rPr lang="en-US" dirty="0" err="1" smtClean="0">
                <a:latin typeface="Times New Roman" pitchFamily="18" charset="0"/>
                <a:ea typeface="ＭＳ Ｐゴシック" pitchFamily="34" charset="-128"/>
              </a:rPr>
              <a:t>bytecodes</a:t>
            </a:r>
            <a:r>
              <a:rPr lang="en-US" dirty="0" smtClean="0">
                <a:latin typeface="Times New Roman" pitchFamily="18" charset="0"/>
                <a:ea typeface="ＭＳ Ｐゴシック" pitchFamily="34" charset="-128"/>
              </a:rPr>
              <a:t> are interpreted all the time. As expected the time taken is longer.</a:t>
            </a:r>
          </a:p>
          <a:p>
            <a:r>
              <a:rPr lang="en-US" dirty="0" smtClean="0">
                <a:latin typeface="Times New Roman" pitchFamily="18" charset="0"/>
                <a:ea typeface="ＭＳ Ｐゴシック" pitchFamily="34" charset="-128"/>
              </a:rPr>
              <a:t>The third option forces full compilation of all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before execution, with maximum optimisations. Interestingly for this short example we see that it takes even longer than the interpreted mode, showing the overhead of the dynamic compilation. </a:t>
            </a:r>
          </a:p>
          <a:p>
            <a:r>
              <a:rPr lang="en-GB" dirty="0" smtClean="0">
                <a:latin typeface="Times New Roman" pitchFamily="18" charset="0"/>
                <a:ea typeface="ＭＳ Ｐゴシック" pitchFamily="34" charset="-128"/>
              </a:rPr>
              <a:t>When working with benchmarks, be aware that care must be taken to ensure enough runs are undertaken to allow meaningful inferences. The dynamic nature of the JVM means that that the statistics of results are very noisy and there have been many questionable results published based on faulty assumptions and bad data. </a:t>
            </a:r>
          </a:p>
          <a:p>
            <a:r>
              <a:rPr lang="en-GB" dirty="0" smtClean="0">
                <a:latin typeface="Times New Roman" pitchFamily="18" charset="0"/>
                <a:ea typeface="ＭＳ Ｐゴシック" pitchFamily="34" charset="-128"/>
              </a:rPr>
              <a:t>Paradoxically, it is actually easier and safer to benchmark larger Java systems than smaller ones, and </a:t>
            </a:r>
            <a:r>
              <a:rPr lang="en-GB" dirty="0" err="1" smtClean="0">
                <a:latin typeface="Times New Roman" pitchFamily="18" charset="0"/>
                <a:ea typeface="ＭＳ Ｐゴシック" pitchFamily="34" charset="-128"/>
              </a:rPr>
              <a:t>microbenchmarks</a:t>
            </a:r>
            <a:r>
              <a:rPr lang="en-GB" dirty="0" smtClean="0">
                <a:latin typeface="Times New Roman" pitchFamily="18" charset="0"/>
                <a:ea typeface="ＭＳ Ｐゴシック" pitchFamily="34" charset="-128"/>
              </a:rPr>
              <a:t> are the most difficult of all Java measurement problems. This should particularly be borne in mind by developers working on low-latency systems.</a:t>
            </a:r>
          </a:p>
          <a:p>
            <a:r>
              <a:rPr lang="en-GB" dirty="0" smtClean="0">
                <a:latin typeface="Times New Roman" pitchFamily="18" charset="0"/>
                <a:ea typeface="ＭＳ Ｐゴシック" pitchFamily="34" charset="-128"/>
              </a:rPr>
              <a:t>In this example, we need to ensure that the JVM does not optimize away any code, so we include the call to </a:t>
            </a:r>
            <a:r>
              <a:rPr lang="en-GB" dirty="0" err="1" smtClean="0">
                <a:latin typeface="Times New Roman" pitchFamily="18" charset="0"/>
                <a:ea typeface="ＭＳ Ｐゴシック" pitchFamily="34" charset="-128"/>
              </a:rPr>
              <a:t>println</a:t>
            </a:r>
            <a:r>
              <a:rPr lang="en-GB" dirty="0" smtClean="0">
                <a:latin typeface="Times New Roman" pitchFamily="18" charset="0"/>
                <a:ea typeface="ＭＳ Ｐゴシック" pitchFamily="34" charset="-128"/>
              </a:rPr>
              <a:t>() in order to force the JVM to perform the output. However, we do not want the extra noise of actually printing to screen, so the redirection of STDERR to /</a:t>
            </a:r>
            <a:r>
              <a:rPr lang="en-GB" dirty="0" err="1" smtClean="0">
                <a:latin typeface="Times New Roman" pitchFamily="18" charset="0"/>
                <a:ea typeface="ＭＳ Ｐゴシック" pitchFamily="34" charset="-128"/>
              </a:rPr>
              <a:t>dev</a:t>
            </a:r>
            <a:r>
              <a:rPr lang="en-GB" dirty="0" smtClean="0">
                <a:latin typeface="Times New Roman" pitchFamily="18" charset="0"/>
                <a:ea typeface="ＭＳ Ｐゴシック" pitchFamily="34" charset="-128"/>
              </a:rPr>
              <a:t>/null helps keeps the behaviour consistent.</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xfrm>
            <a:off x="1998663" y="985838"/>
            <a:ext cx="4537075" cy="3403600"/>
          </a:xfrm>
          <a:noFill/>
          <a:ln/>
        </p:spPr>
      </p:sp>
      <p:sp>
        <p:nvSpPr>
          <p:cNvPr id="41986"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The JVM will provide much more information about the runtime compilation of an application if requested. In this example we see the use of the flag </a:t>
            </a:r>
            <a:r>
              <a:rPr lang="en-US" dirty="0" err="1" smtClean="0">
                <a:latin typeface="Times New Roman" pitchFamily="18" charset="0"/>
                <a:ea typeface="ＭＳ Ｐゴシック" pitchFamily="34" charset="-128"/>
              </a:rPr>
              <a:t>PrintCompilation</a:t>
            </a:r>
            <a:r>
              <a:rPr lang="en-US" dirty="0" smtClean="0">
                <a:latin typeface="Times New Roman" pitchFamily="18" charset="0"/>
                <a:ea typeface="ＭＳ Ｐゴシック" pitchFamily="34" charset="-128"/>
              </a:rPr>
              <a:t>, which displays a summary of every time the runtime compiler translates a component of the code from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to native code. The flag is enabled using the syntax</a:t>
            </a:r>
            <a:r>
              <a:rPr lang="en-US" baseline="0"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-XX:+</a:t>
            </a:r>
            <a:r>
              <a:rPr lang="en-US" dirty="0" err="1" smtClean="0">
                <a:latin typeface="Times New Roman" pitchFamily="18" charset="0"/>
                <a:ea typeface="ＭＳ Ｐゴシック" pitchFamily="34" charset="-128"/>
              </a:rPr>
              <a:t>PrintCompilation</a:t>
            </a:r>
            <a:r>
              <a:rPr lang="en-US" baseline="0" dirty="0" smtClean="0">
                <a:latin typeface="Times New Roman" pitchFamily="18" charset="0"/>
                <a:ea typeface="ＭＳ Ｐゴシック" pitchFamily="34" charset="-128"/>
              </a:rPr>
              <a:t> </a:t>
            </a:r>
            <a:r>
              <a:rPr lang="en-US" dirty="0" smtClean="0">
                <a:latin typeface="Times New Roman" pitchFamily="18" charset="0"/>
                <a:ea typeface="ＭＳ Ｐゴシック" pitchFamily="34" charset="-128"/>
              </a:rPr>
              <a:t>which is a standard way of enabling or disabling aspects of runtime </a:t>
            </a:r>
            <a:r>
              <a:rPr lang="en-US" dirty="0" err="1" smtClean="0">
                <a:latin typeface="Times New Roman" pitchFamily="18" charset="0"/>
                <a:ea typeface="ＭＳ Ｐゴシック" pitchFamily="34" charset="-128"/>
              </a:rPr>
              <a:t>behaviour</a:t>
            </a:r>
            <a:r>
              <a:rPr lang="en-US" dirty="0" smtClean="0">
                <a:latin typeface="Times New Roman" pitchFamily="18" charset="0"/>
                <a:ea typeface="ＭＳ Ｐゴシック" pitchFamily="34" charset="-128"/>
              </a:rPr>
              <a:t> in the JVM. Notice how we disable the tiered compilation </a:t>
            </a:r>
            <a:r>
              <a:rPr lang="en-US" dirty="0" err="1" smtClean="0">
                <a:latin typeface="Times New Roman" pitchFamily="18" charset="0"/>
                <a:ea typeface="ＭＳ Ｐゴシック" pitchFamily="34" charset="-128"/>
              </a:rPr>
              <a:t>behaviour</a:t>
            </a:r>
            <a:r>
              <a:rPr lang="en-US" dirty="0" smtClean="0">
                <a:latin typeface="Times New Roman" pitchFamily="18" charset="0"/>
                <a:ea typeface="ＭＳ Ｐゴシック" pitchFamily="34" charset="-128"/>
              </a:rPr>
              <a:t> as well in this run. This will simplify the output as it prevents the switch to server mode, which would increase the activity of the compiler substantially.</a:t>
            </a:r>
          </a:p>
          <a:p>
            <a:r>
              <a:rPr lang="en-US" dirty="0" smtClean="0">
                <a:latin typeface="Times New Roman" pitchFamily="18" charset="0"/>
                <a:ea typeface="ＭＳ Ｐゴシック" pitchFamily="34" charset="-128"/>
              </a:rPr>
              <a:t>Notice how most of the activity of the compiler is processing the library code that surrounds the call to </a:t>
            </a:r>
            <a:r>
              <a:rPr lang="en-US" dirty="0" err="1" smtClean="0">
                <a:latin typeface="Times New Roman" pitchFamily="18" charset="0"/>
                <a:ea typeface="ＭＳ Ｐゴシック" pitchFamily="34" charset="-128"/>
              </a:rPr>
              <a:t>System.out.println</a:t>
            </a:r>
            <a:r>
              <a:rPr lang="en-US" dirty="0" smtClean="0">
                <a:latin typeface="Times New Roman" pitchFamily="18" charset="0"/>
                <a:ea typeface="ＭＳ Ｐゴシック" pitchFamily="34" charset="-128"/>
              </a:rPr>
              <a:t>(). The calls from the application itself are highlighted.</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xfrm>
            <a:off x="1998663" y="985838"/>
            <a:ext cx="4537075" cy="3403600"/>
          </a:xfrm>
          <a:noFill/>
          <a:ln/>
        </p:spPr>
      </p:sp>
      <p:sp>
        <p:nvSpPr>
          <p:cNvPr id="44034"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For each time the compiler is invoked, a line is written to output that describes what it has done. The line can be decoded as shown.</a:t>
            </a:r>
          </a:p>
          <a:p>
            <a:r>
              <a:rPr lang="en-US" dirty="0" smtClean="0">
                <a:latin typeface="Times New Roman" pitchFamily="18" charset="0"/>
                <a:ea typeface="ＭＳ Ｐゴシック" pitchFamily="34" charset="-128"/>
              </a:rPr>
              <a:t>Notice that in the case of a native method, there is clearly no translation required from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to native code. In this case a wrapper around the native method is generated so that it can be called directly.</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xfrm>
            <a:off x="1998663" y="985838"/>
            <a:ext cx="4537075" cy="3403600"/>
          </a:xfrm>
          <a:noFill/>
          <a:ln/>
        </p:spPr>
      </p:sp>
      <p:sp>
        <p:nvSpPr>
          <p:cNvPr id="46082"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The runtime compiler normally runs in a separate thread from the application. It is possible to run the JIT compilation in the same thread as the application, by using the –</a:t>
            </a:r>
            <a:r>
              <a:rPr lang="en-US" dirty="0" err="1" smtClean="0">
                <a:latin typeface="Times New Roman" pitchFamily="18" charset="0"/>
                <a:ea typeface="ＭＳ Ｐゴシック" pitchFamily="34" charset="-128"/>
              </a:rPr>
              <a:t>Xbatch</a:t>
            </a:r>
            <a:r>
              <a:rPr lang="en-US" dirty="0" smtClean="0">
                <a:latin typeface="Times New Roman" pitchFamily="18" charset="0"/>
                <a:ea typeface="ＭＳ Ｐゴシック" pitchFamily="34" charset="-128"/>
              </a:rPr>
              <a:t> command line flag. However, this does not usually lead to better performance for most use cases.</a:t>
            </a:r>
          </a:p>
          <a:p>
            <a:r>
              <a:rPr lang="en-US" dirty="0" smtClean="0">
                <a:latin typeface="Times New Roman" pitchFamily="18" charset="0"/>
                <a:ea typeface="ＭＳ Ｐゴシック" pitchFamily="34" charset="-128"/>
              </a:rPr>
              <a:t>Notice the output changes, so that each method that is compiled from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is tagged with the b flag, indicating that the application thread was blocked while compilation took place. This does not of course apply to native methods, for which no compilation is required.</a:t>
            </a:r>
          </a:p>
          <a:p>
            <a:r>
              <a:rPr lang="en-US" dirty="0" smtClean="0">
                <a:latin typeface="Times New Roman" pitchFamily="18" charset="0"/>
                <a:ea typeface="ＭＳ Ｐゴシック" pitchFamily="34" charset="-128"/>
              </a:rPr>
              <a:t>We will also see that the overall time for the application to run is increased, since runtime compilation time is added to execution time.</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a:xfrm>
            <a:off x="1998663" y="985838"/>
            <a:ext cx="4537075" cy="3403600"/>
          </a:xfrm>
          <a:noFill/>
          <a:ln/>
        </p:spPr>
      </p:sp>
      <p:sp>
        <p:nvSpPr>
          <p:cNvPr id="48130"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Summary statistics on the effect of the dynamic compilation can be obtained from the JVM.</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xfrm>
            <a:off x="1998663" y="985838"/>
            <a:ext cx="4537075" cy="3403600"/>
          </a:xfrm>
          <a:noFill/>
          <a:ln/>
        </p:spPr>
      </p:sp>
      <p:sp>
        <p:nvSpPr>
          <p:cNvPr id="50178"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Normally the JVM triggers compilation of a method using a count of how many times it has been called. This threshold can be tuned from the command line, but the default value is 10000 (or 1500 for client mode). The method is compiled and then the next call will use the native code.</a:t>
            </a:r>
          </a:p>
          <a:p>
            <a:r>
              <a:rPr lang="en-US" dirty="0" smtClean="0">
                <a:latin typeface="Times New Roman" pitchFamily="18" charset="0"/>
                <a:ea typeface="ＭＳ Ｐゴシック" pitchFamily="34" charset="-128"/>
              </a:rPr>
              <a:t>However this presents a possible issue when a method contains a loop that is executed a very large number of times (such as the loop in the main() method in the example). In this case, the JVM can still notice that the method is being heavily used, and initiate compilation. The compiled method is "installed" while the target method is still running, this is known as "On Stack Replacement" and is </a:t>
            </a:r>
            <a:r>
              <a:rPr lang="en-US" dirty="0" err="1" smtClean="0">
                <a:latin typeface="Times New Roman" pitchFamily="18" charset="0"/>
                <a:ea typeface="ＭＳ Ｐゴシック" pitchFamily="34" charset="-128"/>
              </a:rPr>
              <a:t>signalled</a:t>
            </a:r>
            <a:r>
              <a:rPr lang="en-US" dirty="0" smtClean="0">
                <a:latin typeface="Times New Roman" pitchFamily="18" charset="0"/>
                <a:ea typeface="ＭＳ Ｐゴシック" pitchFamily="34" charset="-128"/>
              </a:rPr>
              <a:t> using the "%" flag in the compilation log.</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Considerably more detail on compilation can be produced</a:t>
            </a:r>
            <a:r>
              <a:rPr lang="en-US" baseline="0" dirty="0" smtClean="0"/>
              <a:t> using the </a:t>
            </a:r>
            <a:r>
              <a:rPr lang="en-US" baseline="0" dirty="0" err="1" smtClean="0"/>
              <a:t>LogCompilation</a:t>
            </a:r>
            <a:r>
              <a:rPr lang="en-US" baseline="0" dirty="0" smtClean="0"/>
              <a:t> option. The information is written to a file in XML format, and may result in a file that is many Mb (often hundreds of Mb) in size.</a:t>
            </a:r>
          </a:p>
          <a:p>
            <a:r>
              <a:rPr lang="en-US" baseline="0" dirty="0" smtClean="0"/>
              <a:t>It is normal to use a tool to analyze this information, tools such as </a:t>
            </a:r>
            <a:r>
              <a:rPr lang="en-US" baseline="0" dirty="0" err="1" smtClean="0"/>
              <a:t>JITWatch</a:t>
            </a:r>
            <a:r>
              <a:rPr lang="en-US" baseline="0" dirty="0" smtClean="0"/>
              <a:t> provide comprehensive graphical displays and analyses of the raw data and make it easier to see what has actually happened.</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smtClean="0">
                <a:latin typeface="Times New Roman" pitchFamily="18" charset="0"/>
                <a:ea typeface="ＭＳ Ｐゴシック" pitchFamily="34" charset="-128"/>
              </a:rPr>
              <a:t>@tag tap;</a:t>
            </a:r>
          </a:p>
          <a:p>
            <a:endParaRPr lang="en-US" dirty="0"/>
          </a:p>
        </p:txBody>
      </p:sp>
    </p:spTree>
    <p:extLst>
      <p:ext uri="{BB962C8B-B14F-4D97-AF65-F5344CB8AC3E}">
        <p14:creationId xmlns:p14="http://schemas.microsoft.com/office/powerpoint/2010/main" val="2874329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xfrm>
            <a:off x="1998663" y="985838"/>
            <a:ext cx="4537075" cy="3403600"/>
          </a:xfrm>
          <a:noFill/>
          <a:ln/>
        </p:spPr>
      </p:sp>
      <p:sp>
        <p:nvSpPr>
          <p:cNvPr id="53250" name="Notes Placeholder 2"/>
          <p:cNvSpPr>
            <a:spLocks noGrp="1"/>
          </p:cNvSpPr>
          <p:nvPr>
            <p:ph type="body" idx="1"/>
          </p:nvPr>
        </p:nvSpPr>
        <p:spPr>
          <a:noFill/>
          <a:ln>
            <a:miter lim="800000"/>
            <a:headEnd/>
            <a:tailEnd/>
          </a:ln>
        </p:spPr>
        <p:txBody>
          <a:bodyPr/>
          <a:lstStyle/>
          <a:p>
            <a:r>
              <a:rPr lang="en-US" smtClean="0">
                <a:latin typeface="Times New Roman" pitchFamily="18" charset="0"/>
                <a:ea typeface="ＭＳ Ｐゴシック" pitchFamily="34" charset="-128"/>
              </a:rPr>
              <a:t>If we have an additional library installed, it is possible to display the output of the compiler as assembly code as the program progresses. To illustrate this, consider the example shown, which is simplified to reduce the amount of output that will be generated.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998663" y="985838"/>
            <a:ext cx="4537075" cy="3403600"/>
          </a:xfrm>
          <a:noFill/>
          <a:ln/>
        </p:spPr>
      </p:sp>
      <p:sp>
        <p:nvSpPr>
          <p:cNvPr id="19458" name="Rectangle 3"/>
          <p:cNvSpPr>
            <a:spLocks noGrp="1" noChangeArrowheads="1"/>
          </p:cNvSpPr>
          <p:nvPr>
            <p:ph type="body" idx="1"/>
          </p:nvPr>
        </p:nvSpPr>
        <p:spPr>
          <a:noFill/>
          <a:ln>
            <a:miter lim="800000"/>
            <a:headEnd/>
            <a:tailEnd/>
          </a:ln>
        </p:spPr>
        <p:txBody>
          <a:bodyPr/>
          <a:lstStyle/>
          <a:p>
            <a:r>
              <a:rPr lang="en-GB" dirty="0" smtClean="0">
                <a:latin typeface="Times New Roman" pitchFamily="18" charset="0"/>
                <a:ea typeface="ＭＳ Ｐゴシック" pitchFamily="34" charset="-128"/>
              </a:rPr>
              <a:t>The class file is binary, however we can use the command </a:t>
            </a:r>
            <a:r>
              <a:rPr lang="en-GB" dirty="0" err="1" smtClean="0">
                <a:latin typeface="Times New Roman" pitchFamily="18" charset="0"/>
                <a:ea typeface="ＭＳ Ｐゴシック" pitchFamily="34" charset="-128"/>
              </a:rPr>
              <a:t>javap</a:t>
            </a:r>
            <a:r>
              <a:rPr lang="en-GB" dirty="0" smtClean="0">
                <a:latin typeface="Times New Roman" pitchFamily="18" charset="0"/>
                <a:ea typeface="ＭＳ Ｐゴシック" pitchFamily="34" charset="-128"/>
              </a:rPr>
              <a:t> to examine its contents in a readable form. In its default usage the command will display the interface of the class, showing the class name and signatures of its properties.</a:t>
            </a:r>
          </a:p>
          <a:p>
            <a:r>
              <a:rPr lang="en-GB" dirty="0" smtClean="0">
                <a:latin typeface="Times New Roman" pitchFamily="18" charset="0"/>
                <a:ea typeface="ＭＳ Ｐゴシック" pitchFamily="34" charset="-128"/>
              </a:rPr>
              <a:t>@tag tap;</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xfrm>
            <a:off x="1998663" y="985838"/>
            <a:ext cx="4537075" cy="3403600"/>
          </a:xfrm>
          <a:noFill/>
          <a:ln/>
        </p:spPr>
      </p:sp>
      <p:sp>
        <p:nvSpPr>
          <p:cNvPr id="53250"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Note that there is more than one way to represent a</a:t>
            </a:r>
            <a:r>
              <a:rPr lang="en-US" baseline="0" dirty="0" smtClean="0">
                <a:latin typeface="Times New Roman" pitchFamily="18" charset="0"/>
                <a:ea typeface="ＭＳ Ｐゴシック" pitchFamily="34" charset="-128"/>
              </a:rPr>
              <a:t> given operation. For example, the XOR form of zeroing a register is emitted by compilers because it requires fewer bytes in the code cache than the </a:t>
            </a:r>
            <a:r>
              <a:rPr lang="en-US" baseline="0" dirty="0" err="1" smtClean="0">
                <a:latin typeface="Times New Roman" pitchFamily="18" charset="0"/>
                <a:ea typeface="ＭＳ Ｐゴシック" pitchFamily="34" charset="-128"/>
              </a:rPr>
              <a:t>mov</a:t>
            </a:r>
            <a:r>
              <a:rPr lang="en-US" baseline="0" dirty="0" smtClean="0">
                <a:latin typeface="Times New Roman" pitchFamily="18" charset="0"/>
                <a:ea typeface="ＭＳ Ｐゴシック" pitchFamily="34" charset="-128"/>
              </a:rPr>
              <a:t> alternative. Another point that should be mentioned is that the arithmetic </a:t>
            </a:r>
            <a:r>
              <a:rPr lang="en-US" baseline="0" dirty="0" err="1" smtClean="0">
                <a:latin typeface="Times New Roman" pitchFamily="18" charset="0"/>
                <a:ea typeface="ＭＳ Ｐゴシック" pitchFamily="34" charset="-128"/>
              </a:rPr>
              <a:t>bytecode</a:t>
            </a:r>
            <a:r>
              <a:rPr lang="en-US" baseline="0" dirty="0" smtClean="0">
                <a:latin typeface="Times New Roman" pitchFamily="18" charset="0"/>
                <a:ea typeface="ＭＳ Ｐゴシック" pitchFamily="34" charset="-128"/>
              </a:rPr>
              <a:t> operations are not necessarily in 1:1 correspondence with the output from the JIT compiler. For example, the </a:t>
            </a:r>
            <a:r>
              <a:rPr lang="en-US" baseline="0" dirty="0" err="1" smtClean="0">
                <a:latin typeface="Times New Roman" pitchFamily="18" charset="0"/>
                <a:ea typeface="ＭＳ Ｐゴシック" pitchFamily="34" charset="-128"/>
              </a:rPr>
              <a:t>imul</a:t>
            </a:r>
            <a:r>
              <a:rPr lang="en-US" baseline="0" dirty="0" smtClean="0">
                <a:latin typeface="Times New Roman" pitchFamily="18" charset="0"/>
                <a:ea typeface="ＭＳ Ｐゴシック" pitchFamily="34" charset="-128"/>
              </a:rPr>
              <a:t> </a:t>
            </a:r>
            <a:r>
              <a:rPr lang="en-US" baseline="0" dirty="0" err="1" smtClean="0">
                <a:latin typeface="Times New Roman" pitchFamily="18" charset="0"/>
                <a:ea typeface="ＭＳ Ｐゴシック" pitchFamily="34" charset="-128"/>
              </a:rPr>
              <a:t>bytecode</a:t>
            </a:r>
            <a:r>
              <a:rPr lang="en-US" baseline="0" dirty="0" smtClean="0">
                <a:latin typeface="Times New Roman" pitchFamily="18" charset="0"/>
                <a:ea typeface="ＭＳ Ｐゴシック" pitchFamily="34" charset="-128"/>
              </a:rPr>
              <a:t> could be represented as a series of shifts and adds, if the JIT compiler chose to do so.</a:t>
            </a:r>
            <a:endParaRPr lang="en-US" dirty="0" smtClean="0">
              <a:latin typeface="Times New Roman" pitchFamily="18"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xfrm>
            <a:off x="1998663" y="985838"/>
            <a:ext cx="4537075" cy="3403600"/>
          </a:xfrm>
          <a:noFill/>
          <a:ln/>
        </p:spPr>
      </p:sp>
      <p:sp>
        <p:nvSpPr>
          <p:cNvPr id="53250"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Decoding assembly language instruction names can</a:t>
            </a:r>
            <a:r>
              <a:rPr lang="en-US" baseline="0" dirty="0" smtClean="0">
                <a:latin typeface="Times New Roman" pitchFamily="18" charset="0"/>
                <a:ea typeface="ＭＳ Ｐゴシック" pitchFamily="34" charset="-128"/>
              </a:rPr>
              <a:t> sometimes be a challenge. These are some of the most common assembly prefixes to remember when navigating the x64 instruction set.</a:t>
            </a:r>
            <a:endParaRPr lang="en-US" dirty="0" smtClean="0">
              <a:latin typeface="Times New Roman" pitchFamily="18"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xfrm>
            <a:off x="1998663" y="985838"/>
            <a:ext cx="4537075" cy="3403600"/>
          </a:xfrm>
          <a:noFill/>
          <a:ln/>
        </p:spPr>
      </p:sp>
      <p:sp>
        <p:nvSpPr>
          <p:cNvPr id="55298" name="Notes Placeholder 2"/>
          <p:cNvSpPr>
            <a:spLocks noGrp="1"/>
          </p:cNvSpPr>
          <p:nvPr>
            <p:ph type="body" idx="1"/>
          </p:nvPr>
        </p:nvSpPr>
        <p:spPr>
          <a:noFill/>
          <a:ln>
            <a:miter lim="800000"/>
            <a:headEnd/>
            <a:tailEnd/>
          </a:ln>
        </p:spPr>
        <p:txBody>
          <a:bodyPr/>
          <a:lstStyle/>
          <a:p>
            <a:r>
              <a:rPr lang="en-US" smtClean="0">
                <a:latin typeface="Times New Roman" pitchFamily="18" charset="0"/>
                <a:ea typeface="ＭＳ Ｐゴシック" pitchFamily="34" charset="-128"/>
              </a:rPr>
              <a:t>When we run the application a significant amount of output is generated, reflecting all the activity of the runtime compiler and the native code that it generated for the methods that it compiled. This level of information is generally useful only to advanced developers and JVM engineers, as it requires knowledge of the target platform assembly code (in this case Intel).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xfrm>
            <a:off x="1998663" y="985838"/>
            <a:ext cx="4537075" cy="3403600"/>
          </a:xfrm>
          <a:noFill/>
          <a:ln/>
        </p:spPr>
      </p:sp>
      <p:sp>
        <p:nvSpPr>
          <p:cNvPr id="57346" name="Notes Placeholder 2"/>
          <p:cNvSpPr>
            <a:spLocks noGrp="1"/>
          </p:cNvSpPr>
          <p:nvPr>
            <p:ph type="body" idx="1"/>
          </p:nvPr>
        </p:nvSpPr>
        <p:spPr>
          <a:noFill/>
          <a:ln>
            <a:miter lim="800000"/>
            <a:headEnd/>
            <a:tailEnd/>
          </a:ln>
        </p:spPr>
        <p:txBody>
          <a:bodyPr/>
          <a:lstStyle/>
          <a:p>
            <a:r>
              <a:rPr lang="en-US" smtClean="0">
                <a:latin typeface="Times New Roman" pitchFamily="18" charset="0"/>
                <a:ea typeface="ＭＳ Ｐゴシック" pitchFamily="34" charset="-128"/>
              </a:rPr>
              <a:t>One of the most basic compiler optimisations (in any language) is method inlining. In certain circumstances it will be quicker to insert the code for a method directly into the calling code, thereby removing the overhead of call/return for a normal method. The dynamic compiler in the JVM will inline where appropriate, and where allowed by certain thresholds such as method size. JVM server mode will inline aggressively, resulting in much larger code but better performance.</a:t>
            </a:r>
          </a:p>
          <a:p>
            <a:r>
              <a:rPr lang="en-US" smtClean="0">
                <a:latin typeface="Times New Roman" pitchFamily="18" charset="0"/>
                <a:ea typeface="ＭＳ Ｐゴシック" pitchFamily="34" charset="-128"/>
              </a:rPr>
              <a:t>The thresholds for inlining are also tunable from the command line when an application is run.</a:t>
            </a:r>
          </a:p>
          <a:p>
            <a:r>
              <a:rPr lang="en-US" smtClean="0">
                <a:latin typeface="Times New Roman" pitchFamily="18" charset="0"/>
                <a:ea typeface="ＭＳ Ｐゴシック" pitchFamily="34" charset="-128"/>
              </a:rPr>
              <a:t>We can examine the inlining that is performed during compilation using flags to the JVM. Notice that the –XX:+PrintInlining flag is considered a diagnostic flag and will only be made available if "unlocked" using the additional flag –XX:+UnlockDiagnosticVMOptions.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8663" y="985838"/>
            <a:ext cx="4537075" cy="3403600"/>
          </a:xfrm>
        </p:spPr>
      </p:sp>
      <p:sp>
        <p:nvSpPr>
          <p:cNvPr id="3" name="Notes Placeholder 2"/>
          <p:cNvSpPr>
            <a:spLocks noGrp="1"/>
          </p:cNvSpPr>
          <p:nvPr>
            <p:ph type="body" idx="1"/>
          </p:nvPr>
        </p:nvSpPr>
        <p:spPr/>
        <p:txBody>
          <a:bodyPr/>
          <a:lstStyle/>
          <a:p>
            <a:r>
              <a:rPr lang="en-US" dirty="0" smtClean="0"/>
              <a:t>The</a:t>
            </a:r>
            <a:r>
              <a:rPr lang="en-US" baseline="0" dirty="0" smtClean="0"/>
              <a:t> idea behind monomorphic dispatch is to use runtime information to enable more </a:t>
            </a:r>
            <a:r>
              <a:rPr lang="en-US" baseline="0" dirty="0" err="1" smtClean="0"/>
              <a:t>performant</a:t>
            </a:r>
            <a:r>
              <a:rPr lang="en-US" baseline="0" dirty="0" smtClean="0"/>
              <a:t> method dispatch. Monomorphic dispatch is faster than C++ virtual dispatch, because in the typical case, it replaces two indirections (both of which usually cause cache misses) with a signal call instruction. This is a clear example of how the JVM’s profile-guided approach can bring performance benefits that are unavailable otherwise. It is also worth noting that monomorphic dispatch is the dominant case, occurring in as much as 85% of all instance method calls according to some studies.</a:t>
            </a:r>
            <a:endParaRPr lang="en-US" dirty="0"/>
          </a:p>
        </p:txBody>
      </p:sp>
    </p:spTree>
    <p:extLst>
      <p:ext uri="{BB962C8B-B14F-4D97-AF65-F5344CB8AC3E}">
        <p14:creationId xmlns:p14="http://schemas.microsoft.com/office/powerpoint/2010/main" val="926436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xfrm>
            <a:off x="1998663" y="985838"/>
            <a:ext cx="4537075" cy="3403600"/>
          </a:xfrm>
          <a:noFill/>
          <a:ln/>
        </p:spPr>
      </p:sp>
      <p:sp>
        <p:nvSpPr>
          <p:cNvPr id="60418" name="Notes Placeholder 2"/>
          <p:cNvSpPr>
            <a:spLocks noGrp="1"/>
          </p:cNvSpPr>
          <p:nvPr>
            <p:ph type="body" idx="1"/>
          </p:nvPr>
        </p:nvSpPr>
        <p:spPr>
          <a:noFill/>
          <a:ln>
            <a:miter lim="800000"/>
            <a:headEnd/>
            <a:tailEnd/>
          </a:ln>
        </p:spPr>
        <p:txBody>
          <a:bodyPr/>
          <a:lstStyle/>
          <a:p>
            <a:r>
              <a:rPr lang="en-US" smtClean="0">
                <a:latin typeface="Times New Roman" pitchFamily="18" charset="0"/>
                <a:ea typeface="ＭＳ Ｐゴシック" pitchFamily="34" charset="-128"/>
              </a:rPr>
              <a:t>Managing iteration carries an overhead, in the example this will include the introduction of the loop control variable and logic to check whether or not the iteration should terminate. Compilers will regularly dispose of the loop and execute the body explicitly the correct number of times, as shown in the example. The JVM compiler will do this where it can.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xfrm>
            <a:off x="1998663" y="985838"/>
            <a:ext cx="4537075" cy="3403600"/>
          </a:xfrm>
          <a:noFill/>
          <a:ln/>
        </p:spPr>
      </p:sp>
      <p:sp>
        <p:nvSpPr>
          <p:cNvPr id="62466" name="Notes Placeholder 2"/>
          <p:cNvSpPr>
            <a:spLocks noGrp="1"/>
          </p:cNvSpPr>
          <p:nvPr>
            <p:ph type="body" idx="1"/>
          </p:nvPr>
        </p:nvSpPr>
        <p:spPr>
          <a:noFill/>
          <a:ln>
            <a:miter lim="800000"/>
            <a:headEnd/>
            <a:tailEnd/>
          </a:ln>
        </p:spPr>
        <p:txBody>
          <a:bodyPr/>
          <a:lstStyle/>
          <a:p>
            <a:r>
              <a:rPr lang="en-US" smtClean="0">
                <a:latin typeface="Times New Roman" pitchFamily="18" charset="0"/>
                <a:ea typeface="ＭＳ Ｐゴシック" pitchFamily="34" charset="-128"/>
              </a:rPr>
              <a:t>Synchronisation through locks is an area that often causes a performance problem. Occasionally this overhead can be multiplied needlessly if a synchronised method is called in a loop. In some cases such as this, the overall performance can be improved if the scope of the lock is widened to include the entire loop rather than being taken on each iteration. Now the overhead of acquiring and releasing the lock occurs only once.</a:t>
            </a:r>
          </a:p>
          <a:p>
            <a:r>
              <a:rPr lang="en-US" smtClean="0">
                <a:latin typeface="Times New Roman" pitchFamily="18" charset="0"/>
                <a:ea typeface="ＭＳ Ｐゴシック" pitchFamily="34" charset="-128"/>
              </a:rPr>
              <a:t>This is a useful optimisation but it is only possible if the JVM can be sure that the object upon which we are synchronizing is local, therefore it cannot be accessed by other threads. Fortunately the JVM is able to check this.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xfrm>
            <a:off x="1998663" y="985838"/>
            <a:ext cx="4537075" cy="3403600"/>
          </a:xfrm>
          <a:noFill/>
          <a:ln/>
        </p:spPr>
      </p:sp>
      <p:sp>
        <p:nvSpPr>
          <p:cNvPr id="64514" name="Notes Placeholder 2"/>
          <p:cNvSpPr>
            <a:spLocks noGrp="1"/>
          </p:cNvSpPr>
          <p:nvPr>
            <p:ph type="body" idx="1"/>
          </p:nvPr>
        </p:nvSpPr>
        <p:spPr>
          <a:noFill/>
          <a:ln>
            <a:miter lim="800000"/>
            <a:headEnd/>
            <a:tailEnd/>
          </a:ln>
        </p:spPr>
        <p:txBody>
          <a:bodyPr/>
          <a:lstStyle/>
          <a:p>
            <a:r>
              <a:rPr lang="en-US" smtClean="0">
                <a:latin typeface="Times New Roman" pitchFamily="18" charset="0"/>
                <a:ea typeface="ＭＳ Ｐゴシック" pitchFamily="34" charset="-128"/>
              </a:rPr>
              <a:t>In some cases the lock is simply not required. Here the List that we are synchronising on is local to the method, and is not made visible to any other thread. So the synchronised block is not required and the JVM will remove it.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a:xfrm>
            <a:off x="1998663" y="985838"/>
            <a:ext cx="4537075" cy="3403600"/>
          </a:xfrm>
          <a:noFill/>
          <a:ln/>
        </p:spPr>
      </p:sp>
      <p:sp>
        <p:nvSpPr>
          <p:cNvPr id="66562" name="Notes Placeholder 2"/>
          <p:cNvSpPr>
            <a:spLocks noGrp="1"/>
          </p:cNvSpPr>
          <p:nvPr>
            <p:ph type="body" idx="1"/>
          </p:nvPr>
        </p:nvSpPr>
        <p:spPr>
          <a:noFill/>
          <a:ln>
            <a:miter lim="800000"/>
            <a:headEnd/>
            <a:tailEnd/>
          </a:ln>
        </p:spPr>
        <p:txBody>
          <a:bodyPr/>
          <a:lstStyle/>
          <a:p>
            <a:r>
              <a:rPr lang="en-US" smtClean="0">
                <a:latin typeface="Times New Roman" pitchFamily="18" charset="0"/>
                <a:ea typeface="ＭＳ Ｐゴシック" pitchFamily="34" charset="-128"/>
              </a:rPr>
              <a:t>An optimiser will be able to detect code that "serves no purpose", in that it does not affect the outcome of the application. This is known as "dead code" and an optimising compiler will most likely remove it altogether when compiling.</a:t>
            </a:r>
          </a:p>
          <a:p>
            <a:r>
              <a:rPr lang="en-US" smtClean="0">
                <a:latin typeface="Times New Roman" pitchFamily="18" charset="0"/>
                <a:ea typeface="ＭＳ Ｐゴシック" pitchFamily="34" charset="-128"/>
              </a:rPr>
              <a:t>Care should be taken when designing benchmarks that often have code inserted "simply to keep the JVM busy", or perhaps during a warm up phase of a benchmark. The JVM is likely to remove this code altogether when compiling from bytecode.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xfrm>
            <a:off x="1998663" y="985838"/>
            <a:ext cx="4537075" cy="3403600"/>
          </a:xfrm>
          <a:noFill/>
          <a:ln/>
        </p:spPr>
      </p:sp>
      <p:sp>
        <p:nvSpPr>
          <p:cNvPr id="68610" name="Notes Placeholder 2"/>
          <p:cNvSpPr>
            <a:spLocks noGrp="1"/>
          </p:cNvSpPr>
          <p:nvPr>
            <p:ph type="body" idx="1"/>
          </p:nvPr>
        </p:nvSpPr>
        <p:spPr>
          <a:noFill/>
          <a:ln>
            <a:miter lim="800000"/>
            <a:headEnd/>
            <a:tailEnd/>
          </a:ln>
        </p:spPr>
        <p:txBody>
          <a:bodyPr/>
          <a:lstStyle/>
          <a:p>
            <a:r>
              <a:rPr lang="en-US" smtClean="0">
                <a:latin typeface="Times New Roman" pitchFamily="18" charset="0"/>
                <a:ea typeface="ＭＳ Ｐゴシック" pitchFamily="34" charset="-128"/>
              </a:rPr>
              <a:t>Escape analysis is a powerful but advanced technique for tracking the usage of objects created in Java applications. It can be used to determine whether an object that is created locally in a method is, at any time during the method, visible outside the method or thread. If not, and it becomes unreachable at the end of the method, then the object is said not to "escape". </a:t>
            </a:r>
          </a:p>
          <a:p>
            <a:r>
              <a:rPr lang="en-US" smtClean="0">
                <a:latin typeface="Times New Roman" pitchFamily="18" charset="0"/>
                <a:ea typeface="ＭＳ Ｐゴシック" pitchFamily="34" charset="-128"/>
              </a:rPr>
              <a:t>Consider the code shown here. The object f is created inside the method one(), then passed as an argument to two(), which again passes it to three(). It is the same object that is used throughout the call, and the only reference we have to it is the variable f, which goes out of scope when the one() method returns, making the object unreachable.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1998663" y="985838"/>
            <a:ext cx="4537075" cy="3403600"/>
          </a:xfrm>
          <a:noFill/>
          <a:ln/>
        </p:spPr>
      </p:sp>
      <p:sp>
        <p:nvSpPr>
          <p:cNvPr id="21506" name="Rectangle 3"/>
          <p:cNvSpPr>
            <a:spLocks noGrp="1" noChangeArrowheads="1"/>
          </p:cNvSpPr>
          <p:nvPr>
            <p:ph type="body" idx="1"/>
          </p:nvPr>
        </p:nvSpPr>
        <p:spPr>
          <a:noFill/>
          <a:ln>
            <a:miter lim="800000"/>
            <a:headEnd/>
            <a:tailEnd/>
          </a:ln>
        </p:spPr>
        <p:txBody>
          <a:bodyPr/>
          <a:lstStyle/>
          <a:p>
            <a:r>
              <a:rPr lang="en-GB" dirty="0" smtClean="0">
                <a:latin typeface="Times New Roman" pitchFamily="18" charset="0"/>
                <a:ea typeface="ＭＳ Ｐゴシック" pitchFamily="34" charset="-128"/>
              </a:rPr>
              <a:t>The –c flag of the command displays the </a:t>
            </a:r>
            <a:r>
              <a:rPr lang="en-GB" dirty="0" err="1" smtClean="0">
                <a:latin typeface="Times New Roman" pitchFamily="18" charset="0"/>
                <a:ea typeface="ＭＳ Ｐゴシック" pitchFamily="34" charset="-128"/>
              </a:rPr>
              <a:t>bytecodes</a:t>
            </a:r>
            <a:r>
              <a:rPr lang="en-GB" dirty="0" smtClean="0">
                <a:latin typeface="Times New Roman" pitchFamily="18" charset="0"/>
                <a:ea typeface="ＭＳ Ｐゴシック" pitchFamily="34" charset="-128"/>
              </a:rPr>
              <a:t> of the methods. Here we see the two methods, namely its constructor (which in this case simply calls its superclass constructor) and the main method, which invokes the print method.</a:t>
            </a:r>
          </a:p>
          <a:p>
            <a:r>
              <a:rPr lang="en-GB" dirty="0" smtClean="0">
                <a:latin typeface="Times New Roman" pitchFamily="18" charset="0"/>
                <a:ea typeface="ＭＳ Ｐゴシック" pitchFamily="34" charset="-128"/>
              </a:rPr>
              <a:t>Notice how the </a:t>
            </a:r>
            <a:r>
              <a:rPr lang="en-GB" dirty="0" err="1" smtClean="0">
                <a:latin typeface="Times New Roman" pitchFamily="18" charset="0"/>
                <a:ea typeface="ＭＳ Ｐゴシック" pitchFamily="34" charset="-128"/>
              </a:rPr>
              <a:t>bytecodes</a:t>
            </a:r>
            <a:r>
              <a:rPr lang="en-GB" dirty="0" smtClean="0">
                <a:latin typeface="Times New Roman" pitchFamily="18" charset="0"/>
                <a:ea typeface="ＭＳ Ｐゴシック" pitchFamily="34" charset="-128"/>
              </a:rPr>
              <a:t> are written to refer to constants using the #n notation. The numbers here relate to entries in the constant pool.</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GB" dirty="0" smtClean="0">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xfrm>
            <a:off x="1998663" y="985838"/>
            <a:ext cx="4537075" cy="3403600"/>
          </a:xfrm>
          <a:noFill/>
          <a:ln/>
        </p:spPr>
      </p:sp>
      <p:sp>
        <p:nvSpPr>
          <p:cNvPr id="70658" name="Notes Placeholder 2"/>
          <p:cNvSpPr>
            <a:spLocks noGrp="1"/>
          </p:cNvSpPr>
          <p:nvPr>
            <p:ph type="body" idx="1"/>
          </p:nvPr>
        </p:nvSpPr>
        <p:spPr>
          <a:noFill/>
          <a:ln>
            <a:miter lim="800000"/>
            <a:headEnd/>
            <a:tailEnd/>
          </a:ln>
        </p:spPr>
        <p:txBody>
          <a:bodyPr/>
          <a:lstStyle/>
          <a:p>
            <a:r>
              <a:rPr lang="en-US" smtClean="0">
                <a:latin typeface="Times New Roman" pitchFamily="18" charset="0"/>
                <a:ea typeface="ＭＳ Ｐゴシック" pitchFamily="34" charset="-128"/>
              </a:rPr>
              <a:t>The object f does not escape from these methods, to any other part of the application or any other thread. The JVM deduces that it need not allocate the object on the heap. In this case we can do away with the object altogether, in other cases the JVM allocates the memory for the object from the stack rather than the heap, thus automatically removing it when the method returns. This reduces the overhead of managing the heap.</a:t>
            </a:r>
          </a:p>
          <a:p>
            <a:r>
              <a:rPr lang="en-US" smtClean="0">
                <a:latin typeface="Times New Roman" pitchFamily="18" charset="0"/>
                <a:ea typeface="ＭＳ Ｐゴシック" pitchFamily="34" charset="-128"/>
              </a:rPr>
              <a:t>This situation occurs more often than we may think, it is particularly well suited to dealing with methods that take primitive arguments that have been boxed into objects, which become unreachable when the method returns.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1998663" y="985838"/>
            <a:ext cx="4537075" cy="3403600"/>
          </a:xfrm>
          <a:noFill/>
          <a:ln/>
        </p:spPr>
      </p:sp>
      <p:sp>
        <p:nvSpPr>
          <p:cNvPr id="23554" name="Rectangle 3"/>
          <p:cNvSpPr>
            <a:spLocks noGrp="1" noChangeArrowheads="1"/>
          </p:cNvSpPr>
          <p:nvPr>
            <p:ph type="body" idx="1"/>
          </p:nvPr>
        </p:nvSpPr>
        <p:spPr>
          <a:noFill/>
          <a:ln>
            <a:miter lim="800000"/>
            <a:headEnd/>
            <a:tailEnd/>
          </a:ln>
        </p:spPr>
        <p:txBody>
          <a:bodyPr/>
          <a:lstStyle/>
          <a:p>
            <a:r>
              <a:rPr lang="en-GB" dirty="0" smtClean="0">
                <a:latin typeface="Times New Roman" pitchFamily="18" charset="0"/>
                <a:ea typeface="ＭＳ Ｐゴシック" pitchFamily="34" charset="-128"/>
              </a:rPr>
              <a:t>If we use the –verbose flag on </a:t>
            </a:r>
            <a:r>
              <a:rPr lang="en-GB" dirty="0" err="1" smtClean="0">
                <a:latin typeface="Times New Roman" pitchFamily="18" charset="0"/>
                <a:ea typeface="ＭＳ Ｐゴシック" pitchFamily="34" charset="-128"/>
              </a:rPr>
              <a:t>javap</a:t>
            </a:r>
            <a:r>
              <a:rPr lang="en-GB" dirty="0" smtClean="0">
                <a:latin typeface="Times New Roman" pitchFamily="18" charset="0"/>
                <a:ea typeface="ＭＳ Ｐゴシック" pitchFamily="34" charset="-128"/>
              </a:rPr>
              <a:t> we can see much more information from the class file, including the constant pool. Now it is possible to relate the constants identified by the #n notation to their actual values. Notice how the values for the constants may themselves refer to other entries in the pool.</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GB" dirty="0"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xfrm>
            <a:off x="1998663" y="985838"/>
            <a:ext cx="4537075" cy="3403600"/>
          </a:xfrm>
          <a:noFill/>
          <a:ln/>
        </p:spPr>
      </p:sp>
      <p:sp>
        <p:nvSpPr>
          <p:cNvPr id="25602"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The Java compiler generates </a:t>
            </a:r>
            <a:r>
              <a:rPr lang="en-US" dirty="0" err="1" smtClean="0">
                <a:latin typeface="Times New Roman" pitchFamily="18" charset="0"/>
                <a:ea typeface="ＭＳ Ｐゴシック" pitchFamily="34" charset="-128"/>
              </a:rPr>
              <a:t>bytecodes</a:t>
            </a:r>
            <a:r>
              <a:rPr lang="en-US" dirty="0" smtClean="0">
                <a:latin typeface="Times New Roman" pitchFamily="18" charset="0"/>
                <a:ea typeface="ＭＳ Ｐゴシック" pitchFamily="34" charset="-128"/>
              </a:rPr>
              <a:t> for the executable code in a class. </a:t>
            </a:r>
            <a:r>
              <a:rPr lang="en-US" dirty="0" err="1" smtClean="0">
                <a:latin typeface="Times New Roman" pitchFamily="18" charset="0"/>
                <a:ea typeface="ＭＳ Ｐゴシック" pitchFamily="34" charset="-128"/>
              </a:rPr>
              <a:t>Bytecodes</a:t>
            </a:r>
            <a:r>
              <a:rPr lang="en-US" dirty="0" smtClean="0">
                <a:latin typeface="Times New Roman" pitchFamily="18" charset="0"/>
                <a:ea typeface="ＭＳ Ｐゴシック" pitchFamily="34" charset="-128"/>
              </a:rPr>
              <a:t> are the execution instructions for the JVM, but note that the JVM is very different from almost all hardware CPUs so the idea of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being “machine code for an imaginary CPU” is not that useful.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is designed to be extremely compact, with the </a:t>
            </a:r>
            <a:r>
              <a:rPr lang="en-US" dirty="0" err="1" smtClean="0">
                <a:latin typeface="Times New Roman" pitchFamily="18" charset="0"/>
                <a:ea typeface="ＭＳ Ｐゴシック" pitchFamily="34" charset="-128"/>
              </a:rPr>
              <a:t>opcodes</a:t>
            </a:r>
            <a:r>
              <a:rPr lang="en-US" dirty="0" smtClean="0">
                <a:latin typeface="Times New Roman" pitchFamily="18" charset="0"/>
                <a:ea typeface="ＭＳ Ｐゴシック" pitchFamily="34" charset="-128"/>
              </a:rPr>
              <a:t> being one byte long.</a:t>
            </a:r>
          </a:p>
          <a:p>
            <a:r>
              <a:rPr lang="en-US" dirty="0" smtClean="0">
                <a:latin typeface="Times New Roman" pitchFamily="18" charset="0"/>
                <a:ea typeface="ＭＳ Ｐゴシック" pitchFamily="34" charset="-128"/>
              </a:rPr>
              <a:t>The JVM is a stack based machine, there are no registers available, so instructions that manipulate data are all designed to operate with reference to the stack. Each thread in execution in a Java application has its own stack.</a:t>
            </a:r>
          </a:p>
          <a:p>
            <a:r>
              <a:rPr lang="en-US" dirty="0" err="1" smtClean="0">
                <a:latin typeface="Times New Roman" pitchFamily="18" charset="0"/>
                <a:ea typeface="ＭＳ Ｐゴシック" pitchFamily="34" charset="-128"/>
              </a:rPr>
              <a:t>Bytecodes</a:t>
            </a:r>
            <a:r>
              <a:rPr lang="en-US" dirty="0" smtClean="0">
                <a:latin typeface="Times New Roman" pitchFamily="18" charset="0"/>
                <a:ea typeface="ＭＳ Ｐゴシック" pitchFamily="34" charset="-128"/>
              </a:rPr>
              <a:t> that manipulate data operate either on primitive types or on reference types. There is a set of equivalent operations available for each of the primitive types, that allow them to be pushed onto the stack or popped and stored in local variables, e.g. for arithmetic operations. Obviously a further set of operations are available that support control flow, and further operations for other purposes. </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1998663" y="985838"/>
            <a:ext cx="4537075" cy="3403600"/>
          </a:xfrm>
          <a:noFill/>
          <a:ln/>
        </p:spPr>
      </p:sp>
      <p:sp>
        <p:nvSpPr>
          <p:cNvPr id="27650"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Here we see a simple Java class with a single method, and an excerpt from the (verbose) output of the </a:t>
            </a:r>
            <a:r>
              <a:rPr lang="en-US" dirty="0" err="1" smtClean="0">
                <a:latin typeface="Times New Roman" pitchFamily="18" charset="0"/>
                <a:ea typeface="ＭＳ Ｐゴシック" pitchFamily="34" charset="-128"/>
              </a:rPr>
              <a:t>javap</a:t>
            </a:r>
            <a:r>
              <a:rPr lang="en-US" dirty="0" smtClean="0">
                <a:latin typeface="Times New Roman" pitchFamily="18" charset="0"/>
                <a:ea typeface="ＭＳ Ｐゴシック" pitchFamily="34" charset="-128"/>
              </a:rPr>
              <a:t> command, showing the full translation of the </a:t>
            </a:r>
            <a:r>
              <a:rPr lang="en-US" dirty="0" err="1" smtClean="0">
                <a:latin typeface="Times New Roman" pitchFamily="18" charset="0"/>
                <a:ea typeface="ＭＳ Ｐゴシック" pitchFamily="34" charset="-128"/>
              </a:rPr>
              <a:t>inc</a:t>
            </a:r>
            <a:r>
              <a:rPr lang="en-US" dirty="0" smtClean="0">
                <a:latin typeface="Times New Roman" pitchFamily="18" charset="0"/>
                <a:ea typeface="ＭＳ Ｐゴシック" pitchFamily="34" charset="-128"/>
              </a:rPr>
              <a:t>() method. Some notable points:</a:t>
            </a:r>
          </a:p>
          <a:p>
            <a:r>
              <a:rPr lang="en-US" dirty="0" smtClean="0">
                <a:latin typeface="Times New Roman" pitchFamily="18" charset="0"/>
                <a:ea typeface="ＭＳ Ｐゴシック" pitchFamily="34" charset="-128"/>
              </a:rPr>
              <a:t>There are three local variables used. The first (index 0) is normally kept to store the this pointer since this is an instance method. (Notice also that there are two arguments – the first is the this pointer and the second is the </a:t>
            </a:r>
            <a:r>
              <a:rPr lang="en-US" dirty="0" err="1" smtClean="0">
                <a:latin typeface="Times New Roman" pitchFamily="18" charset="0"/>
                <a:ea typeface="ＭＳ Ｐゴシック" pitchFamily="34" charset="-128"/>
              </a:rPr>
              <a:t>int</a:t>
            </a:r>
            <a:r>
              <a:rPr lang="en-US" dirty="0" smtClean="0">
                <a:latin typeface="Times New Roman" pitchFamily="18" charset="0"/>
                <a:ea typeface="ＭＳ Ｐゴシック" pitchFamily="34" charset="-128"/>
              </a:rPr>
              <a:t> parameter.) The other two are referred to by their indices in the </a:t>
            </a:r>
            <a:r>
              <a:rPr lang="en-US" dirty="0" err="1" smtClean="0">
                <a:latin typeface="Times New Roman" pitchFamily="18" charset="0"/>
                <a:ea typeface="ＭＳ Ｐゴシック" pitchFamily="34" charset="-128"/>
              </a:rPr>
              <a:t>bytecodes</a:t>
            </a:r>
            <a:r>
              <a:rPr lang="en-US" dirty="0" smtClean="0">
                <a:latin typeface="Times New Roman" pitchFamily="18" charset="0"/>
                <a:ea typeface="ＭＳ Ｐゴシック" pitchFamily="34" charset="-128"/>
              </a:rPr>
              <a:t> ending _1 and _2 respectively. This is known as a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“short form”, and is done to reduce the number of bytes needed to reference operations on commonly accessed locals. This is a design decision that dates from the earliest days of the environment, where the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size was of huge importance (especially in the era of 28.8k modems). The </a:t>
            </a:r>
            <a:r>
              <a:rPr lang="en-US" dirty="0" err="1" smtClean="0">
                <a:latin typeface="Times New Roman" pitchFamily="18" charset="0"/>
                <a:ea typeface="ＭＳ Ｐゴシック" pitchFamily="34" charset="-128"/>
              </a:rPr>
              <a:t>opcodes</a:t>
            </a:r>
            <a:r>
              <a:rPr lang="en-US" dirty="0" smtClean="0">
                <a:latin typeface="Times New Roman" pitchFamily="18" charset="0"/>
                <a:ea typeface="ＭＳ Ｐゴシック" pitchFamily="34" charset="-128"/>
              </a:rPr>
              <a:t> all begin with 'I', since they are operating in </a:t>
            </a:r>
            <a:r>
              <a:rPr lang="en-US" dirty="0" err="1" smtClean="0">
                <a:latin typeface="Times New Roman" pitchFamily="18" charset="0"/>
                <a:ea typeface="ＭＳ Ｐゴシック" pitchFamily="34" charset="-128"/>
              </a:rPr>
              <a:t>int</a:t>
            </a:r>
            <a:r>
              <a:rPr lang="en-US" dirty="0" smtClean="0">
                <a:latin typeface="Times New Roman" pitchFamily="18" charset="0"/>
                <a:ea typeface="ＭＳ Ｐゴシック" pitchFamily="34" charset="-128"/>
              </a:rPr>
              <a:t> values. </a:t>
            </a:r>
          </a:p>
          <a:p>
            <a:r>
              <a:rPr lang="en-US" dirty="0" smtClean="0">
                <a:latin typeface="Times New Roman" pitchFamily="18" charset="0"/>
                <a:ea typeface="ＭＳ Ｐゴシック" pitchFamily="34" charset="-128"/>
              </a:rPr>
              <a:t>The method has been written in a deliberately simple manner, to illustrate the </a:t>
            </a:r>
            <a:r>
              <a:rPr lang="en-US" dirty="0" err="1" smtClean="0">
                <a:latin typeface="Times New Roman" pitchFamily="18" charset="0"/>
                <a:ea typeface="ＭＳ Ｐゴシック" pitchFamily="34" charset="-128"/>
              </a:rPr>
              <a:t>bytecodes</a:t>
            </a:r>
            <a:r>
              <a:rPr lang="en-US" dirty="0" smtClean="0">
                <a:latin typeface="Times New Roman" pitchFamily="18" charset="0"/>
                <a:ea typeface="ＭＳ Ｐゴシック" pitchFamily="34" charset="-128"/>
              </a:rPr>
              <a:t>. The </a:t>
            </a:r>
            <a:r>
              <a:rPr lang="en-US" dirty="0" err="1" smtClean="0">
                <a:latin typeface="Times New Roman" pitchFamily="18" charset="0"/>
                <a:ea typeface="ＭＳ Ｐゴシック" pitchFamily="34" charset="-128"/>
              </a:rPr>
              <a:t>javac</a:t>
            </a:r>
            <a:r>
              <a:rPr lang="en-US" dirty="0" smtClean="0">
                <a:latin typeface="Times New Roman" pitchFamily="18" charset="0"/>
                <a:ea typeface="ＭＳ Ｐゴシック" pitchFamily="34" charset="-128"/>
              </a:rPr>
              <a:t> compiler does not typically </a:t>
            </a:r>
            <a:r>
              <a:rPr lang="en-US" dirty="0" err="1" smtClean="0">
                <a:latin typeface="Times New Roman" pitchFamily="18" charset="0"/>
                <a:ea typeface="ＭＳ Ｐゴシック" pitchFamily="34" charset="-128"/>
              </a:rPr>
              <a:t>optimise</a:t>
            </a:r>
            <a:r>
              <a:rPr lang="en-US" dirty="0" smtClean="0">
                <a:latin typeface="Times New Roman" pitchFamily="18" charset="0"/>
                <a:ea typeface="ＭＳ Ｐゴシック" pitchFamily="34" charset="-128"/>
              </a:rPr>
              <a:t> code like this. </a:t>
            </a:r>
            <a:r>
              <a:rPr lang="en-US" dirty="0" err="1" smtClean="0">
                <a:latin typeface="Times New Roman" pitchFamily="18" charset="0"/>
                <a:ea typeface="ＭＳ Ｐゴシック" pitchFamily="34" charset="-128"/>
              </a:rPr>
              <a:t>Optimisation</a:t>
            </a:r>
            <a:r>
              <a:rPr lang="en-US" dirty="0" smtClean="0">
                <a:latin typeface="Times New Roman" pitchFamily="18" charset="0"/>
                <a:ea typeface="ＭＳ Ｐゴシック" pitchFamily="34" charset="-128"/>
              </a:rPr>
              <a:t> will instead take place at runtime, during just-in-time compilation.</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1998663" y="985838"/>
            <a:ext cx="4537075" cy="3403600"/>
          </a:xfrm>
          <a:noFill/>
          <a:ln/>
        </p:spPr>
      </p:sp>
      <p:sp>
        <p:nvSpPr>
          <p:cNvPr id="29698"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The extremely simple view of how Java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is executed is that each of the </a:t>
            </a:r>
            <a:r>
              <a:rPr lang="en-US" dirty="0" err="1" smtClean="0">
                <a:latin typeface="Times New Roman" pitchFamily="18" charset="0"/>
                <a:ea typeface="ＭＳ Ｐゴシック" pitchFamily="34" charset="-128"/>
              </a:rPr>
              <a:t>opcodes</a:t>
            </a:r>
            <a:r>
              <a:rPr lang="en-US" dirty="0" smtClean="0">
                <a:latin typeface="Times New Roman" pitchFamily="18" charset="0"/>
                <a:ea typeface="ＭＳ Ｐゴシック" pitchFamily="34" charset="-128"/>
              </a:rPr>
              <a:t> is interpreted by the JVM runtime. There is clearly nothing to prevent this from happening, it allows a very simple JVM to be constructed, however it will not be efficient. Early versions of Java used this model, leading to its reputation for being extremely slow.</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998663" y="985838"/>
            <a:ext cx="4537075" cy="3403600"/>
          </a:xfrm>
          <a:noFill/>
          <a:ln/>
        </p:spPr>
      </p:sp>
      <p:sp>
        <p:nvSpPr>
          <p:cNvPr id="31746"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A more efficient execution model is to translate the </a:t>
            </a:r>
            <a:r>
              <a:rPr lang="en-US" dirty="0" err="1" smtClean="0">
                <a:latin typeface="Times New Roman" pitchFamily="18" charset="0"/>
                <a:ea typeface="ＭＳ Ｐゴシック" pitchFamily="34" charset="-128"/>
              </a:rPr>
              <a:t>bytecodes</a:t>
            </a:r>
            <a:r>
              <a:rPr lang="en-US" dirty="0" smtClean="0">
                <a:latin typeface="Times New Roman" pitchFamily="18" charset="0"/>
                <a:ea typeface="ＭＳ Ｐゴシック" pitchFamily="34" charset="-128"/>
              </a:rPr>
              <a:t> into instructions that execute directly on the host platform CPU. This invokes an overhead while the translation takes place, normally at the start of the program (hence the name “Ahead Of Time” or AOT Compiler), however the compiled code provides significantly increased performance.</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xfrm>
            <a:off x="1998663" y="985838"/>
            <a:ext cx="4537075" cy="3403600"/>
          </a:xfrm>
          <a:noFill/>
          <a:ln/>
        </p:spPr>
      </p:sp>
      <p:sp>
        <p:nvSpPr>
          <p:cNvPr id="33794" name="Notes Placeholder 2"/>
          <p:cNvSpPr>
            <a:spLocks noGrp="1"/>
          </p:cNvSpPr>
          <p:nvPr>
            <p:ph type="body" idx="1"/>
          </p:nvPr>
        </p:nvSpPr>
        <p:spPr>
          <a:noFill/>
          <a:ln>
            <a:miter lim="800000"/>
            <a:headEnd/>
            <a:tailEnd/>
          </a:ln>
        </p:spPr>
        <p:txBody>
          <a:bodyPr/>
          <a:lstStyle/>
          <a:p>
            <a:r>
              <a:rPr lang="en-US" dirty="0" smtClean="0">
                <a:latin typeface="Times New Roman" pitchFamily="18" charset="0"/>
                <a:ea typeface="ＭＳ Ｐゴシック" pitchFamily="34" charset="-128"/>
              </a:rPr>
              <a:t>Over the years, observations of how Java programs behave have led to a much more sophisticated execution model that is often described as "dynamic compilation". It is not necessary to translate every piece of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into native code, as some parts of a program are executed far more frequently than others, and some parts may only be executed once. So a program starts off being executed by the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interpreter. However the JVM contains a profiling component that monitors execution and identifies particular areas of the program that are being executed more regularly. It can then trigger translation of these to native code (together with sophisticated </a:t>
            </a:r>
            <a:r>
              <a:rPr lang="en-US" dirty="0" err="1" smtClean="0">
                <a:latin typeface="Times New Roman" pitchFamily="18" charset="0"/>
                <a:ea typeface="ＭＳ Ｐゴシック" pitchFamily="34" charset="-128"/>
              </a:rPr>
              <a:t>optimisation</a:t>
            </a:r>
            <a:r>
              <a:rPr lang="en-US" dirty="0" smtClean="0">
                <a:latin typeface="Times New Roman" pitchFamily="18" charset="0"/>
                <a:ea typeface="ＭＳ Ｐゴシック" pitchFamily="34" charset="-128"/>
              </a:rPr>
              <a:t>) at run time. This is called Profile Guided </a:t>
            </a:r>
            <a:r>
              <a:rPr lang="en-US" dirty="0" err="1" smtClean="0">
                <a:latin typeface="Times New Roman" pitchFamily="18" charset="0"/>
                <a:ea typeface="ＭＳ Ｐゴシック" pitchFamily="34" charset="-128"/>
              </a:rPr>
              <a:t>Optimisation</a:t>
            </a:r>
            <a:r>
              <a:rPr lang="en-US" dirty="0" smtClean="0">
                <a:latin typeface="Times New Roman" pitchFamily="18" charset="0"/>
                <a:ea typeface="ＭＳ Ｐゴシック" pitchFamily="34" charset="-128"/>
              </a:rPr>
              <a:t> (PGO). Even while executing the native code, the JVM is monitoring the application and it may determine that it would be desirable to de-</a:t>
            </a:r>
            <a:r>
              <a:rPr lang="en-US" dirty="0" err="1" smtClean="0">
                <a:latin typeface="Times New Roman" pitchFamily="18" charset="0"/>
                <a:ea typeface="ＭＳ Ｐゴシック" pitchFamily="34" charset="-128"/>
              </a:rPr>
              <a:t>optimise</a:t>
            </a:r>
            <a:r>
              <a:rPr lang="en-US" dirty="0" smtClean="0">
                <a:latin typeface="Times New Roman" pitchFamily="18" charset="0"/>
                <a:ea typeface="ＭＳ Ｐゴシック" pitchFamily="34" charset="-128"/>
              </a:rPr>
              <a:t> sections of code back to </a:t>
            </a:r>
            <a:r>
              <a:rPr lang="en-US" dirty="0" err="1" smtClean="0">
                <a:latin typeface="Times New Roman" pitchFamily="18" charset="0"/>
                <a:ea typeface="ＭＳ Ｐゴシック" pitchFamily="34" charset="-128"/>
              </a:rPr>
              <a:t>bytecode</a:t>
            </a:r>
            <a:r>
              <a:rPr lang="en-US" dirty="0" smtClean="0">
                <a:latin typeface="Times New Roman" pitchFamily="18" charset="0"/>
                <a:ea typeface="ＭＳ Ｐゴシック" pitchFamily="34" charset="-128"/>
              </a:rPr>
              <a:t> due to differences in execution </a:t>
            </a:r>
            <a:r>
              <a:rPr lang="en-US" dirty="0" err="1" smtClean="0">
                <a:latin typeface="Times New Roman" pitchFamily="18" charset="0"/>
                <a:ea typeface="ＭＳ Ｐゴシック" pitchFamily="34" charset="-128"/>
              </a:rPr>
              <a:t>behaviour</a:t>
            </a:r>
            <a:r>
              <a:rPr lang="en-US" dirty="0" smtClean="0">
                <a:latin typeface="Times New Roman" pitchFamily="18" charset="0"/>
                <a:ea typeface="ＭＳ Ｐゴシック" pitchFamily="34" charset="-128"/>
              </a:rPr>
              <a:t> as a result of, for example, environmental changes. De-</a:t>
            </a:r>
            <a:r>
              <a:rPr lang="en-US" dirty="0" err="1" smtClean="0">
                <a:latin typeface="Times New Roman" pitchFamily="18" charset="0"/>
                <a:ea typeface="ＭＳ Ｐゴシック" pitchFamily="34" charset="-128"/>
              </a:rPr>
              <a:t>optimising</a:t>
            </a:r>
            <a:r>
              <a:rPr lang="en-US" dirty="0" smtClean="0">
                <a:latin typeface="Times New Roman" pitchFamily="18" charset="0"/>
                <a:ea typeface="ＭＳ Ｐゴシック" pitchFamily="34" charset="-128"/>
              </a:rPr>
              <a:t> code that is no longer critical to the execution of the application can free resources that can then be used in other areas.</a:t>
            </a:r>
          </a:p>
          <a:p>
            <a:pPr marL="0" marR="0" indent="0" algn="l" defTabSz="915988" rtl="0" eaLnBrk="0" fontAlgn="base" latinLnBrk="0" hangingPunct="0">
              <a:lnSpc>
                <a:spcPct val="90000"/>
              </a:lnSpc>
              <a:spcBef>
                <a:spcPts val="600"/>
              </a:spcBef>
              <a:spcAft>
                <a:spcPct val="0"/>
              </a:spcAft>
              <a:buClrTx/>
              <a:buSzTx/>
              <a:buFontTx/>
              <a:buNone/>
              <a:tabLst>
                <a:tab pos="230188" algn="l"/>
                <a:tab pos="454025" algn="l"/>
                <a:tab pos="684213" algn="l"/>
                <a:tab pos="915988" algn="l"/>
                <a:tab pos="1146175" algn="l"/>
                <a:tab pos="1368425" algn="l"/>
                <a:tab pos="1600200" algn="l"/>
                <a:tab pos="1830388" algn="l"/>
                <a:tab pos="2054225" algn="l"/>
                <a:tab pos="2284413" algn="l"/>
                <a:tab pos="2514600" algn="l"/>
                <a:tab pos="2746375" algn="l"/>
                <a:tab pos="2968625" algn="l"/>
                <a:tab pos="3200400" algn="l"/>
              </a:tabLst>
              <a:defRPr/>
            </a:pPr>
            <a:r>
              <a:rPr lang="en-GB" dirty="0" smtClean="0">
                <a:latin typeface="Times New Roman" pitchFamily="18" charset="0"/>
                <a:ea typeface="ＭＳ Ｐゴシック" pitchFamily="34" charset="-128"/>
              </a:rPr>
              <a:t>@tag tap;</a:t>
            </a:r>
          </a:p>
          <a:p>
            <a:endParaRPr lang="en-US" dirty="0" smtClean="0">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066800"/>
            <a:ext cx="7924800" cy="54864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066800"/>
            <a:ext cx="38862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457200"/>
          </a:xfrm>
          <a:prstGeom prst="rect">
            <a:avLst/>
          </a:prstGeom>
          <a:noFill/>
          <a:ln w="9525">
            <a:noFill/>
            <a:miter lim="800000"/>
            <a:headEnd/>
            <a:tailEnd/>
          </a:ln>
        </p:spPr>
        <p:txBody>
          <a:bodyPr vert="horz" wrap="square" lIns="90488" tIns="44450" rIns="90488" bIns="44450" numCol="1" anchor="ctr" anchorCtr="0" compatLnSpc="1">
            <a:prstTxWarp prst="textNoShape">
              <a:avLst/>
            </a:prstTxWarp>
          </a:bodyPr>
          <a:lstStyle/>
          <a:p>
            <a:pPr lvl="0"/>
            <a:r>
              <a:rPr lang="en-GB" smtClean="0"/>
              <a:t>Slide Title</a:t>
            </a:r>
          </a:p>
        </p:txBody>
      </p:sp>
      <p:sp>
        <p:nvSpPr>
          <p:cNvPr id="1027" name="Rectangle 3"/>
          <p:cNvSpPr>
            <a:spLocks noGrp="1" noChangeArrowheads="1"/>
          </p:cNvSpPr>
          <p:nvPr>
            <p:ph type="body" idx="1"/>
          </p:nvPr>
        </p:nvSpPr>
        <p:spPr bwMode="auto">
          <a:xfrm>
            <a:off x="381000" y="1066800"/>
            <a:ext cx="8382000" cy="5638800"/>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GB" smtClean="0"/>
              <a:t>Major Bullet</a:t>
            </a:r>
          </a:p>
          <a:p>
            <a:pPr lvl="1"/>
            <a:r>
              <a:rPr lang="en-GB" smtClean="0"/>
              <a:t>Rare Bullet</a:t>
            </a:r>
          </a:p>
          <a:p>
            <a:pPr lvl="2"/>
            <a:r>
              <a:rPr lang="en-GB" smtClean="0"/>
              <a:t>Minor Bullet</a:t>
            </a:r>
          </a:p>
        </p:txBody>
      </p:sp>
      <p:sp>
        <p:nvSpPr>
          <p:cNvPr id="1028" name="Line 4"/>
          <p:cNvSpPr>
            <a:spLocks noChangeShapeType="1"/>
          </p:cNvSpPr>
          <p:nvPr/>
        </p:nvSpPr>
        <p:spPr bwMode="auto">
          <a:xfrm>
            <a:off x="469900" y="762000"/>
            <a:ext cx="8280400" cy="0"/>
          </a:xfrm>
          <a:prstGeom prst="line">
            <a:avLst/>
          </a:prstGeom>
          <a:noFill/>
          <a:ln w="25400">
            <a:solidFill>
              <a:schemeClr val="accent1"/>
            </a:solidFill>
            <a:round/>
            <a:headEnd/>
            <a:tailEnd/>
          </a:ln>
          <a:extLst/>
        </p:spPr>
        <p:txBody>
          <a:bodyPr wrap="none" anchor="ctr"/>
          <a:lstStyle/>
          <a:p>
            <a:pPr eaLnBrk="0" hangingPunct="0">
              <a:defRPr/>
            </a:pPr>
            <a:endParaRPr lang="en-US">
              <a:ea typeface="ＭＳ Ｐゴシック" charset="0"/>
              <a:cs typeface="ＭＳ Ｐゴシック" charset="0"/>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xStyles>
    <p:titleStyle>
      <a:lvl1pPr algn="l" rtl="0" eaLnBrk="0" fontAlgn="base" hangingPunct="0">
        <a:lnSpc>
          <a:spcPct val="90000"/>
        </a:lnSpc>
        <a:spcBef>
          <a:spcPct val="0"/>
        </a:spcBef>
        <a:spcAft>
          <a:spcPct val="0"/>
        </a:spcAft>
        <a:defRPr sz="2800">
          <a:solidFill>
            <a:schemeClr val="tx2"/>
          </a:solidFill>
          <a:latin typeface="+mj-lt"/>
          <a:ea typeface="+mj-ea"/>
          <a:cs typeface="ＭＳ Ｐゴシック" charset="0"/>
        </a:defRPr>
      </a:lvl1pPr>
      <a:lvl2pPr algn="l" rtl="0" eaLnBrk="0" fontAlgn="base" hangingPunct="0">
        <a:lnSpc>
          <a:spcPct val="90000"/>
        </a:lnSpc>
        <a:spcBef>
          <a:spcPct val="0"/>
        </a:spcBef>
        <a:spcAft>
          <a:spcPct val="0"/>
        </a:spcAft>
        <a:defRPr sz="2800">
          <a:solidFill>
            <a:schemeClr val="tx2"/>
          </a:solidFill>
          <a:latin typeface="Arial" charset="0"/>
          <a:ea typeface="ＭＳ Ｐゴシック" charset="0"/>
          <a:cs typeface="ＭＳ Ｐゴシック" charset="0"/>
        </a:defRPr>
      </a:lvl2pPr>
      <a:lvl3pPr algn="l" rtl="0" eaLnBrk="0" fontAlgn="base" hangingPunct="0">
        <a:lnSpc>
          <a:spcPct val="90000"/>
        </a:lnSpc>
        <a:spcBef>
          <a:spcPct val="0"/>
        </a:spcBef>
        <a:spcAft>
          <a:spcPct val="0"/>
        </a:spcAft>
        <a:defRPr sz="2800">
          <a:solidFill>
            <a:schemeClr val="tx2"/>
          </a:solidFill>
          <a:latin typeface="Arial" charset="0"/>
          <a:ea typeface="ＭＳ Ｐゴシック" charset="0"/>
          <a:cs typeface="ＭＳ Ｐゴシック" charset="0"/>
        </a:defRPr>
      </a:lvl3pPr>
      <a:lvl4pPr algn="l" rtl="0" eaLnBrk="0" fontAlgn="base" hangingPunct="0">
        <a:lnSpc>
          <a:spcPct val="90000"/>
        </a:lnSpc>
        <a:spcBef>
          <a:spcPct val="0"/>
        </a:spcBef>
        <a:spcAft>
          <a:spcPct val="0"/>
        </a:spcAft>
        <a:defRPr sz="2800">
          <a:solidFill>
            <a:schemeClr val="tx2"/>
          </a:solidFill>
          <a:latin typeface="Arial" charset="0"/>
          <a:ea typeface="ＭＳ Ｐゴシック" charset="0"/>
          <a:cs typeface="ＭＳ Ｐゴシック" charset="0"/>
        </a:defRPr>
      </a:lvl4pPr>
      <a:lvl5pPr algn="l" rtl="0" eaLnBrk="0" fontAlgn="base" hangingPunct="0">
        <a:lnSpc>
          <a:spcPct val="90000"/>
        </a:lnSpc>
        <a:spcBef>
          <a:spcPct val="0"/>
        </a:spcBef>
        <a:spcAft>
          <a:spcPct val="0"/>
        </a:spcAft>
        <a:defRPr sz="2800">
          <a:solidFill>
            <a:schemeClr val="tx2"/>
          </a:solidFill>
          <a:latin typeface="Arial" charset="0"/>
          <a:ea typeface="ＭＳ Ｐゴシック" charset="0"/>
          <a:cs typeface="ＭＳ Ｐゴシック" charset="0"/>
        </a:defRPr>
      </a:lvl5pPr>
      <a:lvl6pPr marL="4572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6pPr>
      <a:lvl7pPr marL="9144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7pPr>
      <a:lvl8pPr marL="13716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8pPr>
      <a:lvl9pPr marL="1828800" algn="l" rtl="0" eaLnBrk="0" fontAlgn="base" hangingPunct="0">
        <a:lnSpc>
          <a:spcPct val="90000"/>
        </a:lnSpc>
        <a:spcBef>
          <a:spcPct val="0"/>
        </a:spcBef>
        <a:spcAft>
          <a:spcPct val="0"/>
        </a:spcAft>
        <a:defRPr sz="2800" b="1">
          <a:solidFill>
            <a:schemeClr val="tx2"/>
          </a:solidFill>
          <a:latin typeface="Arial" charset="0"/>
          <a:ea typeface="ＭＳ Ｐゴシック"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mn-ea"/>
          <a:cs typeface="ＭＳ Ｐゴシック" charset="0"/>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mn-lt"/>
          <a:ea typeface="+mn-ea"/>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mn-ea"/>
        </a:defRPr>
      </a:lvl3pPr>
      <a:lvl4pPr marL="1543050" indent="-171450" algn="l" rtl="0" eaLnBrk="0" fontAlgn="base" hangingPunct="0">
        <a:lnSpc>
          <a:spcPct val="90000"/>
        </a:lnSpc>
        <a:spcBef>
          <a:spcPct val="30000"/>
        </a:spcBef>
        <a:spcAft>
          <a:spcPct val="0"/>
        </a:spcAft>
        <a:defRPr sz="1400">
          <a:solidFill>
            <a:schemeClr val="tx1"/>
          </a:solidFill>
          <a:latin typeface="+mn-lt"/>
          <a:ea typeface="+mn-ea"/>
        </a:defRPr>
      </a:lvl4pPr>
      <a:lvl5pPr marL="2000250" indent="-171450" algn="l" rtl="0" eaLnBrk="0" fontAlgn="base" hangingPunct="0">
        <a:lnSpc>
          <a:spcPct val="90000"/>
        </a:lnSpc>
        <a:spcBef>
          <a:spcPct val="30000"/>
        </a:spcBef>
        <a:spcAft>
          <a:spcPct val="0"/>
        </a:spcAft>
        <a:defRPr sz="1400">
          <a:solidFill>
            <a:schemeClr val="tx1"/>
          </a:solidFill>
          <a:latin typeface="+mn-lt"/>
          <a:ea typeface="+mn-ea"/>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n-ea"/>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n-ea"/>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n-ea"/>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t>How the JVM Executes Java</a:t>
            </a:r>
          </a:p>
        </p:txBody>
      </p:sp>
      <p:sp>
        <p:nvSpPr>
          <p:cNvPr id="16386" name="Content Placeholder 2"/>
          <p:cNvSpPr>
            <a:spLocks noGrp="1"/>
          </p:cNvSpPr>
          <p:nvPr>
            <p:ph idx="1"/>
          </p:nvPr>
        </p:nvSpPr>
        <p:spPr/>
        <p:txBody>
          <a:bodyPr/>
          <a:lstStyle/>
          <a:p>
            <a:pPr marL="0" indent="0" algn="ctr">
              <a:buFontTx/>
              <a:buNone/>
            </a:pPr>
            <a:endParaRPr lang="en-US" smtClean="0"/>
          </a:p>
          <a:p>
            <a:pPr marL="0" indent="0" algn="ctr">
              <a:buFontTx/>
              <a:buNone/>
            </a:pPr>
            <a:endParaRPr lang="en-US" smtClean="0"/>
          </a:p>
          <a:p>
            <a:pPr marL="0" indent="0" algn="ctr">
              <a:buFontTx/>
              <a:buNone/>
            </a:pPr>
            <a:endParaRPr lang="en-US" smtClean="0"/>
          </a:p>
          <a:p>
            <a:pPr marL="0" indent="0" algn="ctr">
              <a:buFontTx/>
              <a:buNone/>
            </a:pPr>
            <a:endParaRPr lang="en-US" smtClean="0"/>
          </a:p>
          <a:p>
            <a:pPr marL="0" indent="0" algn="ctr">
              <a:buFontTx/>
              <a:buNone/>
            </a:pPr>
            <a:endParaRPr lang="en-US" smtClean="0"/>
          </a:p>
          <a:p>
            <a:pPr marL="0" indent="0" algn="ctr">
              <a:buFontTx/>
              <a:buNone/>
            </a:pPr>
            <a:r>
              <a:rPr lang="en-US" smtClean="0"/>
              <a:t>this slide intentionally left blank</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smtClean="0"/>
              <a:t>Dynamic Compilation Options</a:t>
            </a:r>
          </a:p>
        </p:txBody>
      </p:sp>
      <p:sp>
        <p:nvSpPr>
          <p:cNvPr id="34818" name="Content Placeholder 2"/>
          <p:cNvSpPr>
            <a:spLocks noGrp="1"/>
          </p:cNvSpPr>
          <p:nvPr>
            <p:ph idx="1"/>
          </p:nvPr>
        </p:nvSpPr>
        <p:spPr/>
        <p:txBody>
          <a:bodyPr/>
          <a:lstStyle/>
          <a:p>
            <a:r>
              <a:rPr lang="en-US" smtClean="0"/>
              <a:t>Client mode</a:t>
            </a:r>
          </a:p>
          <a:p>
            <a:pPr lvl="2"/>
            <a:r>
              <a:rPr lang="en-US" smtClean="0">
                <a:latin typeface="Courier"/>
              </a:rPr>
              <a:t>java –client</a:t>
            </a:r>
          </a:p>
          <a:p>
            <a:pPr lvl="2"/>
            <a:r>
              <a:rPr lang="en-US" smtClean="0"/>
              <a:t>less aggressive optimisation</a:t>
            </a:r>
          </a:p>
          <a:p>
            <a:pPr lvl="2"/>
            <a:r>
              <a:rPr lang="en-GB" smtClean="0"/>
              <a:t>no speculative optimisation</a:t>
            </a:r>
            <a:endParaRPr lang="en-US" smtClean="0"/>
          </a:p>
          <a:p>
            <a:pPr lvl="2"/>
            <a:r>
              <a:rPr lang="en-US" smtClean="0"/>
              <a:t>smaller memory footprint</a:t>
            </a:r>
          </a:p>
          <a:p>
            <a:pPr lvl="2"/>
            <a:r>
              <a:rPr lang="en-US" smtClean="0"/>
              <a:t>faster startup</a:t>
            </a:r>
          </a:p>
          <a:p>
            <a:pPr lvl="2"/>
            <a:endParaRPr lang="en-US" smtClean="0"/>
          </a:p>
          <a:p>
            <a:r>
              <a:rPr lang="en-US" smtClean="0"/>
              <a:t>Server mode</a:t>
            </a:r>
          </a:p>
          <a:p>
            <a:pPr lvl="2"/>
            <a:r>
              <a:rPr lang="en-US" smtClean="0">
                <a:latin typeface="Courier"/>
              </a:rPr>
              <a:t>java –server</a:t>
            </a:r>
          </a:p>
          <a:p>
            <a:pPr lvl="2"/>
            <a:r>
              <a:rPr lang="en-US" smtClean="0"/>
              <a:t>full optimisation</a:t>
            </a:r>
          </a:p>
          <a:p>
            <a:pPr lvl="2"/>
            <a:r>
              <a:rPr lang="en-US" smtClean="0"/>
              <a:t>suited to long running applications</a:t>
            </a:r>
          </a:p>
          <a:p>
            <a:pPr lvl="2"/>
            <a:endParaRPr lang="en-US" smtClean="0"/>
          </a:p>
          <a:p>
            <a:r>
              <a:rPr lang="en-US" smtClean="0"/>
              <a:t>Tiered Compilation</a:t>
            </a:r>
          </a:p>
          <a:p>
            <a:pPr lvl="2"/>
            <a:r>
              <a:rPr lang="en-US" smtClean="0"/>
              <a:t>start by using client compilations</a:t>
            </a:r>
          </a:p>
          <a:p>
            <a:pPr lvl="2"/>
            <a:r>
              <a:rPr lang="en-GB" smtClean="0"/>
              <a:t>switch to server mode when available </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Execution Example</a:t>
            </a:r>
          </a:p>
        </p:txBody>
      </p:sp>
      <p:sp>
        <p:nvSpPr>
          <p:cNvPr id="36866" name="Content Placeholder 2"/>
          <p:cNvSpPr>
            <a:spLocks noGrp="1"/>
          </p:cNvSpPr>
          <p:nvPr>
            <p:ph idx="1"/>
          </p:nvPr>
        </p:nvSpPr>
        <p:spPr>
          <a:xfrm>
            <a:off x="381000" y="1066800"/>
            <a:ext cx="8382000" cy="1143000"/>
          </a:xfrm>
        </p:spPr>
        <p:txBody>
          <a:bodyPr/>
          <a:lstStyle/>
          <a:p>
            <a:r>
              <a:rPr lang="en-US" smtClean="0"/>
              <a:t>Simple example</a:t>
            </a:r>
          </a:p>
          <a:p>
            <a:pPr lvl="2"/>
            <a:r>
              <a:rPr lang="en-US" smtClean="0"/>
              <a:t>loop necessary to see dynamic compilation</a:t>
            </a:r>
          </a:p>
        </p:txBody>
      </p:sp>
      <p:sp>
        <p:nvSpPr>
          <p:cNvPr id="4" name="Text Box 4"/>
          <p:cNvSpPr txBox="1">
            <a:spLocks noChangeArrowheads="1"/>
          </p:cNvSpPr>
          <p:nvPr/>
        </p:nvSpPr>
        <p:spPr bwMode="auto">
          <a:xfrm>
            <a:off x="1547664" y="2276872"/>
            <a:ext cx="6172200" cy="3425825"/>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r>
              <a:rPr lang="en-US" sz="1600" b="0">
                <a:latin typeface="Courier"/>
                <a:ea typeface="Courier"/>
                <a:cs typeface="Courier"/>
              </a:rPr>
              <a:t>public class HelloWorld {</a:t>
            </a:r>
          </a:p>
          <a:p>
            <a:pPr eaLnBrk="0" hangingPunct="0"/>
            <a:endParaRPr lang="en-US" sz="1600" b="0">
              <a:latin typeface="Courier"/>
              <a:ea typeface="Courier"/>
              <a:cs typeface="Courier"/>
            </a:endParaRPr>
          </a:p>
          <a:p>
            <a:pPr eaLnBrk="0" hangingPunct="0"/>
            <a:r>
              <a:rPr lang="en-US" sz="1600" b="0">
                <a:latin typeface="Courier"/>
                <a:ea typeface="Courier"/>
                <a:cs typeface="Courier"/>
              </a:rPr>
              <a:t>  public static void main(String[] args) {</a:t>
            </a:r>
          </a:p>
          <a:p>
            <a:pPr eaLnBrk="0" hangingPunct="0"/>
            <a:r>
              <a:rPr lang="da-DK" sz="1600" b="0">
                <a:latin typeface="Courier"/>
                <a:ea typeface="Courier"/>
                <a:cs typeface="Courier"/>
              </a:rPr>
              <a:t>    for (int i = 0; i &lt; 100_000; i++) {</a:t>
            </a:r>
          </a:p>
          <a:p>
            <a:pPr eaLnBrk="0" hangingPunct="0"/>
            <a:r>
              <a:rPr lang="it-IT" sz="1600" b="0">
                <a:latin typeface="Courier"/>
                <a:ea typeface="Courier"/>
                <a:cs typeface="Courier"/>
              </a:rPr>
              <a:t>      hello();</a:t>
            </a:r>
          </a:p>
          <a:p>
            <a:pPr eaLnBrk="0" hangingPunct="0"/>
            <a:r>
              <a:rPr lang="it-IT" sz="1600" b="0">
                <a:latin typeface="Courier"/>
                <a:ea typeface="Courier"/>
                <a:cs typeface="Courier"/>
              </a:rPr>
              <a:t>    }</a:t>
            </a:r>
          </a:p>
          <a:p>
            <a:pPr eaLnBrk="0" hangingPunct="0"/>
            <a:r>
              <a:rPr lang="it-IT" sz="1600" b="0">
                <a:latin typeface="Courier"/>
                <a:ea typeface="Courier"/>
                <a:cs typeface="Courier"/>
              </a:rPr>
              <a:t>  }</a:t>
            </a:r>
          </a:p>
          <a:p>
            <a:pPr eaLnBrk="0" hangingPunct="0"/>
            <a:endParaRPr lang="it-IT" sz="1600" b="0">
              <a:latin typeface="Courier"/>
              <a:ea typeface="Courier"/>
              <a:cs typeface="Courier"/>
            </a:endParaRPr>
          </a:p>
          <a:p>
            <a:pPr eaLnBrk="0" hangingPunct="0"/>
            <a:r>
              <a:rPr lang="it-IT" sz="1600" b="0">
                <a:latin typeface="Courier"/>
                <a:ea typeface="Courier"/>
                <a:cs typeface="Courier"/>
              </a:rPr>
              <a:t>  private static void hello() {</a:t>
            </a:r>
          </a:p>
          <a:p>
            <a:pPr eaLnBrk="0" hangingPunct="0"/>
            <a:r>
              <a:rPr lang="it-IT" sz="1600" b="0">
                <a:latin typeface="Courier"/>
                <a:ea typeface="Courier"/>
                <a:cs typeface="Courier"/>
              </a:rPr>
              <a:t>    System.err.println("Hello, world!");</a:t>
            </a:r>
          </a:p>
          <a:p>
            <a:pPr eaLnBrk="0" hangingPunct="0"/>
            <a:r>
              <a:rPr lang="it-IT" sz="1600" b="0">
                <a:latin typeface="Courier"/>
                <a:ea typeface="Courier"/>
                <a:cs typeface="Courier"/>
              </a:rPr>
              <a:t>  }</a:t>
            </a:r>
          </a:p>
          <a:p>
            <a:pPr eaLnBrk="0" hangingPunct="0"/>
            <a:endParaRPr lang="it-IT" sz="1600" b="0">
              <a:latin typeface="Courier"/>
              <a:ea typeface="Courier"/>
              <a:cs typeface="Courier"/>
            </a:endParaRPr>
          </a:p>
          <a:p>
            <a:pPr eaLnBrk="0" hangingPunct="0"/>
            <a:r>
              <a:rPr lang="it-IT" sz="1600" b="0">
                <a:latin typeface="Courier"/>
                <a:ea typeface="Courier"/>
                <a:cs typeface="Courier"/>
              </a:rPr>
              <a:t>}</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t>Execution Example</a:t>
            </a:r>
          </a:p>
        </p:txBody>
      </p:sp>
      <p:sp>
        <p:nvSpPr>
          <p:cNvPr id="38914" name="Content Placeholder 2"/>
          <p:cNvSpPr>
            <a:spLocks noGrp="1"/>
          </p:cNvSpPr>
          <p:nvPr>
            <p:ph idx="1"/>
          </p:nvPr>
        </p:nvSpPr>
        <p:spPr>
          <a:xfrm>
            <a:off x="381000" y="1066800"/>
            <a:ext cx="8382000" cy="4343400"/>
          </a:xfrm>
        </p:spPr>
        <p:txBody>
          <a:bodyPr/>
          <a:lstStyle/>
          <a:p>
            <a:r>
              <a:rPr lang="en-US" smtClean="0"/>
              <a:t>Run in default mode</a:t>
            </a:r>
          </a:p>
          <a:p>
            <a:endParaRPr lang="en-US" smtClean="0"/>
          </a:p>
          <a:p>
            <a:pPr lvl="2"/>
            <a:endParaRPr lang="en-US" smtClean="0"/>
          </a:p>
          <a:p>
            <a:pPr lvl="2"/>
            <a:endParaRPr lang="en-US" smtClean="0"/>
          </a:p>
          <a:p>
            <a:pPr lvl="2"/>
            <a:endParaRPr lang="en-US" smtClean="0"/>
          </a:p>
          <a:p>
            <a:r>
              <a:rPr lang="en-US" smtClean="0"/>
              <a:t>Interpreted mode</a:t>
            </a:r>
          </a:p>
          <a:p>
            <a:pPr lvl="2"/>
            <a:endParaRPr lang="en-US" smtClean="0"/>
          </a:p>
          <a:p>
            <a:pPr lvl="2"/>
            <a:endParaRPr lang="en-US" smtClean="0"/>
          </a:p>
          <a:p>
            <a:pPr lvl="2"/>
            <a:endParaRPr lang="en-US" smtClean="0"/>
          </a:p>
          <a:p>
            <a:endParaRPr lang="en-US" smtClean="0"/>
          </a:p>
          <a:p>
            <a:r>
              <a:rPr lang="en-US" smtClean="0"/>
              <a:t>Compiled mode</a:t>
            </a:r>
          </a:p>
        </p:txBody>
      </p:sp>
      <p:sp>
        <p:nvSpPr>
          <p:cNvPr id="38915" name="TextBox 4"/>
          <p:cNvSpPr txBox="1">
            <a:spLocks noChangeArrowheads="1"/>
          </p:cNvSpPr>
          <p:nvPr/>
        </p:nvSpPr>
        <p:spPr bwMode="auto">
          <a:xfrm>
            <a:off x="1043608" y="3505200"/>
            <a:ext cx="7086600" cy="1154113"/>
          </a:xfrm>
          <a:prstGeom prst="rect">
            <a:avLst/>
          </a:prstGeom>
          <a:solidFill>
            <a:srgbClr val="E0F8E0"/>
          </a:solidFill>
          <a:ln w="9525">
            <a:solidFill>
              <a:srgbClr val="009D00"/>
            </a:solidFill>
            <a:miter lim="800000"/>
            <a:headEnd/>
            <a:tailEnd/>
          </a:ln>
        </p:spPr>
        <p:txBody>
          <a:bodyPr>
            <a:spAutoFit/>
          </a:bodyPr>
          <a:lstStyle/>
          <a:p>
            <a:pPr eaLnBrk="0" hangingPunct="0"/>
            <a:r>
              <a:rPr lang="en-US" sz="1600" b="0">
                <a:latin typeface="Courier"/>
              </a:rPr>
              <a:t>$ time java -Xint HelloWorld 2&gt; /dev/null</a:t>
            </a:r>
          </a:p>
          <a:p>
            <a:pPr eaLnBrk="0" hangingPunct="0">
              <a:spcBef>
                <a:spcPts val="600"/>
              </a:spcBef>
            </a:pPr>
            <a:r>
              <a:rPr lang="en-US" sz="1600" b="0">
                <a:latin typeface="Courier"/>
              </a:rPr>
              <a:t>real	0m1.969s</a:t>
            </a:r>
          </a:p>
          <a:p>
            <a:pPr eaLnBrk="0" hangingPunct="0"/>
            <a:r>
              <a:rPr lang="en-US" sz="1600" b="0">
                <a:latin typeface="Courier"/>
              </a:rPr>
              <a:t>user	0m1.828s</a:t>
            </a:r>
          </a:p>
          <a:p>
            <a:pPr eaLnBrk="0" hangingPunct="0"/>
            <a:r>
              <a:rPr lang="en-US" sz="1600" b="0">
                <a:latin typeface="Courier"/>
              </a:rPr>
              <a:t>sys	0m0.152s</a:t>
            </a:r>
            <a:endParaRPr lang="is-IS" sz="1600" b="0">
              <a:latin typeface="Courier"/>
            </a:endParaRPr>
          </a:p>
        </p:txBody>
      </p:sp>
      <p:sp>
        <p:nvSpPr>
          <p:cNvPr id="38916" name="TextBox 5"/>
          <p:cNvSpPr txBox="1">
            <a:spLocks noChangeArrowheads="1"/>
          </p:cNvSpPr>
          <p:nvPr/>
        </p:nvSpPr>
        <p:spPr bwMode="auto">
          <a:xfrm>
            <a:off x="1043608" y="1600200"/>
            <a:ext cx="7086600" cy="1154113"/>
          </a:xfrm>
          <a:prstGeom prst="rect">
            <a:avLst/>
          </a:prstGeom>
          <a:solidFill>
            <a:srgbClr val="E0F8E0"/>
          </a:solidFill>
          <a:ln w="9525">
            <a:solidFill>
              <a:srgbClr val="009D00"/>
            </a:solidFill>
            <a:miter lim="800000"/>
            <a:headEnd/>
            <a:tailEnd/>
          </a:ln>
        </p:spPr>
        <p:txBody>
          <a:bodyPr>
            <a:spAutoFit/>
          </a:bodyPr>
          <a:lstStyle/>
          <a:p>
            <a:pPr eaLnBrk="0" hangingPunct="0"/>
            <a:r>
              <a:rPr lang="en-US" sz="1600" b="0" dirty="0">
                <a:latin typeface="Courier"/>
              </a:rPr>
              <a:t>$ time java </a:t>
            </a:r>
            <a:r>
              <a:rPr lang="en-US" sz="1600" b="0" dirty="0" err="1">
                <a:latin typeface="Courier"/>
              </a:rPr>
              <a:t>HelloWorld</a:t>
            </a:r>
            <a:r>
              <a:rPr lang="en-US" sz="1600" b="0" dirty="0">
                <a:latin typeface="Courier"/>
              </a:rPr>
              <a:t> 2&gt;/</a:t>
            </a:r>
            <a:r>
              <a:rPr lang="en-US" sz="1600" b="0" dirty="0" err="1">
                <a:latin typeface="Courier"/>
              </a:rPr>
              <a:t>dev</a:t>
            </a:r>
            <a:r>
              <a:rPr lang="en-US" sz="1600" b="0" dirty="0">
                <a:latin typeface="Courier"/>
              </a:rPr>
              <a:t>/null</a:t>
            </a:r>
          </a:p>
          <a:p>
            <a:pPr eaLnBrk="0" hangingPunct="0">
              <a:spcBef>
                <a:spcPts val="600"/>
              </a:spcBef>
            </a:pPr>
            <a:r>
              <a:rPr lang="en-US" sz="1600" b="0" dirty="0">
                <a:latin typeface="Courier"/>
              </a:rPr>
              <a:t>real	0m0.336s</a:t>
            </a:r>
          </a:p>
          <a:p>
            <a:pPr eaLnBrk="0" hangingPunct="0"/>
            <a:r>
              <a:rPr lang="en-US" sz="1600" b="0" dirty="0">
                <a:latin typeface="Courier"/>
              </a:rPr>
              <a:t>user	0m0.467s</a:t>
            </a:r>
          </a:p>
          <a:p>
            <a:pPr eaLnBrk="0" hangingPunct="0"/>
            <a:r>
              <a:rPr lang="en-US" sz="1600" b="0" dirty="0">
                <a:latin typeface="Courier"/>
              </a:rPr>
              <a:t>sys	0m0.120s</a:t>
            </a:r>
            <a:endParaRPr lang="is-IS" sz="1600" b="0" dirty="0">
              <a:latin typeface="Courier"/>
            </a:endParaRPr>
          </a:p>
        </p:txBody>
      </p:sp>
      <p:sp>
        <p:nvSpPr>
          <p:cNvPr id="38917" name="TextBox 6"/>
          <p:cNvSpPr txBox="1">
            <a:spLocks noChangeArrowheads="1"/>
          </p:cNvSpPr>
          <p:nvPr/>
        </p:nvSpPr>
        <p:spPr bwMode="auto">
          <a:xfrm>
            <a:off x="1043608" y="5334000"/>
            <a:ext cx="7086600" cy="1154113"/>
          </a:xfrm>
          <a:prstGeom prst="rect">
            <a:avLst/>
          </a:prstGeom>
          <a:solidFill>
            <a:srgbClr val="E0F8E0"/>
          </a:solidFill>
          <a:ln w="9525">
            <a:solidFill>
              <a:srgbClr val="009D00"/>
            </a:solidFill>
            <a:miter lim="800000"/>
            <a:headEnd/>
            <a:tailEnd/>
          </a:ln>
        </p:spPr>
        <p:txBody>
          <a:bodyPr>
            <a:spAutoFit/>
          </a:bodyPr>
          <a:lstStyle/>
          <a:p>
            <a:pPr eaLnBrk="0" hangingPunct="0"/>
            <a:r>
              <a:rPr lang="en-US" sz="1600" b="0">
                <a:latin typeface="Courier"/>
              </a:rPr>
              <a:t>$ time java -Xcomp HelloWorld 2&gt; /dev/null</a:t>
            </a:r>
          </a:p>
          <a:p>
            <a:pPr eaLnBrk="0" hangingPunct="0">
              <a:spcBef>
                <a:spcPts val="600"/>
              </a:spcBef>
            </a:pPr>
            <a:r>
              <a:rPr lang="en-US" sz="1600" b="0">
                <a:latin typeface="Courier"/>
              </a:rPr>
              <a:t>real	0m2.365s</a:t>
            </a:r>
          </a:p>
          <a:p>
            <a:pPr eaLnBrk="0" hangingPunct="0"/>
            <a:r>
              <a:rPr lang="en-US" sz="1600" b="0">
                <a:latin typeface="Courier"/>
              </a:rPr>
              <a:t>user	0m2.198s</a:t>
            </a:r>
          </a:p>
          <a:p>
            <a:pPr eaLnBrk="0" hangingPunct="0"/>
            <a:r>
              <a:rPr lang="en-US" sz="1600" b="0">
                <a:latin typeface="Courier"/>
              </a:rPr>
              <a:t>sys	0m0.241s</a:t>
            </a:r>
            <a:endParaRPr lang="is-IS" sz="1600" b="0">
              <a:latin typeface="Courier"/>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smtClean="0"/>
              <a:t>Dynamic Compiler Diagnostics</a:t>
            </a:r>
          </a:p>
        </p:txBody>
      </p:sp>
      <p:sp>
        <p:nvSpPr>
          <p:cNvPr id="40962" name="Content Placeholder 2"/>
          <p:cNvSpPr>
            <a:spLocks noGrp="1"/>
          </p:cNvSpPr>
          <p:nvPr>
            <p:ph idx="1"/>
          </p:nvPr>
        </p:nvSpPr>
        <p:spPr>
          <a:xfrm>
            <a:off x="381000" y="1066800"/>
            <a:ext cx="8382000" cy="990600"/>
          </a:xfrm>
        </p:spPr>
        <p:txBody>
          <a:bodyPr/>
          <a:lstStyle/>
          <a:p>
            <a:r>
              <a:rPr lang="en-US" smtClean="0"/>
              <a:t>Command line flags provide further information</a:t>
            </a:r>
          </a:p>
        </p:txBody>
      </p:sp>
      <p:sp>
        <p:nvSpPr>
          <p:cNvPr id="40963" name="TextBox 3"/>
          <p:cNvSpPr txBox="1">
            <a:spLocks noChangeArrowheads="1"/>
          </p:cNvSpPr>
          <p:nvPr/>
        </p:nvSpPr>
        <p:spPr bwMode="auto">
          <a:xfrm>
            <a:off x="228600" y="1676400"/>
            <a:ext cx="8534400" cy="4770438"/>
          </a:xfrm>
          <a:prstGeom prst="rect">
            <a:avLst/>
          </a:prstGeom>
          <a:solidFill>
            <a:srgbClr val="E0F8E0"/>
          </a:solidFill>
          <a:ln w="9525">
            <a:solidFill>
              <a:srgbClr val="009D00"/>
            </a:solidFill>
            <a:miter lim="800000"/>
            <a:headEnd/>
            <a:tailEnd/>
          </a:ln>
        </p:spPr>
        <p:txBody>
          <a:bodyPr>
            <a:spAutoFit/>
          </a:bodyPr>
          <a:lstStyle/>
          <a:p>
            <a:pPr eaLnBrk="0" hangingPunct="0"/>
            <a:r>
              <a:rPr lang="en-US" sz="1600" b="0">
                <a:latin typeface="Courier"/>
              </a:rPr>
              <a:t>$ java -XX:-TieredCompilation </a:t>
            </a:r>
            <a:r>
              <a:rPr lang="en-US" sz="1600" b="0">
                <a:solidFill>
                  <a:srgbClr val="0000FF"/>
                </a:solidFill>
                <a:latin typeface="Courier"/>
              </a:rPr>
              <a:t>-XX:+PrintCompilation </a:t>
            </a:r>
            <a:r>
              <a:rPr lang="en-US" sz="1600" b="0">
                <a:latin typeface="Courier"/>
              </a:rPr>
              <a:t>HelloWorld </a:t>
            </a:r>
          </a:p>
          <a:p>
            <a:pPr eaLnBrk="0" hangingPunct="0"/>
            <a:r>
              <a:rPr lang="en-US" sz="1600" b="0">
                <a:latin typeface="Courier"/>
              </a:rPr>
              <a:t>                                                      2&gt; /dev/null</a:t>
            </a:r>
          </a:p>
          <a:p>
            <a:pPr eaLnBrk="0" hangingPunct="0"/>
            <a:r>
              <a:rPr lang="hr-HR" sz="1600" b="0">
                <a:latin typeface="Courier"/>
              </a:rPr>
              <a:t>  72    1          java.lang.String::hashCode (55 bytes)</a:t>
            </a:r>
          </a:p>
          <a:p>
            <a:pPr eaLnBrk="0" hangingPunct="0"/>
            <a:r>
              <a:rPr lang="hr-HR" sz="1600" b="0">
                <a:latin typeface="Courier"/>
              </a:rPr>
              <a:t>  79    2          java.lang.String::indexOf (70 bytes)</a:t>
            </a:r>
          </a:p>
          <a:p>
            <a:pPr eaLnBrk="0" hangingPunct="0"/>
            <a:r>
              <a:rPr lang="en-US" sz="1600" b="0">
                <a:latin typeface="Courier"/>
              </a:rPr>
              <a:t> 104    3          sun.nio.cs.UTF_8$Encoder::encodeArrayLoop    </a:t>
            </a:r>
          </a:p>
          <a:p>
            <a:pPr eaLnBrk="0" hangingPunct="0"/>
            <a:r>
              <a:rPr lang="en-US" sz="1600" b="0">
                <a:latin typeface="Courier"/>
              </a:rPr>
              <a:t>                                                         (489 bytes)</a:t>
            </a:r>
          </a:p>
          <a:p>
            <a:pPr eaLnBrk="0" hangingPunct="0"/>
            <a:r>
              <a:rPr lang="hr-HR" sz="1600" b="0">
                <a:latin typeface="Courier"/>
              </a:rPr>
              <a:t> 120    4          java.nio.Buffer::position (5 bytes)</a:t>
            </a:r>
          </a:p>
          <a:p>
            <a:pPr eaLnBrk="0" hangingPunct="0"/>
            <a:r>
              <a:rPr lang="hr-HR" sz="1600" b="0">
                <a:latin typeface="Courier"/>
              </a:rPr>
              <a:t> 122    5          java.nio.ByteBuffer::arrayOffset (35 bytes)</a:t>
            </a:r>
          </a:p>
          <a:p>
            <a:pPr eaLnBrk="0" hangingPunct="0"/>
            <a:r>
              <a:rPr lang="hr-HR" sz="1600" b="0">
                <a:latin typeface="Courier"/>
              </a:rPr>
              <a:t> 127    6          java.nio.Buffer::position (43 bytes)</a:t>
            </a:r>
          </a:p>
          <a:p>
            <a:pPr eaLnBrk="0" hangingPunct="0"/>
            <a:r>
              <a:rPr lang="sk-SK" sz="1600" b="0">
                <a:latin typeface="Courier"/>
              </a:rPr>
              <a:t> 127    7     n    java.lang.System::arraycopy (native) (static)</a:t>
            </a:r>
          </a:p>
          <a:p>
            <a:pPr eaLnBrk="0" hangingPunct="0"/>
            <a:r>
              <a:rPr lang="sk-SK" sz="1600" b="0">
                <a:latin typeface="Courier"/>
              </a:rPr>
              <a:t> ...</a:t>
            </a:r>
          </a:p>
          <a:p>
            <a:pPr eaLnBrk="0" hangingPunct="0"/>
            <a:r>
              <a:rPr lang="hr-HR" sz="1600" b="0">
                <a:latin typeface="Courier"/>
              </a:rPr>
              <a:t> 247   47          java.lang.String::indexOf (7 bytes)</a:t>
            </a:r>
          </a:p>
          <a:p>
            <a:pPr eaLnBrk="0" hangingPunct="0"/>
            <a:r>
              <a:rPr lang="it-IT" sz="1600" b="0">
                <a:solidFill>
                  <a:srgbClr val="0000FF"/>
                </a:solidFill>
                <a:latin typeface="Courier"/>
              </a:rPr>
              <a:t> 247   48          HelloWorld::hello (9 bytes)</a:t>
            </a:r>
          </a:p>
          <a:p>
            <a:pPr eaLnBrk="0" hangingPunct="0"/>
            <a:r>
              <a:rPr lang="pl-PL" sz="1600" b="0">
                <a:latin typeface="Courier"/>
              </a:rPr>
              <a:t> 249   49   !      java.io.PrintStream::println (24 bytes)</a:t>
            </a:r>
          </a:p>
          <a:p>
            <a:pPr eaLnBrk="0" hangingPunct="0"/>
            <a:r>
              <a:rPr lang="hr-HR" sz="1600" b="0">
                <a:latin typeface="Courier"/>
              </a:rPr>
              <a:t> 256   50          java.io.PrintStream::print (13 bytes)</a:t>
            </a:r>
          </a:p>
          <a:p>
            <a:pPr eaLnBrk="0" hangingPunct="0"/>
            <a:r>
              <a:rPr lang="en-US" sz="1600" b="0">
                <a:latin typeface="Courier"/>
              </a:rPr>
              <a:t> 259   51   !      java.io.PrintStream::write (83 bytes)</a:t>
            </a:r>
          </a:p>
          <a:p>
            <a:pPr eaLnBrk="0" hangingPunct="0"/>
            <a:r>
              <a:rPr lang="pl-PL" sz="1600" b="0">
                <a:latin typeface="Courier"/>
              </a:rPr>
              <a:t> 262   52   !      java.io.PrintStream::newLine (73 bytes)</a:t>
            </a:r>
          </a:p>
          <a:p>
            <a:pPr eaLnBrk="0" hangingPunct="0"/>
            <a:r>
              <a:rPr lang="pl-PL" sz="1600" b="0">
                <a:latin typeface="Courier"/>
              </a:rPr>
              <a:t> 264   53          java.io.BufferedWriter::newLine (9 bytes)</a:t>
            </a:r>
          </a:p>
          <a:p>
            <a:pPr eaLnBrk="0" hangingPunct="0"/>
            <a:r>
              <a:rPr lang="en-US" sz="1600" b="0">
                <a:solidFill>
                  <a:srgbClr val="0000FF"/>
                </a:solidFill>
                <a:latin typeface="Courier"/>
              </a:rPr>
              <a:t> 265   54 %        HelloWorld::main @ 2 (18 bytes)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mtClean="0"/>
              <a:t>Dynamic Compiler Diagnostics</a:t>
            </a:r>
          </a:p>
        </p:txBody>
      </p:sp>
      <p:sp>
        <p:nvSpPr>
          <p:cNvPr id="43010" name="Content Placeholder 2"/>
          <p:cNvSpPr>
            <a:spLocks noGrp="1"/>
          </p:cNvSpPr>
          <p:nvPr>
            <p:ph idx="1"/>
          </p:nvPr>
        </p:nvSpPr>
        <p:spPr>
          <a:xfrm>
            <a:off x="381000" y="1066800"/>
            <a:ext cx="8382000" cy="990600"/>
          </a:xfrm>
        </p:spPr>
        <p:txBody>
          <a:bodyPr/>
          <a:lstStyle/>
          <a:p>
            <a:r>
              <a:rPr lang="en-US" smtClean="0"/>
              <a:t>Decoding the output</a:t>
            </a:r>
          </a:p>
        </p:txBody>
      </p:sp>
      <p:grpSp>
        <p:nvGrpSpPr>
          <p:cNvPr id="43011" name="Group 28"/>
          <p:cNvGrpSpPr>
            <a:grpSpLocks/>
          </p:cNvGrpSpPr>
          <p:nvPr/>
        </p:nvGrpSpPr>
        <p:grpSpPr bwMode="auto">
          <a:xfrm>
            <a:off x="304800" y="2133600"/>
            <a:ext cx="8534400" cy="3533775"/>
            <a:chOff x="228600" y="2286000"/>
            <a:chExt cx="8534400" cy="3533239"/>
          </a:xfrm>
        </p:grpSpPr>
        <p:sp>
          <p:nvSpPr>
            <p:cNvPr id="43012" name="TextBox 3"/>
            <p:cNvSpPr txBox="1">
              <a:spLocks noChangeArrowheads="1"/>
            </p:cNvSpPr>
            <p:nvPr/>
          </p:nvSpPr>
          <p:spPr bwMode="auto">
            <a:xfrm>
              <a:off x="228600" y="3352800"/>
              <a:ext cx="8534400" cy="830997"/>
            </a:xfrm>
            <a:prstGeom prst="rect">
              <a:avLst/>
            </a:prstGeom>
            <a:solidFill>
              <a:srgbClr val="E0F8E0"/>
            </a:solidFill>
            <a:ln w="9525">
              <a:solidFill>
                <a:srgbClr val="009D00"/>
              </a:solidFill>
              <a:miter lim="800000"/>
              <a:headEnd/>
              <a:tailEnd/>
            </a:ln>
          </p:spPr>
          <p:txBody>
            <a:bodyPr>
              <a:spAutoFit/>
            </a:bodyPr>
            <a:lstStyle/>
            <a:p>
              <a:pPr eaLnBrk="0" hangingPunct="0"/>
              <a:r>
                <a:rPr lang="pl-PL" sz="1600" b="0">
                  <a:latin typeface="Courier"/>
                </a:rPr>
                <a:t> </a:t>
              </a:r>
            </a:p>
            <a:p>
              <a:pPr eaLnBrk="0" hangingPunct="0"/>
              <a:r>
                <a:rPr lang="pl-PL" sz="1600" b="0">
                  <a:latin typeface="Courier"/>
                </a:rPr>
                <a:t>  249   49   !      java.io.PrintStream::println (24 bytes)</a:t>
              </a:r>
            </a:p>
            <a:p>
              <a:pPr eaLnBrk="0" hangingPunct="0"/>
              <a:r>
                <a:rPr lang="pl-PL" sz="1600" b="0">
                  <a:latin typeface="Courier"/>
                </a:rPr>
                <a:t>  </a:t>
              </a:r>
            </a:p>
          </p:txBody>
        </p:sp>
        <p:sp>
          <p:nvSpPr>
            <p:cNvPr id="43013" name="TextBox 4"/>
            <p:cNvSpPr txBox="1">
              <a:spLocks noChangeArrowheads="1"/>
            </p:cNvSpPr>
            <p:nvPr/>
          </p:nvSpPr>
          <p:spPr bwMode="auto">
            <a:xfrm>
              <a:off x="457200" y="2286000"/>
              <a:ext cx="682799" cy="830997"/>
            </a:xfrm>
            <a:prstGeom prst="rect">
              <a:avLst/>
            </a:prstGeom>
            <a:noFill/>
            <a:ln w="9525">
              <a:noFill/>
              <a:miter lim="800000"/>
              <a:headEnd/>
              <a:tailEnd/>
            </a:ln>
          </p:spPr>
          <p:txBody>
            <a:bodyPr wrap="none">
              <a:spAutoFit/>
            </a:bodyPr>
            <a:lstStyle/>
            <a:p>
              <a:pPr eaLnBrk="0" hangingPunct="0"/>
              <a:r>
                <a:rPr lang="en-US" sz="1600" b="0"/>
                <a:t>Time</a:t>
              </a:r>
              <a:br>
                <a:rPr lang="en-US" sz="1600" b="0"/>
              </a:br>
              <a:r>
                <a:rPr lang="en-US" sz="1600" b="0"/>
                <a:t>offset</a:t>
              </a:r>
            </a:p>
            <a:p>
              <a:pPr eaLnBrk="0" hangingPunct="0"/>
              <a:r>
                <a:rPr lang="en-US" sz="1600" b="0"/>
                <a:t>(ms)</a:t>
              </a:r>
            </a:p>
          </p:txBody>
        </p:sp>
        <p:sp>
          <p:nvSpPr>
            <p:cNvPr id="43014" name="TextBox 5"/>
            <p:cNvSpPr txBox="1">
              <a:spLocks noChangeArrowheads="1"/>
            </p:cNvSpPr>
            <p:nvPr/>
          </p:nvSpPr>
          <p:spPr bwMode="auto">
            <a:xfrm>
              <a:off x="1143000" y="2286000"/>
              <a:ext cx="1005604" cy="584776"/>
            </a:xfrm>
            <a:prstGeom prst="rect">
              <a:avLst/>
            </a:prstGeom>
            <a:noFill/>
            <a:ln w="9525">
              <a:noFill/>
              <a:miter lim="800000"/>
              <a:headEnd/>
              <a:tailEnd/>
            </a:ln>
          </p:spPr>
          <p:txBody>
            <a:bodyPr wrap="none">
              <a:spAutoFit/>
            </a:bodyPr>
            <a:lstStyle/>
            <a:p>
              <a:pPr eaLnBrk="0" hangingPunct="0"/>
              <a:r>
                <a:rPr lang="en-US" sz="1600" b="0"/>
                <a:t>Compiler</a:t>
              </a:r>
              <a:br>
                <a:rPr lang="en-US" sz="1600" b="0"/>
              </a:br>
              <a:r>
                <a:rPr lang="en-US" sz="1600" b="0"/>
                <a:t>Task No</a:t>
              </a:r>
            </a:p>
          </p:txBody>
        </p:sp>
        <p:sp>
          <p:nvSpPr>
            <p:cNvPr id="43015" name="TextBox 6"/>
            <p:cNvSpPr txBox="1">
              <a:spLocks noChangeArrowheads="1"/>
            </p:cNvSpPr>
            <p:nvPr/>
          </p:nvSpPr>
          <p:spPr bwMode="auto">
            <a:xfrm>
              <a:off x="2819400" y="2286000"/>
              <a:ext cx="1097175" cy="584776"/>
            </a:xfrm>
            <a:prstGeom prst="rect">
              <a:avLst/>
            </a:prstGeom>
            <a:noFill/>
            <a:ln w="9525">
              <a:noFill/>
              <a:miter lim="800000"/>
              <a:headEnd/>
              <a:tailEnd/>
            </a:ln>
          </p:spPr>
          <p:txBody>
            <a:bodyPr wrap="none">
              <a:spAutoFit/>
            </a:bodyPr>
            <a:lstStyle/>
            <a:p>
              <a:pPr eaLnBrk="0" hangingPunct="0"/>
              <a:r>
                <a:rPr lang="en-US" sz="1600" b="0"/>
                <a:t>Name </a:t>
              </a:r>
              <a:br>
                <a:rPr lang="en-US" sz="1600" b="0"/>
              </a:br>
              <a:r>
                <a:rPr lang="en-US" sz="1600" b="0"/>
                <a:t>of method</a:t>
              </a:r>
            </a:p>
          </p:txBody>
        </p:sp>
        <p:sp>
          <p:nvSpPr>
            <p:cNvPr id="43016" name="TextBox 7"/>
            <p:cNvSpPr txBox="1">
              <a:spLocks noChangeArrowheads="1"/>
            </p:cNvSpPr>
            <p:nvPr/>
          </p:nvSpPr>
          <p:spPr bwMode="auto">
            <a:xfrm>
              <a:off x="6324600" y="2286000"/>
              <a:ext cx="1051390" cy="830997"/>
            </a:xfrm>
            <a:prstGeom prst="rect">
              <a:avLst/>
            </a:prstGeom>
            <a:noFill/>
            <a:ln w="9525">
              <a:noFill/>
              <a:miter lim="800000"/>
              <a:headEnd/>
              <a:tailEnd/>
            </a:ln>
          </p:spPr>
          <p:txBody>
            <a:bodyPr wrap="none">
              <a:spAutoFit/>
            </a:bodyPr>
            <a:lstStyle/>
            <a:p>
              <a:pPr eaLnBrk="0" hangingPunct="0"/>
              <a:r>
                <a:rPr lang="en-US" sz="1600" b="0"/>
                <a:t>Size of</a:t>
              </a:r>
            </a:p>
            <a:p>
              <a:pPr eaLnBrk="0" hangingPunct="0"/>
              <a:r>
                <a:rPr lang="en-US" sz="1600" b="0"/>
                <a:t>Compiled</a:t>
              </a:r>
              <a:br>
                <a:rPr lang="en-US" sz="1600" b="0"/>
              </a:br>
              <a:r>
                <a:rPr lang="en-US" sz="1600" b="0"/>
                <a:t>code</a:t>
              </a:r>
            </a:p>
          </p:txBody>
        </p:sp>
        <p:cxnSp>
          <p:nvCxnSpPr>
            <p:cNvPr id="43017" name="Straight Arrow Connector 9"/>
            <p:cNvCxnSpPr>
              <a:cxnSpLocks noChangeShapeType="1"/>
            </p:cNvCxnSpPr>
            <p:nvPr/>
          </p:nvCxnSpPr>
          <p:spPr bwMode="auto">
            <a:xfrm>
              <a:off x="762000" y="3124200"/>
              <a:ext cx="0" cy="426268"/>
            </a:xfrm>
            <a:prstGeom prst="straightConnector1">
              <a:avLst/>
            </a:prstGeom>
            <a:noFill/>
            <a:ln w="12700" algn="ctr">
              <a:solidFill>
                <a:schemeClr val="tx1"/>
              </a:solidFill>
              <a:round/>
              <a:headEnd/>
              <a:tailEnd type="stealth" w="lg" len="med"/>
            </a:ln>
          </p:spPr>
        </p:cxnSp>
        <p:cxnSp>
          <p:nvCxnSpPr>
            <p:cNvPr id="43018" name="Straight Arrow Connector 18"/>
            <p:cNvCxnSpPr>
              <a:cxnSpLocks noChangeShapeType="1"/>
            </p:cNvCxnSpPr>
            <p:nvPr/>
          </p:nvCxnSpPr>
          <p:spPr bwMode="auto">
            <a:xfrm>
              <a:off x="1447800" y="2895600"/>
              <a:ext cx="0" cy="654868"/>
            </a:xfrm>
            <a:prstGeom prst="straightConnector1">
              <a:avLst/>
            </a:prstGeom>
            <a:noFill/>
            <a:ln w="12700" algn="ctr">
              <a:solidFill>
                <a:schemeClr val="tx1"/>
              </a:solidFill>
              <a:round/>
              <a:headEnd/>
              <a:tailEnd type="stealth" w="lg" len="med"/>
            </a:ln>
          </p:spPr>
        </p:cxnSp>
        <p:cxnSp>
          <p:nvCxnSpPr>
            <p:cNvPr id="43019" name="Straight Arrow Connector 20"/>
            <p:cNvCxnSpPr>
              <a:cxnSpLocks noChangeShapeType="1"/>
            </p:cNvCxnSpPr>
            <p:nvPr/>
          </p:nvCxnSpPr>
          <p:spPr bwMode="auto">
            <a:xfrm>
              <a:off x="3276600" y="2895600"/>
              <a:ext cx="0" cy="654868"/>
            </a:xfrm>
            <a:prstGeom prst="straightConnector1">
              <a:avLst/>
            </a:prstGeom>
            <a:noFill/>
            <a:ln w="12700" algn="ctr">
              <a:solidFill>
                <a:schemeClr val="tx1"/>
              </a:solidFill>
              <a:round/>
              <a:headEnd/>
              <a:tailEnd type="stealth" w="lg" len="med"/>
            </a:ln>
          </p:spPr>
        </p:cxnSp>
        <p:cxnSp>
          <p:nvCxnSpPr>
            <p:cNvPr id="43020" name="Straight Arrow Connector 21"/>
            <p:cNvCxnSpPr>
              <a:cxnSpLocks noChangeShapeType="1"/>
            </p:cNvCxnSpPr>
            <p:nvPr/>
          </p:nvCxnSpPr>
          <p:spPr bwMode="auto">
            <a:xfrm>
              <a:off x="6705600" y="3124200"/>
              <a:ext cx="0" cy="350068"/>
            </a:xfrm>
            <a:prstGeom prst="straightConnector1">
              <a:avLst/>
            </a:prstGeom>
            <a:noFill/>
            <a:ln w="12700" algn="ctr">
              <a:solidFill>
                <a:schemeClr val="tx1"/>
              </a:solidFill>
              <a:round/>
              <a:headEnd/>
              <a:tailEnd type="stealth" w="lg" len="med"/>
            </a:ln>
          </p:spPr>
        </p:cxnSp>
        <p:sp>
          <p:nvSpPr>
            <p:cNvPr id="43021" name="TextBox 25"/>
            <p:cNvSpPr txBox="1">
              <a:spLocks noChangeArrowheads="1"/>
            </p:cNvSpPr>
            <p:nvPr/>
          </p:nvSpPr>
          <p:spPr bwMode="auto">
            <a:xfrm>
              <a:off x="1905000" y="4495800"/>
              <a:ext cx="5105400" cy="1323439"/>
            </a:xfrm>
            <a:prstGeom prst="rect">
              <a:avLst/>
            </a:prstGeom>
            <a:noFill/>
            <a:ln w="9525">
              <a:noFill/>
              <a:miter lim="800000"/>
              <a:headEnd/>
              <a:tailEnd/>
            </a:ln>
          </p:spPr>
          <p:txBody>
            <a:bodyPr>
              <a:spAutoFit/>
            </a:bodyPr>
            <a:lstStyle/>
            <a:p>
              <a:pPr eaLnBrk="0" hangingPunct="0"/>
              <a:r>
                <a:rPr lang="en-US" sz="1600" b="0"/>
                <a:t>Method flags:</a:t>
              </a:r>
            </a:p>
            <a:p>
              <a:pPr eaLnBrk="0" hangingPunct="0"/>
              <a:r>
                <a:rPr lang="en-US" sz="1600" b="0">
                  <a:latin typeface="Courier"/>
                </a:rPr>
                <a:t>!</a:t>
              </a:r>
              <a:r>
                <a:rPr lang="en-US" sz="1600" b="0"/>
                <a:t>	method has exception handler(s)</a:t>
              </a:r>
            </a:p>
            <a:p>
              <a:pPr eaLnBrk="0" hangingPunct="0"/>
              <a:r>
                <a:rPr lang="en-US" sz="1600" b="0">
                  <a:latin typeface="Courier"/>
                </a:rPr>
                <a:t>s</a:t>
              </a:r>
              <a:r>
                <a:rPr lang="en-US" sz="1600" b="0"/>
                <a:t>	method declared </a:t>
              </a:r>
              <a:r>
                <a:rPr lang="en-US" sz="1600" b="0">
                  <a:latin typeface="Courier"/>
                </a:rPr>
                <a:t>synchronized</a:t>
              </a:r>
              <a:r>
                <a:rPr lang="en-US" sz="1600" b="0"/>
                <a:t>	</a:t>
              </a:r>
            </a:p>
            <a:p>
              <a:pPr eaLnBrk="0" hangingPunct="0"/>
              <a:r>
                <a:rPr lang="en-US" sz="1600" b="0">
                  <a:latin typeface="Courier"/>
                </a:rPr>
                <a:t>n</a:t>
              </a:r>
              <a:r>
                <a:rPr lang="en-US" sz="1600" b="0"/>
                <a:t>	native method (no compilation, generate wrapper)</a:t>
              </a:r>
            </a:p>
            <a:p>
              <a:pPr eaLnBrk="0" hangingPunct="0"/>
              <a:r>
                <a:rPr lang="en-US" sz="1600" b="0">
                  <a:latin typeface="Courier"/>
                </a:rPr>
                <a:t>%</a:t>
              </a:r>
              <a:r>
                <a:rPr lang="en-US" sz="1600" b="0"/>
                <a:t>	on-stack replacement used</a:t>
              </a:r>
            </a:p>
          </p:txBody>
        </p:sp>
        <p:cxnSp>
          <p:nvCxnSpPr>
            <p:cNvPr id="43022" name="Straight Arrow Connector 26"/>
            <p:cNvCxnSpPr>
              <a:cxnSpLocks noChangeShapeType="1"/>
            </p:cNvCxnSpPr>
            <p:nvPr/>
          </p:nvCxnSpPr>
          <p:spPr bwMode="auto">
            <a:xfrm>
              <a:off x="2133600" y="4114800"/>
              <a:ext cx="0" cy="426268"/>
            </a:xfrm>
            <a:prstGeom prst="straightConnector1">
              <a:avLst/>
            </a:prstGeom>
            <a:noFill/>
            <a:ln w="12700" algn="ctr">
              <a:solidFill>
                <a:schemeClr val="tx1"/>
              </a:solidFill>
              <a:round/>
              <a:headEnd/>
              <a:tailEnd type="stealth" w="lg" len="med"/>
            </a:ln>
          </p:spPr>
        </p:cxnSp>
        <p:sp>
          <p:nvSpPr>
            <p:cNvPr id="43023" name="Left Brace 27"/>
            <p:cNvSpPr>
              <a:spLocks/>
            </p:cNvSpPr>
            <p:nvPr/>
          </p:nvSpPr>
          <p:spPr bwMode="auto">
            <a:xfrm rot="-5400000">
              <a:off x="2012685" y="3657600"/>
              <a:ext cx="228600" cy="685800"/>
            </a:xfrm>
            <a:prstGeom prst="leftBrace">
              <a:avLst>
                <a:gd name="adj1" fmla="val 35889"/>
                <a:gd name="adj2" fmla="val 50000"/>
              </a:avLst>
            </a:prstGeom>
            <a:noFill/>
            <a:ln w="12700" algn="ctr">
              <a:solidFill>
                <a:schemeClr val="tx1"/>
              </a:solidFill>
              <a:round/>
              <a:headEnd/>
              <a:tailEnd/>
            </a:ln>
          </p:spPr>
          <p:txBody>
            <a:bodyPr/>
            <a:lstStyle/>
            <a:p>
              <a:pPr eaLnBrk="0" hangingPunct="0"/>
              <a:endParaRPr lang="en-US" b="0"/>
            </a:p>
          </p:txBody>
        </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smtClean="0"/>
              <a:t>Dynamic Compiler Diagnostics</a:t>
            </a:r>
          </a:p>
        </p:txBody>
      </p:sp>
      <p:sp>
        <p:nvSpPr>
          <p:cNvPr id="45058" name="Content Placeholder 2"/>
          <p:cNvSpPr>
            <a:spLocks noGrp="1"/>
          </p:cNvSpPr>
          <p:nvPr>
            <p:ph idx="1"/>
          </p:nvPr>
        </p:nvSpPr>
        <p:spPr>
          <a:xfrm>
            <a:off x="381000" y="1066800"/>
            <a:ext cx="8382000" cy="2362200"/>
          </a:xfrm>
        </p:spPr>
        <p:txBody>
          <a:bodyPr/>
          <a:lstStyle/>
          <a:p>
            <a:r>
              <a:rPr lang="en-US" smtClean="0">
                <a:latin typeface="Courier"/>
              </a:rPr>
              <a:t>-Xbatch</a:t>
            </a:r>
            <a:r>
              <a:rPr lang="en-US" smtClean="0"/>
              <a:t> forces compiler into application thread</a:t>
            </a:r>
          </a:p>
          <a:p>
            <a:pPr lvl="2"/>
            <a:r>
              <a:rPr lang="en-US" smtClean="0"/>
              <a:t>application paused while compiler runs</a:t>
            </a:r>
          </a:p>
          <a:p>
            <a:pPr lvl="2"/>
            <a:r>
              <a:rPr lang="en-US" smtClean="0">
                <a:latin typeface="Courier"/>
              </a:rPr>
              <a:t>b</a:t>
            </a:r>
            <a:r>
              <a:rPr lang="en-US" smtClean="0"/>
              <a:t> flag shown for compilation</a:t>
            </a:r>
          </a:p>
          <a:p>
            <a:pPr lvl="2"/>
            <a:r>
              <a:rPr lang="en-US" smtClean="0"/>
              <a:t>overall time increases</a:t>
            </a:r>
          </a:p>
          <a:p>
            <a:pPr lvl="2"/>
            <a:endParaRPr lang="en-US" smtClean="0"/>
          </a:p>
        </p:txBody>
      </p:sp>
      <p:sp>
        <p:nvSpPr>
          <p:cNvPr id="4" name="TextBox 3"/>
          <p:cNvSpPr txBox="1"/>
          <p:nvPr/>
        </p:nvSpPr>
        <p:spPr>
          <a:xfrm>
            <a:off x="228600" y="2743200"/>
            <a:ext cx="8686800" cy="3786188"/>
          </a:xfrm>
          <a:prstGeom prst="rect">
            <a:avLst/>
          </a:prstGeom>
          <a:solidFill>
            <a:srgbClr val="E0F8E0"/>
          </a:solidFill>
          <a:ln>
            <a:solidFill>
              <a:srgbClr val="009D00"/>
            </a:solidFill>
          </a:ln>
        </p:spPr>
        <p:txBody>
          <a:bodyPr>
            <a:spAutoFit/>
          </a:bodyPr>
          <a:lstStyle/>
          <a:p>
            <a:pPr eaLnBrk="0" hangingPunct="0">
              <a:defRPr/>
            </a:pPr>
            <a:r>
              <a:rPr lang="en-US" sz="1600" b="0" dirty="0">
                <a:latin typeface="Courier"/>
                <a:ea typeface="ＭＳ Ｐゴシック" charset="0"/>
                <a:cs typeface="Courier"/>
              </a:rPr>
              <a:t>$ java </a:t>
            </a:r>
            <a:r>
              <a:rPr lang="en-US" sz="1600" b="0" dirty="0">
                <a:solidFill>
                  <a:srgbClr val="0000FF"/>
                </a:solidFill>
                <a:latin typeface="Courier"/>
                <a:ea typeface="ＭＳ Ｐゴシック" charset="0"/>
                <a:cs typeface="Courier"/>
              </a:rPr>
              <a:t>–</a:t>
            </a:r>
            <a:r>
              <a:rPr lang="en-US" sz="1600" b="0" dirty="0" err="1">
                <a:solidFill>
                  <a:srgbClr val="0000FF"/>
                </a:solidFill>
                <a:latin typeface="Courier"/>
                <a:ea typeface="ＭＳ Ｐゴシック" charset="0"/>
                <a:cs typeface="Courier"/>
              </a:rPr>
              <a:t>Xbatch</a:t>
            </a:r>
            <a:r>
              <a:rPr lang="en-US" sz="1600" b="0" dirty="0">
                <a:solidFill>
                  <a:srgbClr val="0000FF"/>
                </a:solidFill>
                <a:latin typeface="Courier"/>
                <a:ea typeface="ＭＳ Ｐゴシック" charset="0"/>
                <a:cs typeface="Courier"/>
              </a:rPr>
              <a:t> </a:t>
            </a:r>
            <a:r>
              <a:rPr lang="en-US" sz="1600" b="0" dirty="0">
                <a:latin typeface="Courier"/>
                <a:ea typeface="ＭＳ Ｐゴシック" charset="0"/>
                <a:cs typeface="Courier"/>
              </a:rPr>
              <a:t>-XX:-</a:t>
            </a:r>
            <a:r>
              <a:rPr lang="en-US" sz="1600" b="0" dirty="0" err="1">
                <a:latin typeface="Courier"/>
                <a:ea typeface="ＭＳ Ｐゴシック" charset="0"/>
                <a:cs typeface="Courier"/>
              </a:rPr>
              <a:t>TieredCompilation</a:t>
            </a:r>
            <a:r>
              <a:rPr lang="en-US" sz="1600" b="0" dirty="0">
                <a:latin typeface="Courier"/>
                <a:ea typeface="ＭＳ Ｐゴシック" charset="0"/>
                <a:cs typeface="Courier"/>
              </a:rPr>
              <a:t> -XX:+</a:t>
            </a:r>
            <a:r>
              <a:rPr lang="en-US" sz="1600" b="0" dirty="0" err="1">
                <a:latin typeface="Courier"/>
                <a:ea typeface="ＭＳ Ｐゴシック" charset="0"/>
                <a:cs typeface="Courier"/>
              </a:rPr>
              <a:t>PrintCompilation</a:t>
            </a: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HelloWorld</a:t>
            </a:r>
            <a:r>
              <a:rPr lang="en-US" sz="1600" b="0" dirty="0">
                <a:latin typeface="Courier"/>
                <a:ea typeface="ＭＳ Ｐゴシック" charset="0"/>
                <a:cs typeface="Courier"/>
              </a:rPr>
              <a:t> 2&gt; /</a:t>
            </a:r>
            <a:r>
              <a:rPr lang="en-US" sz="1600" b="0" dirty="0" err="1">
                <a:latin typeface="Courier"/>
                <a:ea typeface="ＭＳ Ｐゴシック" charset="0"/>
                <a:cs typeface="Courier"/>
              </a:rPr>
              <a:t>dev</a:t>
            </a:r>
            <a:r>
              <a:rPr lang="en-US" sz="1600" b="0" dirty="0">
                <a:latin typeface="Courier"/>
                <a:ea typeface="ＭＳ Ｐゴシック" charset="0"/>
                <a:cs typeface="Courier"/>
              </a:rPr>
              <a:t>/null</a:t>
            </a:r>
          </a:p>
          <a:p>
            <a:pPr eaLnBrk="0" hangingPunct="0">
              <a:defRPr/>
            </a:pPr>
            <a:endParaRPr lang="en-US" sz="1600" b="0" dirty="0">
              <a:latin typeface="Courier"/>
              <a:ea typeface="ＭＳ Ｐゴシック" charset="0"/>
              <a:cs typeface="Courier"/>
            </a:endParaRPr>
          </a:p>
          <a:p>
            <a:pPr eaLnBrk="0" hangingPunct="0">
              <a:defRPr/>
            </a:pPr>
            <a:r>
              <a:rPr lang="hr-HR" sz="1600" b="0" dirty="0">
                <a:latin typeface="Courier"/>
                <a:ea typeface="ＭＳ Ｐゴシック" charset="0"/>
                <a:cs typeface="Courier"/>
              </a:rPr>
              <a:t> 75    1    b    java.lang.String::hashCode (55 bytes)</a:t>
            </a:r>
          </a:p>
          <a:p>
            <a:pPr eaLnBrk="0" hangingPunct="0">
              <a:defRPr/>
            </a:pPr>
            <a:r>
              <a:rPr lang="hr-HR" sz="1600" b="0" dirty="0">
                <a:latin typeface="Courier"/>
                <a:ea typeface="ＭＳ Ｐゴシック" charset="0"/>
                <a:cs typeface="Courier"/>
              </a:rPr>
              <a:t> 84    2    b    java.lang.String::indexOf (70 bytes)</a:t>
            </a:r>
          </a:p>
          <a:p>
            <a:pPr eaLnBrk="0" hangingPunct="0">
              <a:defRPr/>
            </a:pPr>
            <a:r>
              <a:rPr lang="en-US" sz="1600" b="0" dirty="0">
                <a:latin typeface="Courier"/>
                <a:ea typeface="ＭＳ Ｐゴシック" charset="0"/>
                <a:cs typeface="Courier"/>
              </a:rPr>
              <a:t>112    3    b    sun.nio.cs.UTF_8$Encoder::</a:t>
            </a:r>
            <a:r>
              <a:rPr lang="en-US" sz="1600" b="0" dirty="0" err="1">
                <a:latin typeface="Courier"/>
                <a:ea typeface="ＭＳ Ｐゴシック" charset="0"/>
                <a:cs typeface="Courier"/>
              </a:rPr>
              <a:t>encodeArrayLoop</a:t>
            </a:r>
            <a:r>
              <a:rPr lang="en-US" sz="1600" b="0" dirty="0">
                <a:latin typeface="Courier"/>
                <a:ea typeface="ＭＳ Ｐゴシック" charset="0"/>
                <a:cs typeface="Courier"/>
              </a:rPr>
              <a:t> </a:t>
            </a:r>
            <a:br>
              <a:rPr lang="en-US" sz="1600" b="0" dirty="0">
                <a:latin typeface="Courier"/>
                <a:ea typeface="ＭＳ Ｐゴシック" charset="0"/>
                <a:cs typeface="Courier"/>
              </a:rPr>
            </a:br>
            <a:r>
              <a:rPr lang="en-US" sz="1600" b="0" dirty="0">
                <a:latin typeface="Courier"/>
                <a:ea typeface="ＭＳ Ｐゴシック" charset="0"/>
                <a:cs typeface="Courier"/>
              </a:rPr>
              <a:t>                                                         (489 bytes)</a:t>
            </a:r>
          </a:p>
          <a:p>
            <a:pPr eaLnBrk="0" hangingPunct="0">
              <a:defRPr/>
            </a:pPr>
            <a:r>
              <a:rPr lang="hr-HR" sz="1600" b="0" dirty="0">
                <a:latin typeface="Courier"/>
                <a:ea typeface="ＭＳ Ｐゴシック" charset="0"/>
                <a:cs typeface="Courier"/>
              </a:rPr>
              <a:t>141    4    b    java.nio.Buffer::position (43 bytes)</a:t>
            </a:r>
          </a:p>
          <a:p>
            <a:pPr eaLnBrk="0" hangingPunct="0">
              <a:defRPr/>
            </a:pPr>
            <a:r>
              <a:rPr lang="sk-SK" sz="1600" b="0" dirty="0">
                <a:latin typeface="Courier"/>
                <a:ea typeface="ＭＳ Ｐゴシック" charset="0"/>
                <a:cs typeface="Courier"/>
              </a:rPr>
              <a:t>143    5     n   java.lang.System::arraycopy (native)   (static)</a:t>
            </a:r>
          </a:p>
          <a:p>
            <a:pPr eaLnBrk="0" hangingPunct="0">
              <a:defRPr/>
            </a:pPr>
            <a:r>
              <a:rPr lang="hr-HR" sz="1600" b="0" dirty="0">
                <a:latin typeface="Courier"/>
                <a:ea typeface="ＭＳ Ｐゴシック" charset="0"/>
                <a:cs typeface="Courier"/>
              </a:rPr>
              <a:t>147    6    b    java.nio.Buffer::position (5 bytes)</a:t>
            </a:r>
          </a:p>
          <a:p>
            <a:pPr eaLnBrk="0" hangingPunct="0">
              <a:defRPr/>
            </a:pPr>
            <a:r>
              <a:rPr lang="en-US" sz="1600" b="0" dirty="0">
                <a:latin typeface="Courier"/>
                <a:ea typeface="ＭＳ Ｐゴシック" charset="0"/>
                <a:cs typeface="Courier"/>
              </a:rPr>
              <a:t>161    7    b    </a:t>
            </a:r>
            <a:r>
              <a:rPr lang="en-US" sz="1600" b="0" dirty="0" err="1">
                <a:latin typeface="Courier"/>
                <a:ea typeface="ＭＳ Ｐゴシック" charset="0"/>
                <a:cs typeface="Courier"/>
              </a:rPr>
              <a:t>java.nio.charset.CoderResult</a:t>
            </a:r>
            <a:r>
              <a:rPr lang="en-US" sz="1600" b="0" dirty="0">
                <a:latin typeface="Courier"/>
                <a:ea typeface="ＭＳ Ｐゴシック" charset="0"/>
                <a:cs typeface="Courier"/>
              </a:rPr>
              <a:t>::</a:t>
            </a:r>
            <a:r>
              <a:rPr lang="en-US" sz="1600" b="0" dirty="0" err="1">
                <a:latin typeface="Courier"/>
                <a:ea typeface="ＭＳ Ｐゴシック" charset="0"/>
                <a:cs typeface="Courier"/>
              </a:rPr>
              <a:t>isUnderflow</a:t>
            </a:r>
            <a:r>
              <a:rPr lang="en-US" sz="1600" b="0" dirty="0">
                <a:latin typeface="Courier"/>
                <a:ea typeface="ＭＳ Ｐゴシック" charset="0"/>
                <a:cs typeface="Courier"/>
              </a:rPr>
              <a:t> (13 bytes)</a:t>
            </a:r>
          </a:p>
          <a:p>
            <a:pPr eaLnBrk="0" hangingPunct="0">
              <a:defRPr/>
            </a:pPr>
            <a:r>
              <a:rPr lang="en-US" sz="1600" b="0" dirty="0">
                <a:latin typeface="Courier"/>
                <a:ea typeface="ＭＳ Ｐゴシック" charset="0"/>
                <a:cs typeface="Courier"/>
              </a:rPr>
              <a:t>161    8    b    </a:t>
            </a:r>
            <a:r>
              <a:rPr lang="en-US" sz="1600" b="0" dirty="0" err="1">
                <a:latin typeface="Courier"/>
                <a:ea typeface="ＭＳ Ｐゴシック" charset="0"/>
                <a:cs typeface="Courier"/>
              </a:rPr>
              <a:t>java.io.BufferedWriter</a:t>
            </a:r>
            <a:r>
              <a:rPr lang="en-US" sz="1600" b="0" dirty="0">
                <a:latin typeface="Courier"/>
                <a:ea typeface="ＭＳ Ｐゴシック" charset="0"/>
                <a:cs typeface="Courier"/>
              </a:rPr>
              <a:t>::</a:t>
            </a:r>
            <a:r>
              <a:rPr lang="en-US" sz="1600" b="0" dirty="0" err="1">
                <a:latin typeface="Courier"/>
                <a:ea typeface="ＭＳ Ｐゴシック" charset="0"/>
                <a:cs typeface="Courier"/>
              </a:rPr>
              <a:t>ensureOpen</a:t>
            </a:r>
            <a:r>
              <a:rPr lang="en-US" sz="1600" b="0" dirty="0">
                <a:latin typeface="Courier"/>
                <a:ea typeface="ＭＳ Ｐゴシック" charset="0"/>
                <a:cs typeface="Courier"/>
              </a:rPr>
              <a:t> (18 bytes)</a:t>
            </a:r>
          </a:p>
          <a:p>
            <a:pPr eaLnBrk="0" hangingPunct="0">
              <a:defRPr/>
            </a:pPr>
            <a:r>
              <a:rPr lang="hr-HR" sz="1600" b="0" dirty="0">
                <a:latin typeface="Courier"/>
                <a:ea typeface="ＭＳ Ｐゴシック" charset="0"/>
                <a:cs typeface="Courier"/>
              </a:rPr>
              <a:t>162    9    b    java.io.PrintStream::ensureOpen (18 bytes)</a:t>
            </a:r>
          </a:p>
          <a:p>
            <a:pPr marL="342900" indent="-342900" eaLnBrk="0" hangingPunct="0">
              <a:buFontTx/>
              <a:buAutoNum type="arabicPlain" startAt="162"/>
              <a:defRPr/>
            </a:pPr>
            <a:r>
              <a:rPr lang="en-US" sz="1600" b="0" dirty="0">
                <a:latin typeface="Courier"/>
                <a:ea typeface="ＭＳ Ｐゴシック" charset="0"/>
                <a:cs typeface="Courier"/>
              </a:rPr>
              <a:t>   10   !b    </a:t>
            </a:r>
            <a:r>
              <a:rPr lang="en-US" sz="1600" b="0" dirty="0" err="1">
                <a:latin typeface="Courier"/>
                <a:ea typeface="ＭＳ Ｐゴシック" charset="0"/>
                <a:cs typeface="Courier"/>
              </a:rPr>
              <a:t>java.io.BufferedWriter</a:t>
            </a:r>
            <a:r>
              <a:rPr lang="en-US" sz="1600" b="0" dirty="0">
                <a:latin typeface="Courier"/>
                <a:ea typeface="ＭＳ Ｐゴシック" charset="0"/>
                <a:cs typeface="Courier"/>
              </a:rPr>
              <a:t>::write (117 bytes)</a:t>
            </a:r>
          </a:p>
          <a:p>
            <a:pPr eaLnBrk="0" hangingPunct="0">
              <a:defRPr/>
            </a:pPr>
            <a:r>
              <a:rPr lang="en-US" sz="1600" b="0" dirty="0">
                <a:solidFill>
                  <a:srgbClr val="0000FF"/>
                </a:solidFill>
                <a:latin typeface="Courier"/>
                <a:ea typeface="ＭＳ Ｐゴシック" charset="0"/>
                <a:cs typeface="Courier"/>
              </a:rPr>
              <a: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r>
              <a:rPr lang="en-US" smtClean="0"/>
              <a:t>Dynamic Compiler Diagnostics</a:t>
            </a:r>
          </a:p>
        </p:txBody>
      </p:sp>
      <p:sp>
        <p:nvSpPr>
          <p:cNvPr id="47106" name="Content Placeholder 2"/>
          <p:cNvSpPr>
            <a:spLocks noGrp="1"/>
          </p:cNvSpPr>
          <p:nvPr>
            <p:ph idx="1"/>
          </p:nvPr>
        </p:nvSpPr>
        <p:spPr>
          <a:xfrm>
            <a:off x="381000" y="1066800"/>
            <a:ext cx="8382000" cy="685800"/>
          </a:xfrm>
        </p:spPr>
        <p:txBody>
          <a:bodyPr/>
          <a:lstStyle/>
          <a:p>
            <a:r>
              <a:rPr lang="en-US" smtClean="0"/>
              <a:t>Summary statistics can be obtained</a:t>
            </a:r>
          </a:p>
          <a:p>
            <a:pPr lvl="2"/>
            <a:endParaRPr lang="en-US" smtClean="0"/>
          </a:p>
        </p:txBody>
      </p:sp>
      <p:sp>
        <p:nvSpPr>
          <p:cNvPr id="47107" name="TextBox 3"/>
          <p:cNvSpPr txBox="1">
            <a:spLocks noChangeArrowheads="1"/>
          </p:cNvSpPr>
          <p:nvPr/>
        </p:nvSpPr>
        <p:spPr bwMode="auto">
          <a:xfrm>
            <a:off x="228600" y="1752600"/>
            <a:ext cx="8686800" cy="4770438"/>
          </a:xfrm>
          <a:prstGeom prst="rect">
            <a:avLst/>
          </a:prstGeom>
          <a:solidFill>
            <a:srgbClr val="E0F8E0"/>
          </a:solidFill>
          <a:ln w="9525">
            <a:solidFill>
              <a:srgbClr val="009D00"/>
            </a:solidFill>
            <a:miter lim="800000"/>
            <a:headEnd/>
            <a:tailEnd/>
          </a:ln>
        </p:spPr>
        <p:txBody>
          <a:bodyPr>
            <a:spAutoFit/>
          </a:bodyPr>
          <a:lstStyle/>
          <a:p>
            <a:pPr eaLnBrk="0" hangingPunct="0"/>
            <a:r>
              <a:rPr lang="en-US" sz="1600" b="0">
                <a:latin typeface="Courier"/>
              </a:rPr>
              <a:t>$ java -Xbatch -XX:-TieredCompilation -XX:+PrintCompilation </a:t>
            </a:r>
            <a:br>
              <a:rPr lang="en-US" sz="1600" b="0">
                <a:latin typeface="Courier"/>
              </a:rPr>
            </a:br>
            <a:r>
              <a:rPr lang="en-US" sz="1600" b="0">
                <a:latin typeface="Courier"/>
              </a:rPr>
              <a:t>                                </a:t>
            </a:r>
            <a:r>
              <a:rPr lang="en-US" sz="1600" b="0">
                <a:solidFill>
                  <a:srgbClr val="0000FF"/>
                </a:solidFill>
                <a:latin typeface="Courier"/>
              </a:rPr>
              <a:t>-XX:+CITime</a:t>
            </a:r>
            <a:r>
              <a:rPr lang="en-US" sz="1600" b="0">
                <a:latin typeface="Courier"/>
              </a:rPr>
              <a:t> HelloWorld 2&gt; /dev/null</a:t>
            </a:r>
          </a:p>
          <a:p>
            <a:pPr eaLnBrk="0" hangingPunct="0"/>
            <a:r>
              <a:rPr lang="hr-HR" sz="1600" b="0">
                <a:latin typeface="Courier"/>
              </a:rPr>
              <a:t>...</a:t>
            </a:r>
          </a:p>
          <a:p>
            <a:pPr eaLnBrk="0" hangingPunct="0"/>
            <a:r>
              <a:rPr lang="en-US" sz="1600" b="0">
                <a:latin typeface="Courier"/>
              </a:rPr>
              <a:t>Accumulated compiler times (for compiled methods only)</a:t>
            </a:r>
          </a:p>
          <a:p>
            <a:pPr eaLnBrk="0" hangingPunct="0"/>
            <a:r>
              <a:rPr lang="en-US" sz="1600" b="0">
                <a:latin typeface="Courier"/>
              </a:rPr>
              <a:t>------------------------------------------------</a:t>
            </a:r>
          </a:p>
          <a:p>
            <a:pPr eaLnBrk="0" hangingPunct="0"/>
            <a:r>
              <a:rPr lang="en-US" sz="1600" b="0">
                <a:latin typeface="Courier"/>
              </a:rPr>
              <a:t>  Total compilation time   :  0.195 s</a:t>
            </a:r>
          </a:p>
          <a:p>
            <a:pPr eaLnBrk="0" hangingPunct="0"/>
            <a:r>
              <a:rPr lang="en-US" sz="1600" b="0">
                <a:latin typeface="Courier"/>
              </a:rPr>
              <a:t>    Standard compilation   :  0.194 s, Average : 0.004</a:t>
            </a:r>
          </a:p>
          <a:p>
            <a:pPr eaLnBrk="0" hangingPunct="0"/>
            <a:r>
              <a:rPr lang="en-US" sz="1600" b="0">
                <a:latin typeface="Courier"/>
              </a:rPr>
              <a:t>    On stack replacement   :  0.001 s, Average : 0.001</a:t>
            </a:r>
          </a:p>
          <a:p>
            <a:pPr eaLnBrk="0" hangingPunct="0"/>
            <a:endParaRPr lang="en-US" sz="1600" b="0">
              <a:latin typeface="Courier"/>
            </a:endParaRPr>
          </a:p>
          <a:p>
            <a:pPr eaLnBrk="0" hangingPunct="0"/>
            <a:r>
              <a:rPr lang="en-US" sz="1600" b="0">
                <a:latin typeface="Courier"/>
              </a:rPr>
              <a:t>  Total compiled methods   :     52 methods</a:t>
            </a:r>
          </a:p>
          <a:p>
            <a:pPr eaLnBrk="0" hangingPunct="0"/>
            <a:r>
              <a:rPr lang="en-US" sz="1600" b="0">
                <a:latin typeface="Courier"/>
              </a:rPr>
              <a:t>    Standard compilation   :     51 methods</a:t>
            </a:r>
          </a:p>
          <a:p>
            <a:pPr eaLnBrk="0" hangingPunct="0"/>
            <a:r>
              <a:rPr lang="en-US" sz="1600" b="0">
                <a:latin typeface="Courier"/>
              </a:rPr>
              <a:t>    On stack replacement   :      1 methods</a:t>
            </a:r>
          </a:p>
          <a:p>
            <a:pPr eaLnBrk="0" hangingPunct="0"/>
            <a:r>
              <a:rPr lang="en-US" sz="1600" b="0">
                <a:latin typeface="Courier"/>
              </a:rPr>
              <a:t>  Total compiled bytecodes :  11838 bytes</a:t>
            </a:r>
          </a:p>
          <a:p>
            <a:pPr eaLnBrk="0" hangingPunct="0"/>
            <a:r>
              <a:rPr lang="en-US" sz="1600" b="0">
                <a:latin typeface="Courier"/>
              </a:rPr>
              <a:t>    Standard compilation   :  11820 bytes</a:t>
            </a:r>
          </a:p>
          <a:p>
            <a:pPr eaLnBrk="0" hangingPunct="0"/>
            <a:r>
              <a:rPr lang="en-US" sz="1600" b="0">
                <a:latin typeface="Courier"/>
              </a:rPr>
              <a:t>    On stack replacement   :     18 bytes</a:t>
            </a:r>
          </a:p>
          <a:p>
            <a:pPr eaLnBrk="0" hangingPunct="0"/>
            <a:r>
              <a:rPr lang="en-US" sz="1600" b="0">
                <a:latin typeface="Courier"/>
              </a:rPr>
              <a:t>  Average compilation speed:  60754 bytes/s</a:t>
            </a:r>
          </a:p>
          <a:p>
            <a:pPr eaLnBrk="0" hangingPunct="0"/>
            <a:endParaRPr lang="en-US" sz="1600" b="0">
              <a:latin typeface="Courier"/>
            </a:endParaRPr>
          </a:p>
          <a:p>
            <a:pPr eaLnBrk="0" hangingPunct="0"/>
            <a:r>
              <a:rPr lang="en-US" sz="1600" b="0">
                <a:latin typeface="Courier"/>
              </a:rPr>
              <a:t>  nmethod code size        :  57376 bytes</a:t>
            </a:r>
          </a:p>
          <a:p>
            <a:pPr eaLnBrk="0" hangingPunct="0"/>
            <a:r>
              <a:rPr lang="en-US" sz="1600" b="0">
                <a:latin typeface="Courier"/>
              </a:rPr>
              <a:t>  nmethod total size       : 111752 bytes</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smtClean="0"/>
              <a:t>On Stack Replacement?</a:t>
            </a:r>
          </a:p>
        </p:txBody>
      </p:sp>
      <p:sp>
        <p:nvSpPr>
          <p:cNvPr id="49154" name="Content Placeholder 2"/>
          <p:cNvSpPr>
            <a:spLocks noGrp="1"/>
          </p:cNvSpPr>
          <p:nvPr>
            <p:ph idx="1"/>
          </p:nvPr>
        </p:nvSpPr>
        <p:spPr>
          <a:xfrm>
            <a:off x="381000" y="1066800"/>
            <a:ext cx="8382000" cy="3733800"/>
          </a:xfrm>
        </p:spPr>
        <p:txBody>
          <a:bodyPr/>
          <a:lstStyle/>
          <a:p>
            <a:r>
              <a:rPr lang="en-US" smtClean="0"/>
              <a:t>Normal compilation triggered by call count</a:t>
            </a:r>
          </a:p>
          <a:p>
            <a:pPr lvl="2"/>
            <a:r>
              <a:rPr lang="en-US" smtClean="0"/>
              <a:t>method has been called a specific number of times</a:t>
            </a:r>
          </a:p>
          <a:p>
            <a:pPr lvl="2"/>
            <a:r>
              <a:rPr lang="en-US" smtClean="0">
                <a:latin typeface="Courier"/>
              </a:rPr>
              <a:t>-XX:CompileThreshold</a:t>
            </a:r>
          </a:p>
          <a:p>
            <a:pPr lvl="2"/>
            <a:r>
              <a:rPr lang="en-US" smtClean="0">
                <a:cs typeface="Arial" charset="0"/>
              </a:rPr>
              <a:t>defaults to 10000</a:t>
            </a:r>
          </a:p>
          <a:p>
            <a:pPr lvl="2"/>
            <a:endParaRPr lang="en-US" smtClean="0">
              <a:cs typeface="Arial" charset="0"/>
            </a:endParaRPr>
          </a:p>
          <a:p>
            <a:r>
              <a:rPr lang="en-US" smtClean="0">
                <a:cs typeface="Arial" charset="0"/>
              </a:rPr>
              <a:t>JVM can detect method that is in long loop</a:t>
            </a:r>
          </a:p>
          <a:p>
            <a:pPr lvl="2"/>
            <a:r>
              <a:rPr lang="en-US" smtClean="0">
                <a:cs typeface="Arial" charset="0"/>
              </a:rPr>
              <a:t>e.g. </a:t>
            </a:r>
            <a:r>
              <a:rPr lang="en-US" smtClean="0">
                <a:latin typeface="Courier"/>
              </a:rPr>
              <a:t>main</a:t>
            </a:r>
            <a:r>
              <a:rPr lang="en-US" smtClean="0">
                <a:cs typeface="Arial" charset="0"/>
              </a:rPr>
              <a:t> in example </a:t>
            </a:r>
          </a:p>
          <a:p>
            <a:pPr lvl="2"/>
            <a:endParaRPr lang="en-US" smtClean="0">
              <a:cs typeface="Arial" charset="0"/>
            </a:endParaRPr>
          </a:p>
          <a:p>
            <a:r>
              <a:rPr lang="en-US" smtClean="0">
                <a:cs typeface="Arial" charset="0"/>
              </a:rPr>
              <a:t>Compiler can replace method while it is executing</a:t>
            </a:r>
          </a:p>
          <a:p>
            <a:pPr lvl="2"/>
            <a:r>
              <a:rPr lang="en-US" smtClean="0">
                <a:cs typeface="Arial" charset="0"/>
              </a:rPr>
              <a:t>On Stack Replacement</a:t>
            </a:r>
          </a:p>
        </p:txBody>
      </p:sp>
      <p:sp>
        <p:nvSpPr>
          <p:cNvPr id="49155" name="TextBox 3"/>
          <p:cNvSpPr txBox="1">
            <a:spLocks noChangeArrowheads="1"/>
          </p:cNvSpPr>
          <p:nvPr/>
        </p:nvSpPr>
        <p:spPr bwMode="auto">
          <a:xfrm>
            <a:off x="304800" y="4876800"/>
            <a:ext cx="8534400" cy="830263"/>
          </a:xfrm>
          <a:prstGeom prst="rect">
            <a:avLst/>
          </a:prstGeom>
          <a:solidFill>
            <a:srgbClr val="E0F8E0"/>
          </a:solidFill>
          <a:ln w="9525">
            <a:solidFill>
              <a:srgbClr val="009D00"/>
            </a:solidFill>
            <a:miter lim="800000"/>
            <a:headEnd/>
            <a:tailEnd/>
          </a:ln>
        </p:spPr>
        <p:txBody>
          <a:bodyPr>
            <a:spAutoFit/>
          </a:bodyPr>
          <a:lstStyle/>
          <a:p>
            <a:pPr eaLnBrk="0" hangingPunct="0"/>
            <a:r>
              <a:rPr lang="pl-PL" sz="1600" b="0">
                <a:latin typeface="Courier"/>
              </a:rPr>
              <a:t> </a:t>
            </a:r>
          </a:p>
          <a:p>
            <a:pPr eaLnBrk="0" hangingPunct="0"/>
            <a:r>
              <a:rPr lang="en-US" sz="1600" b="0">
                <a:latin typeface="Courier"/>
              </a:rPr>
              <a:t> 422   54 </a:t>
            </a:r>
            <a:r>
              <a:rPr lang="en-US" sz="1600" b="0">
                <a:solidFill>
                  <a:srgbClr val="0000FF"/>
                </a:solidFill>
                <a:latin typeface="Courier"/>
              </a:rPr>
              <a:t>%</a:t>
            </a:r>
            <a:r>
              <a:rPr lang="en-US" sz="1600" b="0">
                <a:latin typeface="Courier"/>
              </a:rPr>
              <a:t>  b        HelloWorld::main @ 2 (18 bytes)</a:t>
            </a:r>
            <a:r>
              <a:rPr lang="pl-PL" sz="1600" b="0">
                <a:latin typeface="Courier"/>
              </a:rPr>
              <a:t> </a:t>
            </a:r>
          </a:p>
          <a:p>
            <a:pPr eaLnBrk="0" hangingPunct="0"/>
            <a:r>
              <a:rPr lang="pl-PL" sz="1600" b="0">
                <a:latin typeface="Courier"/>
              </a:rPr>
              <a:t> </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GB" dirty="0" err="1" smtClean="0">
                <a:latin typeface="Courier"/>
                <a:cs typeface="Courier"/>
              </a:rPr>
              <a:t>LogCompilation</a:t>
            </a:r>
            <a:endParaRPr lang="en-US" dirty="0" smtClean="0">
              <a:latin typeface="Courier"/>
              <a:cs typeface="Courier"/>
            </a:endParaRPr>
          </a:p>
        </p:txBody>
      </p:sp>
      <p:sp>
        <p:nvSpPr>
          <p:cNvPr id="51202" name="Rectangle 3"/>
          <p:cNvSpPr>
            <a:spLocks noGrp="1" noChangeArrowheads="1"/>
          </p:cNvSpPr>
          <p:nvPr>
            <p:ph type="body" idx="1"/>
          </p:nvPr>
        </p:nvSpPr>
        <p:spPr/>
        <p:txBody>
          <a:bodyPr/>
          <a:lstStyle/>
          <a:p>
            <a:r>
              <a:rPr lang="en-GB" dirty="0" smtClean="0"/>
              <a:t>For more detail than </a:t>
            </a:r>
            <a:r>
              <a:rPr lang="en-GB" dirty="0" err="1" smtClean="0">
                <a:latin typeface="Courier New" pitchFamily="49" charset="0"/>
              </a:rPr>
              <a:t>PrintCompilation</a:t>
            </a:r>
            <a:r>
              <a:rPr lang="en-GB" dirty="0" smtClean="0"/>
              <a:t> provides</a:t>
            </a:r>
          </a:p>
          <a:p>
            <a:pPr lvl="1"/>
            <a:endParaRPr lang="en-GB" dirty="0" smtClean="0"/>
          </a:p>
          <a:p>
            <a:r>
              <a:rPr lang="en-GB" dirty="0" smtClean="0"/>
              <a:t>Generates a detailed (&amp; large) XML file</a:t>
            </a:r>
          </a:p>
          <a:p>
            <a:pPr lvl="1"/>
            <a:r>
              <a:rPr lang="en-GB" dirty="0" smtClean="0"/>
              <a:t>Often 100s of MB</a:t>
            </a:r>
          </a:p>
          <a:p>
            <a:pPr lvl="1"/>
            <a:endParaRPr lang="en-GB" dirty="0" smtClean="0"/>
          </a:p>
          <a:p>
            <a:r>
              <a:rPr lang="en-GB" dirty="0" smtClean="0"/>
              <a:t>Full detail of compilation events</a:t>
            </a:r>
          </a:p>
          <a:p>
            <a:pPr lvl="1"/>
            <a:endParaRPr lang="en-GB" dirty="0" smtClean="0"/>
          </a:p>
          <a:p>
            <a:r>
              <a:rPr lang="en-GB" dirty="0" smtClean="0"/>
              <a:t>Hard to handle without tooling (e.g. </a:t>
            </a:r>
            <a:r>
              <a:rPr lang="en-GB" dirty="0" err="1" smtClean="0"/>
              <a:t>JITWatch</a:t>
            </a:r>
            <a:r>
              <a:rPr lang="en-GB" dirty="0" smtClean="0"/>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smtClean="0"/>
              <a:t>Viewing Assembly Code</a:t>
            </a:r>
          </a:p>
        </p:txBody>
      </p:sp>
      <p:sp>
        <p:nvSpPr>
          <p:cNvPr id="52226" name="Content Placeholder 2"/>
          <p:cNvSpPr>
            <a:spLocks noGrp="1"/>
          </p:cNvSpPr>
          <p:nvPr>
            <p:ph idx="1"/>
          </p:nvPr>
        </p:nvSpPr>
        <p:spPr>
          <a:xfrm>
            <a:off x="381000" y="1066800"/>
            <a:ext cx="8382000" cy="914400"/>
          </a:xfrm>
        </p:spPr>
        <p:txBody>
          <a:bodyPr/>
          <a:lstStyle/>
          <a:p>
            <a:r>
              <a:rPr lang="en-US" smtClean="0"/>
              <a:t>Possible to see assembly code output from compiler</a:t>
            </a:r>
          </a:p>
          <a:p>
            <a:pPr lvl="2"/>
            <a:r>
              <a:rPr lang="en-US" smtClean="0"/>
              <a:t>requires additional library for display</a:t>
            </a:r>
          </a:p>
        </p:txBody>
      </p:sp>
      <p:sp>
        <p:nvSpPr>
          <p:cNvPr id="4" name="Text Box 4"/>
          <p:cNvSpPr txBox="1">
            <a:spLocks noChangeArrowheads="1"/>
          </p:cNvSpPr>
          <p:nvPr/>
        </p:nvSpPr>
        <p:spPr bwMode="auto">
          <a:xfrm>
            <a:off x="1331640" y="2276872"/>
            <a:ext cx="6172200" cy="3440113"/>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public class </a:t>
            </a:r>
            <a:r>
              <a:rPr lang="en-US" sz="1600" b="0" dirty="0" err="1">
                <a:latin typeface="Courier"/>
                <a:ea typeface="ＭＳ Ｐゴシック" charset="0"/>
                <a:cs typeface="Courier"/>
              </a:rPr>
              <a:t>TinyExample</a:t>
            </a:r>
            <a:r>
              <a:rPr lang="en-US" sz="1600" b="0" dirty="0">
                <a:latin typeface="Courier"/>
                <a:ea typeface="ＭＳ Ｐゴシック" charset="0"/>
                <a:cs typeface="Courier"/>
              </a:rPr>
              <a:t> {</a:t>
            </a:r>
          </a:p>
          <a:p>
            <a:pPr eaLnBrk="0" hangingPunct="0">
              <a:defRPr/>
            </a:pPr>
            <a:endParaRPr lang="en-US" sz="1600" b="0" dirty="0">
              <a:latin typeface="Courier"/>
              <a:ea typeface="ＭＳ Ｐゴシック" charset="0"/>
              <a:cs typeface="Courier"/>
            </a:endParaRPr>
          </a:p>
          <a:p>
            <a:pPr eaLnBrk="0" hangingPunct="0">
              <a:defRPr/>
            </a:pPr>
            <a:r>
              <a:rPr lang="en-US" sz="1600" b="0" dirty="0">
                <a:latin typeface="Courier"/>
                <a:ea typeface="ＭＳ Ｐゴシック" charset="0"/>
                <a:cs typeface="Courier"/>
              </a:rPr>
              <a:t>  public static void main ( String [] </a:t>
            </a:r>
            <a:r>
              <a:rPr lang="en-US" sz="1600" b="0" dirty="0" err="1">
                <a:latin typeface="Courier"/>
                <a:ea typeface="ＭＳ Ｐゴシック" charset="0"/>
                <a:cs typeface="Courier"/>
              </a:rPr>
              <a:t>args</a:t>
            </a:r>
            <a:r>
              <a:rPr lang="en-US" sz="1600" b="0" dirty="0">
                <a:latin typeface="Courier"/>
                <a:ea typeface="ＭＳ Ｐゴシック" charset="0"/>
                <a:cs typeface="Courier"/>
              </a:rPr>
              <a:t> ) {</a:t>
            </a:r>
          </a:p>
          <a:p>
            <a:pPr eaLnBrk="0" hangingPunct="0">
              <a:defRPr/>
            </a:pPr>
            <a:r>
              <a:rPr lang="en-US" sz="1600" b="0" dirty="0">
                <a:latin typeface="Courier"/>
                <a:ea typeface="ＭＳ Ｐゴシック" charset="0"/>
                <a:cs typeface="Courier"/>
              </a:rPr>
              <a:t>    for ( </a:t>
            </a:r>
            <a:r>
              <a:rPr lang="en-US" sz="1600" b="0" dirty="0" err="1">
                <a:latin typeface="Courier"/>
                <a:ea typeface="ＭＳ Ｐゴシック" charset="0"/>
                <a:cs typeface="Courier"/>
              </a:rPr>
              <a:t>int</a:t>
            </a:r>
            <a:r>
              <a:rPr lang="en-US" sz="1600" b="0" dirty="0">
                <a:latin typeface="Courier"/>
                <a:ea typeface="ＭＳ Ｐゴシック" charset="0"/>
                <a:cs typeface="Courier"/>
              </a:rPr>
              <a:t> </a:t>
            </a:r>
            <a:r>
              <a:rPr lang="en-US" sz="1600" b="0" dirty="0" err="1">
                <a:latin typeface="Courier"/>
                <a:ea typeface="ＭＳ Ｐゴシック" charset="0"/>
                <a:cs typeface="Courier"/>
              </a:rPr>
              <a:t>i</a:t>
            </a:r>
            <a:r>
              <a:rPr lang="en-US" sz="1600" b="0" dirty="0">
                <a:latin typeface="Courier"/>
                <a:ea typeface="ＭＳ Ｐゴシック" charset="0"/>
                <a:cs typeface="Courier"/>
              </a:rPr>
              <a:t>=0; </a:t>
            </a:r>
            <a:r>
              <a:rPr lang="en-US" sz="1600" b="0" dirty="0" err="1">
                <a:latin typeface="Courier"/>
                <a:ea typeface="ＭＳ Ｐゴシック" charset="0"/>
                <a:cs typeface="Courier"/>
              </a:rPr>
              <a:t>i</a:t>
            </a:r>
            <a:r>
              <a:rPr lang="en-US" sz="1600" b="0" dirty="0">
                <a:latin typeface="Courier"/>
                <a:ea typeface="ＭＳ Ｐゴシック" charset="0"/>
                <a:cs typeface="Courier"/>
              </a:rPr>
              <a:t> &lt; 1000000; </a:t>
            </a:r>
            <a:r>
              <a:rPr lang="en-US" sz="1600" b="0" dirty="0" err="1">
                <a:latin typeface="Courier"/>
                <a:ea typeface="ＭＳ Ｐゴシック" charset="0"/>
                <a:cs typeface="Courier"/>
              </a:rPr>
              <a:t>i</a:t>
            </a:r>
            <a:r>
              <a:rPr lang="en-US" sz="1600" b="0" dirty="0">
                <a:latin typeface="Courier"/>
                <a:ea typeface="ＭＳ Ｐゴシック" charset="0"/>
                <a:cs typeface="Courier"/>
              </a:rPr>
              <a:t>++ ) {</a:t>
            </a:r>
          </a:p>
          <a:p>
            <a:pPr eaLnBrk="0" hangingPunct="0">
              <a:defRPr/>
            </a:pPr>
            <a:r>
              <a:rPr lang="cs-CZ" sz="1600" b="0" dirty="0">
                <a:latin typeface="Courier"/>
                <a:ea typeface="ＭＳ Ｐゴシック" charset="0"/>
                <a:cs typeface="Courier"/>
              </a:rPr>
              <a:t>      </a:t>
            </a:r>
            <a:r>
              <a:rPr lang="cs-CZ" sz="1600" b="0" dirty="0" err="1">
                <a:latin typeface="Courier"/>
                <a:ea typeface="ＭＳ Ｐゴシック" charset="0"/>
                <a:cs typeface="Courier"/>
              </a:rPr>
              <a:t>tiny</a:t>
            </a:r>
            <a:r>
              <a:rPr lang="cs-CZ" sz="1600" b="0" dirty="0">
                <a:latin typeface="Courier"/>
                <a:ea typeface="ＭＳ Ｐゴシック" charset="0"/>
                <a:cs typeface="Courier"/>
              </a:rPr>
              <a:t>();</a:t>
            </a:r>
          </a:p>
          <a:p>
            <a:pPr eaLnBrk="0" hangingPunct="0">
              <a:defRPr/>
            </a:pPr>
            <a:r>
              <a:rPr lang="cs-CZ" sz="1600" b="0" dirty="0">
                <a:latin typeface="Courier"/>
                <a:ea typeface="ＭＳ Ｐゴシック" charset="0"/>
                <a:cs typeface="Courier"/>
              </a:rPr>
              <a:t>    }</a:t>
            </a:r>
          </a:p>
          <a:p>
            <a:pPr eaLnBrk="0" hangingPunct="0">
              <a:defRPr/>
            </a:pPr>
            <a:r>
              <a:rPr lang="cs-CZ" sz="1600" b="0" dirty="0">
                <a:latin typeface="Courier"/>
                <a:ea typeface="ＭＳ Ｐゴシック" charset="0"/>
                <a:cs typeface="Courier"/>
              </a:rPr>
              <a:t>  }</a:t>
            </a:r>
          </a:p>
          <a:p>
            <a:pPr eaLnBrk="0" hangingPunct="0">
              <a:defRPr/>
            </a:pPr>
            <a:endParaRPr lang="cs-CZ" sz="1600" b="0" dirty="0">
              <a:latin typeface="Courier"/>
              <a:ea typeface="ＭＳ Ｐゴシック" charset="0"/>
              <a:cs typeface="Courier"/>
            </a:endParaRPr>
          </a:p>
          <a:p>
            <a:pPr eaLnBrk="0" hangingPunct="0">
              <a:defRPr/>
            </a:pPr>
            <a:r>
              <a:rPr lang="cs-CZ" sz="1600" b="0" dirty="0">
                <a:latin typeface="Courier"/>
                <a:ea typeface="ＭＳ Ｐゴシック" charset="0"/>
                <a:cs typeface="Courier"/>
              </a:rPr>
              <a:t>  </a:t>
            </a:r>
            <a:r>
              <a:rPr lang="cs-CZ" sz="1600" b="0" dirty="0" err="1">
                <a:latin typeface="Courier"/>
                <a:ea typeface="ＭＳ Ｐゴシック" charset="0"/>
                <a:cs typeface="Courier"/>
              </a:rPr>
              <a:t>private</a:t>
            </a:r>
            <a:r>
              <a:rPr lang="cs-CZ" sz="1600" b="0" dirty="0">
                <a:latin typeface="Courier"/>
                <a:ea typeface="ＭＳ Ｐゴシック" charset="0"/>
                <a:cs typeface="Courier"/>
              </a:rPr>
              <a:t> static </a:t>
            </a:r>
            <a:r>
              <a:rPr lang="cs-CZ" sz="1600" b="0" dirty="0" err="1">
                <a:latin typeface="Courier"/>
                <a:ea typeface="ＭＳ Ｐゴシック" charset="0"/>
                <a:cs typeface="Courier"/>
              </a:rPr>
              <a:t>int</a:t>
            </a:r>
            <a:r>
              <a:rPr lang="cs-CZ" sz="1600" b="0" dirty="0">
                <a:latin typeface="Courier"/>
                <a:ea typeface="ＭＳ Ｐゴシック" charset="0"/>
                <a:cs typeface="Courier"/>
              </a:rPr>
              <a:t> </a:t>
            </a:r>
            <a:r>
              <a:rPr lang="cs-CZ" sz="1600" b="0" dirty="0" err="1">
                <a:latin typeface="Courier"/>
                <a:ea typeface="ＭＳ Ｐゴシック" charset="0"/>
                <a:cs typeface="Courier"/>
              </a:rPr>
              <a:t>tiny</a:t>
            </a:r>
            <a:r>
              <a:rPr lang="cs-CZ" sz="1600" b="0" dirty="0">
                <a:latin typeface="Courier"/>
                <a:ea typeface="ＭＳ Ｐゴシック" charset="0"/>
                <a:cs typeface="Courier"/>
              </a:rPr>
              <a:t>() {</a:t>
            </a:r>
          </a:p>
          <a:p>
            <a:pPr eaLnBrk="0" hangingPunct="0">
              <a:defRPr/>
            </a:pPr>
            <a:r>
              <a:rPr lang="is-IS" sz="1600" b="0" dirty="0">
                <a:latin typeface="Courier"/>
                <a:ea typeface="ＭＳ Ｐゴシック" charset="0"/>
                <a:cs typeface="Courier"/>
              </a:rPr>
              <a:t>    return 1 + 1;</a:t>
            </a:r>
          </a:p>
          <a:p>
            <a:pPr eaLnBrk="0" hangingPunct="0">
              <a:defRPr/>
            </a:pPr>
            <a:r>
              <a:rPr lang="is-IS" sz="1600" b="0" dirty="0">
                <a:latin typeface="Courier"/>
                <a:ea typeface="ＭＳ Ｐゴシック" charset="0"/>
                <a:cs typeface="Courier"/>
              </a:rPr>
              <a:t>  }</a:t>
            </a:r>
          </a:p>
          <a:p>
            <a:pPr eaLnBrk="0" hangingPunct="0">
              <a:defRPr/>
            </a:pPr>
            <a:endParaRPr lang="is-IS" sz="1600" b="0" dirty="0">
              <a:latin typeface="Courier"/>
              <a:ea typeface="ＭＳ Ｐゴシック" charset="0"/>
              <a:cs typeface="Courier"/>
            </a:endParaRPr>
          </a:p>
          <a:p>
            <a:pPr eaLnBrk="0" hangingPunct="0">
              <a:defRPr/>
            </a:pPr>
            <a:r>
              <a:rPr lang="is-IS" sz="1600" b="0" dirty="0">
                <a:latin typeface="Courier"/>
                <a:ea typeface="ＭＳ Ｐゴシック" charset="0"/>
                <a:cs typeface="Courier"/>
              </a:rPr>
              <a:t>}</a:t>
            </a:r>
            <a:endParaRPr lang="it-IT" sz="1600" b="0" dirty="0">
              <a:latin typeface="Courier"/>
              <a:ea typeface="ＭＳ Ｐゴシック" charset="0"/>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GB" smtClean="0"/>
              <a:t>Classes and Class Files</a:t>
            </a:r>
          </a:p>
        </p:txBody>
      </p:sp>
      <p:sp>
        <p:nvSpPr>
          <p:cNvPr id="18434" name="Rectangle 3"/>
          <p:cNvSpPr>
            <a:spLocks noGrp="1" noChangeArrowheads="1"/>
          </p:cNvSpPr>
          <p:nvPr>
            <p:ph type="body" idx="1"/>
          </p:nvPr>
        </p:nvSpPr>
        <p:spPr>
          <a:xfrm>
            <a:off x="381000" y="1066800"/>
            <a:ext cx="8686800" cy="1066800"/>
          </a:xfrm>
        </p:spPr>
        <p:txBody>
          <a:bodyPr/>
          <a:lstStyle/>
          <a:p>
            <a:r>
              <a:rPr lang="en-GB" smtClean="0"/>
              <a:t>Use </a:t>
            </a:r>
            <a:r>
              <a:rPr lang="en-GB" smtClean="0">
                <a:latin typeface="Courier"/>
              </a:rPr>
              <a:t>javap</a:t>
            </a:r>
            <a:r>
              <a:rPr lang="en-GB" smtClean="0"/>
              <a:t> to examine class file</a:t>
            </a:r>
          </a:p>
        </p:txBody>
      </p:sp>
      <p:sp>
        <p:nvSpPr>
          <p:cNvPr id="58372" name="Text Box 4"/>
          <p:cNvSpPr txBox="1">
            <a:spLocks noChangeArrowheads="1"/>
          </p:cNvSpPr>
          <p:nvPr/>
        </p:nvSpPr>
        <p:spPr bwMode="auto">
          <a:xfrm>
            <a:off x="609600" y="1600200"/>
            <a:ext cx="6172200" cy="1471613"/>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public class HelloWorld0 {</a:t>
            </a:r>
          </a:p>
          <a:p>
            <a:pPr eaLnBrk="0" hangingPunct="0">
              <a:defRPr/>
            </a:pPr>
            <a:r>
              <a:rPr lang="en-US" sz="1600" b="0" dirty="0">
                <a:latin typeface="Courier"/>
                <a:ea typeface="ＭＳ Ｐゴシック" charset="0"/>
                <a:cs typeface="Courier"/>
              </a:rPr>
              <a:t>  public static void main ( String [] </a:t>
            </a:r>
            <a:r>
              <a:rPr lang="en-US" sz="1600" b="0" dirty="0" err="1">
                <a:latin typeface="Courier"/>
                <a:ea typeface="ＭＳ Ｐゴシック" charset="0"/>
                <a:cs typeface="Courier"/>
              </a:rPr>
              <a:t>args</a:t>
            </a:r>
            <a:r>
              <a:rPr lang="en-US" sz="1600" b="0" dirty="0">
                <a:latin typeface="Courier"/>
                <a:ea typeface="ＭＳ Ｐゴシック" charset="0"/>
                <a:cs typeface="Courier"/>
              </a:rPr>
              <a:t> ) {</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System.out.println</a:t>
            </a:r>
            <a:r>
              <a:rPr lang="en-US" sz="1600" b="0" dirty="0">
                <a:latin typeface="Courier"/>
                <a:ea typeface="ＭＳ Ｐゴシック" charset="0"/>
                <a:cs typeface="Courier"/>
              </a:rPr>
              <a:t>("Hello, it's Java time");</a:t>
            </a:r>
          </a:p>
          <a:p>
            <a:pPr eaLnBrk="0" hangingPunct="0">
              <a:defRPr/>
            </a:pP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a:t>
            </a:r>
            <a:endParaRPr lang="en-GB" sz="1600" b="0" dirty="0">
              <a:latin typeface="Courier"/>
              <a:ea typeface="ＭＳ Ｐゴシック" charset="-128"/>
              <a:cs typeface="Courier"/>
            </a:endParaRPr>
          </a:p>
        </p:txBody>
      </p:sp>
      <p:sp>
        <p:nvSpPr>
          <p:cNvPr id="18436" name="TextBox 1"/>
          <p:cNvSpPr txBox="1">
            <a:spLocks noChangeArrowheads="1"/>
          </p:cNvSpPr>
          <p:nvPr/>
        </p:nvSpPr>
        <p:spPr bwMode="auto">
          <a:xfrm>
            <a:off x="5410200" y="1371600"/>
            <a:ext cx="1731963" cy="338138"/>
          </a:xfrm>
          <a:prstGeom prst="rect">
            <a:avLst/>
          </a:prstGeom>
          <a:solidFill>
            <a:schemeClr val="bg1"/>
          </a:solidFill>
          <a:ln w="9525">
            <a:solidFill>
              <a:schemeClr val="tx1"/>
            </a:solidFill>
            <a:miter lim="800000"/>
            <a:headEnd/>
            <a:tailEnd/>
          </a:ln>
        </p:spPr>
        <p:txBody>
          <a:bodyPr wrap="none">
            <a:spAutoFit/>
          </a:bodyPr>
          <a:lstStyle/>
          <a:p>
            <a:pPr eaLnBrk="0" hangingPunct="0"/>
            <a:r>
              <a:rPr lang="en-US" sz="1600" b="0"/>
              <a:t>HelloWorld0.java</a:t>
            </a:r>
          </a:p>
        </p:txBody>
      </p:sp>
      <p:sp>
        <p:nvSpPr>
          <p:cNvPr id="18437" name="TextBox 2"/>
          <p:cNvSpPr txBox="1">
            <a:spLocks noChangeArrowheads="1"/>
          </p:cNvSpPr>
          <p:nvPr/>
        </p:nvSpPr>
        <p:spPr bwMode="auto">
          <a:xfrm>
            <a:off x="762000" y="2667000"/>
            <a:ext cx="5848350" cy="1816100"/>
          </a:xfrm>
          <a:prstGeom prst="rect">
            <a:avLst/>
          </a:prstGeom>
          <a:solidFill>
            <a:srgbClr val="E0F8E0"/>
          </a:solidFill>
          <a:ln w="9525">
            <a:solidFill>
              <a:srgbClr val="009D00"/>
            </a:solidFill>
            <a:miter lim="800000"/>
            <a:headEnd/>
            <a:tailEnd/>
          </a:ln>
        </p:spPr>
        <p:txBody>
          <a:bodyPr wrap="none">
            <a:spAutoFit/>
          </a:bodyPr>
          <a:lstStyle/>
          <a:p>
            <a:pPr eaLnBrk="0" hangingPunct="0"/>
            <a:r>
              <a:rPr lang="en-US" sz="1600" b="0">
                <a:latin typeface="Courier"/>
              </a:rPr>
              <a:t>$ javap HelloWorld0</a:t>
            </a:r>
          </a:p>
          <a:p>
            <a:pPr eaLnBrk="0" hangingPunct="0"/>
            <a:r>
              <a:rPr lang="en-US" sz="1600" b="0">
                <a:latin typeface="Courier"/>
              </a:rPr>
              <a:t>Compiled from "HelloWorld0.java"</a:t>
            </a:r>
          </a:p>
          <a:p>
            <a:pPr eaLnBrk="0" hangingPunct="0"/>
            <a:r>
              <a:rPr lang="en-US" sz="1600" b="0">
                <a:latin typeface="Courier"/>
              </a:rPr>
              <a:t>public class HelloWorld0 {</a:t>
            </a:r>
          </a:p>
          <a:p>
            <a:pPr eaLnBrk="0" hangingPunct="0"/>
            <a:r>
              <a:rPr lang="en-US" sz="1600" b="0">
                <a:latin typeface="Courier"/>
              </a:rPr>
              <a:t>  public HelloWorld0();</a:t>
            </a:r>
          </a:p>
          <a:p>
            <a:pPr eaLnBrk="0" hangingPunct="0"/>
            <a:r>
              <a:rPr lang="en-US" sz="1600" b="0">
                <a:latin typeface="Courier"/>
              </a:rPr>
              <a:t>  public static void main(java.lang.String[]);</a:t>
            </a:r>
          </a:p>
          <a:p>
            <a:pPr eaLnBrk="0" hangingPunct="0"/>
            <a:r>
              <a:rPr lang="en-US" sz="1600" b="0">
                <a:latin typeface="Courier"/>
              </a:rPr>
              <a:t>}</a:t>
            </a:r>
          </a:p>
          <a:p>
            <a:pPr eaLnBrk="0" hangingPunct="0"/>
            <a:endParaRPr lang="en-US" sz="1600" b="0">
              <a:latin typeface="Courier"/>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dirty="0" smtClean="0"/>
              <a:t>Assembly Primer</a:t>
            </a:r>
          </a:p>
        </p:txBody>
      </p:sp>
      <p:sp>
        <p:nvSpPr>
          <p:cNvPr id="52226" name="Content Placeholder 2"/>
          <p:cNvSpPr>
            <a:spLocks noGrp="1"/>
          </p:cNvSpPr>
          <p:nvPr>
            <p:ph idx="1"/>
          </p:nvPr>
        </p:nvSpPr>
        <p:spPr>
          <a:xfrm>
            <a:off x="381000" y="1066800"/>
            <a:ext cx="8382000" cy="914400"/>
          </a:xfrm>
        </p:spPr>
        <p:txBody>
          <a:bodyPr/>
          <a:lstStyle/>
          <a:p>
            <a:r>
              <a:rPr lang="en-US" dirty="0" smtClean="0"/>
              <a:t>AT&amp;T format</a:t>
            </a:r>
          </a:p>
          <a:p>
            <a:pPr lvl="2"/>
            <a:r>
              <a:rPr lang="en-US" dirty="0"/>
              <a:t>Usually &lt;operator&gt; &lt;</a:t>
            </a:r>
            <a:r>
              <a:rPr lang="en-US" dirty="0" err="1"/>
              <a:t>src</a:t>
            </a:r>
            <a:r>
              <a:rPr lang="en-US" dirty="0"/>
              <a:t>&gt;, &lt;</a:t>
            </a:r>
            <a:r>
              <a:rPr lang="en-US" dirty="0" err="1"/>
              <a:t>dst</a:t>
            </a:r>
            <a:r>
              <a:rPr lang="en-US" dirty="0"/>
              <a:t>&gt;</a:t>
            </a:r>
            <a:endParaRPr lang="en-US" dirty="0" smtClean="0"/>
          </a:p>
        </p:txBody>
      </p:sp>
      <p:sp>
        <p:nvSpPr>
          <p:cNvPr id="4" name="Text Box 4"/>
          <p:cNvSpPr txBox="1">
            <a:spLocks noChangeArrowheads="1"/>
          </p:cNvSpPr>
          <p:nvPr/>
        </p:nvSpPr>
        <p:spPr bwMode="auto">
          <a:xfrm>
            <a:off x="755576" y="2132856"/>
            <a:ext cx="7342584" cy="1717248"/>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square" lIns="216000" tIns="118800" bIns="118800">
            <a:spAutoFit/>
          </a:bodyPr>
          <a:lstStyle/>
          <a:p>
            <a:pPr eaLnBrk="0" hangingPunct="0">
              <a:defRPr/>
            </a:pPr>
            <a:r>
              <a:rPr lang="it-IT" sz="1600" b="0" dirty="0" err="1">
                <a:latin typeface="Courier"/>
                <a:ea typeface="ＭＳ Ｐゴシック" charset="0"/>
                <a:cs typeface="Courier"/>
              </a:rPr>
              <a:t>mov</a:t>
            </a:r>
            <a:r>
              <a:rPr lang="it-IT" sz="1600" b="0" dirty="0">
                <a:latin typeface="Courier"/>
                <a:ea typeface="ＭＳ Ｐゴシック" charset="0"/>
                <a:cs typeface="Courier"/>
              </a:rPr>
              <a:t> %</a:t>
            </a:r>
            <a:r>
              <a:rPr lang="it-IT" sz="1600" b="0" dirty="0" err="1">
                <a:latin typeface="Courier"/>
                <a:ea typeface="ＭＳ Ｐゴシック" charset="0"/>
                <a:cs typeface="Courier"/>
              </a:rPr>
              <a:t>rdx</a:t>
            </a:r>
            <a:r>
              <a:rPr lang="it-IT" sz="1600" b="0" dirty="0">
                <a:latin typeface="Courier"/>
                <a:ea typeface="ＭＳ Ｐゴシック" charset="0"/>
                <a:cs typeface="Courier"/>
              </a:rPr>
              <a:t>, %</a:t>
            </a:r>
            <a:r>
              <a:rPr lang="it-IT" sz="1600" b="0" dirty="0" err="1">
                <a:latin typeface="Courier"/>
                <a:ea typeface="ＭＳ Ｐゴシック" charset="0"/>
                <a:cs typeface="Courier"/>
              </a:rPr>
              <a:t>rax</a:t>
            </a:r>
            <a:r>
              <a:rPr lang="it-IT" sz="1600" b="0" dirty="0">
                <a:latin typeface="Courier"/>
                <a:ea typeface="ＭＳ Ｐゴシック" charset="0"/>
                <a:cs typeface="Courier"/>
              </a:rPr>
              <a:t>      ; </a:t>
            </a:r>
            <a:r>
              <a:rPr lang="it-IT" sz="1600" b="0" dirty="0" err="1">
                <a:latin typeface="Courier"/>
                <a:ea typeface="ＭＳ Ｐゴシック" charset="0"/>
                <a:cs typeface="Courier"/>
              </a:rPr>
              <a:t>move</a:t>
            </a:r>
            <a:r>
              <a:rPr lang="it-IT" sz="1600" b="0" dirty="0">
                <a:latin typeface="Courier"/>
                <a:ea typeface="ＭＳ Ｐゴシック" charset="0"/>
                <a:cs typeface="Courier"/>
              </a:rPr>
              <a:t> %</a:t>
            </a:r>
            <a:r>
              <a:rPr lang="it-IT" sz="1600" b="0" dirty="0" err="1">
                <a:latin typeface="Courier"/>
                <a:ea typeface="ＭＳ Ｐゴシック" charset="0"/>
                <a:cs typeface="Courier"/>
              </a:rPr>
              <a:t>rdx</a:t>
            </a:r>
            <a:r>
              <a:rPr lang="it-IT" sz="1600" b="0" dirty="0">
                <a:latin typeface="Courier"/>
                <a:ea typeface="ＭＳ Ｐゴシック" charset="0"/>
                <a:cs typeface="Courier"/>
              </a:rPr>
              <a:t> </a:t>
            </a:r>
            <a:r>
              <a:rPr lang="it-IT" sz="1600" b="0" dirty="0" err="1">
                <a:latin typeface="Courier"/>
                <a:ea typeface="ＭＳ Ｐゴシック" charset="0"/>
                <a:cs typeface="Courier"/>
              </a:rPr>
              <a:t>into</a:t>
            </a:r>
            <a:r>
              <a:rPr lang="it-IT" sz="1600" b="0" dirty="0">
                <a:latin typeface="Courier"/>
                <a:ea typeface="ＭＳ Ｐゴシック" charset="0"/>
                <a:cs typeface="Courier"/>
              </a:rPr>
              <a:t> accumulator</a:t>
            </a:r>
          </a:p>
          <a:p>
            <a:pPr eaLnBrk="0" hangingPunct="0">
              <a:defRPr/>
            </a:pPr>
            <a:r>
              <a:rPr lang="it-IT" sz="1600" b="0" dirty="0" err="1">
                <a:latin typeface="Courier"/>
                <a:ea typeface="ＭＳ Ｐゴシック" charset="0"/>
                <a:cs typeface="Courier"/>
              </a:rPr>
              <a:t>add</a:t>
            </a:r>
            <a:r>
              <a:rPr lang="it-IT" sz="1600" b="0" dirty="0">
                <a:latin typeface="Courier"/>
                <a:ea typeface="ＭＳ Ｐゴシック" charset="0"/>
                <a:cs typeface="Courier"/>
              </a:rPr>
              <a:t> %</a:t>
            </a:r>
            <a:r>
              <a:rPr lang="it-IT" sz="1600" b="0" dirty="0" err="1">
                <a:latin typeface="Courier"/>
                <a:ea typeface="ＭＳ Ｐゴシック" charset="0"/>
                <a:cs typeface="Courier"/>
              </a:rPr>
              <a:t>rcx</a:t>
            </a:r>
            <a:r>
              <a:rPr lang="it-IT" sz="1600" b="0" dirty="0">
                <a:latin typeface="Courier"/>
                <a:ea typeface="ＭＳ Ｐゴシック" charset="0"/>
                <a:cs typeface="Courier"/>
              </a:rPr>
              <a:t>, %</a:t>
            </a:r>
            <a:r>
              <a:rPr lang="it-IT" sz="1600" b="0" dirty="0" err="1">
                <a:latin typeface="Courier"/>
                <a:ea typeface="ＭＳ Ｐゴシック" charset="0"/>
                <a:cs typeface="Courier"/>
              </a:rPr>
              <a:t>rax</a:t>
            </a:r>
            <a:r>
              <a:rPr lang="it-IT" sz="1600" b="0" dirty="0">
                <a:latin typeface="Courier"/>
                <a:ea typeface="ＭＳ Ｐゴシック" charset="0"/>
                <a:cs typeface="Courier"/>
              </a:rPr>
              <a:t>      ; </a:t>
            </a:r>
            <a:r>
              <a:rPr lang="it-IT" sz="1600" b="0" dirty="0" err="1">
                <a:latin typeface="Courier"/>
                <a:ea typeface="ＭＳ Ｐゴシック" charset="0"/>
                <a:cs typeface="Courier"/>
              </a:rPr>
              <a:t>add</a:t>
            </a:r>
            <a:r>
              <a:rPr lang="it-IT" sz="1600" b="0" dirty="0">
                <a:latin typeface="Courier"/>
                <a:ea typeface="ＭＳ Ｐゴシック" charset="0"/>
                <a:cs typeface="Courier"/>
              </a:rPr>
              <a:t> %</a:t>
            </a:r>
            <a:r>
              <a:rPr lang="it-IT" sz="1600" b="0" dirty="0" err="1">
                <a:latin typeface="Courier"/>
                <a:ea typeface="ＭＳ Ｐゴシック" charset="0"/>
                <a:cs typeface="Courier"/>
              </a:rPr>
              <a:t>rcx</a:t>
            </a:r>
            <a:r>
              <a:rPr lang="it-IT" sz="1600" b="0" dirty="0">
                <a:latin typeface="Courier"/>
                <a:ea typeface="ＭＳ Ｐゴシック" charset="0"/>
                <a:cs typeface="Courier"/>
              </a:rPr>
              <a:t> to </a:t>
            </a:r>
            <a:r>
              <a:rPr lang="it-IT" sz="1600" b="0" dirty="0" smtClean="0">
                <a:latin typeface="Courier"/>
                <a:ea typeface="ＭＳ Ｐゴシック" charset="0"/>
                <a:cs typeface="Courier"/>
              </a:rPr>
              <a:t>accumulator</a:t>
            </a:r>
          </a:p>
          <a:p>
            <a:pPr eaLnBrk="0" hangingPunct="0">
              <a:defRPr/>
            </a:pPr>
            <a:r>
              <a:rPr lang="it-IT" sz="1600" b="0" dirty="0">
                <a:latin typeface="Courier"/>
                <a:ea typeface="ＭＳ Ｐゴシック" charset="0"/>
                <a:cs typeface="Courier"/>
              </a:rPr>
              <a:t>XOR %</a:t>
            </a:r>
            <a:r>
              <a:rPr lang="it-IT" sz="1600" b="0" dirty="0" err="1">
                <a:latin typeface="Courier"/>
                <a:ea typeface="ＭＳ Ｐゴシック" charset="0"/>
                <a:cs typeface="Courier"/>
              </a:rPr>
              <a:t>eax</a:t>
            </a:r>
            <a:r>
              <a:rPr lang="it-IT" sz="1600" b="0" dirty="0">
                <a:latin typeface="Courier"/>
                <a:ea typeface="ＭＳ Ｐゴシック" charset="0"/>
                <a:cs typeface="Courier"/>
              </a:rPr>
              <a:t>, %</a:t>
            </a:r>
            <a:r>
              <a:rPr lang="it-IT" sz="1600" b="0" dirty="0" err="1">
                <a:latin typeface="Courier"/>
                <a:ea typeface="ＭＳ Ｐゴシック" charset="0"/>
                <a:cs typeface="Courier"/>
              </a:rPr>
              <a:t>eax</a:t>
            </a:r>
            <a:r>
              <a:rPr lang="it-IT" sz="1600" b="0" dirty="0">
                <a:latin typeface="Courier"/>
                <a:ea typeface="ＭＳ Ｐゴシック" charset="0"/>
                <a:cs typeface="Courier"/>
              </a:rPr>
              <a:t>      ; Zero a </a:t>
            </a:r>
            <a:r>
              <a:rPr lang="it-IT" sz="1600" b="0" dirty="0" err="1">
                <a:latin typeface="Courier"/>
                <a:ea typeface="ＭＳ Ｐゴシック" charset="0"/>
                <a:cs typeface="Courier"/>
              </a:rPr>
              <a:t>register</a:t>
            </a:r>
            <a:endParaRPr lang="it-IT" sz="1600" b="0" dirty="0">
              <a:latin typeface="Courier"/>
              <a:ea typeface="ＭＳ Ｐゴシック" charset="0"/>
              <a:cs typeface="Courier"/>
            </a:endParaRPr>
          </a:p>
          <a:p>
            <a:pPr eaLnBrk="0" hangingPunct="0">
              <a:defRPr/>
            </a:pPr>
            <a:r>
              <a:rPr lang="it-IT" sz="1600" b="0" dirty="0" err="1">
                <a:latin typeface="Courier"/>
                <a:ea typeface="ＭＳ Ｐゴシック" charset="0"/>
                <a:cs typeface="Courier"/>
              </a:rPr>
              <a:t>mov</a:t>
            </a:r>
            <a:r>
              <a:rPr lang="it-IT" sz="1600" b="0" dirty="0">
                <a:latin typeface="Courier"/>
                <a:ea typeface="ＭＳ Ｐゴシック" charset="0"/>
                <a:cs typeface="Courier"/>
              </a:rPr>
              <a:t> $0, %</a:t>
            </a:r>
            <a:r>
              <a:rPr lang="it-IT" sz="1600" b="0" dirty="0" err="1">
                <a:latin typeface="Courier"/>
                <a:ea typeface="ＭＳ Ｐゴシック" charset="0"/>
                <a:cs typeface="Courier"/>
              </a:rPr>
              <a:t>eax</a:t>
            </a:r>
            <a:r>
              <a:rPr lang="it-IT" sz="1600" b="0" dirty="0">
                <a:latin typeface="Courier"/>
                <a:ea typeface="ＭＳ Ｐゴシック" charset="0"/>
                <a:cs typeface="Courier"/>
              </a:rPr>
              <a:t>        ; Zero a </a:t>
            </a:r>
            <a:r>
              <a:rPr lang="it-IT" sz="1600" b="0" dirty="0" err="1">
                <a:latin typeface="Courier"/>
                <a:ea typeface="ＭＳ Ｐゴシック" charset="0"/>
                <a:cs typeface="Courier"/>
              </a:rPr>
              <a:t>register</a:t>
            </a:r>
            <a:endParaRPr lang="it-IT" sz="1600" b="0" dirty="0">
              <a:latin typeface="Courier"/>
              <a:ea typeface="ＭＳ Ｐゴシック" charset="0"/>
              <a:cs typeface="Courier"/>
            </a:endParaRPr>
          </a:p>
          <a:p>
            <a:pPr eaLnBrk="0" hangingPunct="0">
              <a:defRPr/>
            </a:pPr>
            <a:r>
              <a:rPr lang="it-IT" sz="1600" b="0" dirty="0">
                <a:latin typeface="Courier"/>
                <a:ea typeface="ＭＳ Ｐゴシック" charset="0"/>
                <a:cs typeface="Courier"/>
              </a:rPr>
              <a:t>XCHG %</a:t>
            </a:r>
            <a:r>
              <a:rPr lang="it-IT" sz="1600" b="0" dirty="0" err="1">
                <a:latin typeface="Courier"/>
                <a:ea typeface="ＭＳ Ｐゴシック" charset="0"/>
                <a:cs typeface="Courier"/>
              </a:rPr>
              <a:t>eax</a:t>
            </a:r>
            <a:r>
              <a:rPr lang="it-IT" sz="1600" b="0" dirty="0">
                <a:latin typeface="Courier"/>
                <a:ea typeface="ＭＳ Ｐゴシック" charset="0"/>
                <a:cs typeface="Courier"/>
              </a:rPr>
              <a:t>, %</a:t>
            </a:r>
            <a:r>
              <a:rPr lang="it-IT" sz="1600" b="0" dirty="0" err="1">
                <a:latin typeface="Courier"/>
                <a:ea typeface="ＭＳ Ｐゴシック" charset="0"/>
                <a:cs typeface="Courier"/>
              </a:rPr>
              <a:t>eax</a:t>
            </a:r>
            <a:r>
              <a:rPr lang="it-IT" sz="1600" b="0" dirty="0">
                <a:latin typeface="Courier"/>
                <a:ea typeface="ＭＳ Ｐゴシック" charset="0"/>
                <a:cs typeface="Courier"/>
              </a:rPr>
              <a:t>     ; No-op, </a:t>
            </a:r>
            <a:r>
              <a:rPr lang="it-IT" sz="1600" b="0" dirty="0" err="1">
                <a:latin typeface="Courier"/>
                <a:ea typeface="ＭＳ Ｐゴシック" charset="0"/>
                <a:cs typeface="Courier"/>
              </a:rPr>
              <a:t>often</a:t>
            </a:r>
            <a:r>
              <a:rPr lang="it-IT" sz="1600" b="0" dirty="0">
                <a:latin typeface="Courier"/>
                <a:ea typeface="ＭＳ Ｐゴシック" charset="0"/>
                <a:cs typeface="Courier"/>
              </a:rPr>
              <a:t> </a:t>
            </a:r>
            <a:r>
              <a:rPr lang="it-IT" sz="1600" b="0" dirty="0" err="1">
                <a:latin typeface="Courier"/>
                <a:ea typeface="ＭＳ Ｐゴシック" charset="0"/>
                <a:cs typeface="Courier"/>
              </a:rPr>
              <a:t>used</a:t>
            </a:r>
            <a:r>
              <a:rPr lang="it-IT" sz="1600" b="0" dirty="0">
                <a:latin typeface="Courier"/>
                <a:ea typeface="ＭＳ Ｐゴシック" charset="0"/>
                <a:cs typeface="Courier"/>
              </a:rPr>
              <a:t> for </a:t>
            </a:r>
            <a:r>
              <a:rPr lang="it-IT" sz="1600" b="0" dirty="0" err="1">
                <a:latin typeface="Courier"/>
                <a:ea typeface="ＭＳ Ｐゴシック" charset="0"/>
                <a:cs typeface="Courier"/>
              </a:rPr>
              <a:t>memory</a:t>
            </a:r>
            <a:r>
              <a:rPr lang="it-IT" sz="1600" b="0" dirty="0">
                <a:latin typeface="Courier"/>
                <a:ea typeface="ＭＳ Ｐゴシック" charset="0"/>
                <a:cs typeface="Courier"/>
              </a:rPr>
              <a:t> </a:t>
            </a:r>
            <a:r>
              <a:rPr lang="it-IT" sz="1600" b="0" dirty="0" err="1">
                <a:latin typeface="Courier"/>
                <a:ea typeface="ＭＳ Ｐゴシック" charset="0"/>
                <a:cs typeface="Courier"/>
              </a:rPr>
              <a:t>fences</a:t>
            </a:r>
            <a:endParaRPr lang="it-IT" sz="1600" b="0" dirty="0">
              <a:latin typeface="Courier"/>
              <a:ea typeface="ＭＳ Ｐゴシック" charset="0"/>
              <a:cs typeface="Courier"/>
            </a:endParaRPr>
          </a:p>
          <a:p>
            <a:pPr eaLnBrk="0" hangingPunct="0">
              <a:defRPr/>
            </a:pPr>
            <a:endParaRPr lang="it-IT" sz="1600" b="0" dirty="0">
              <a:latin typeface="Courier"/>
              <a:ea typeface="ＭＳ Ｐゴシック" charset="0"/>
              <a:cs typeface="Courier"/>
            </a:endParaRPr>
          </a:p>
        </p:txBody>
      </p:sp>
    </p:spTree>
    <p:extLst>
      <p:ext uri="{BB962C8B-B14F-4D97-AF65-F5344CB8AC3E}">
        <p14:creationId xmlns:p14="http://schemas.microsoft.com/office/powerpoint/2010/main" val="333076961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dirty="0" smtClean="0"/>
              <a:t>Assembly Syntax</a:t>
            </a:r>
          </a:p>
        </p:txBody>
      </p:sp>
      <p:sp>
        <p:nvSpPr>
          <p:cNvPr id="52226" name="Content Placeholder 2"/>
          <p:cNvSpPr>
            <a:spLocks noGrp="1"/>
          </p:cNvSpPr>
          <p:nvPr>
            <p:ph idx="1"/>
          </p:nvPr>
        </p:nvSpPr>
        <p:spPr>
          <a:xfrm>
            <a:off x="381000" y="1066800"/>
            <a:ext cx="8382000" cy="914400"/>
          </a:xfrm>
        </p:spPr>
        <p:txBody>
          <a:bodyPr/>
          <a:lstStyle/>
          <a:p>
            <a:r>
              <a:rPr lang="en-US" dirty="0" smtClean="0"/>
              <a:t>Common prefixes</a:t>
            </a:r>
          </a:p>
        </p:txBody>
      </p:sp>
      <p:sp>
        <p:nvSpPr>
          <p:cNvPr id="4" name="Text Box 4"/>
          <p:cNvSpPr txBox="1">
            <a:spLocks noChangeArrowheads="1"/>
          </p:cNvSpPr>
          <p:nvPr/>
        </p:nvSpPr>
        <p:spPr bwMode="auto">
          <a:xfrm>
            <a:off x="971600" y="1844824"/>
            <a:ext cx="3168352" cy="1963469"/>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square" lIns="216000" tIns="118800" bIns="118800">
            <a:spAutoFit/>
          </a:bodyPr>
          <a:lstStyle/>
          <a:p>
            <a:pPr eaLnBrk="0" hangingPunct="0">
              <a:defRPr/>
            </a:pPr>
            <a:r>
              <a:rPr lang="it-IT" sz="1600" b="0" dirty="0" smtClean="0">
                <a:latin typeface="Courier"/>
                <a:ea typeface="ＭＳ Ｐゴシック" charset="0"/>
                <a:cs typeface="Courier"/>
              </a:rPr>
              <a:t>b </a:t>
            </a:r>
            <a:r>
              <a:rPr lang="it-IT" sz="1600" b="0" dirty="0" smtClean="0">
                <a:latin typeface="+mn-lt"/>
                <a:ea typeface="ＭＳ Ｐゴシック" charset="0"/>
                <a:cs typeface="Courier"/>
              </a:rPr>
              <a:t>– byte (8 bits)</a:t>
            </a:r>
            <a:endParaRPr lang="it-IT" sz="1600" b="0" dirty="0">
              <a:latin typeface="+mn-lt"/>
              <a:ea typeface="ＭＳ Ｐゴシック" charset="0"/>
              <a:cs typeface="Courier"/>
            </a:endParaRPr>
          </a:p>
          <a:p>
            <a:pPr eaLnBrk="0" hangingPunct="0">
              <a:defRPr/>
            </a:pPr>
            <a:r>
              <a:rPr lang="it-IT" sz="1600" b="0" dirty="0" err="1" smtClean="0">
                <a:latin typeface="Courier"/>
                <a:ea typeface="ＭＳ Ｐゴシック" charset="0"/>
                <a:cs typeface="Courier"/>
              </a:rPr>
              <a:t>s</a:t>
            </a:r>
            <a:r>
              <a:rPr lang="it-IT" sz="1600" b="0" dirty="0" smtClean="0">
                <a:latin typeface="Courier"/>
                <a:ea typeface="ＭＳ Ｐゴシック" charset="0"/>
                <a:cs typeface="Courier"/>
              </a:rPr>
              <a:t> </a:t>
            </a:r>
            <a:r>
              <a:rPr lang="it-IT" sz="1600" b="0" dirty="0">
                <a:ea typeface="ＭＳ Ｐゴシック" charset="0"/>
                <a:cs typeface="Courier"/>
              </a:rPr>
              <a:t>– </a:t>
            </a:r>
            <a:r>
              <a:rPr lang="it-IT" sz="1600" b="0" dirty="0" smtClean="0">
                <a:ea typeface="ＭＳ Ｐゴシック" charset="0"/>
                <a:cs typeface="Courier"/>
              </a:rPr>
              <a:t>short (16 bits)</a:t>
            </a:r>
          </a:p>
          <a:p>
            <a:pPr eaLnBrk="0" hangingPunct="0">
              <a:defRPr/>
            </a:pPr>
            <a:r>
              <a:rPr lang="it-IT" sz="1600" b="0" dirty="0" err="1" smtClean="0">
                <a:latin typeface="Courier"/>
                <a:ea typeface="ＭＳ Ｐゴシック" charset="0"/>
                <a:cs typeface="Courier"/>
              </a:rPr>
              <a:t>w</a:t>
            </a:r>
            <a:r>
              <a:rPr lang="it-IT" sz="1600" b="0" dirty="0" smtClean="0">
                <a:latin typeface="Courier"/>
                <a:ea typeface="ＭＳ Ｐゴシック" charset="0"/>
                <a:cs typeface="Courier"/>
              </a:rPr>
              <a:t> </a:t>
            </a:r>
            <a:r>
              <a:rPr lang="it-IT" sz="1600" b="0" dirty="0">
                <a:ea typeface="ＭＳ Ｐゴシック" charset="0"/>
                <a:cs typeface="Courier"/>
              </a:rPr>
              <a:t>– </a:t>
            </a:r>
            <a:r>
              <a:rPr lang="it-IT" sz="1600" b="0" dirty="0" smtClean="0">
                <a:ea typeface="ＭＳ Ｐゴシック" charset="0"/>
                <a:cs typeface="Courier"/>
              </a:rPr>
              <a:t>word (16 bits)</a:t>
            </a:r>
          </a:p>
          <a:p>
            <a:pPr eaLnBrk="0" hangingPunct="0">
              <a:defRPr/>
            </a:pPr>
            <a:r>
              <a:rPr lang="it-IT" sz="1600" b="0" dirty="0" smtClean="0">
                <a:latin typeface="Courier"/>
                <a:ea typeface="ＭＳ Ｐゴシック" charset="0"/>
                <a:cs typeface="Courier"/>
              </a:rPr>
              <a:t>l </a:t>
            </a:r>
            <a:r>
              <a:rPr lang="it-IT" sz="1600" b="0" dirty="0">
                <a:ea typeface="ＭＳ Ｐゴシック" charset="0"/>
                <a:cs typeface="Courier"/>
              </a:rPr>
              <a:t>– </a:t>
            </a:r>
            <a:r>
              <a:rPr lang="it-IT" sz="1600" b="0" dirty="0" smtClean="0">
                <a:ea typeface="ＭＳ Ｐゴシック" charset="0"/>
                <a:cs typeface="Courier"/>
              </a:rPr>
              <a:t>long (32 bits)</a:t>
            </a:r>
            <a:endParaRPr lang="it-IT" sz="1600" b="0" dirty="0" smtClean="0">
              <a:latin typeface="Courier"/>
              <a:ea typeface="ＭＳ Ｐゴシック" charset="0"/>
              <a:cs typeface="Courier"/>
            </a:endParaRPr>
          </a:p>
          <a:p>
            <a:pPr eaLnBrk="0" hangingPunct="0">
              <a:defRPr/>
            </a:pPr>
            <a:r>
              <a:rPr lang="it-IT" sz="1600" b="0" dirty="0" err="1" smtClean="0">
                <a:latin typeface="Courier"/>
                <a:ea typeface="ＭＳ Ｐゴシック" charset="0"/>
                <a:cs typeface="Courier"/>
              </a:rPr>
              <a:t>q</a:t>
            </a:r>
            <a:r>
              <a:rPr lang="it-IT" sz="1600" b="0" dirty="0" smtClean="0">
                <a:latin typeface="Courier"/>
                <a:ea typeface="ＭＳ Ｐゴシック" charset="0"/>
                <a:cs typeface="Courier"/>
              </a:rPr>
              <a:t> </a:t>
            </a:r>
            <a:r>
              <a:rPr lang="it-IT" sz="1600" b="0" dirty="0">
                <a:ea typeface="ＭＳ Ｐゴシック" charset="0"/>
                <a:cs typeface="Courier"/>
              </a:rPr>
              <a:t>– </a:t>
            </a:r>
            <a:r>
              <a:rPr lang="it-IT" sz="1600" b="0" dirty="0" err="1" smtClean="0">
                <a:ea typeface="ＭＳ Ｐゴシック" charset="0"/>
                <a:cs typeface="Courier"/>
              </a:rPr>
              <a:t>quad</a:t>
            </a:r>
            <a:r>
              <a:rPr lang="it-IT" sz="1600" b="0" dirty="0" smtClean="0">
                <a:ea typeface="ＭＳ Ｐゴシック" charset="0"/>
                <a:cs typeface="Courier"/>
              </a:rPr>
              <a:t> (64 </a:t>
            </a:r>
            <a:r>
              <a:rPr lang="it-IT" sz="1600" b="0" dirty="0">
                <a:ea typeface="ＭＳ Ｐゴシック" charset="0"/>
                <a:cs typeface="Courier"/>
              </a:rPr>
              <a:t>bits)</a:t>
            </a:r>
            <a:endParaRPr lang="it-IT" sz="1600" b="0" dirty="0">
              <a:latin typeface="Courier"/>
              <a:ea typeface="ＭＳ Ｐゴシック" charset="0"/>
              <a:cs typeface="Courier"/>
            </a:endParaRPr>
          </a:p>
          <a:p>
            <a:pPr eaLnBrk="0" hangingPunct="0">
              <a:defRPr/>
            </a:pPr>
            <a:r>
              <a:rPr lang="it-IT" sz="1600" b="0" dirty="0" smtClean="0">
                <a:latin typeface="Courier"/>
                <a:ea typeface="ＭＳ Ｐゴシック" charset="0"/>
                <a:cs typeface="Courier"/>
              </a:rPr>
              <a:t>t </a:t>
            </a:r>
            <a:r>
              <a:rPr lang="it-IT" sz="1600" b="0" dirty="0">
                <a:ea typeface="ＭＳ Ｐゴシック" charset="0"/>
                <a:cs typeface="Courier"/>
              </a:rPr>
              <a:t>– </a:t>
            </a:r>
            <a:r>
              <a:rPr lang="it-IT" sz="1600" b="0" dirty="0" err="1" smtClean="0">
                <a:ea typeface="ＭＳ Ｐゴシック" charset="0"/>
                <a:cs typeface="Courier"/>
              </a:rPr>
              <a:t>ten</a:t>
            </a:r>
            <a:r>
              <a:rPr lang="it-IT" sz="1600" b="0" dirty="0" smtClean="0">
                <a:ea typeface="ＭＳ Ｐゴシック" charset="0"/>
                <a:cs typeface="Courier"/>
              </a:rPr>
              <a:t> (80 bits, </a:t>
            </a:r>
            <a:r>
              <a:rPr lang="it-IT" sz="1600" b="0" dirty="0" err="1" smtClean="0">
                <a:ea typeface="ＭＳ Ｐゴシック" charset="0"/>
                <a:cs typeface="Courier"/>
              </a:rPr>
              <a:t>floating</a:t>
            </a:r>
            <a:r>
              <a:rPr lang="it-IT" sz="1600" b="0" dirty="0" smtClean="0">
                <a:ea typeface="ＭＳ Ｐゴシック" charset="0"/>
                <a:cs typeface="Courier"/>
              </a:rPr>
              <a:t> </a:t>
            </a:r>
            <a:r>
              <a:rPr lang="it-IT" sz="1600" b="0" dirty="0" err="1" smtClean="0">
                <a:ea typeface="ＭＳ Ｐゴシック" charset="0"/>
                <a:cs typeface="Courier"/>
              </a:rPr>
              <a:t>point</a:t>
            </a:r>
            <a:r>
              <a:rPr lang="it-IT" sz="1600" b="0" dirty="0" smtClean="0">
                <a:ea typeface="ＭＳ Ｐゴシック" charset="0"/>
                <a:cs typeface="Courier"/>
              </a:rPr>
              <a:t>)</a:t>
            </a:r>
            <a:endParaRPr lang="it-IT" sz="1600" b="0" dirty="0">
              <a:latin typeface="Courier"/>
              <a:ea typeface="ＭＳ Ｐゴシック" charset="0"/>
              <a:cs typeface="Courier"/>
            </a:endParaRPr>
          </a:p>
          <a:p>
            <a:pPr eaLnBrk="0" hangingPunct="0">
              <a:defRPr/>
            </a:pPr>
            <a:endParaRPr lang="it-IT" sz="1600" b="0" dirty="0">
              <a:latin typeface="Courier"/>
              <a:ea typeface="ＭＳ Ｐゴシック" charset="0"/>
              <a:cs typeface="Courier"/>
            </a:endParaRPr>
          </a:p>
        </p:txBody>
      </p:sp>
      <p:sp>
        <p:nvSpPr>
          <p:cNvPr id="5" name="Text Box 4"/>
          <p:cNvSpPr txBox="1">
            <a:spLocks noChangeArrowheads="1"/>
          </p:cNvSpPr>
          <p:nvPr/>
        </p:nvSpPr>
        <p:spPr bwMode="auto">
          <a:xfrm>
            <a:off x="4860032" y="2132856"/>
            <a:ext cx="2592288" cy="1224805"/>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square" lIns="216000" tIns="118800" bIns="118800">
            <a:spAutoFit/>
          </a:bodyPr>
          <a:lstStyle/>
          <a:p>
            <a:pPr eaLnBrk="0" hangingPunct="0">
              <a:defRPr/>
            </a:pPr>
            <a:r>
              <a:rPr lang="it-IT" sz="1600" b="0" dirty="0" err="1" smtClean="0">
                <a:latin typeface="Courier"/>
                <a:ea typeface="ＭＳ Ｐゴシック" charset="0"/>
                <a:cs typeface="Courier"/>
              </a:rPr>
              <a:t>ax</a:t>
            </a:r>
            <a:r>
              <a:rPr lang="it-IT" sz="1600" b="0" dirty="0" smtClean="0">
                <a:latin typeface="Courier"/>
                <a:ea typeface="ＭＳ Ｐゴシック" charset="0"/>
                <a:cs typeface="Courier"/>
              </a:rPr>
              <a:t> </a:t>
            </a:r>
            <a:r>
              <a:rPr lang="it-IT" sz="1600" b="0" dirty="0" smtClean="0">
                <a:latin typeface="+mn-lt"/>
                <a:ea typeface="ＭＳ Ｐゴシック" charset="0"/>
                <a:cs typeface="Courier"/>
              </a:rPr>
              <a:t>– accumulator</a:t>
            </a:r>
          </a:p>
          <a:p>
            <a:pPr eaLnBrk="0" hangingPunct="0">
              <a:defRPr/>
            </a:pPr>
            <a:r>
              <a:rPr lang="it-IT" sz="1600" b="0" dirty="0" err="1" smtClean="0">
                <a:latin typeface="Courier"/>
                <a:ea typeface="ＭＳ Ｐゴシック" charset="0"/>
                <a:cs typeface="Courier"/>
              </a:rPr>
              <a:t>bp</a:t>
            </a:r>
            <a:r>
              <a:rPr lang="it-IT" sz="1600" b="0" dirty="0" smtClean="0">
                <a:latin typeface="Courier"/>
                <a:ea typeface="ＭＳ Ｐゴシック" charset="0"/>
                <a:cs typeface="Courier"/>
              </a:rPr>
              <a:t> </a:t>
            </a:r>
            <a:r>
              <a:rPr lang="it-IT" sz="1600" b="0" dirty="0">
                <a:ea typeface="ＭＳ Ｐゴシック" charset="0"/>
                <a:cs typeface="Courier"/>
              </a:rPr>
              <a:t>– </a:t>
            </a:r>
            <a:r>
              <a:rPr lang="it-IT" sz="1600" b="0" dirty="0" smtClean="0">
                <a:ea typeface="ＭＳ Ｐゴシック" charset="0"/>
                <a:cs typeface="Courier"/>
              </a:rPr>
              <a:t>frame </a:t>
            </a:r>
            <a:r>
              <a:rPr lang="it-IT" sz="1600" b="0" dirty="0" err="1" smtClean="0">
                <a:ea typeface="ＭＳ Ｐゴシック" charset="0"/>
                <a:cs typeface="Courier"/>
              </a:rPr>
              <a:t>pointer</a:t>
            </a:r>
            <a:endParaRPr lang="it-IT" sz="1600" b="0" dirty="0">
              <a:latin typeface="Courier"/>
              <a:ea typeface="ＭＳ Ｐゴシック" charset="0"/>
              <a:cs typeface="Courier"/>
            </a:endParaRPr>
          </a:p>
          <a:p>
            <a:pPr eaLnBrk="0" hangingPunct="0">
              <a:defRPr/>
            </a:pPr>
            <a:r>
              <a:rPr lang="it-IT" sz="1600" b="0" dirty="0" err="1" smtClean="0">
                <a:latin typeface="Courier"/>
                <a:ea typeface="ＭＳ Ｐゴシック" charset="0"/>
                <a:cs typeface="Courier"/>
              </a:rPr>
              <a:t>sp</a:t>
            </a:r>
            <a:r>
              <a:rPr lang="it-IT" sz="1600" b="0" dirty="0" smtClean="0">
                <a:latin typeface="Courier"/>
                <a:ea typeface="ＭＳ Ｐゴシック" charset="0"/>
                <a:cs typeface="Courier"/>
              </a:rPr>
              <a:t> </a:t>
            </a:r>
            <a:r>
              <a:rPr lang="it-IT" sz="1600" b="0" dirty="0">
                <a:ea typeface="ＭＳ Ｐゴシック" charset="0"/>
                <a:cs typeface="Courier"/>
              </a:rPr>
              <a:t>– </a:t>
            </a:r>
            <a:r>
              <a:rPr lang="it-IT" sz="1600" b="0" dirty="0" err="1" smtClean="0">
                <a:ea typeface="ＭＳ Ｐゴシック" charset="0"/>
                <a:cs typeface="Courier"/>
              </a:rPr>
              <a:t>stack</a:t>
            </a:r>
            <a:r>
              <a:rPr lang="it-IT" sz="1600" b="0" dirty="0" smtClean="0">
                <a:ea typeface="ＭＳ Ｐゴシック" charset="0"/>
                <a:cs typeface="Courier"/>
              </a:rPr>
              <a:t> </a:t>
            </a:r>
            <a:r>
              <a:rPr lang="it-IT" sz="1600" b="0" dirty="0" err="1">
                <a:ea typeface="ＭＳ Ｐゴシック" charset="0"/>
                <a:cs typeface="Courier"/>
              </a:rPr>
              <a:t>pointer</a:t>
            </a:r>
            <a:endParaRPr lang="it-IT" sz="1600" b="0" dirty="0">
              <a:latin typeface="Courier"/>
              <a:ea typeface="ＭＳ Ｐゴシック" charset="0"/>
              <a:cs typeface="Courier"/>
            </a:endParaRPr>
          </a:p>
          <a:p>
            <a:pPr eaLnBrk="0" hangingPunct="0">
              <a:defRPr/>
            </a:pPr>
            <a:endParaRPr lang="it-IT" sz="1600" b="0" dirty="0">
              <a:latin typeface="Courier"/>
              <a:ea typeface="ＭＳ Ｐゴシック" charset="0"/>
              <a:cs typeface="Courier"/>
            </a:endParaRPr>
          </a:p>
        </p:txBody>
      </p:sp>
      <p:sp>
        <p:nvSpPr>
          <p:cNvPr id="6" name="Text Box 4"/>
          <p:cNvSpPr txBox="1">
            <a:spLocks noChangeArrowheads="1"/>
          </p:cNvSpPr>
          <p:nvPr/>
        </p:nvSpPr>
        <p:spPr bwMode="auto">
          <a:xfrm>
            <a:off x="4860032" y="3861048"/>
            <a:ext cx="2592288" cy="978584"/>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wrap="square" lIns="216000" tIns="118800" bIns="118800">
            <a:spAutoFit/>
          </a:bodyPr>
          <a:lstStyle/>
          <a:p>
            <a:pPr eaLnBrk="0" hangingPunct="0">
              <a:defRPr/>
            </a:pPr>
            <a:r>
              <a:rPr lang="it-IT" sz="1600" b="0" dirty="0">
                <a:latin typeface="Courier"/>
                <a:ea typeface="ＭＳ Ｐゴシック" charset="0"/>
                <a:cs typeface="Courier"/>
              </a:rPr>
              <a:t>e</a:t>
            </a:r>
            <a:r>
              <a:rPr lang="it-IT" sz="1600" b="0" dirty="0" smtClean="0">
                <a:latin typeface="Courier"/>
                <a:ea typeface="ＭＳ Ｐゴシック" charset="0"/>
                <a:cs typeface="Courier"/>
              </a:rPr>
              <a:t> </a:t>
            </a:r>
            <a:r>
              <a:rPr lang="it-IT" sz="1600" b="0" dirty="0" smtClean="0">
                <a:latin typeface="+mn-lt"/>
                <a:ea typeface="ＭＳ Ｐゴシック" charset="0"/>
                <a:cs typeface="Courier"/>
              </a:rPr>
              <a:t>– 32-bit</a:t>
            </a:r>
          </a:p>
          <a:p>
            <a:pPr eaLnBrk="0" hangingPunct="0">
              <a:defRPr/>
            </a:pPr>
            <a:r>
              <a:rPr lang="it-IT" sz="1600" b="0" dirty="0" err="1">
                <a:latin typeface="Courier"/>
                <a:ea typeface="ＭＳ Ｐゴシック" charset="0"/>
                <a:cs typeface="Courier"/>
              </a:rPr>
              <a:t>r</a:t>
            </a:r>
            <a:r>
              <a:rPr lang="it-IT" sz="1600" b="0" dirty="0" smtClean="0">
                <a:latin typeface="Courier"/>
                <a:ea typeface="ＭＳ Ｐゴシック" charset="0"/>
                <a:cs typeface="Courier"/>
              </a:rPr>
              <a:t> </a:t>
            </a:r>
            <a:r>
              <a:rPr lang="it-IT" sz="1600" b="0" dirty="0">
                <a:ea typeface="ＭＳ Ｐゴシック" charset="0"/>
                <a:cs typeface="Courier"/>
              </a:rPr>
              <a:t>– </a:t>
            </a:r>
            <a:r>
              <a:rPr lang="it-IT" sz="1600" b="0" dirty="0" smtClean="0">
                <a:ea typeface="ＭＳ Ｐゴシック" charset="0"/>
                <a:cs typeface="Courier"/>
              </a:rPr>
              <a:t>64-bit</a:t>
            </a:r>
            <a:endParaRPr lang="it-IT" sz="1600" b="0" dirty="0">
              <a:latin typeface="Courier"/>
              <a:ea typeface="ＭＳ Ｐゴシック" charset="0"/>
              <a:cs typeface="Courier"/>
            </a:endParaRPr>
          </a:p>
          <a:p>
            <a:pPr eaLnBrk="0" hangingPunct="0">
              <a:defRPr/>
            </a:pPr>
            <a:endParaRPr lang="it-IT" sz="1600" b="0" dirty="0">
              <a:latin typeface="Courier"/>
              <a:ea typeface="ＭＳ Ｐゴシック" charset="0"/>
              <a:cs typeface="Courier"/>
            </a:endParaRPr>
          </a:p>
        </p:txBody>
      </p:sp>
    </p:spTree>
    <p:extLst>
      <p:ext uri="{BB962C8B-B14F-4D97-AF65-F5344CB8AC3E}">
        <p14:creationId xmlns:p14="http://schemas.microsoft.com/office/powerpoint/2010/main" val="3312405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en-US" smtClean="0"/>
              <a:t>Viewing Assembly Code</a:t>
            </a:r>
          </a:p>
        </p:txBody>
      </p:sp>
      <p:sp>
        <p:nvSpPr>
          <p:cNvPr id="54274" name="TextBox 5"/>
          <p:cNvSpPr txBox="1">
            <a:spLocks noChangeArrowheads="1"/>
          </p:cNvSpPr>
          <p:nvPr/>
        </p:nvSpPr>
        <p:spPr bwMode="auto">
          <a:xfrm>
            <a:off x="304800" y="1143000"/>
            <a:ext cx="8686800" cy="5508625"/>
          </a:xfrm>
          <a:prstGeom prst="rect">
            <a:avLst/>
          </a:prstGeom>
          <a:solidFill>
            <a:srgbClr val="E0F8E0"/>
          </a:solidFill>
          <a:ln w="9525">
            <a:solidFill>
              <a:srgbClr val="009D00"/>
            </a:solidFill>
            <a:miter lim="800000"/>
            <a:headEnd/>
            <a:tailEnd/>
          </a:ln>
        </p:spPr>
        <p:txBody>
          <a:bodyPr>
            <a:spAutoFit/>
          </a:bodyPr>
          <a:lstStyle/>
          <a:p>
            <a:pPr eaLnBrk="0" hangingPunct="0"/>
            <a:r>
              <a:rPr lang="en-US" sz="1600" b="0">
                <a:latin typeface="Courier"/>
              </a:rPr>
              <a:t>$ java -XX:+UnlockDiagnosticVMOptions -XX:+PrintAssembly TinyExample</a:t>
            </a:r>
          </a:p>
          <a:p>
            <a:pPr eaLnBrk="0" hangingPunct="0"/>
            <a:r>
              <a:rPr lang="en-US" sz="1600" b="0">
                <a:latin typeface="Courier"/>
              </a:rPr>
              <a:t>…</a:t>
            </a:r>
          </a:p>
          <a:p>
            <a:pPr eaLnBrk="0" hangingPunct="0"/>
            <a:r>
              <a:rPr lang="en-US" sz="1600" b="0">
                <a:latin typeface="Courier"/>
              </a:rPr>
              <a:t>Code:</a:t>
            </a:r>
          </a:p>
          <a:p>
            <a:pPr eaLnBrk="0" hangingPunct="0"/>
            <a:r>
              <a:rPr lang="en-US" sz="1600" b="0">
                <a:latin typeface="Courier"/>
              </a:rPr>
              <a:t>[Entry Point]</a:t>
            </a:r>
          </a:p>
          <a:p>
            <a:pPr eaLnBrk="0" hangingPunct="0"/>
            <a:r>
              <a:rPr lang="en-US" sz="1600" b="0">
                <a:latin typeface="Courier"/>
              </a:rPr>
              <a:t>[Verified Entry Point]</a:t>
            </a:r>
          </a:p>
          <a:p>
            <a:pPr eaLnBrk="0" hangingPunct="0"/>
            <a:r>
              <a:rPr lang="en-US" sz="1600" b="0">
                <a:latin typeface="Courier"/>
              </a:rPr>
              <a:t>[Constants]</a:t>
            </a:r>
          </a:p>
          <a:p>
            <a:pPr eaLnBrk="0" hangingPunct="0"/>
            <a:r>
              <a:rPr lang="en-US" sz="1600" b="0">
                <a:latin typeface="Courier"/>
              </a:rPr>
              <a:t>  # {method} {0x0000000123b9f300} 'tiny' '()I' in 'TinyExample'</a:t>
            </a:r>
          </a:p>
          <a:p>
            <a:pPr eaLnBrk="0" hangingPunct="0"/>
            <a:r>
              <a:rPr lang="en-US" sz="1600" b="0">
                <a:latin typeface="Courier"/>
              </a:rPr>
              <a:t>  #           [sp+0x40]  (sp of caller)</a:t>
            </a:r>
          </a:p>
          <a:p>
            <a:pPr eaLnBrk="0" hangingPunct="0"/>
            <a:r>
              <a:rPr lang="sk-SK" sz="1600" b="0">
                <a:latin typeface="Courier"/>
              </a:rPr>
              <a:t>  0x000000010f211560: mov    %eax,-0x14000(%rsp)</a:t>
            </a:r>
          </a:p>
          <a:p>
            <a:pPr eaLnBrk="0" hangingPunct="0"/>
            <a:r>
              <a:rPr lang="en-US" sz="1600" b="0">
                <a:latin typeface="Courier"/>
              </a:rPr>
              <a:t>  0x000000010f211567: push   %rbp</a:t>
            </a:r>
          </a:p>
          <a:p>
            <a:pPr eaLnBrk="0" hangingPunct="0"/>
            <a:r>
              <a:rPr lang="ro-RO" sz="1600" b="0">
                <a:latin typeface="Courier"/>
              </a:rPr>
              <a:t>  0x000000010f211568: sub    $0x30,%rsp         ;*iconst_2</a:t>
            </a:r>
          </a:p>
          <a:p>
            <a:pPr eaLnBrk="0" hangingPunct="0"/>
            <a:r>
              <a:rPr lang="en-US" sz="1600" b="0">
                <a:latin typeface="Courier"/>
              </a:rPr>
              <a:t>                                                ; - TinyExample::tiny@0 (line 10)</a:t>
            </a:r>
          </a:p>
          <a:p>
            <a:pPr eaLnBrk="0" hangingPunct="0"/>
            <a:endParaRPr lang="en-US" sz="1600" b="0">
              <a:latin typeface="Courier"/>
            </a:endParaRPr>
          </a:p>
          <a:p>
            <a:pPr eaLnBrk="0" hangingPunct="0"/>
            <a:r>
              <a:rPr lang="sk-SK" sz="1600" b="0">
                <a:latin typeface="Courier"/>
              </a:rPr>
              <a:t>  0x000000010f21156c: mov    $0x2,%eax</a:t>
            </a:r>
          </a:p>
          <a:p>
            <a:pPr eaLnBrk="0" hangingPunct="0"/>
            <a:r>
              <a:rPr lang="en-US" sz="1600" b="0">
                <a:latin typeface="Courier"/>
              </a:rPr>
              <a:t>  0x000000010f211571: add    $0x30,%rsp</a:t>
            </a:r>
          </a:p>
          <a:p>
            <a:pPr eaLnBrk="0" hangingPunct="0"/>
            <a:r>
              <a:rPr lang="nl-NL" sz="1600" b="0">
                <a:latin typeface="Courier"/>
              </a:rPr>
              <a:t>  0x000000010f211575: pop    %rbp</a:t>
            </a:r>
          </a:p>
          <a:p>
            <a:pPr eaLnBrk="0" hangingPunct="0"/>
            <a:r>
              <a:rPr lang="nl-NL" sz="1600" b="0">
                <a:latin typeface="Courier"/>
              </a:rPr>
              <a:t>  0x000000010f211576: test   %eax,-0x202d47c(%rip)        # 0x000000010d1e4100</a:t>
            </a:r>
          </a:p>
          <a:p>
            <a:pPr eaLnBrk="0" hangingPunct="0"/>
            <a:r>
              <a:rPr lang="is-IS" sz="1600" b="0">
                <a:latin typeface="Courier"/>
              </a:rPr>
              <a:t>                                                ;   {poll_return}</a:t>
            </a:r>
          </a:p>
          <a:p>
            <a:pPr eaLnBrk="0" hangingPunct="0"/>
            <a:r>
              <a:rPr lang="is-IS" sz="1600" b="0">
                <a:latin typeface="Courier"/>
              </a:rPr>
              <a:t>  0x000000010f21157c: retq  </a:t>
            </a:r>
          </a:p>
          <a:p>
            <a:pPr eaLnBrk="0" hangingPunct="0"/>
            <a:r>
              <a:rPr lang="en-US" sz="1600" b="0">
                <a:latin typeface="Courier"/>
              </a:rPr>
              <a:t>…</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smtClean="0"/>
              <a:t>Basic Optimisation </a:t>
            </a:r>
          </a:p>
        </p:txBody>
      </p:sp>
      <p:sp>
        <p:nvSpPr>
          <p:cNvPr id="56322" name="Content Placeholder 2"/>
          <p:cNvSpPr>
            <a:spLocks noGrp="1"/>
          </p:cNvSpPr>
          <p:nvPr>
            <p:ph idx="1"/>
          </p:nvPr>
        </p:nvSpPr>
        <p:spPr>
          <a:xfrm>
            <a:off x="381000" y="1066800"/>
            <a:ext cx="8382000" cy="1752600"/>
          </a:xfrm>
        </p:spPr>
        <p:txBody>
          <a:bodyPr/>
          <a:lstStyle/>
          <a:p>
            <a:r>
              <a:rPr lang="en-US" smtClean="0"/>
              <a:t>Method inlining</a:t>
            </a:r>
          </a:p>
          <a:p>
            <a:pPr lvl="2"/>
            <a:r>
              <a:rPr lang="en-US" smtClean="0"/>
              <a:t>most commonly applied optimisation</a:t>
            </a:r>
          </a:p>
          <a:p>
            <a:pPr lvl="2"/>
            <a:r>
              <a:rPr lang="en-US" smtClean="0"/>
              <a:t>removes call overhead</a:t>
            </a:r>
          </a:p>
          <a:p>
            <a:pPr lvl="2"/>
            <a:r>
              <a:rPr lang="en-US" smtClean="0"/>
              <a:t>can be tuned with command line options</a:t>
            </a:r>
          </a:p>
        </p:txBody>
      </p:sp>
      <p:sp>
        <p:nvSpPr>
          <p:cNvPr id="56323" name="TextBox 3"/>
          <p:cNvSpPr txBox="1">
            <a:spLocks noChangeArrowheads="1"/>
          </p:cNvSpPr>
          <p:nvPr/>
        </p:nvSpPr>
        <p:spPr bwMode="auto">
          <a:xfrm>
            <a:off x="228600" y="2667000"/>
            <a:ext cx="8686800" cy="3292475"/>
          </a:xfrm>
          <a:prstGeom prst="rect">
            <a:avLst/>
          </a:prstGeom>
          <a:solidFill>
            <a:srgbClr val="E0F8E0"/>
          </a:solidFill>
          <a:ln w="9525">
            <a:solidFill>
              <a:srgbClr val="009D00"/>
            </a:solidFill>
            <a:miter lim="800000"/>
            <a:headEnd/>
            <a:tailEnd/>
          </a:ln>
        </p:spPr>
        <p:txBody>
          <a:bodyPr>
            <a:spAutoFit/>
          </a:bodyPr>
          <a:lstStyle/>
          <a:p>
            <a:pPr eaLnBrk="0" hangingPunct="0"/>
            <a:r>
              <a:rPr lang="en-US" sz="1600" b="0">
                <a:latin typeface="Courier"/>
              </a:rPr>
              <a:t>$ java -Xbatch -XX:-TieredCompilation -XX:+PrintCompilation </a:t>
            </a:r>
            <a:br>
              <a:rPr lang="en-US" sz="1600" b="0">
                <a:latin typeface="Courier"/>
              </a:rPr>
            </a:br>
            <a:r>
              <a:rPr lang="en-US" sz="1600" b="0">
                <a:latin typeface="Courier"/>
              </a:rPr>
              <a:t>       </a:t>
            </a:r>
            <a:r>
              <a:rPr lang="en-US" sz="1600" b="0">
                <a:solidFill>
                  <a:srgbClr val="0000FF"/>
                </a:solidFill>
                <a:latin typeface="Courier"/>
              </a:rPr>
              <a:t>-XX:+UnlockDiagnosticVMOptions -XX:+PrintInlining </a:t>
            </a:r>
            <a:r>
              <a:rPr lang="en-US" sz="1600" b="0">
                <a:latin typeface="Courier"/>
              </a:rPr>
              <a:t/>
            </a:r>
            <a:br>
              <a:rPr lang="en-US" sz="1600" b="0">
                <a:latin typeface="Courier"/>
              </a:rPr>
            </a:br>
            <a:r>
              <a:rPr lang="en-US" sz="1600" b="0">
                <a:latin typeface="Courier"/>
              </a:rPr>
              <a:t>       HelloWorld 2&gt; /dev/null</a:t>
            </a:r>
          </a:p>
          <a:p>
            <a:pPr eaLnBrk="0" hangingPunct="0"/>
            <a:endParaRPr lang="en-US" sz="1600" b="0">
              <a:latin typeface="Courier"/>
            </a:endParaRPr>
          </a:p>
          <a:p>
            <a:pPr eaLnBrk="0" hangingPunct="0"/>
            <a:r>
              <a:rPr lang="en-US" sz="1600" b="0">
                <a:latin typeface="Courier"/>
              </a:rPr>
              <a:t>…</a:t>
            </a:r>
          </a:p>
          <a:p>
            <a:pPr eaLnBrk="0" hangingPunct="0"/>
            <a:r>
              <a:rPr lang="en-US" sz="1600" b="0">
                <a:latin typeface="Courier"/>
              </a:rPr>
              <a:t>191 14  b  java.io.BufferedOutputStream::flushBuffer (29 bytes)</a:t>
            </a:r>
          </a:p>
          <a:p>
            <a:pPr eaLnBrk="0" hangingPunct="0"/>
            <a:r>
              <a:rPr lang="en-US" sz="1600" b="0">
                <a:latin typeface="Courier"/>
              </a:rPr>
              <a:t>             @ 20   java.io.FileOutputStream::write (12 bytes)   </a:t>
            </a:r>
          </a:p>
          <a:p>
            <a:pPr eaLnBrk="0" hangingPunct="0"/>
            <a:r>
              <a:rPr lang="en-US" sz="1600" b="0">
                <a:solidFill>
                  <a:srgbClr val="0000FF"/>
                </a:solidFill>
                <a:latin typeface="Courier"/>
              </a:rPr>
              <a:t>                                                       inline (hot)</a:t>
            </a:r>
          </a:p>
          <a:p>
            <a:pPr eaLnBrk="0" hangingPunct="0"/>
            <a:r>
              <a:rPr lang="en-US" sz="1600" b="0">
                <a:latin typeface="Courier"/>
              </a:rPr>
              <a:t>              \-&gt; TypeProfile (4466/4466 counts) = </a:t>
            </a:r>
            <a:br>
              <a:rPr lang="en-US" sz="1600" b="0">
                <a:latin typeface="Courier"/>
              </a:rPr>
            </a:br>
            <a:r>
              <a:rPr lang="en-US" sz="1600" b="0">
                <a:latin typeface="Courier"/>
              </a:rPr>
              <a:t>                                            java/io/FileOutputStream</a:t>
            </a:r>
          </a:p>
          <a:p>
            <a:pPr eaLnBrk="0" hangingPunct="0"/>
            <a:r>
              <a:rPr lang="en-US" sz="1600" b="0">
                <a:latin typeface="Courier"/>
              </a:rPr>
              <a:t>                @ 8   java.io.FileOutputStream::writeBytes (0 bytes)   </a:t>
            </a:r>
          </a:p>
          <a:p>
            <a:pPr eaLnBrk="0" hangingPunct="0"/>
            <a:r>
              <a:rPr lang="en-US" sz="1600" b="0">
                <a:solidFill>
                  <a:srgbClr val="0000FF"/>
                </a:solidFill>
                <a:latin typeface="Courier"/>
              </a:rPr>
              <a:t>                                                      native method</a:t>
            </a:r>
          </a:p>
          <a:p>
            <a:pPr eaLnBrk="0" hangingPunct="0"/>
            <a:r>
              <a:rPr lang="en-US" sz="1600" b="0">
                <a:latin typeface="Courier"/>
              </a:rPr>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dirty="0" smtClean="0"/>
              <a:t>Monomorphic</a:t>
            </a:r>
            <a:r>
              <a:rPr lang="en-US" sz="2400" dirty="0" smtClean="0"/>
              <a:t> </a:t>
            </a:r>
            <a:r>
              <a:rPr lang="en-US" dirty="0" smtClean="0"/>
              <a:t>Dispatch</a:t>
            </a:r>
            <a:endParaRPr lang="en-US" sz="2400" dirty="0" smtClean="0"/>
          </a:p>
        </p:txBody>
      </p:sp>
      <p:sp>
        <p:nvSpPr>
          <p:cNvPr id="58370" name="Rectangle 3"/>
          <p:cNvSpPr>
            <a:spLocks noGrp="1" noChangeArrowheads="1"/>
          </p:cNvSpPr>
          <p:nvPr>
            <p:ph type="body" idx="1"/>
          </p:nvPr>
        </p:nvSpPr>
        <p:spPr/>
        <p:txBody>
          <a:bodyPr/>
          <a:lstStyle/>
          <a:p>
            <a:r>
              <a:rPr lang="en-GB" dirty="0" smtClean="0"/>
              <a:t>How </a:t>
            </a:r>
            <a:r>
              <a:rPr lang="en-GB" dirty="0"/>
              <a:t>many different types are seen at a call site</a:t>
            </a:r>
            <a:r>
              <a:rPr lang="en-GB" dirty="0" smtClean="0"/>
              <a:t>?</a:t>
            </a:r>
          </a:p>
          <a:p>
            <a:pPr lvl="2"/>
            <a:r>
              <a:rPr lang="en-GB" dirty="0" smtClean="0"/>
              <a:t>often, it’s only 1</a:t>
            </a:r>
          </a:p>
          <a:p>
            <a:pPr lvl="2"/>
            <a:r>
              <a:rPr lang="en-GB" dirty="0" smtClean="0"/>
              <a:t>JVM optimizes for this case</a:t>
            </a:r>
          </a:p>
          <a:p>
            <a:pPr lvl="2"/>
            <a:r>
              <a:rPr lang="en-GB" dirty="0" smtClean="0"/>
              <a:t>aggressive optimisation (so only in server mode)</a:t>
            </a:r>
          </a:p>
          <a:p>
            <a:pPr lvl="2"/>
            <a:r>
              <a:rPr lang="en-GB" dirty="0" smtClean="0"/>
              <a:t>can be backed out</a:t>
            </a:r>
          </a:p>
          <a:p>
            <a:pPr lvl="2"/>
            <a:endParaRPr lang="en-GB" dirty="0"/>
          </a:p>
          <a:p>
            <a:r>
              <a:rPr lang="en-GB" dirty="0"/>
              <a:t>Hotspot </a:t>
            </a:r>
            <a:r>
              <a:rPr lang="en-GB" dirty="0" smtClean="0"/>
              <a:t>optimizes </a:t>
            </a:r>
            <a:r>
              <a:rPr lang="en-GB" dirty="0" err="1" smtClean="0"/>
              <a:t>vtbl</a:t>
            </a:r>
            <a:r>
              <a:rPr lang="en-GB" dirty="0" smtClean="0"/>
              <a:t> </a:t>
            </a:r>
            <a:r>
              <a:rPr lang="en-GB" dirty="0"/>
              <a:t>lookup</a:t>
            </a:r>
          </a:p>
          <a:p>
            <a:pPr lvl="2"/>
            <a:r>
              <a:rPr lang="en-GB" dirty="0"/>
              <a:t>s</a:t>
            </a:r>
            <a:r>
              <a:rPr lang="en-GB" dirty="0" smtClean="0"/>
              <a:t>ubclasses </a:t>
            </a:r>
            <a:r>
              <a:rPr lang="en-GB" dirty="0"/>
              <a:t>have the same </a:t>
            </a:r>
            <a:r>
              <a:rPr lang="en-GB" dirty="0" err="1" smtClean="0"/>
              <a:t>vtbl</a:t>
            </a:r>
            <a:r>
              <a:rPr lang="en-GB" dirty="0" smtClean="0"/>
              <a:t> </a:t>
            </a:r>
            <a:r>
              <a:rPr lang="en-GB" dirty="0"/>
              <a:t>structure as their parent</a:t>
            </a:r>
          </a:p>
          <a:p>
            <a:pPr lvl="2"/>
            <a:r>
              <a:rPr lang="en-GB" dirty="0"/>
              <a:t>h</a:t>
            </a:r>
            <a:r>
              <a:rPr lang="en-GB" dirty="0" smtClean="0"/>
              <a:t>otspot collapses </a:t>
            </a:r>
            <a:r>
              <a:rPr lang="en-GB" dirty="0"/>
              <a:t>the child </a:t>
            </a:r>
            <a:r>
              <a:rPr lang="en-GB" dirty="0" err="1" smtClean="0"/>
              <a:t>vtbl</a:t>
            </a:r>
            <a:r>
              <a:rPr lang="en-GB" dirty="0" smtClean="0"/>
              <a:t> into </a:t>
            </a:r>
            <a:r>
              <a:rPr lang="en-GB" dirty="0"/>
              <a:t>the </a:t>
            </a:r>
            <a:r>
              <a:rPr lang="en-GB" dirty="0" smtClean="0"/>
              <a:t>parent</a:t>
            </a:r>
          </a:p>
          <a:p>
            <a:pPr lvl="2"/>
            <a:r>
              <a:rPr lang="en-GB" dirty="0"/>
              <a:t>c</a:t>
            </a:r>
            <a:r>
              <a:rPr lang="en-GB" dirty="0" smtClean="0"/>
              <a:t>lass </a:t>
            </a:r>
            <a:r>
              <a:rPr lang="en-GB" dirty="0"/>
              <a:t>word in the </a:t>
            </a:r>
            <a:r>
              <a:rPr lang="en-GB" dirty="0" smtClean="0"/>
              <a:t>object header </a:t>
            </a:r>
            <a:r>
              <a:rPr lang="en-GB" dirty="0"/>
              <a:t>is </a:t>
            </a:r>
            <a:r>
              <a:rPr lang="en-GB" dirty="0" smtClean="0"/>
              <a:t>checked</a:t>
            </a:r>
          </a:p>
          <a:p>
            <a:pPr lvl="2"/>
            <a:r>
              <a:rPr lang="en-GB" dirty="0"/>
              <a:t>i</a:t>
            </a:r>
            <a:r>
              <a:rPr lang="en-GB" dirty="0" smtClean="0"/>
              <a:t>f </a:t>
            </a:r>
            <a:r>
              <a:rPr lang="en-GB" dirty="0"/>
              <a:t>changed then this optimisation is backed out</a:t>
            </a:r>
          </a:p>
          <a:p>
            <a:pPr lvl="2"/>
            <a:endParaRPr lang="en-GB" dirty="0" smtClean="0"/>
          </a:p>
          <a:p>
            <a:r>
              <a:rPr lang="en-GB" dirty="0" err="1" smtClean="0"/>
              <a:t>Classloading</a:t>
            </a:r>
            <a:r>
              <a:rPr lang="en-GB" dirty="0" smtClean="0"/>
              <a:t> </a:t>
            </a:r>
            <a:r>
              <a:rPr lang="en-GB" dirty="0"/>
              <a:t>can invalidate monomorphic dispatch</a:t>
            </a:r>
          </a:p>
          <a:p>
            <a:endParaRPr lang="en-GB" dirty="0" smtClean="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smtClean="0"/>
              <a:t>Further JVM Optimisations</a:t>
            </a:r>
          </a:p>
        </p:txBody>
      </p:sp>
      <p:sp>
        <p:nvSpPr>
          <p:cNvPr id="59394" name="Content Placeholder 2"/>
          <p:cNvSpPr>
            <a:spLocks noGrp="1"/>
          </p:cNvSpPr>
          <p:nvPr>
            <p:ph idx="1"/>
          </p:nvPr>
        </p:nvSpPr>
        <p:spPr>
          <a:xfrm>
            <a:off x="381000" y="1066800"/>
            <a:ext cx="8382000" cy="685800"/>
          </a:xfrm>
        </p:spPr>
        <p:txBody>
          <a:bodyPr/>
          <a:lstStyle/>
          <a:p>
            <a:r>
              <a:rPr lang="en-US" smtClean="0"/>
              <a:t>Loop Unrolling</a:t>
            </a:r>
          </a:p>
        </p:txBody>
      </p:sp>
      <p:sp>
        <p:nvSpPr>
          <p:cNvPr id="4" name="Text Box 4"/>
          <p:cNvSpPr txBox="1">
            <a:spLocks noChangeArrowheads="1"/>
          </p:cNvSpPr>
          <p:nvPr/>
        </p:nvSpPr>
        <p:spPr bwMode="auto">
          <a:xfrm>
            <a:off x="457200" y="1752600"/>
            <a:ext cx="6934200" cy="2209800"/>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GB" sz="1600" b="0" dirty="0">
                <a:latin typeface="Courier"/>
                <a:ea typeface="ＭＳ Ｐゴシック" charset="0"/>
                <a:cs typeface="Courier"/>
              </a:rPr>
              <a:t>private static </a:t>
            </a:r>
            <a:r>
              <a:rPr lang="en-GB" sz="1600" b="0" dirty="0">
                <a:solidFill>
                  <a:srgbClr val="0000FF"/>
                </a:solidFill>
                <a:latin typeface="Courier"/>
                <a:ea typeface="ＭＳ Ｐゴシック" charset="0"/>
                <a:cs typeface="Courier"/>
              </a:rPr>
              <a:t>final</a:t>
            </a:r>
            <a:r>
              <a:rPr lang="en-GB" sz="1600" b="0" dirty="0">
                <a:latin typeface="Courier"/>
                <a:ea typeface="ＭＳ Ｐゴシック" charset="0"/>
                <a:cs typeface="Courier"/>
              </a:rPr>
              <a:t> String[] options = </a:t>
            </a:r>
            <a:br>
              <a:rPr lang="en-GB" sz="1600" b="0" dirty="0">
                <a:latin typeface="Courier"/>
                <a:ea typeface="ＭＳ Ｐゴシック" charset="0"/>
                <a:cs typeface="Courier"/>
              </a:rPr>
            </a:br>
            <a:r>
              <a:rPr lang="en-GB" sz="1600" b="0" dirty="0">
                <a:latin typeface="Courier"/>
                <a:ea typeface="ＭＳ Ｐゴシック" charset="0"/>
                <a:cs typeface="Courier"/>
              </a:rPr>
              <a:t>                          { "Yes", "No", "Cancel" };</a:t>
            </a:r>
          </a:p>
          <a:p>
            <a:pPr eaLnBrk="0" hangingPunct="0">
              <a:defRPr/>
            </a:pPr>
            <a:endParaRPr lang="en-GB" sz="1600" b="0" dirty="0">
              <a:latin typeface="Courier"/>
              <a:ea typeface="ＭＳ Ｐゴシック" charset="0"/>
              <a:cs typeface="Courier"/>
            </a:endParaRPr>
          </a:p>
          <a:p>
            <a:pPr eaLnBrk="0" hangingPunct="0">
              <a:defRPr/>
            </a:pPr>
            <a:r>
              <a:rPr lang="en-GB" sz="1600" b="0" dirty="0">
                <a:latin typeface="Courier"/>
                <a:ea typeface="ＭＳ Ｐゴシック" charset="0"/>
                <a:cs typeface="Courier"/>
              </a:rPr>
              <a:t>public void meth1 () {</a:t>
            </a:r>
          </a:p>
          <a:p>
            <a:pPr eaLnBrk="0" hangingPunct="0">
              <a:defRPr/>
            </a:pPr>
            <a:r>
              <a:rPr lang="en-GB" sz="1600" b="0" dirty="0">
                <a:solidFill>
                  <a:srgbClr val="0000FF"/>
                </a:solidFill>
                <a:latin typeface="Courier"/>
                <a:ea typeface="ＭＳ Ｐゴシック" charset="0"/>
                <a:cs typeface="Courier"/>
              </a:rPr>
              <a:t>  for ( String opt: options ) {</a:t>
            </a:r>
          </a:p>
          <a:p>
            <a:pPr eaLnBrk="0" hangingPunct="0">
              <a:defRPr/>
            </a:pPr>
            <a:r>
              <a:rPr lang="en-GB" sz="1600" b="0" dirty="0">
                <a:solidFill>
                  <a:srgbClr val="0000FF"/>
                </a:solidFill>
                <a:latin typeface="Courier"/>
                <a:ea typeface="ＭＳ Ｐゴシック" charset="0"/>
                <a:cs typeface="Courier"/>
              </a:rPr>
              <a:t>    process(opt);</a:t>
            </a:r>
          </a:p>
          <a:p>
            <a:pPr eaLnBrk="0" hangingPunct="0">
              <a:defRPr/>
            </a:pPr>
            <a:r>
              <a:rPr lang="en-GB" sz="1600" b="0" dirty="0">
                <a:solidFill>
                  <a:srgbClr val="0000FF"/>
                </a:solidFill>
                <a:latin typeface="Courier"/>
                <a:ea typeface="ＭＳ Ｐゴシック" charset="0"/>
                <a:cs typeface="Courier"/>
              </a:rPr>
              <a:t>  }</a:t>
            </a:r>
          </a:p>
          <a:p>
            <a:pPr eaLnBrk="0" hangingPunct="0">
              <a:defRPr/>
            </a:pPr>
            <a:r>
              <a:rPr lang="en-GB" sz="1600" b="0" dirty="0">
                <a:latin typeface="Courier"/>
                <a:ea typeface="ＭＳ Ｐゴシック" charset="0"/>
                <a:cs typeface="Courier"/>
              </a:rPr>
              <a:t>}</a:t>
            </a:r>
            <a:endParaRPr lang="it-IT" sz="1600" b="0" dirty="0">
              <a:latin typeface="Courier"/>
              <a:ea typeface="ＭＳ Ｐゴシック" charset="0"/>
              <a:cs typeface="Courier"/>
            </a:endParaRPr>
          </a:p>
        </p:txBody>
      </p:sp>
      <p:sp>
        <p:nvSpPr>
          <p:cNvPr id="5" name="Text Box 4"/>
          <p:cNvSpPr txBox="1">
            <a:spLocks noChangeArrowheads="1"/>
          </p:cNvSpPr>
          <p:nvPr/>
        </p:nvSpPr>
        <p:spPr bwMode="auto">
          <a:xfrm>
            <a:off x="2057400" y="3886200"/>
            <a:ext cx="6934200" cy="2209800"/>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GB" sz="1600" b="0" dirty="0">
                <a:latin typeface="Courier"/>
                <a:ea typeface="ＭＳ Ｐゴシック" charset="0"/>
                <a:cs typeface="Courier"/>
              </a:rPr>
              <a:t>private static </a:t>
            </a:r>
            <a:r>
              <a:rPr lang="en-GB" sz="1600" b="0" dirty="0">
                <a:solidFill>
                  <a:srgbClr val="0000FF"/>
                </a:solidFill>
                <a:latin typeface="Courier"/>
                <a:ea typeface="ＭＳ Ｐゴシック" charset="0"/>
                <a:cs typeface="Courier"/>
              </a:rPr>
              <a:t>final</a:t>
            </a:r>
            <a:r>
              <a:rPr lang="en-GB" sz="1600" b="0" dirty="0">
                <a:latin typeface="Courier"/>
                <a:ea typeface="ＭＳ Ｐゴシック" charset="0"/>
                <a:cs typeface="Courier"/>
              </a:rPr>
              <a:t> String[] options = </a:t>
            </a:r>
            <a:br>
              <a:rPr lang="en-GB" sz="1600" b="0" dirty="0">
                <a:latin typeface="Courier"/>
                <a:ea typeface="ＭＳ Ｐゴシック" charset="0"/>
                <a:cs typeface="Courier"/>
              </a:rPr>
            </a:br>
            <a:r>
              <a:rPr lang="en-GB" sz="1600" b="0" dirty="0">
                <a:latin typeface="Courier"/>
                <a:ea typeface="ＭＳ Ｐゴシック" charset="0"/>
                <a:cs typeface="Courier"/>
              </a:rPr>
              <a:t>                          { "Yes", "No", "Cancel" };</a:t>
            </a:r>
          </a:p>
          <a:p>
            <a:pPr eaLnBrk="0" hangingPunct="0">
              <a:defRPr/>
            </a:pPr>
            <a:endParaRPr lang="en-GB" sz="1600" b="0" dirty="0">
              <a:latin typeface="Courier"/>
              <a:ea typeface="ＭＳ Ｐゴシック" charset="0"/>
              <a:cs typeface="Courier"/>
            </a:endParaRPr>
          </a:p>
          <a:p>
            <a:pPr eaLnBrk="0" hangingPunct="0">
              <a:defRPr/>
            </a:pPr>
            <a:r>
              <a:rPr lang="en-GB" sz="1600" b="0" dirty="0">
                <a:latin typeface="Courier"/>
                <a:ea typeface="ＭＳ Ｐゴシック" charset="0"/>
                <a:cs typeface="Courier"/>
              </a:rPr>
              <a:t>public void meth1 () {</a:t>
            </a:r>
          </a:p>
          <a:p>
            <a:pPr eaLnBrk="0" hangingPunct="0">
              <a:defRPr/>
            </a:pPr>
            <a:r>
              <a:rPr lang="en-GB" sz="1600" b="0" dirty="0">
                <a:latin typeface="Courier"/>
                <a:ea typeface="ＭＳ Ｐゴシック" charset="0"/>
                <a:cs typeface="Courier"/>
              </a:rPr>
              <a:t>  </a:t>
            </a:r>
            <a:r>
              <a:rPr lang="en-GB" sz="1600" b="0" dirty="0">
                <a:solidFill>
                  <a:srgbClr val="0000FF"/>
                </a:solidFill>
                <a:latin typeface="Courier"/>
                <a:ea typeface="ＭＳ Ｐゴシック" charset="0"/>
                <a:cs typeface="Courier"/>
              </a:rPr>
              <a:t>process(options[0]);</a:t>
            </a:r>
          </a:p>
          <a:p>
            <a:pPr eaLnBrk="0" hangingPunct="0">
              <a:defRPr/>
            </a:pPr>
            <a:r>
              <a:rPr lang="en-GB" sz="1600" b="0" dirty="0">
                <a:solidFill>
                  <a:srgbClr val="0000FF"/>
                </a:solidFill>
                <a:latin typeface="Courier"/>
                <a:ea typeface="ＭＳ Ｐゴシック" charset="0"/>
                <a:cs typeface="Courier"/>
              </a:rPr>
              <a:t>  process(options[1]);</a:t>
            </a:r>
          </a:p>
          <a:p>
            <a:pPr eaLnBrk="0" hangingPunct="0">
              <a:defRPr/>
            </a:pPr>
            <a:r>
              <a:rPr lang="en-GB" sz="1600" b="0" dirty="0">
                <a:solidFill>
                  <a:srgbClr val="0000FF"/>
                </a:solidFill>
                <a:latin typeface="Courier"/>
                <a:ea typeface="ＭＳ Ｐゴシック" charset="0"/>
                <a:cs typeface="Courier"/>
              </a:rPr>
              <a:t>  process(options[2]);</a:t>
            </a:r>
          </a:p>
          <a:p>
            <a:pPr eaLnBrk="0" hangingPunct="0">
              <a:defRPr/>
            </a:pPr>
            <a:r>
              <a:rPr lang="en-GB" sz="1600" b="0" dirty="0">
                <a:latin typeface="Courier"/>
                <a:ea typeface="ＭＳ Ｐゴシック" charset="0"/>
                <a:cs typeface="Courier"/>
              </a:rPr>
              <a:t>}</a:t>
            </a:r>
            <a:endParaRPr lang="it-IT" sz="1600" b="0" dirty="0">
              <a:latin typeface="Courier"/>
              <a:ea typeface="ＭＳ Ｐゴシック" charset="0"/>
              <a:cs typeface="Courier"/>
            </a:endParaRPr>
          </a:p>
        </p:txBody>
      </p:sp>
      <p:sp>
        <p:nvSpPr>
          <p:cNvPr id="6" name="Bent Arrow 5"/>
          <p:cNvSpPr/>
          <p:nvPr/>
        </p:nvSpPr>
        <p:spPr bwMode="auto">
          <a:xfrm flipV="1">
            <a:off x="1066800" y="3810000"/>
            <a:ext cx="990600" cy="1143000"/>
          </a:xfrm>
          <a:prstGeom prst="bentArrow">
            <a:avLst/>
          </a:prstGeom>
          <a:solidFill>
            <a:srgbClr val="FFFFFF"/>
          </a:solidFill>
          <a:ln>
            <a:solidFill>
              <a:srgbClr val="404040"/>
            </a:solidFill>
          </a:ln>
          <a:effectLst/>
          <a:extLst/>
        </p:spPr>
        <p:txBody>
          <a:bodyPr/>
          <a:lstStyle/>
          <a:p>
            <a:pPr eaLnBrk="0" hangingPunct="0">
              <a:defRPr/>
            </a:pPr>
            <a:endParaRPr lang="en-US" b="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Further JVM Optimisations</a:t>
            </a:r>
          </a:p>
        </p:txBody>
      </p:sp>
      <p:sp>
        <p:nvSpPr>
          <p:cNvPr id="61442" name="Content Placeholder 2"/>
          <p:cNvSpPr>
            <a:spLocks noGrp="1"/>
          </p:cNvSpPr>
          <p:nvPr>
            <p:ph idx="1"/>
          </p:nvPr>
        </p:nvSpPr>
        <p:spPr>
          <a:xfrm>
            <a:off x="381000" y="1066800"/>
            <a:ext cx="8382000" cy="1066800"/>
          </a:xfrm>
        </p:spPr>
        <p:txBody>
          <a:bodyPr/>
          <a:lstStyle/>
          <a:p>
            <a:r>
              <a:rPr lang="en-US" smtClean="0"/>
              <a:t>Lock Coarsening</a:t>
            </a:r>
          </a:p>
          <a:p>
            <a:pPr lvl="2"/>
            <a:r>
              <a:rPr lang="en-US" smtClean="0"/>
              <a:t>effective but depends on scope of lock</a:t>
            </a:r>
          </a:p>
        </p:txBody>
      </p:sp>
      <p:sp>
        <p:nvSpPr>
          <p:cNvPr id="4" name="Text Box 4"/>
          <p:cNvSpPr txBox="1">
            <a:spLocks noChangeArrowheads="1"/>
          </p:cNvSpPr>
          <p:nvPr/>
        </p:nvSpPr>
        <p:spPr bwMode="auto">
          <a:xfrm>
            <a:off x="457200" y="2133600"/>
            <a:ext cx="6934200" cy="2455863"/>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GB" sz="1600" b="0" dirty="0">
                <a:latin typeface="Courier"/>
                <a:ea typeface="ＭＳ Ｐゴシック" charset="0"/>
                <a:cs typeface="Courier"/>
              </a:rPr>
              <a:t>public void </a:t>
            </a:r>
            <a:r>
              <a:rPr lang="en-GB" sz="1600" b="0" dirty="0" err="1">
                <a:latin typeface="Courier"/>
                <a:ea typeface="ＭＳ Ｐゴシック" charset="0"/>
                <a:cs typeface="Courier"/>
              </a:rPr>
              <a:t>doStuff</a:t>
            </a:r>
            <a:r>
              <a:rPr lang="en-GB" sz="1600" b="0" dirty="0">
                <a:latin typeface="Courier"/>
                <a:ea typeface="ＭＳ Ｐゴシック" charset="0"/>
                <a:cs typeface="Courier"/>
              </a:rPr>
              <a:t> () {</a:t>
            </a:r>
          </a:p>
          <a:p>
            <a:pPr eaLnBrk="0" hangingPunct="0">
              <a:defRPr/>
            </a:pPr>
            <a:r>
              <a:rPr lang="en-GB" sz="1600" b="0" dirty="0">
                <a:latin typeface="Courier"/>
                <a:ea typeface="ＭＳ Ｐゴシック" charset="0"/>
                <a:cs typeface="Courier"/>
              </a:rPr>
              <a:t>  for ( String opt: options ) {</a:t>
            </a:r>
          </a:p>
          <a:p>
            <a:pPr eaLnBrk="0" hangingPunct="0">
              <a:defRPr/>
            </a:pPr>
            <a:r>
              <a:rPr lang="en-GB" sz="1600" b="0" dirty="0">
                <a:solidFill>
                  <a:srgbClr val="0000FF"/>
                </a:solidFill>
                <a:latin typeface="Courier"/>
                <a:ea typeface="ＭＳ Ｐゴシック" charset="0"/>
                <a:cs typeface="Courier"/>
              </a:rPr>
              <a:t>    process(opt);</a:t>
            </a:r>
          </a:p>
          <a:p>
            <a:pPr eaLnBrk="0" hangingPunct="0">
              <a:defRPr/>
            </a:pPr>
            <a:r>
              <a:rPr lang="en-GB" sz="1600" b="0" dirty="0">
                <a:solidFill>
                  <a:srgbClr val="0000FF"/>
                </a:solidFill>
                <a:latin typeface="Courier"/>
                <a:ea typeface="ＭＳ Ｐゴシック" charset="0"/>
                <a:cs typeface="Courier"/>
              </a:rPr>
              <a:t> </a:t>
            </a:r>
            <a:r>
              <a:rPr lang="en-GB" sz="1600" b="0" dirty="0">
                <a:solidFill>
                  <a:srgbClr val="000000"/>
                </a:solidFill>
                <a:latin typeface="Courier"/>
                <a:ea typeface="ＭＳ Ｐゴシック" charset="0"/>
                <a:cs typeface="Courier"/>
              </a:rPr>
              <a:t> }</a:t>
            </a:r>
          </a:p>
          <a:p>
            <a:pPr eaLnBrk="0" hangingPunct="0">
              <a:defRPr/>
            </a:pPr>
            <a:r>
              <a:rPr lang="en-GB" sz="1600" b="0" dirty="0">
                <a:latin typeface="Courier"/>
                <a:ea typeface="ＭＳ Ｐゴシック" charset="0"/>
                <a:cs typeface="Courier"/>
              </a:rPr>
              <a:t>}</a:t>
            </a:r>
          </a:p>
          <a:p>
            <a:pPr eaLnBrk="0" hangingPunct="0">
              <a:defRPr/>
            </a:pPr>
            <a:endParaRPr lang="en-GB" sz="1600" b="0" dirty="0">
              <a:latin typeface="Courier"/>
              <a:ea typeface="ＭＳ Ｐゴシック" charset="0"/>
              <a:cs typeface="Courier"/>
            </a:endParaRPr>
          </a:p>
          <a:p>
            <a:pPr eaLnBrk="0" hangingPunct="0">
              <a:defRPr/>
            </a:pPr>
            <a:r>
              <a:rPr lang="en-GB" sz="1600" b="0" dirty="0">
                <a:latin typeface="Courier"/>
                <a:ea typeface="ＭＳ Ｐゴシック" charset="0"/>
                <a:cs typeface="Courier"/>
              </a:rPr>
              <a:t>public </a:t>
            </a:r>
            <a:r>
              <a:rPr lang="en-GB" sz="1600" b="0" dirty="0">
                <a:solidFill>
                  <a:srgbClr val="0000FF"/>
                </a:solidFill>
                <a:latin typeface="Courier"/>
                <a:ea typeface="ＭＳ Ｐゴシック" charset="0"/>
                <a:cs typeface="Courier"/>
              </a:rPr>
              <a:t>synchronized</a:t>
            </a:r>
            <a:r>
              <a:rPr lang="en-GB" sz="1600" b="0" dirty="0">
                <a:latin typeface="Courier"/>
                <a:ea typeface="ＭＳ Ｐゴシック" charset="0"/>
                <a:cs typeface="Courier"/>
              </a:rPr>
              <a:t> String process ( String opt ) {</a:t>
            </a:r>
          </a:p>
          <a:p>
            <a:pPr eaLnBrk="0" hangingPunct="0">
              <a:defRPr/>
            </a:pPr>
            <a:r>
              <a:rPr lang="en-GB" sz="1600" b="0" dirty="0">
                <a:latin typeface="Courier"/>
                <a:ea typeface="ＭＳ Ｐゴシック" charset="0"/>
                <a:cs typeface="Courier"/>
              </a:rPr>
              <a:t>  …</a:t>
            </a:r>
          </a:p>
          <a:p>
            <a:pPr eaLnBrk="0" hangingPunct="0">
              <a:defRPr/>
            </a:pPr>
            <a:r>
              <a:rPr lang="en-GB" sz="1600" b="0" dirty="0">
                <a:latin typeface="Courier"/>
                <a:ea typeface="ＭＳ Ｐゴシック" charset="0"/>
                <a:cs typeface="Courier"/>
              </a:rPr>
              <a:t>}</a:t>
            </a:r>
            <a:endParaRPr lang="it-IT" sz="1600" b="0" dirty="0">
              <a:latin typeface="Courier"/>
              <a:ea typeface="ＭＳ Ｐゴシック" charset="0"/>
              <a:cs typeface="Courier"/>
            </a:endParaRPr>
          </a:p>
        </p:txBody>
      </p:sp>
      <p:sp>
        <p:nvSpPr>
          <p:cNvPr id="5" name="Text Box 4"/>
          <p:cNvSpPr txBox="1">
            <a:spLocks noChangeArrowheads="1"/>
          </p:cNvSpPr>
          <p:nvPr/>
        </p:nvSpPr>
        <p:spPr bwMode="auto">
          <a:xfrm>
            <a:off x="2057400" y="4267200"/>
            <a:ext cx="6172200" cy="1963738"/>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GB" sz="1600" b="0" dirty="0">
                <a:latin typeface="Courier"/>
                <a:ea typeface="ＭＳ Ｐゴシック" charset="0"/>
                <a:cs typeface="Courier"/>
              </a:rPr>
              <a:t>public void </a:t>
            </a:r>
            <a:r>
              <a:rPr lang="en-GB" sz="1600" b="0" dirty="0" err="1">
                <a:latin typeface="Courier"/>
                <a:ea typeface="ＭＳ Ｐゴシック" charset="0"/>
                <a:cs typeface="Courier"/>
              </a:rPr>
              <a:t>doStuff</a:t>
            </a:r>
            <a:r>
              <a:rPr lang="en-GB" sz="1600" b="0" dirty="0">
                <a:latin typeface="Courier"/>
                <a:ea typeface="ＭＳ Ｐゴシック" charset="0"/>
                <a:cs typeface="Courier"/>
              </a:rPr>
              <a:t> () {</a:t>
            </a:r>
          </a:p>
          <a:p>
            <a:pPr eaLnBrk="0" hangingPunct="0">
              <a:defRPr/>
            </a:pPr>
            <a:r>
              <a:rPr lang="en-GB" sz="1600" b="0" dirty="0">
                <a:solidFill>
                  <a:srgbClr val="0000FF"/>
                </a:solidFill>
                <a:latin typeface="Courier"/>
                <a:ea typeface="ＭＳ Ｐゴシック" charset="0"/>
                <a:cs typeface="Courier"/>
              </a:rPr>
              <a:t>  synchronized ( this ) {</a:t>
            </a:r>
          </a:p>
          <a:p>
            <a:pPr eaLnBrk="0" hangingPunct="0">
              <a:defRPr/>
            </a:pPr>
            <a:r>
              <a:rPr lang="en-GB" sz="1600" b="0" dirty="0">
                <a:solidFill>
                  <a:srgbClr val="0000FF"/>
                </a:solidFill>
                <a:latin typeface="Courier"/>
                <a:ea typeface="ＭＳ Ｐゴシック" charset="0"/>
                <a:cs typeface="Courier"/>
              </a:rPr>
              <a:t>    for ( String opt: options ) {</a:t>
            </a:r>
          </a:p>
          <a:p>
            <a:pPr eaLnBrk="0" hangingPunct="0">
              <a:defRPr/>
            </a:pPr>
            <a:r>
              <a:rPr lang="en-GB" sz="1600" b="0" dirty="0">
                <a:solidFill>
                  <a:srgbClr val="0000FF"/>
                </a:solidFill>
                <a:latin typeface="Courier"/>
                <a:ea typeface="ＭＳ Ｐゴシック" charset="0"/>
                <a:cs typeface="Courier"/>
              </a:rPr>
              <a:t>      process(opt);</a:t>
            </a:r>
          </a:p>
          <a:p>
            <a:pPr eaLnBrk="0" hangingPunct="0">
              <a:defRPr/>
            </a:pPr>
            <a:r>
              <a:rPr lang="en-GB" sz="1600" b="0" dirty="0">
                <a:solidFill>
                  <a:srgbClr val="0000FF"/>
                </a:solidFill>
                <a:latin typeface="Courier"/>
                <a:ea typeface="ＭＳ Ｐゴシック" charset="0"/>
                <a:cs typeface="Courier"/>
              </a:rPr>
              <a:t>    }</a:t>
            </a:r>
          </a:p>
          <a:p>
            <a:pPr eaLnBrk="0" hangingPunct="0">
              <a:defRPr/>
            </a:pPr>
            <a:r>
              <a:rPr lang="en-GB" sz="1600" b="0" dirty="0">
                <a:solidFill>
                  <a:srgbClr val="0000FF"/>
                </a:solidFill>
                <a:latin typeface="Courier"/>
                <a:ea typeface="ＭＳ Ｐゴシック" charset="0"/>
                <a:cs typeface="Courier"/>
              </a:rPr>
              <a:t>  }</a:t>
            </a:r>
          </a:p>
          <a:p>
            <a:pPr eaLnBrk="0" hangingPunct="0">
              <a:defRPr/>
            </a:pPr>
            <a:r>
              <a:rPr lang="en-GB" sz="1600" b="0" dirty="0">
                <a:latin typeface="Courier"/>
                <a:ea typeface="ＭＳ Ｐゴシック" charset="0"/>
                <a:cs typeface="Courier"/>
              </a:rPr>
              <a:t>}</a:t>
            </a:r>
            <a:endParaRPr lang="it-IT" sz="1600" b="0" dirty="0">
              <a:latin typeface="Courier"/>
              <a:ea typeface="ＭＳ Ｐゴシック" charset="0"/>
              <a:cs typeface="Courier"/>
            </a:endParaRPr>
          </a:p>
        </p:txBody>
      </p:sp>
      <p:sp>
        <p:nvSpPr>
          <p:cNvPr id="6" name="Bent Arrow 5"/>
          <p:cNvSpPr/>
          <p:nvPr/>
        </p:nvSpPr>
        <p:spPr bwMode="auto">
          <a:xfrm flipV="1">
            <a:off x="1066800" y="4191000"/>
            <a:ext cx="990600" cy="1143000"/>
          </a:xfrm>
          <a:prstGeom prst="bentArrow">
            <a:avLst/>
          </a:prstGeom>
          <a:solidFill>
            <a:srgbClr val="FFFFFF"/>
          </a:solidFill>
          <a:ln>
            <a:solidFill>
              <a:srgbClr val="404040"/>
            </a:solidFill>
          </a:ln>
          <a:effectLst/>
          <a:extLst/>
        </p:spPr>
        <p:txBody>
          <a:bodyPr/>
          <a:lstStyle/>
          <a:p>
            <a:pPr eaLnBrk="0" hangingPunct="0">
              <a:defRPr/>
            </a:pPr>
            <a:endParaRPr lang="en-US" b="0">
              <a:ea typeface="ＭＳ Ｐゴシック" charset="0"/>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smtClean="0"/>
              <a:t>Further JVM Optimisations</a:t>
            </a:r>
          </a:p>
        </p:txBody>
      </p:sp>
      <p:sp>
        <p:nvSpPr>
          <p:cNvPr id="63490" name="Content Placeholder 2"/>
          <p:cNvSpPr>
            <a:spLocks noGrp="1"/>
          </p:cNvSpPr>
          <p:nvPr>
            <p:ph idx="1"/>
          </p:nvPr>
        </p:nvSpPr>
        <p:spPr>
          <a:xfrm>
            <a:off x="381000" y="1066800"/>
            <a:ext cx="8382000" cy="1066800"/>
          </a:xfrm>
        </p:spPr>
        <p:txBody>
          <a:bodyPr/>
          <a:lstStyle/>
          <a:p>
            <a:r>
              <a:rPr lang="en-US" smtClean="0"/>
              <a:t>Lock Elision</a:t>
            </a:r>
          </a:p>
          <a:p>
            <a:pPr lvl="2"/>
            <a:r>
              <a:rPr lang="en-US" smtClean="0"/>
              <a:t>also depends on local scope of lock</a:t>
            </a:r>
          </a:p>
        </p:txBody>
      </p:sp>
      <p:sp>
        <p:nvSpPr>
          <p:cNvPr id="4" name="Text Box 4"/>
          <p:cNvSpPr txBox="1">
            <a:spLocks noChangeArrowheads="1"/>
          </p:cNvSpPr>
          <p:nvPr/>
        </p:nvSpPr>
        <p:spPr bwMode="auto">
          <a:xfrm>
            <a:off x="457200" y="2133600"/>
            <a:ext cx="5867400" cy="2209800"/>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GB" sz="1600" b="0" dirty="0">
                <a:latin typeface="Courier"/>
                <a:ea typeface="ＭＳ Ｐゴシック" charset="0"/>
                <a:cs typeface="Courier"/>
              </a:rPr>
              <a:t>public void </a:t>
            </a:r>
            <a:r>
              <a:rPr lang="en-GB" sz="1600" b="0" dirty="0" err="1">
                <a:latin typeface="Courier"/>
                <a:ea typeface="ＭＳ Ｐゴシック" charset="0"/>
                <a:cs typeface="Courier"/>
              </a:rPr>
              <a:t>doStuff</a:t>
            </a:r>
            <a:r>
              <a:rPr lang="en-GB" sz="1600" b="0" dirty="0">
                <a:latin typeface="Courier"/>
                <a:ea typeface="ＭＳ Ｐゴシック" charset="0"/>
                <a:cs typeface="Courier"/>
              </a:rPr>
              <a:t> () {</a:t>
            </a:r>
          </a:p>
          <a:p>
            <a:pPr eaLnBrk="0" hangingPunct="0">
              <a:defRPr/>
            </a:pPr>
            <a:r>
              <a:rPr lang="en-GB" sz="1600" b="0" dirty="0">
                <a:solidFill>
                  <a:srgbClr val="0000FF"/>
                </a:solidFill>
                <a:latin typeface="Courier"/>
                <a:ea typeface="ＭＳ Ｐゴシック" charset="0"/>
                <a:cs typeface="Courier"/>
              </a:rPr>
              <a:t>  </a:t>
            </a:r>
            <a:r>
              <a:rPr lang="en-US" sz="1600" b="0" dirty="0">
                <a:solidFill>
                  <a:srgbClr val="0000FF"/>
                </a:solidFill>
                <a:latin typeface="Courier"/>
                <a:ea typeface="ＭＳ Ｐゴシック" charset="0"/>
                <a:cs typeface="Courier"/>
              </a:rPr>
              <a:t>List l = new </a:t>
            </a:r>
            <a:r>
              <a:rPr lang="en-US" sz="1600" b="0" dirty="0" err="1">
                <a:solidFill>
                  <a:srgbClr val="0000FF"/>
                </a:solidFill>
                <a:latin typeface="Courier"/>
                <a:ea typeface="ＭＳ Ｐゴシック" charset="0"/>
                <a:cs typeface="Courier"/>
              </a:rPr>
              <a:t>ArrayList</a:t>
            </a:r>
            <a:r>
              <a:rPr lang="en-US" sz="1600" b="0" dirty="0">
                <a:solidFill>
                  <a:srgbClr val="0000FF"/>
                </a:solidFill>
                <a:latin typeface="Courier"/>
                <a:ea typeface="ＭＳ Ｐゴシック" charset="0"/>
                <a:cs typeface="Courier"/>
              </a:rPr>
              <a:t>();</a:t>
            </a:r>
          </a:p>
          <a:p>
            <a:pPr eaLnBrk="0" hangingPunct="0">
              <a:defRPr/>
            </a:pPr>
            <a:r>
              <a:rPr lang="en-US" sz="1600" b="0" dirty="0">
                <a:latin typeface="Courier"/>
                <a:ea typeface="ＭＳ Ｐゴシック" charset="0"/>
                <a:cs typeface="Courier"/>
              </a:rPr>
              <a:t>  </a:t>
            </a:r>
            <a:r>
              <a:rPr lang="en-US" sz="1600" b="0" dirty="0">
                <a:solidFill>
                  <a:srgbClr val="0000FF"/>
                </a:solidFill>
                <a:latin typeface="Courier"/>
                <a:ea typeface="ＭＳ Ｐゴシック" charset="0"/>
                <a:cs typeface="Courier"/>
              </a:rPr>
              <a:t>synchronized (l) {</a:t>
            </a:r>
          </a:p>
          <a:p>
            <a:pPr eaLnBrk="0" hangingPunct="0">
              <a:defRPr/>
            </a:pPr>
            <a:r>
              <a:rPr lang="en-US" sz="1600" b="0" dirty="0">
                <a:solidFill>
                  <a:srgbClr val="0000FF"/>
                </a:solidFill>
                <a:latin typeface="Courier"/>
                <a:ea typeface="ＭＳ Ｐゴシック" charset="0"/>
                <a:cs typeface="Courier"/>
              </a:rPr>
              <a:t>    for (option : options) {</a:t>
            </a:r>
          </a:p>
          <a:p>
            <a:pPr eaLnBrk="0" hangingPunct="0">
              <a:defRPr/>
            </a:pPr>
            <a:r>
              <a:rPr lang="en-US" sz="1600" b="0" dirty="0">
                <a:solidFill>
                  <a:srgbClr val="0000FF"/>
                </a:solidFill>
                <a:latin typeface="Courier"/>
                <a:ea typeface="ＭＳ Ｐゴシック" charset="0"/>
                <a:cs typeface="Courier"/>
              </a:rPr>
              <a:t>     </a:t>
            </a:r>
            <a:r>
              <a:rPr lang="en-US" sz="1600" b="0" dirty="0" err="1">
                <a:solidFill>
                  <a:srgbClr val="0000FF"/>
                </a:solidFill>
                <a:latin typeface="Courier"/>
                <a:ea typeface="ＭＳ Ｐゴシック" charset="0"/>
                <a:cs typeface="Courier"/>
              </a:rPr>
              <a:t>l.add</a:t>
            </a:r>
            <a:r>
              <a:rPr lang="en-US" sz="1600" b="0" dirty="0">
                <a:solidFill>
                  <a:srgbClr val="0000FF"/>
                </a:solidFill>
                <a:latin typeface="Courier"/>
                <a:ea typeface="ＭＳ Ｐゴシック" charset="0"/>
                <a:cs typeface="Courier"/>
              </a:rPr>
              <a:t>(process(option));</a:t>
            </a:r>
          </a:p>
          <a:p>
            <a:pPr eaLnBrk="0" hangingPunct="0">
              <a:defRPr/>
            </a:pPr>
            <a:r>
              <a:rPr lang="en-US" sz="1600" b="0" dirty="0">
                <a:solidFill>
                  <a:srgbClr val="0000FF"/>
                </a:solidFill>
                <a:latin typeface="Courier"/>
                <a:ea typeface="ＭＳ Ｐゴシック" charset="0"/>
                <a:cs typeface="Courier"/>
              </a:rPr>
              <a:t>    }</a:t>
            </a:r>
          </a:p>
          <a:p>
            <a:pPr eaLnBrk="0" hangingPunct="0">
              <a:defRPr/>
            </a:pPr>
            <a:r>
              <a:rPr lang="en-US" sz="1600" b="0" dirty="0">
                <a:solidFill>
                  <a:srgbClr val="0000FF"/>
                </a:solidFill>
                <a:latin typeface="Courier"/>
                <a:ea typeface="ＭＳ Ｐゴシック" charset="0"/>
                <a:cs typeface="Courier"/>
              </a:rPr>
              <a:t>  }</a:t>
            </a:r>
          </a:p>
          <a:p>
            <a:pPr eaLnBrk="0" hangingPunct="0">
              <a:defRPr/>
            </a:pPr>
            <a:r>
              <a:rPr lang="en-GB" sz="1600" b="0" dirty="0">
                <a:latin typeface="Courier"/>
                <a:ea typeface="ＭＳ Ｐゴシック" charset="0"/>
                <a:cs typeface="Courier"/>
              </a:rPr>
              <a:t>}</a:t>
            </a:r>
          </a:p>
        </p:txBody>
      </p:sp>
      <p:sp>
        <p:nvSpPr>
          <p:cNvPr id="5" name="Text Box 4"/>
          <p:cNvSpPr txBox="1">
            <a:spLocks noChangeArrowheads="1"/>
          </p:cNvSpPr>
          <p:nvPr/>
        </p:nvSpPr>
        <p:spPr bwMode="auto">
          <a:xfrm>
            <a:off x="2057400" y="4267200"/>
            <a:ext cx="5105400" cy="1717675"/>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GB" sz="1600" b="0" dirty="0">
                <a:latin typeface="Courier"/>
                <a:ea typeface="ＭＳ Ｐゴシック" charset="0"/>
                <a:cs typeface="Courier"/>
              </a:rPr>
              <a:t>public void </a:t>
            </a:r>
            <a:r>
              <a:rPr lang="en-GB" sz="1600" b="0" dirty="0" err="1">
                <a:latin typeface="Courier"/>
                <a:ea typeface="ＭＳ Ｐゴシック" charset="0"/>
                <a:cs typeface="Courier"/>
              </a:rPr>
              <a:t>doStuff</a:t>
            </a:r>
            <a:r>
              <a:rPr lang="en-GB" sz="1600" b="0" dirty="0">
                <a:latin typeface="Courier"/>
                <a:ea typeface="ＭＳ Ｐゴシック" charset="0"/>
                <a:cs typeface="Courier"/>
              </a:rPr>
              <a:t> () {</a:t>
            </a:r>
          </a:p>
          <a:p>
            <a:pPr eaLnBrk="0" hangingPunct="0">
              <a:defRPr/>
            </a:pPr>
            <a:r>
              <a:rPr lang="en-GB" sz="1600" b="0" dirty="0">
                <a:solidFill>
                  <a:srgbClr val="0000FF"/>
                </a:solidFill>
                <a:latin typeface="Courier"/>
                <a:ea typeface="ＭＳ Ｐゴシック" charset="0"/>
                <a:cs typeface="Courier"/>
              </a:rPr>
              <a:t>  </a:t>
            </a:r>
            <a:r>
              <a:rPr lang="en-US" sz="1600" b="0" dirty="0">
                <a:latin typeface="Courier"/>
                <a:ea typeface="ＭＳ Ｐゴシック" charset="0"/>
                <a:cs typeface="Courier"/>
              </a:rPr>
              <a:t>List l = new </a:t>
            </a:r>
            <a:r>
              <a:rPr lang="en-US" sz="1600" b="0" dirty="0" err="1">
                <a:latin typeface="Courier"/>
                <a:ea typeface="ＭＳ Ｐゴシック" charset="0"/>
                <a:cs typeface="Courier"/>
              </a:rPr>
              <a:t>ArrayList</a:t>
            </a:r>
            <a:r>
              <a:rPr lang="en-US" sz="1600" b="0" dirty="0">
                <a:latin typeface="Courier"/>
                <a:ea typeface="ＭＳ Ｐゴシック" charset="0"/>
                <a:cs typeface="Courier"/>
              </a:rPr>
              <a:t>();</a:t>
            </a:r>
          </a:p>
          <a:p>
            <a:pPr eaLnBrk="0" hangingPunct="0">
              <a:defRPr/>
            </a:pPr>
            <a:r>
              <a:rPr lang="en-US" sz="1600" b="0" dirty="0">
                <a:latin typeface="Courier"/>
                <a:ea typeface="ＭＳ Ｐゴシック" charset="0"/>
                <a:cs typeface="Courier"/>
              </a:rPr>
              <a:t>  </a:t>
            </a:r>
            <a:r>
              <a:rPr lang="en-US" sz="1600" b="0" dirty="0">
                <a:solidFill>
                  <a:srgbClr val="0000FF"/>
                </a:solidFill>
                <a:latin typeface="Courier"/>
                <a:ea typeface="ＭＳ Ｐゴシック" charset="0"/>
                <a:cs typeface="Courier"/>
              </a:rPr>
              <a:t>for (option : options) {</a:t>
            </a:r>
          </a:p>
          <a:p>
            <a:pPr eaLnBrk="0" hangingPunct="0">
              <a:defRPr/>
            </a:pPr>
            <a:r>
              <a:rPr lang="en-US" sz="1600" b="0" dirty="0">
                <a:solidFill>
                  <a:srgbClr val="0000FF"/>
                </a:solidFill>
                <a:latin typeface="Courier"/>
                <a:ea typeface="ＭＳ Ｐゴシック" charset="0"/>
                <a:cs typeface="Courier"/>
              </a:rPr>
              <a:t>    </a:t>
            </a:r>
            <a:r>
              <a:rPr lang="en-US" sz="1600" b="0" dirty="0" err="1">
                <a:solidFill>
                  <a:srgbClr val="0000FF"/>
                </a:solidFill>
                <a:latin typeface="Courier"/>
                <a:ea typeface="ＭＳ Ｐゴシック" charset="0"/>
                <a:cs typeface="Courier"/>
              </a:rPr>
              <a:t>l.add</a:t>
            </a:r>
            <a:r>
              <a:rPr lang="en-US" sz="1600" b="0" dirty="0">
                <a:solidFill>
                  <a:srgbClr val="0000FF"/>
                </a:solidFill>
                <a:latin typeface="Courier"/>
                <a:ea typeface="ＭＳ Ｐゴシック" charset="0"/>
                <a:cs typeface="Courier"/>
              </a:rPr>
              <a:t>(process(option)</a:t>
            </a:r>
            <a:r>
              <a:rPr lang="fr-FR" sz="1600" b="0" dirty="0">
                <a:solidFill>
                  <a:srgbClr val="0000FF"/>
                </a:solidFill>
                <a:latin typeface="Courier"/>
                <a:ea typeface="ＭＳ Ｐゴシック" charset="0"/>
                <a:cs typeface="Courier"/>
              </a:rPr>
              <a:t>);</a:t>
            </a:r>
          </a:p>
          <a:p>
            <a:pPr eaLnBrk="0" hangingPunct="0">
              <a:defRPr/>
            </a:pPr>
            <a:r>
              <a:rPr lang="fr-FR" sz="1600" b="0" dirty="0">
                <a:solidFill>
                  <a:srgbClr val="0000FF"/>
                </a:solidFill>
                <a:latin typeface="Courier"/>
                <a:ea typeface="ＭＳ Ｐゴシック" charset="0"/>
                <a:cs typeface="Courier"/>
              </a:rPr>
              <a:t>  }</a:t>
            </a:r>
          </a:p>
          <a:p>
            <a:pPr eaLnBrk="0" hangingPunct="0">
              <a:defRPr/>
            </a:pPr>
            <a:r>
              <a:rPr lang="en-GB" sz="1600" b="0" dirty="0">
                <a:latin typeface="Courier"/>
                <a:ea typeface="ＭＳ Ｐゴシック" charset="0"/>
                <a:cs typeface="Courier"/>
              </a:rPr>
              <a:t>}</a:t>
            </a:r>
            <a:endParaRPr lang="it-IT" sz="1600" b="0" dirty="0">
              <a:latin typeface="Courier"/>
              <a:ea typeface="ＭＳ Ｐゴシック" charset="0"/>
              <a:cs typeface="Courier"/>
            </a:endParaRPr>
          </a:p>
        </p:txBody>
      </p:sp>
      <p:sp>
        <p:nvSpPr>
          <p:cNvPr id="6" name="Bent Arrow 5"/>
          <p:cNvSpPr/>
          <p:nvPr/>
        </p:nvSpPr>
        <p:spPr bwMode="auto">
          <a:xfrm flipV="1">
            <a:off x="1066800" y="4191000"/>
            <a:ext cx="990600" cy="1143000"/>
          </a:xfrm>
          <a:prstGeom prst="bentArrow">
            <a:avLst/>
          </a:prstGeom>
          <a:solidFill>
            <a:srgbClr val="FFFFFF"/>
          </a:solidFill>
          <a:ln>
            <a:solidFill>
              <a:srgbClr val="404040"/>
            </a:solidFill>
          </a:ln>
          <a:effectLst/>
          <a:extLst/>
        </p:spPr>
        <p:txBody>
          <a:bodyPr/>
          <a:lstStyle/>
          <a:p>
            <a:pPr eaLnBrk="0" hangingPunct="0">
              <a:defRPr/>
            </a:pPr>
            <a:endParaRPr lang="en-US" b="0">
              <a:ea typeface="ＭＳ Ｐゴシック" charset="0"/>
              <a:cs typeface="ＭＳ Ｐゴシック" charset="0"/>
            </a:endParaRPr>
          </a:p>
        </p:txBody>
      </p:sp>
      <p:sp>
        <p:nvSpPr>
          <p:cNvPr id="63494" name="TextBox 6"/>
          <p:cNvSpPr txBox="1">
            <a:spLocks noChangeArrowheads="1"/>
          </p:cNvSpPr>
          <p:nvPr/>
        </p:nvSpPr>
        <p:spPr bwMode="auto">
          <a:xfrm>
            <a:off x="6553200" y="1905000"/>
            <a:ext cx="1371600" cy="1077913"/>
          </a:xfrm>
          <a:prstGeom prst="rect">
            <a:avLst/>
          </a:prstGeom>
          <a:noFill/>
          <a:ln w="9525">
            <a:noFill/>
            <a:miter lim="800000"/>
            <a:headEnd/>
            <a:tailEnd/>
          </a:ln>
        </p:spPr>
        <p:txBody>
          <a:bodyPr wrap="none">
            <a:spAutoFit/>
          </a:bodyPr>
          <a:lstStyle/>
          <a:p>
            <a:pPr eaLnBrk="0" hangingPunct="0"/>
            <a:r>
              <a:rPr lang="en-US" sz="1600" b="0"/>
              <a:t>List l is local</a:t>
            </a:r>
            <a:br>
              <a:rPr lang="en-US" sz="1600" b="0"/>
            </a:br>
            <a:r>
              <a:rPr lang="en-US" sz="1600" b="0"/>
              <a:t>and does not</a:t>
            </a:r>
            <a:br>
              <a:rPr lang="en-US" sz="1600" b="0"/>
            </a:br>
            <a:r>
              <a:rPr lang="en-US" sz="1600" b="0"/>
              <a:t>"escape" </a:t>
            </a:r>
            <a:br>
              <a:rPr lang="en-US" sz="1600" b="0"/>
            </a:br>
            <a:r>
              <a:rPr lang="en-US" sz="1600" b="0"/>
              <a:t>this thread</a:t>
            </a:r>
          </a:p>
        </p:txBody>
      </p:sp>
      <p:cxnSp>
        <p:nvCxnSpPr>
          <p:cNvPr id="63495" name="Straight Connector 8"/>
          <p:cNvCxnSpPr>
            <a:cxnSpLocks noChangeShapeType="1"/>
            <a:stCxn id="63494" idx="1"/>
          </p:cNvCxnSpPr>
          <p:nvPr/>
        </p:nvCxnSpPr>
        <p:spPr bwMode="auto">
          <a:xfrm flipH="1">
            <a:off x="4038600" y="2443163"/>
            <a:ext cx="2514600" cy="223837"/>
          </a:xfrm>
          <a:prstGeom prst="line">
            <a:avLst/>
          </a:prstGeom>
          <a:noFill/>
          <a:ln w="12700" algn="ctr">
            <a:solidFill>
              <a:schemeClr val="tx1"/>
            </a:solidFill>
            <a:round/>
            <a:headEnd/>
            <a:tailEnd/>
          </a:ln>
        </p:spPr>
      </p:cxnSp>
      <p:sp>
        <p:nvSpPr>
          <p:cNvPr id="63496" name="TextBox 9"/>
          <p:cNvSpPr txBox="1">
            <a:spLocks noChangeArrowheads="1"/>
          </p:cNvSpPr>
          <p:nvPr/>
        </p:nvSpPr>
        <p:spPr bwMode="auto">
          <a:xfrm>
            <a:off x="7315200" y="3657600"/>
            <a:ext cx="938213" cy="830263"/>
          </a:xfrm>
          <a:prstGeom prst="rect">
            <a:avLst/>
          </a:prstGeom>
          <a:noFill/>
          <a:ln w="9525">
            <a:noFill/>
            <a:miter lim="800000"/>
            <a:headEnd/>
            <a:tailEnd/>
          </a:ln>
        </p:spPr>
        <p:txBody>
          <a:bodyPr wrap="none">
            <a:spAutoFit/>
          </a:bodyPr>
          <a:lstStyle/>
          <a:p>
            <a:pPr eaLnBrk="0" hangingPunct="0"/>
            <a:r>
              <a:rPr lang="en-US" sz="1600" b="0"/>
              <a:t>Lock is </a:t>
            </a:r>
          </a:p>
          <a:p>
            <a:pPr eaLnBrk="0" hangingPunct="0"/>
            <a:r>
              <a:rPr lang="en-US" sz="1600" b="0"/>
              <a:t>not</a:t>
            </a:r>
            <a:br>
              <a:rPr lang="en-US" sz="1600" b="0"/>
            </a:br>
            <a:r>
              <a:rPr lang="en-US" sz="1600" b="0"/>
              <a:t>required</a:t>
            </a:r>
          </a:p>
        </p:txBody>
      </p:sp>
      <p:cxnSp>
        <p:nvCxnSpPr>
          <p:cNvPr id="63497" name="Straight Connector 10"/>
          <p:cNvCxnSpPr>
            <a:cxnSpLocks noChangeShapeType="1"/>
          </p:cNvCxnSpPr>
          <p:nvPr/>
        </p:nvCxnSpPr>
        <p:spPr bwMode="auto">
          <a:xfrm flipH="1">
            <a:off x="5867400" y="4114800"/>
            <a:ext cx="1447800" cy="914400"/>
          </a:xfrm>
          <a:prstGeom prst="line">
            <a:avLst/>
          </a:prstGeom>
          <a:noFill/>
          <a:ln w="12700" algn="ctr">
            <a:solidFill>
              <a:schemeClr val="tx1"/>
            </a:solidFill>
            <a:round/>
            <a:headEnd/>
            <a:tailEnd/>
          </a:ln>
        </p:spPr>
      </p:cxn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smtClean="0"/>
              <a:t>Further JVM Optimisations</a:t>
            </a:r>
          </a:p>
        </p:txBody>
      </p:sp>
      <p:sp>
        <p:nvSpPr>
          <p:cNvPr id="65538" name="Content Placeholder 2"/>
          <p:cNvSpPr>
            <a:spLocks noGrp="1"/>
          </p:cNvSpPr>
          <p:nvPr>
            <p:ph idx="1"/>
          </p:nvPr>
        </p:nvSpPr>
        <p:spPr>
          <a:xfrm>
            <a:off x="381000" y="1066800"/>
            <a:ext cx="8382000" cy="1066800"/>
          </a:xfrm>
        </p:spPr>
        <p:txBody>
          <a:bodyPr/>
          <a:lstStyle/>
          <a:p>
            <a:r>
              <a:rPr lang="en-US" smtClean="0"/>
              <a:t>Dead Code Elimination</a:t>
            </a:r>
          </a:p>
          <a:p>
            <a:pPr lvl="2"/>
            <a:r>
              <a:rPr lang="en-US" smtClean="0"/>
              <a:t>remove code that does nothing</a:t>
            </a:r>
          </a:p>
        </p:txBody>
      </p:sp>
      <p:sp>
        <p:nvSpPr>
          <p:cNvPr id="4" name="Text Box 4"/>
          <p:cNvSpPr txBox="1">
            <a:spLocks noChangeArrowheads="1"/>
          </p:cNvSpPr>
          <p:nvPr/>
        </p:nvSpPr>
        <p:spPr bwMode="auto">
          <a:xfrm>
            <a:off x="457200" y="2133600"/>
            <a:ext cx="6324600" cy="3687763"/>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public class </a:t>
            </a:r>
            <a:r>
              <a:rPr lang="en-US" sz="1600" b="0" dirty="0" err="1">
                <a:latin typeface="Courier"/>
                <a:ea typeface="ＭＳ Ｐゴシック" charset="0"/>
                <a:cs typeface="Courier"/>
              </a:rPr>
              <a:t>TinyExample</a:t>
            </a:r>
            <a:r>
              <a:rPr lang="en-US" sz="1600" b="0" dirty="0">
                <a:latin typeface="Courier"/>
                <a:ea typeface="ＭＳ Ｐゴシック" charset="0"/>
                <a:cs typeface="Courier"/>
              </a:rPr>
              <a:t> {</a:t>
            </a:r>
          </a:p>
          <a:p>
            <a:pPr eaLnBrk="0" hangingPunct="0">
              <a:defRPr/>
            </a:pPr>
            <a:endParaRPr lang="en-US" sz="1600" b="0" dirty="0">
              <a:latin typeface="Courier"/>
              <a:ea typeface="ＭＳ Ｐゴシック" charset="0"/>
              <a:cs typeface="Courier"/>
            </a:endParaRPr>
          </a:p>
          <a:p>
            <a:pPr eaLnBrk="0" hangingPunct="0">
              <a:defRPr/>
            </a:pPr>
            <a:r>
              <a:rPr lang="en-US" sz="1600" b="0" dirty="0">
                <a:latin typeface="Courier"/>
                <a:ea typeface="ＭＳ Ｐゴシック" charset="0"/>
                <a:cs typeface="Courier"/>
              </a:rPr>
              <a:t>  public static void main ( String [] </a:t>
            </a:r>
            <a:r>
              <a:rPr lang="en-US" sz="1600" b="0" dirty="0" err="1">
                <a:latin typeface="Courier"/>
                <a:ea typeface="ＭＳ Ｐゴシック" charset="0"/>
                <a:cs typeface="Courier"/>
              </a:rPr>
              <a:t>args</a:t>
            </a:r>
            <a:r>
              <a:rPr lang="en-US" sz="1600" b="0" dirty="0">
                <a:latin typeface="Courier"/>
                <a:ea typeface="ＭＳ Ｐゴシック" charset="0"/>
                <a:cs typeface="Courier"/>
              </a:rPr>
              <a:t> ) {</a:t>
            </a:r>
          </a:p>
          <a:p>
            <a:pPr eaLnBrk="0" hangingPunct="0">
              <a:defRPr/>
            </a:pPr>
            <a:r>
              <a:rPr lang="en-US" sz="1600" b="0" dirty="0">
                <a:latin typeface="Courier"/>
                <a:ea typeface="ＭＳ Ｐゴシック" charset="0"/>
                <a:cs typeface="Courier"/>
              </a:rPr>
              <a:t>    for ( </a:t>
            </a:r>
            <a:r>
              <a:rPr lang="en-US" sz="1600" b="0" dirty="0" err="1">
                <a:latin typeface="Courier"/>
                <a:ea typeface="ＭＳ Ｐゴシック" charset="0"/>
                <a:cs typeface="Courier"/>
              </a:rPr>
              <a:t>int</a:t>
            </a:r>
            <a:r>
              <a:rPr lang="en-US" sz="1600" b="0" dirty="0">
                <a:latin typeface="Courier"/>
                <a:ea typeface="ＭＳ Ｐゴシック" charset="0"/>
                <a:cs typeface="Courier"/>
              </a:rPr>
              <a:t> </a:t>
            </a:r>
            <a:r>
              <a:rPr lang="en-US" sz="1600" b="0" dirty="0" err="1">
                <a:latin typeface="Courier"/>
                <a:ea typeface="ＭＳ Ｐゴシック" charset="0"/>
                <a:cs typeface="Courier"/>
              </a:rPr>
              <a:t>i</a:t>
            </a:r>
            <a:r>
              <a:rPr lang="en-US" sz="1600" b="0" dirty="0">
                <a:latin typeface="Courier"/>
                <a:ea typeface="ＭＳ Ｐゴシック" charset="0"/>
                <a:cs typeface="Courier"/>
              </a:rPr>
              <a:t>=0; </a:t>
            </a:r>
            <a:r>
              <a:rPr lang="en-US" sz="1600" b="0" dirty="0" err="1">
                <a:latin typeface="Courier"/>
                <a:ea typeface="ＭＳ Ｐゴシック" charset="0"/>
                <a:cs typeface="Courier"/>
              </a:rPr>
              <a:t>i</a:t>
            </a:r>
            <a:r>
              <a:rPr lang="en-US" sz="1600" b="0" dirty="0">
                <a:latin typeface="Courier"/>
                <a:ea typeface="ＭＳ Ｐゴシック" charset="0"/>
                <a:cs typeface="Courier"/>
              </a:rPr>
              <a:t> &lt; 1000000; </a:t>
            </a:r>
            <a:r>
              <a:rPr lang="en-US" sz="1600" b="0" dirty="0" err="1">
                <a:latin typeface="Courier"/>
                <a:ea typeface="ＭＳ Ｐゴシック" charset="0"/>
                <a:cs typeface="Courier"/>
              </a:rPr>
              <a:t>i</a:t>
            </a:r>
            <a:r>
              <a:rPr lang="en-US" sz="1600" b="0" dirty="0">
                <a:latin typeface="Courier"/>
                <a:ea typeface="ＭＳ Ｐゴシック" charset="0"/>
                <a:cs typeface="Courier"/>
              </a:rPr>
              <a:t>++ ) {</a:t>
            </a:r>
          </a:p>
          <a:p>
            <a:pPr eaLnBrk="0" hangingPunct="0">
              <a:defRPr/>
            </a:pPr>
            <a:r>
              <a:rPr lang="cs-CZ" sz="1600" b="0" dirty="0">
                <a:latin typeface="Courier"/>
                <a:ea typeface="ＭＳ Ｐゴシック" charset="0"/>
                <a:cs typeface="Courier"/>
              </a:rPr>
              <a:t>      </a:t>
            </a:r>
            <a:r>
              <a:rPr lang="cs-CZ" sz="1600" b="0" dirty="0" err="1">
                <a:latin typeface="Courier"/>
                <a:ea typeface="ＭＳ Ｐゴシック" charset="0"/>
                <a:cs typeface="Courier"/>
              </a:rPr>
              <a:t>tiny</a:t>
            </a:r>
            <a:r>
              <a:rPr lang="cs-CZ" sz="1600" b="0" dirty="0">
                <a:latin typeface="Courier"/>
                <a:ea typeface="ＭＳ Ｐゴシック" charset="0"/>
                <a:cs typeface="Courier"/>
              </a:rPr>
              <a:t>();</a:t>
            </a:r>
          </a:p>
          <a:p>
            <a:pPr eaLnBrk="0" hangingPunct="0">
              <a:defRPr/>
            </a:pPr>
            <a:r>
              <a:rPr lang="cs-CZ" sz="1600" b="0" dirty="0">
                <a:latin typeface="Courier"/>
                <a:ea typeface="ＭＳ Ｐゴシック" charset="0"/>
                <a:cs typeface="Courier"/>
              </a:rPr>
              <a:t>    }</a:t>
            </a:r>
          </a:p>
          <a:p>
            <a:pPr eaLnBrk="0" hangingPunct="0">
              <a:defRPr/>
            </a:pPr>
            <a:r>
              <a:rPr lang="cs-CZ" sz="1600" b="0" dirty="0">
                <a:latin typeface="Courier"/>
                <a:ea typeface="ＭＳ Ｐゴシック" charset="0"/>
                <a:cs typeface="Courier"/>
              </a:rPr>
              <a:t>  }</a:t>
            </a:r>
          </a:p>
          <a:p>
            <a:pPr eaLnBrk="0" hangingPunct="0">
              <a:defRPr/>
            </a:pPr>
            <a:endParaRPr lang="cs-CZ" sz="1600" b="0" dirty="0">
              <a:latin typeface="Courier"/>
              <a:ea typeface="ＭＳ Ｐゴシック" charset="0"/>
              <a:cs typeface="Courier"/>
            </a:endParaRPr>
          </a:p>
          <a:p>
            <a:pPr eaLnBrk="0" hangingPunct="0">
              <a:defRPr/>
            </a:pPr>
            <a:r>
              <a:rPr lang="cs-CZ" sz="1600" b="0" dirty="0">
                <a:latin typeface="Courier"/>
                <a:ea typeface="ＭＳ Ｐゴシック" charset="0"/>
                <a:cs typeface="Courier"/>
              </a:rPr>
              <a:t>  </a:t>
            </a:r>
            <a:r>
              <a:rPr lang="cs-CZ" sz="1600" b="0" dirty="0" err="1">
                <a:latin typeface="Courier"/>
                <a:ea typeface="ＭＳ Ｐゴシック" charset="0"/>
                <a:cs typeface="Courier"/>
              </a:rPr>
              <a:t>private</a:t>
            </a:r>
            <a:r>
              <a:rPr lang="cs-CZ" sz="1600" b="0" dirty="0">
                <a:latin typeface="Courier"/>
                <a:ea typeface="ＭＳ Ｐゴシック" charset="0"/>
                <a:cs typeface="Courier"/>
              </a:rPr>
              <a:t> static </a:t>
            </a:r>
            <a:r>
              <a:rPr lang="cs-CZ" sz="1600" b="0" dirty="0" err="1">
                <a:latin typeface="Courier"/>
                <a:ea typeface="ＭＳ Ｐゴシック" charset="0"/>
                <a:cs typeface="Courier"/>
              </a:rPr>
              <a:t>void</a:t>
            </a:r>
            <a:r>
              <a:rPr lang="cs-CZ" sz="1600" b="0" dirty="0">
                <a:latin typeface="Courier"/>
                <a:ea typeface="ＭＳ Ｐゴシック" charset="0"/>
                <a:cs typeface="Courier"/>
              </a:rPr>
              <a:t> </a:t>
            </a:r>
            <a:r>
              <a:rPr lang="cs-CZ" sz="1600" b="0" dirty="0" err="1">
                <a:latin typeface="Courier"/>
                <a:ea typeface="ＭＳ Ｐゴシック" charset="0"/>
                <a:cs typeface="Courier"/>
              </a:rPr>
              <a:t>tiny</a:t>
            </a:r>
            <a:r>
              <a:rPr lang="cs-CZ" sz="1600" b="0" dirty="0">
                <a:latin typeface="Courier"/>
                <a:ea typeface="ＭＳ Ｐゴシック" charset="0"/>
                <a:cs typeface="Courier"/>
              </a:rPr>
              <a:t>() {</a:t>
            </a:r>
          </a:p>
          <a:p>
            <a:pPr eaLnBrk="0" hangingPunct="0">
              <a:defRPr/>
            </a:pPr>
            <a:r>
              <a:rPr lang="da-DK" sz="1600" b="0" dirty="0">
                <a:latin typeface="Courier"/>
                <a:ea typeface="ＭＳ Ｐゴシック" charset="0"/>
                <a:cs typeface="Courier"/>
              </a:rPr>
              <a:t>    </a:t>
            </a:r>
            <a:r>
              <a:rPr lang="da-DK" sz="1600" b="0" dirty="0" err="1">
                <a:solidFill>
                  <a:srgbClr val="0000FF"/>
                </a:solidFill>
                <a:latin typeface="Courier"/>
                <a:ea typeface="ＭＳ Ｐゴシック" charset="0"/>
                <a:cs typeface="Courier"/>
              </a:rPr>
              <a:t>int</a:t>
            </a:r>
            <a:r>
              <a:rPr lang="da-DK" sz="1600" b="0" dirty="0">
                <a:solidFill>
                  <a:srgbClr val="0000FF"/>
                </a:solidFill>
                <a:latin typeface="Courier"/>
                <a:ea typeface="ＭＳ Ｐゴシック" charset="0"/>
                <a:cs typeface="Courier"/>
              </a:rPr>
              <a:t> i = 100;</a:t>
            </a:r>
          </a:p>
          <a:p>
            <a:pPr eaLnBrk="0" hangingPunct="0">
              <a:defRPr/>
            </a:pPr>
            <a:r>
              <a:rPr lang="da-DK" sz="1600" b="0" dirty="0">
                <a:solidFill>
                  <a:srgbClr val="0000FF"/>
                </a:solidFill>
                <a:latin typeface="Courier"/>
                <a:ea typeface="ＭＳ Ｐゴシック" charset="0"/>
                <a:cs typeface="Courier"/>
              </a:rPr>
              <a:t>    i += 1;	</a:t>
            </a:r>
          </a:p>
          <a:p>
            <a:pPr eaLnBrk="0" hangingPunct="0">
              <a:defRPr/>
            </a:pPr>
            <a:r>
              <a:rPr lang="da-DK" sz="1600" b="0" dirty="0">
                <a:latin typeface="Courier"/>
                <a:ea typeface="ＭＳ Ｐゴシック" charset="0"/>
                <a:cs typeface="Courier"/>
              </a:rPr>
              <a:t>  }</a:t>
            </a:r>
          </a:p>
          <a:p>
            <a:pPr eaLnBrk="0" hangingPunct="0">
              <a:defRPr/>
            </a:pPr>
            <a:endParaRPr lang="da-DK" sz="1600" b="0" dirty="0">
              <a:latin typeface="Courier"/>
              <a:ea typeface="ＭＳ Ｐゴシック" charset="0"/>
              <a:cs typeface="Courier"/>
            </a:endParaRPr>
          </a:p>
          <a:p>
            <a:pPr eaLnBrk="0" hangingPunct="0">
              <a:defRPr/>
            </a:pPr>
            <a:r>
              <a:rPr lang="da-DK" sz="1600" b="0" dirty="0">
                <a:latin typeface="Courier"/>
                <a:ea typeface="ＭＳ Ｐゴシック" charset="0"/>
                <a:cs typeface="Courier"/>
              </a:rPr>
              <a:t>}</a:t>
            </a:r>
            <a:endParaRPr lang="en-GB" sz="1600" b="0" dirty="0">
              <a:latin typeface="Courier"/>
              <a:ea typeface="ＭＳ Ｐゴシック" charset="0"/>
              <a:cs typeface="Courier"/>
            </a:endParaRPr>
          </a:p>
        </p:txBody>
      </p:sp>
      <p:sp>
        <p:nvSpPr>
          <p:cNvPr id="65540" name="TextBox 11"/>
          <p:cNvSpPr txBox="1">
            <a:spLocks noChangeArrowheads="1"/>
          </p:cNvSpPr>
          <p:nvPr/>
        </p:nvSpPr>
        <p:spPr bwMode="auto">
          <a:xfrm>
            <a:off x="4038600" y="4648200"/>
            <a:ext cx="1960563" cy="830263"/>
          </a:xfrm>
          <a:prstGeom prst="rect">
            <a:avLst/>
          </a:prstGeom>
          <a:noFill/>
          <a:ln w="9525">
            <a:noFill/>
            <a:miter lim="800000"/>
            <a:headEnd/>
            <a:tailEnd/>
          </a:ln>
        </p:spPr>
        <p:txBody>
          <a:bodyPr wrap="none">
            <a:spAutoFit/>
          </a:bodyPr>
          <a:lstStyle/>
          <a:p>
            <a:pPr eaLnBrk="0" hangingPunct="0"/>
            <a:r>
              <a:rPr lang="en-US" sz="1600" b="0"/>
              <a:t>Code has no effect,</a:t>
            </a:r>
            <a:br>
              <a:rPr lang="en-US" sz="1600" b="0"/>
            </a:br>
            <a:r>
              <a:rPr lang="en-US" sz="1600" b="0"/>
              <a:t>may be removed</a:t>
            </a:r>
            <a:br>
              <a:rPr lang="en-US" sz="1600" b="0"/>
            </a:br>
            <a:r>
              <a:rPr lang="en-US" sz="1600" b="0"/>
              <a:t>during compilation</a:t>
            </a:r>
          </a:p>
        </p:txBody>
      </p:sp>
      <p:cxnSp>
        <p:nvCxnSpPr>
          <p:cNvPr id="65541" name="Straight Connector 12"/>
          <p:cNvCxnSpPr>
            <a:cxnSpLocks noChangeShapeType="1"/>
          </p:cNvCxnSpPr>
          <p:nvPr/>
        </p:nvCxnSpPr>
        <p:spPr bwMode="auto">
          <a:xfrm flipH="1" flipV="1">
            <a:off x="2667000" y="4800600"/>
            <a:ext cx="1371600" cy="304800"/>
          </a:xfrm>
          <a:prstGeom prst="line">
            <a:avLst/>
          </a:prstGeom>
          <a:noFill/>
          <a:ln w="12700" algn="ctr">
            <a:solidFill>
              <a:schemeClr val="tx1"/>
            </a:solidFill>
            <a:round/>
            <a:headEnd/>
            <a:tailEnd/>
          </a:ln>
        </p:spPr>
      </p:cxn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smtClean="0"/>
              <a:t>Further JVM Optimisations</a:t>
            </a:r>
          </a:p>
        </p:txBody>
      </p:sp>
      <p:sp>
        <p:nvSpPr>
          <p:cNvPr id="67586" name="Content Placeholder 2"/>
          <p:cNvSpPr>
            <a:spLocks noGrp="1"/>
          </p:cNvSpPr>
          <p:nvPr>
            <p:ph idx="1"/>
          </p:nvPr>
        </p:nvSpPr>
        <p:spPr>
          <a:xfrm>
            <a:off x="381000" y="1066800"/>
            <a:ext cx="8382000" cy="1066800"/>
          </a:xfrm>
        </p:spPr>
        <p:txBody>
          <a:bodyPr/>
          <a:lstStyle/>
          <a:p>
            <a:r>
              <a:rPr lang="en-US" smtClean="0"/>
              <a:t>Escape Analysis</a:t>
            </a:r>
          </a:p>
          <a:p>
            <a:pPr lvl="2"/>
            <a:r>
              <a:rPr lang="en-US" smtClean="0"/>
              <a:t>allows reduction of heap usage</a:t>
            </a:r>
          </a:p>
        </p:txBody>
      </p:sp>
      <p:sp>
        <p:nvSpPr>
          <p:cNvPr id="4" name="Text Box 4"/>
          <p:cNvSpPr txBox="1">
            <a:spLocks noChangeArrowheads="1"/>
          </p:cNvSpPr>
          <p:nvPr/>
        </p:nvSpPr>
        <p:spPr bwMode="auto">
          <a:xfrm>
            <a:off x="457200" y="2133600"/>
            <a:ext cx="4724400" cy="2455863"/>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private static class Foo {</a:t>
            </a:r>
          </a:p>
          <a:p>
            <a:pPr eaLnBrk="0" hangingPunct="0">
              <a:defRPr/>
            </a:pPr>
            <a:r>
              <a:rPr lang="en-US" sz="1600" b="0" dirty="0">
                <a:latin typeface="Courier"/>
                <a:ea typeface="ＭＳ Ｐゴシック" charset="0"/>
                <a:cs typeface="Courier"/>
              </a:rPr>
              <a:t>  public final String a;</a:t>
            </a:r>
          </a:p>
          <a:p>
            <a:pPr eaLnBrk="0" hangingPunct="0">
              <a:defRPr/>
            </a:pPr>
            <a:r>
              <a:rPr lang="en-US" sz="1600" b="0" dirty="0">
                <a:latin typeface="Courier"/>
                <a:ea typeface="ＭＳ Ｐゴシック" charset="0"/>
                <a:cs typeface="Courier"/>
              </a:rPr>
              <a:t>  public final String b;</a:t>
            </a:r>
          </a:p>
          <a:p>
            <a:pPr eaLnBrk="0" hangingPunct="0">
              <a:defRPr/>
            </a:pPr>
            <a:endParaRPr lang="en-US" sz="1600" b="0" dirty="0">
              <a:latin typeface="Courier"/>
              <a:ea typeface="ＭＳ Ｐゴシック" charset="0"/>
              <a:cs typeface="Courier"/>
            </a:endParaRPr>
          </a:p>
          <a:p>
            <a:pPr eaLnBrk="0" hangingPunct="0">
              <a:defRPr/>
            </a:pPr>
            <a:r>
              <a:rPr lang="en-US" sz="1600" b="0" dirty="0">
                <a:latin typeface="Courier"/>
                <a:ea typeface="ＭＳ Ｐゴシック" charset="0"/>
                <a:cs typeface="Courier"/>
              </a:rPr>
              <a:t>  Foo(String a, String b) {</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this.a</a:t>
            </a:r>
            <a:r>
              <a:rPr lang="en-US" sz="1600" b="0" dirty="0">
                <a:latin typeface="Courier"/>
                <a:ea typeface="ＭＳ Ｐゴシック" charset="0"/>
                <a:cs typeface="Courier"/>
              </a:rPr>
              <a:t> = a;</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this.b</a:t>
            </a:r>
            <a:r>
              <a:rPr lang="en-US" sz="1600" b="0" dirty="0">
                <a:latin typeface="Courier"/>
                <a:ea typeface="ＭＳ Ｐゴシック" charset="0"/>
                <a:cs typeface="Courier"/>
              </a:rPr>
              <a:t> = b;</a:t>
            </a:r>
          </a:p>
          <a:p>
            <a:pPr eaLnBrk="0" hangingPunct="0">
              <a:defRPr/>
            </a:pP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a:t>
            </a:r>
            <a:endParaRPr lang="en-GB" sz="1600" b="0" dirty="0">
              <a:latin typeface="Courier"/>
              <a:ea typeface="ＭＳ Ｐゴシック" charset="0"/>
              <a:cs typeface="Courier"/>
            </a:endParaRPr>
          </a:p>
        </p:txBody>
      </p:sp>
      <p:sp>
        <p:nvSpPr>
          <p:cNvPr id="7" name="Text Box 4"/>
          <p:cNvSpPr txBox="1">
            <a:spLocks noChangeArrowheads="1"/>
          </p:cNvSpPr>
          <p:nvPr/>
        </p:nvSpPr>
        <p:spPr bwMode="auto">
          <a:xfrm>
            <a:off x="4267200" y="2590800"/>
            <a:ext cx="4495800" cy="3933825"/>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public void one() {</a:t>
            </a:r>
          </a:p>
          <a:p>
            <a:pPr eaLnBrk="0" hangingPunct="0">
              <a:defRPr/>
            </a:pPr>
            <a:r>
              <a:rPr lang="en-US" sz="1600" b="0" dirty="0">
                <a:latin typeface="Courier"/>
                <a:ea typeface="ＭＳ Ｐゴシック" charset="0"/>
                <a:cs typeface="Courier"/>
              </a:rPr>
              <a:t>  Foo f = new Foo("Hello", "JVM");</a:t>
            </a:r>
          </a:p>
          <a:p>
            <a:pPr eaLnBrk="0" hangingPunct="0">
              <a:defRPr/>
            </a:pPr>
            <a:r>
              <a:rPr lang="tr-TR" sz="1600" b="0" dirty="0">
                <a:latin typeface="Courier"/>
                <a:ea typeface="ＭＳ Ｐゴシック" charset="0"/>
                <a:cs typeface="Courier"/>
              </a:rPr>
              <a:t>  </a:t>
            </a:r>
            <a:r>
              <a:rPr lang="tr-TR" sz="1600" b="0" dirty="0" err="1">
                <a:latin typeface="Courier"/>
                <a:ea typeface="ＭＳ Ｐゴシック" charset="0"/>
                <a:cs typeface="Courier"/>
              </a:rPr>
              <a:t>two</a:t>
            </a:r>
            <a:r>
              <a:rPr lang="tr-TR" sz="1600" b="0" dirty="0">
                <a:latin typeface="Courier"/>
                <a:ea typeface="ＭＳ Ｐゴシック" charset="0"/>
                <a:cs typeface="Courier"/>
              </a:rPr>
              <a:t>(f);</a:t>
            </a:r>
          </a:p>
          <a:p>
            <a:pPr eaLnBrk="0" hangingPunct="0">
              <a:defRPr/>
            </a:pPr>
            <a:r>
              <a:rPr lang="tr-TR" sz="1600" b="0" dirty="0">
                <a:latin typeface="Courier"/>
                <a:ea typeface="ＭＳ Ｐゴシック" charset="0"/>
                <a:cs typeface="Courier"/>
              </a:rPr>
              <a:t>}</a:t>
            </a:r>
          </a:p>
          <a:p>
            <a:pPr eaLnBrk="0" hangingPunct="0">
              <a:defRPr/>
            </a:pPr>
            <a:endParaRPr lang="tr-TR" sz="1600" b="0" dirty="0">
              <a:latin typeface="Courier"/>
              <a:ea typeface="ＭＳ Ｐゴシック" charset="0"/>
              <a:cs typeface="Courier"/>
            </a:endParaRPr>
          </a:p>
          <a:p>
            <a:pPr eaLnBrk="0" hangingPunct="0">
              <a:defRPr/>
            </a:pPr>
            <a:r>
              <a:rPr lang="tr-TR" sz="1600" b="0" dirty="0" err="1">
                <a:latin typeface="Courier"/>
                <a:ea typeface="ＭＳ Ｐゴシック" charset="0"/>
                <a:cs typeface="Courier"/>
              </a:rPr>
              <a:t>public</a:t>
            </a:r>
            <a:r>
              <a:rPr lang="tr-TR" sz="1600" b="0" dirty="0">
                <a:latin typeface="Courier"/>
                <a:ea typeface="ＭＳ Ｐゴシック" charset="0"/>
                <a:cs typeface="Courier"/>
              </a:rPr>
              <a:t> </a:t>
            </a:r>
            <a:r>
              <a:rPr lang="tr-TR" sz="1600" b="0" dirty="0" err="1">
                <a:latin typeface="Courier"/>
                <a:ea typeface="ＭＳ Ｐゴシック" charset="0"/>
                <a:cs typeface="Courier"/>
              </a:rPr>
              <a:t>void</a:t>
            </a:r>
            <a:r>
              <a:rPr lang="tr-TR" sz="1600" b="0" dirty="0">
                <a:latin typeface="Courier"/>
                <a:ea typeface="ＭＳ Ｐゴシック" charset="0"/>
                <a:cs typeface="Courier"/>
              </a:rPr>
              <a:t> </a:t>
            </a:r>
            <a:r>
              <a:rPr lang="tr-TR" sz="1600" b="0" dirty="0" err="1">
                <a:latin typeface="Courier"/>
                <a:ea typeface="ＭＳ Ｐゴシック" charset="0"/>
                <a:cs typeface="Courier"/>
              </a:rPr>
              <a:t>two</a:t>
            </a:r>
            <a:r>
              <a:rPr lang="tr-TR" sz="1600" b="0" dirty="0">
                <a:latin typeface="Courier"/>
                <a:ea typeface="ＭＳ Ｐゴシック" charset="0"/>
                <a:cs typeface="Courier"/>
              </a:rPr>
              <a:t>(</a:t>
            </a:r>
            <a:r>
              <a:rPr lang="tr-TR" sz="1600" b="0" dirty="0" err="1">
                <a:latin typeface="Courier"/>
                <a:ea typeface="ＭＳ Ｐゴシック" charset="0"/>
                <a:cs typeface="Courier"/>
              </a:rPr>
              <a:t>Foo</a:t>
            </a:r>
            <a:r>
              <a:rPr lang="tr-TR" sz="1600" b="0" dirty="0">
                <a:latin typeface="Courier"/>
                <a:ea typeface="ＭＳ Ｐゴシック" charset="0"/>
                <a:cs typeface="Courier"/>
              </a:rPr>
              <a:t> f) {</a:t>
            </a:r>
          </a:p>
          <a:p>
            <a:pPr eaLnBrk="0" hangingPunct="0">
              <a:defRPr/>
            </a:pPr>
            <a:r>
              <a:rPr lang="tr-TR" sz="1600" b="0" dirty="0">
                <a:latin typeface="Courier"/>
                <a:ea typeface="ＭＳ Ｐゴシック" charset="0"/>
                <a:cs typeface="Courier"/>
              </a:rPr>
              <a:t>  </a:t>
            </a:r>
            <a:r>
              <a:rPr lang="tr-TR" sz="1600" b="0" dirty="0" err="1">
                <a:latin typeface="Courier"/>
                <a:ea typeface="ＭＳ Ｐゴシック" charset="0"/>
                <a:cs typeface="Courier"/>
              </a:rPr>
              <a:t>System.out.print</a:t>
            </a:r>
            <a:r>
              <a:rPr lang="tr-TR" sz="1600" b="0" dirty="0">
                <a:latin typeface="Courier"/>
                <a:ea typeface="ＭＳ Ｐゴシック" charset="0"/>
                <a:cs typeface="Courier"/>
              </a:rPr>
              <a:t>(</a:t>
            </a:r>
            <a:r>
              <a:rPr lang="tr-TR" sz="1600" b="0" dirty="0" err="1">
                <a:latin typeface="Courier"/>
                <a:ea typeface="ＭＳ Ｐゴシック" charset="0"/>
                <a:cs typeface="Courier"/>
              </a:rPr>
              <a:t>f.a</a:t>
            </a:r>
            <a:r>
              <a:rPr lang="tr-TR" sz="1600" b="0" dirty="0">
                <a:latin typeface="Courier"/>
                <a:ea typeface="ＭＳ Ｐゴシック" charset="0"/>
                <a:cs typeface="Courier"/>
              </a:rPr>
              <a:t>);</a:t>
            </a:r>
          </a:p>
          <a:p>
            <a:pPr eaLnBrk="0" hangingPunct="0">
              <a:defRPr/>
            </a:pPr>
            <a:r>
              <a:rPr lang="tr-TR" sz="1600" b="0" dirty="0">
                <a:latin typeface="Courier"/>
                <a:ea typeface="ＭＳ Ｐゴシック" charset="0"/>
                <a:cs typeface="Courier"/>
              </a:rPr>
              <a:t>  </a:t>
            </a:r>
            <a:r>
              <a:rPr lang="tr-TR" sz="1600" b="0" dirty="0" err="1">
                <a:latin typeface="Courier"/>
                <a:ea typeface="ＭＳ Ｐゴシック" charset="0"/>
                <a:cs typeface="Courier"/>
              </a:rPr>
              <a:t>System.out.print</a:t>
            </a:r>
            <a:r>
              <a:rPr lang="tr-TR" sz="1600" b="0" dirty="0">
                <a:latin typeface="Courier"/>
                <a:ea typeface="ＭＳ Ｐゴシック" charset="0"/>
                <a:cs typeface="Courier"/>
              </a:rPr>
              <a:t>(", ");</a:t>
            </a:r>
          </a:p>
          <a:p>
            <a:pPr eaLnBrk="0" hangingPunct="0">
              <a:defRPr/>
            </a:pPr>
            <a:r>
              <a:rPr lang="tr-TR" sz="1600" b="0" dirty="0">
                <a:latin typeface="Courier"/>
                <a:ea typeface="ＭＳ Ｐゴシック" charset="0"/>
                <a:cs typeface="Courier"/>
              </a:rPr>
              <a:t>  </a:t>
            </a:r>
            <a:r>
              <a:rPr lang="tr-TR" sz="1600" b="0" dirty="0" err="1">
                <a:latin typeface="Courier"/>
                <a:ea typeface="ＭＳ Ｐゴシック" charset="0"/>
                <a:cs typeface="Courier"/>
              </a:rPr>
              <a:t>three</a:t>
            </a:r>
            <a:r>
              <a:rPr lang="tr-TR" sz="1600" b="0" dirty="0">
                <a:latin typeface="Courier"/>
                <a:ea typeface="ＭＳ Ｐゴシック" charset="0"/>
                <a:cs typeface="Courier"/>
              </a:rPr>
              <a:t>(f);</a:t>
            </a:r>
          </a:p>
          <a:p>
            <a:pPr eaLnBrk="0" hangingPunct="0">
              <a:defRPr/>
            </a:pPr>
            <a:r>
              <a:rPr lang="tr-TR" sz="1600" b="0" dirty="0">
                <a:latin typeface="Courier"/>
                <a:ea typeface="ＭＳ Ｐゴシック" charset="0"/>
                <a:cs typeface="Courier"/>
              </a:rPr>
              <a:t>}</a:t>
            </a:r>
          </a:p>
          <a:p>
            <a:pPr eaLnBrk="0" hangingPunct="0">
              <a:defRPr/>
            </a:pPr>
            <a:endParaRPr lang="tr-TR" sz="1600" b="0" dirty="0">
              <a:latin typeface="Courier"/>
              <a:ea typeface="ＭＳ Ｐゴシック" charset="0"/>
              <a:cs typeface="Courier"/>
            </a:endParaRPr>
          </a:p>
          <a:p>
            <a:pPr eaLnBrk="0" hangingPunct="0">
              <a:defRPr/>
            </a:pPr>
            <a:r>
              <a:rPr lang="tr-TR" sz="1600" b="0" dirty="0" err="1">
                <a:latin typeface="Courier"/>
                <a:ea typeface="ＭＳ Ｐゴシック" charset="0"/>
                <a:cs typeface="Courier"/>
              </a:rPr>
              <a:t>public</a:t>
            </a:r>
            <a:r>
              <a:rPr lang="tr-TR" sz="1600" b="0" dirty="0">
                <a:latin typeface="Courier"/>
                <a:ea typeface="ＭＳ Ｐゴシック" charset="0"/>
                <a:cs typeface="Courier"/>
              </a:rPr>
              <a:t> </a:t>
            </a:r>
            <a:r>
              <a:rPr lang="tr-TR" sz="1600" b="0" dirty="0" err="1">
                <a:latin typeface="Courier"/>
                <a:ea typeface="ＭＳ Ｐゴシック" charset="0"/>
                <a:cs typeface="Courier"/>
              </a:rPr>
              <a:t>void</a:t>
            </a:r>
            <a:r>
              <a:rPr lang="tr-TR" sz="1600" b="0" dirty="0">
                <a:latin typeface="Courier"/>
                <a:ea typeface="ＭＳ Ｐゴシック" charset="0"/>
                <a:cs typeface="Courier"/>
              </a:rPr>
              <a:t> </a:t>
            </a:r>
            <a:r>
              <a:rPr lang="tr-TR" sz="1600" b="0" dirty="0" err="1">
                <a:latin typeface="Courier"/>
                <a:ea typeface="ＭＳ Ｐゴシック" charset="0"/>
                <a:cs typeface="Courier"/>
              </a:rPr>
              <a:t>three</a:t>
            </a:r>
            <a:r>
              <a:rPr lang="tr-TR" sz="1600" b="0" dirty="0">
                <a:latin typeface="Courier"/>
                <a:ea typeface="ＭＳ Ｐゴシック" charset="0"/>
                <a:cs typeface="Courier"/>
              </a:rPr>
              <a:t>(</a:t>
            </a:r>
            <a:r>
              <a:rPr lang="tr-TR" sz="1600" b="0" dirty="0" err="1">
                <a:latin typeface="Courier"/>
                <a:ea typeface="ＭＳ Ｐゴシック" charset="0"/>
                <a:cs typeface="Courier"/>
              </a:rPr>
              <a:t>Foo</a:t>
            </a:r>
            <a:r>
              <a:rPr lang="tr-TR" sz="1600" b="0" dirty="0">
                <a:latin typeface="Courier"/>
                <a:ea typeface="ＭＳ Ｐゴシック" charset="0"/>
                <a:cs typeface="Courier"/>
              </a:rPr>
              <a:t> f) {</a:t>
            </a:r>
          </a:p>
          <a:p>
            <a:pPr eaLnBrk="0" hangingPunct="0">
              <a:defRPr/>
            </a:pPr>
            <a:r>
              <a:rPr lang="tr-TR" sz="1600" b="0" dirty="0">
                <a:latin typeface="Courier"/>
                <a:ea typeface="ＭＳ Ｐゴシック" charset="0"/>
                <a:cs typeface="Courier"/>
              </a:rPr>
              <a:t>  </a:t>
            </a:r>
            <a:r>
              <a:rPr lang="tr-TR" sz="1600" b="0" dirty="0" err="1">
                <a:latin typeface="Courier"/>
                <a:ea typeface="ＭＳ Ｐゴシック" charset="0"/>
                <a:cs typeface="Courier"/>
              </a:rPr>
              <a:t>System.out.print</a:t>
            </a:r>
            <a:r>
              <a:rPr lang="tr-TR" sz="1600" b="0" dirty="0">
                <a:latin typeface="Courier"/>
                <a:ea typeface="ＭＳ Ｐゴシック" charset="0"/>
                <a:cs typeface="Courier"/>
              </a:rPr>
              <a:t>(</a:t>
            </a:r>
            <a:r>
              <a:rPr lang="tr-TR" sz="1600" b="0" dirty="0" err="1">
                <a:latin typeface="Courier"/>
                <a:ea typeface="ＭＳ Ｐゴシック" charset="0"/>
                <a:cs typeface="Courier"/>
              </a:rPr>
              <a:t>f.b</a:t>
            </a:r>
            <a:r>
              <a:rPr lang="tr-TR" sz="1600" b="0" dirty="0">
                <a:latin typeface="Courier"/>
                <a:ea typeface="ＭＳ Ｐゴシック" charset="0"/>
                <a:cs typeface="Courier"/>
              </a:rPr>
              <a:t>);</a:t>
            </a:r>
          </a:p>
          <a:p>
            <a:pPr eaLnBrk="0" hangingPunct="0">
              <a:defRPr/>
            </a:pPr>
            <a:r>
              <a:rPr lang="tr-TR" sz="1600" b="0" dirty="0">
                <a:latin typeface="Courier"/>
                <a:ea typeface="ＭＳ Ｐゴシック" charset="0"/>
                <a:cs typeface="Courier"/>
              </a:rPr>
              <a:t>  </a:t>
            </a:r>
            <a:r>
              <a:rPr lang="tr-TR" sz="1600" b="0" dirty="0" err="1">
                <a:latin typeface="Courier"/>
                <a:ea typeface="ＭＳ Ｐゴシック" charset="0"/>
                <a:cs typeface="Courier"/>
              </a:rPr>
              <a:t>System.out.println</a:t>
            </a:r>
            <a:r>
              <a:rPr lang="tr-TR" sz="1600" b="0" dirty="0">
                <a:latin typeface="Courier"/>
                <a:ea typeface="ＭＳ Ｐゴシック" charset="0"/>
                <a:cs typeface="Courier"/>
              </a:rPr>
              <a:t>('!');</a:t>
            </a:r>
          </a:p>
          <a:p>
            <a:pPr eaLnBrk="0" hangingPunct="0">
              <a:defRPr/>
            </a:pPr>
            <a:r>
              <a:rPr lang="tr-TR" sz="1600" b="0" dirty="0">
                <a:latin typeface="Courier"/>
                <a:ea typeface="ＭＳ Ｐゴシック" charset="0"/>
                <a:cs typeface="Courier"/>
              </a:rPr>
              <a:t>}</a:t>
            </a:r>
            <a:endParaRPr lang="en-GB" sz="1600" b="0" dirty="0">
              <a:latin typeface="Courier"/>
              <a:ea typeface="ＭＳ Ｐゴシック" charset="0"/>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GB" smtClean="0"/>
              <a:t>Classes and Class Files</a:t>
            </a:r>
          </a:p>
        </p:txBody>
      </p:sp>
      <p:sp>
        <p:nvSpPr>
          <p:cNvPr id="20482" name="Rectangle 3"/>
          <p:cNvSpPr>
            <a:spLocks noGrp="1" noChangeArrowheads="1"/>
          </p:cNvSpPr>
          <p:nvPr>
            <p:ph type="body" idx="1"/>
          </p:nvPr>
        </p:nvSpPr>
        <p:spPr>
          <a:xfrm>
            <a:off x="381000" y="1066800"/>
            <a:ext cx="8686800" cy="1066800"/>
          </a:xfrm>
        </p:spPr>
        <p:txBody>
          <a:bodyPr/>
          <a:lstStyle/>
          <a:p>
            <a:r>
              <a:rPr lang="en-GB" smtClean="0"/>
              <a:t>Use </a:t>
            </a:r>
            <a:r>
              <a:rPr lang="en-GB" smtClean="0">
                <a:latin typeface="Courier"/>
              </a:rPr>
              <a:t>javap</a:t>
            </a:r>
            <a:r>
              <a:rPr lang="en-GB" smtClean="0"/>
              <a:t> to examine class file</a:t>
            </a:r>
          </a:p>
        </p:txBody>
      </p:sp>
      <p:sp>
        <p:nvSpPr>
          <p:cNvPr id="58372" name="Text Box 4"/>
          <p:cNvSpPr txBox="1">
            <a:spLocks noChangeArrowheads="1"/>
          </p:cNvSpPr>
          <p:nvPr/>
        </p:nvSpPr>
        <p:spPr bwMode="auto">
          <a:xfrm>
            <a:off x="609600" y="1600200"/>
            <a:ext cx="6172200" cy="1471613"/>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public class HelloWorld0 {</a:t>
            </a:r>
          </a:p>
          <a:p>
            <a:pPr eaLnBrk="0" hangingPunct="0">
              <a:defRPr/>
            </a:pPr>
            <a:r>
              <a:rPr lang="en-US" sz="1600" b="0" dirty="0">
                <a:latin typeface="Courier"/>
                <a:ea typeface="ＭＳ Ｐゴシック" charset="0"/>
                <a:cs typeface="Courier"/>
              </a:rPr>
              <a:t>  public static void main ( String [] </a:t>
            </a:r>
            <a:r>
              <a:rPr lang="en-US" sz="1600" b="0" dirty="0" err="1">
                <a:latin typeface="Courier"/>
                <a:ea typeface="ＭＳ Ｐゴシック" charset="0"/>
                <a:cs typeface="Courier"/>
              </a:rPr>
              <a:t>args</a:t>
            </a:r>
            <a:r>
              <a:rPr lang="en-US" sz="1600" b="0" dirty="0">
                <a:latin typeface="Courier"/>
                <a:ea typeface="ＭＳ Ｐゴシック" charset="0"/>
                <a:cs typeface="Courier"/>
              </a:rPr>
              <a:t> ) {</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System.out.println</a:t>
            </a:r>
            <a:r>
              <a:rPr lang="en-US" sz="1600" b="0" dirty="0">
                <a:latin typeface="Courier"/>
                <a:ea typeface="ＭＳ Ｐゴシック" charset="0"/>
                <a:cs typeface="Courier"/>
              </a:rPr>
              <a:t>("Hello, it's Java time");</a:t>
            </a:r>
          </a:p>
          <a:p>
            <a:pPr eaLnBrk="0" hangingPunct="0">
              <a:defRPr/>
            </a:pP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a:t>
            </a:r>
            <a:endParaRPr lang="en-GB" sz="1600" b="0" dirty="0">
              <a:latin typeface="Courier"/>
              <a:ea typeface="ＭＳ Ｐゴシック" charset="-128"/>
              <a:cs typeface="Courier"/>
            </a:endParaRPr>
          </a:p>
        </p:txBody>
      </p:sp>
      <p:sp>
        <p:nvSpPr>
          <p:cNvPr id="20484" name="TextBox 1"/>
          <p:cNvSpPr txBox="1">
            <a:spLocks noChangeArrowheads="1"/>
          </p:cNvSpPr>
          <p:nvPr/>
        </p:nvSpPr>
        <p:spPr bwMode="auto">
          <a:xfrm>
            <a:off x="5410200" y="1371600"/>
            <a:ext cx="1731963" cy="338138"/>
          </a:xfrm>
          <a:prstGeom prst="rect">
            <a:avLst/>
          </a:prstGeom>
          <a:solidFill>
            <a:schemeClr val="bg1"/>
          </a:solidFill>
          <a:ln w="9525">
            <a:solidFill>
              <a:schemeClr val="tx1"/>
            </a:solidFill>
            <a:miter lim="800000"/>
            <a:headEnd/>
            <a:tailEnd/>
          </a:ln>
        </p:spPr>
        <p:txBody>
          <a:bodyPr wrap="none">
            <a:spAutoFit/>
          </a:bodyPr>
          <a:lstStyle/>
          <a:p>
            <a:pPr eaLnBrk="0" hangingPunct="0"/>
            <a:r>
              <a:rPr lang="en-US" sz="1600" b="0"/>
              <a:t>HelloWorld0.java</a:t>
            </a:r>
          </a:p>
        </p:txBody>
      </p:sp>
      <p:sp>
        <p:nvSpPr>
          <p:cNvPr id="20485" name="TextBox 2"/>
          <p:cNvSpPr txBox="1">
            <a:spLocks noChangeArrowheads="1"/>
          </p:cNvSpPr>
          <p:nvPr/>
        </p:nvSpPr>
        <p:spPr bwMode="auto">
          <a:xfrm>
            <a:off x="762000" y="2667000"/>
            <a:ext cx="8188325" cy="4032250"/>
          </a:xfrm>
          <a:prstGeom prst="rect">
            <a:avLst/>
          </a:prstGeom>
          <a:solidFill>
            <a:srgbClr val="E0F8E0"/>
          </a:solidFill>
          <a:ln w="9525">
            <a:solidFill>
              <a:srgbClr val="009D00"/>
            </a:solidFill>
            <a:miter lim="800000"/>
            <a:headEnd/>
            <a:tailEnd/>
          </a:ln>
        </p:spPr>
        <p:txBody>
          <a:bodyPr wrap="none">
            <a:spAutoFit/>
          </a:bodyPr>
          <a:lstStyle/>
          <a:p>
            <a:pPr eaLnBrk="0" hangingPunct="0"/>
            <a:r>
              <a:rPr lang="en-US" sz="1600" b="0">
                <a:latin typeface="Courier"/>
              </a:rPr>
              <a:t>$ javap -c HelloWorld0</a:t>
            </a:r>
          </a:p>
          <a:p>
            <a:pPr eaLnBrk="0" hangingPunct="0"/>
            <a:r>
              <a:rPr lang="en-US" sz="1600" b="0">
                <a:latin typeface="Courier"/>
              </a:rPr>
              <a:t>Compiled from "HelloWorld0.java"</a:t>
            </a:r>
          </a:p>
          <a:p>
            <a:pPr eaLnBrk="0" hangingPunct="0"/>
            <a:r>
              <a:rPr lang="en-US" sz="1600" b="0">
                <a:latin typeface="Courier"/>
              </a:rPr>
              <a:t>public class HelloWorld0 {</a:t>
            </a:r>
          </a:p>
          <a:p>
            <a:pPr eaLnBrk="0" hangingPunct="0"/>
            <a:r>
              <a:rPr lang="en-US" sz="1600" b="0">
                <a:latin typeface="Courier"/>
              </a:rPr>
              <a:t> public HelloWorld0();</a:t>
            </a:r>
          </a:p>
          <a:p>
            <a:pPr eaLnBrk="0" hangingPunct="0"/>
            <a:r>
              <a:rPr lang="en-US" sz="1600" b="0">
                <a:latin typeface="Courier"/>
              </a:rPr>
              <a:t>  Code:</a:t>
            </a:r>
          </a:p>
          <a:p>
            <a:pPr eaLnBrk="0" hangingPunct="0"/>
            <a:r>
              <a:rPr lang="ro-RO" sz="1600" b="0">
                <a:latin typeface="Courier"/>
              </a:rPr>
              <a:t>   0: aload_0       </a:t>
            </a:r>
          </a:p>
          <a:p>
            <a:pPr eaLnBrk="0" hangingPunct="0"/>
            <a:r>
              <a:rPr lang="fr-FR" sz="1600" b="0">
                <a:latin typeface="Courier"/>
              </a:rPr>
              <a:t>   1: invokespecial </a:t>
            </a:r>
            <a:r>
              <a:rPr lang="fr-FR" sz="1600" b="0">
                <a:solidFill>
                  <a:srgbClr val="0000FF"/>
                </a:solidFill>
                <a:latin typeface="Courier"/>
              </a:rPr>
              <a:t>#1</a:t>
            </a:r>
            <a:r>
              <a:rPr lang="fr-FR" sz="1600" b="0">
                <a:latin typeface="Courier"/>
              </a:rPr>
              <a:t>    // Method java/lang/Object."&lt;init&gt;":()V</a:t>
            </a:r>
          </a:p>
          <a:p>
            <a:pPr eaLnBrk="0" hangingPunct="0"/>
            <a:r>
              <a:rPr lang="is-IS" sz="1600" b="0">
                <a:latin typeface="Courier"/>
              </a:rPr>
              <a:t>   4: return        </a:t>
            </a:r>
          </a:p>
          <a:p>
            <a:pPr eaLnBrk="0" hangingPunct="0"/>
            <a:endParaRPr lang="is-IS" sz="1600" b="0">
              <a:latin typeface="Courier"/>
            </a:endParaRPr>
          </a:p>
          <a:p>
            <a:pPr eaLnBrk="0" hangingPunct="0"/>
            <a:r>
              <a:rPr lang="en-US" sz="1600" b="0">
                <a:latin typeface="Courier"/>
              </a:rPr>
              <a:t> public static void main(java.lang.String[]);</a:t>
            </a:r>
          </a:p>
          <a:p>
            <a:pPr eaLnBrk="0" hangingPunct="0"/>
            <a:r>
              <a:rPr lang="en-US" sz="1600" b="0">
                <a:latin typeface="Courier"/>
              </a:rPr>
              <a:t>  Code:</a:t>
            </a:r>
          </a:p>
          <a:p>
            <a:pPr eaLnBrk="0" hangingPunct="0"/>
            <a:r>
              <a:rPr lang="en-US" sz="1600" b="0">
                <a:latin typeface="Courier"/>
              </a:rPr>
              <a:t>   0: getstatic     </a:t>
            </a:r>
            <a:r>
              <a:rPr lang="en-US" sz="1600" b="0">
                <a:solidFill>
                  <a:srgbClr val="0000FF"/>
                </a:solidFill>
                <a:latin typeface="Courier"/>
              </a:rPr>
              <a:t>#2</a:t>
            </a:r>
            <a:r>
              <a:rPr lang="en-US" sz="1600" b="0">
                <a:latin typeface="Courier"/>
              </a:rPr>
              <a:t>    // …</a:t>
            </a:r>
          </a:p>
          <a:p>
            <a:pPr eaLnBrk="0" hangingPunct="0"/>
            <a:r>
              <a:rPr lang="en-US" sz="1600" b="0">
                <a:latin typeface="Courier"/>
              </a:rPr>
              <a:t>   3: ldc           </a:t>
            </a:r>
            <a:r>
              <a:rPr lang="en-US" sz="1600" b="0">
                <a:solidFill>
                  <a:srgbClr val="0000FF"/>
                </a:solidFill>
                <a:latin typeface="Courier"/>
              </a:rPr>
              <a:t>#3</a:t>
            </a:r>
            <a:r>
              <a:rPr lang="en-US" sz="1600" b="0">
                <a:latin typeface="Courier"/>
              </a:rPr>
              <a:t>    // String Hello, it's Java time</a:t>
            </a:r>
          </a:p>
          <a:p>
            <a:pPr eaLnBrk="0" hangingPunct="0"/>
            <a:r>
              <a:rPr lang="en-US" sz="1600" b="0">
                <a:latin typeface="Courier"/>
              </a:rPr>
              <a:t>   5: invokevirtual </a:t>
            </a:r>
            <a:r>
              <a:rPr lang="en-US" sz="1600" b="0">
                <a:solidFill>
                  <a:srgbClr val="0000FF"/>
                </a:solidFill>
                <a:latin typeface="Courier"/>
              </a:rPr>
              <a:t>#4</a:t>
            </a:r>
            <a:r>
              <a:rPr lang="en-US" sz="1600" b="0">
                <a:latin typeface="Courier"/>
              </a:rPr>
              <a:t>    // …</a:t>
            </a:r>
          </a:p>
          <a:p>
            <a:pPr eaLnBrk="0" hangingPunct="0"/>
            <a:r>
              <a:rPr lang="is-IS" sz="1600" b="0">
                <a:latin typeface="Courier"/>
              </a:rPr>
              <a:t>   8: return        </a:t>
            </a:r>
          </a:p>
          <a:p>
            <a:pPr eaLnBrk="0" hangingPunct="0"/>
            <a:r>
              <a:rPr lang="is-IS" sz="1600" b="0">
                <a:latin typeface="Courier"/>
              </a:rPr>
              <a:t>}</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smtClean="0"/>
              <a:t>Further JVM Optimisations</a:t>
            </a:r>
          </a:p>
        </p:txBody>
      </p:sp>
      <p:sp>
        <p:nvSpPr>
          <p:cNvPr id="69634" name="Content Placeholder 2"/>
          <p:cNvSpPr>
            <a:spLocks noGrp="1"/>
          </p:cNvSpPr>
          <p:nvPr>
            <p:ph idx="1"/>
          </p:nvPr>
        </p:nvSpPr>
        <p:spPr>
          <a:xfrm>
            <a:off x="381000" y="1066800"/>
            <a:ext cx="8382000" cy="1066800"/>
          </a:xfrm>
        </p:spPr>
        <p:txBody>
          <a:bodyPr/>
          <a:lstStyle/>
          <a:p>
            <a:r>
              <a:rPr lang="en-US" smtClean="0"/>
              <a:t>Escape Analysis</a:t>
            </a:r>
          </a:p>
          <a:p>
            <a:pPr lvl="2"/>
            <a:r>
              <a:rPr lang="en-US" smtClean="0"/>
              <a:t>allows reduction of heap usage</a:t>
            </a:r>
          </a:p>
        </p:txBody>
      </p:sp>
      <p:sp>
        <p:nvSpPr>
          <p:cNvPr id="4" name="Text Box 4"/>
          <p:cNvSpPr txBox="1">
            <a:spLocks noChangeArrowheads="1"/>
          </p:cNvSpPr>
          <p:nvPr/>
        </p:nvSpPr>
        <p:spPr bwMode="auto">
          <a:xfrm>
            <a:off x="457200" y="2133600"/>
            <a:ext cx="4724400" cy="2455863"/>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private static class Foo {</a:t>
            </a:r>
          </a:p>
          <a:p>
            <a:pPr eaLnBrk="0" hangingPunct="0">
              <a:defRPr/>
            </a:pPr>
            <a:r>
              <a:rPr lang="en-US" sz="1600" b="0" dirty="0">
                <a:latin typeface="Courier"/>
                <a:ea typeface="ＭＳ Ｐゴシック" charset="0"/>
                <a:cs typeface="Courier"/>
              </a:rPr>
              <a:t>  public final String a;</a:t>
            </a:r>
          </a:p>
          <a:p>
            <a:pPr eaLnBrk="0" hangingPunct="0">
              <a:defRPr/>
            </a:pPr>
            <a:r>
              <a:rPr lang="en-US" sz="1600" b="0" dirty="0">
                <a:latin typeface="Courier"/>
                <a:ea typeface="ＭＳ Ｐゴシック" charset="0"/>
                <a:cs typeface="Courier"/>
              </a:rPr>
              <a:t>  public final String b;</a:t>
            </a:r>
          </a:p>
          <a:p>
            <a:pPr eaLnBrk="0" hangingPunct="0">
              <a:defRPr/>
            </a:pPr>
            <a:endParaRPr lang="en-US" sz="1600" b="0" dirty="0">
              <a:latin typeface="Courier"/>
              <a:ea typeface="ＭＳ Ｐゴシック" charset="0"/>
              <a:cs typeface="Courier"/>
            </a:endParaRPr>
          </a:p>
          <a:p>
            <a:pPr eaLnBrk="0" hangingPunct="0">
              <a:defRPr/>
            </a:pPr>
            <a:r>
              <a:rPr lang="en-US" sz="1600" b="0" dirty="0">
                <a:latin typeface="Courier"/>
                <a:ea typeface="ＭＳ Ｐゴシック" charset="0"/>
                <a:cs typeface="Courier"/>
              </a:rPr>
              <a:t>  Foo(String a, String b) {</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this.a</a:t>
            </a:r>
            <a:r>
              <a:rPr lang="en-US" sz="1600" b="0" dirty="0">
                <a:latin typeface="Courier"/>
                <a:ea typeface="ＭＳ Ｐゴシック" charset="0"/>
                <a:cs typeface="Courier"/>
              </a:rPr>
              <a:t> = a;</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this.b</a:t>
            </a:r>
            <a:r>
              <a:rPr lang="en-US" sz="1600" b="0" dirty="0">
                <a:latin typeface="Courier"/>
                <a:ea typeface="ＭＳ Ｐゴシック" charset="0"/>
                <a:cs typeface="Courier"/>
              </a:rPr>
              <a:t> = b;</a:t>
            </a:r>
          </a:p>
          <a:p>
            <a:pPr eaLnBrk="0" hangingPunct="0">
              <a:defRPr/>
            </a:pP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a:t>
            </a:r>
            <a:endParaRPr lang="en-GB" sz="1600" b="0" dirty="0">
              <a:latin typeface="Courier"/>
              <a:ea typeface="ＭＳ Ｐゴシック" charset="0"/>
              <a:cs typeface="Courier"/>
            </a:endParaRPr>
          </a:p>
        </p:txBody>
      </p:sp>
      <p:sp>
        <p:nvSpPr>
          <p:cNvPr id="7" name="Text Box 4"/>
          <p:cNvSpPr txBox="1">
            <a:spLocks noChangeArrowheads="1"/>
          </p:cNvSpPr>
          <p:nvPr/>
        </p:nvSpPr>
        <p:spPr bwMode="auto">
          <a:xfrm>
            <a:off x="4267200" y="2590800"/>
            <a:ext cx="4495800" cy="1717675"/>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public void </a:t>
            </a:r>
            <a:r>
              <a:rPr lang="en-US" sz="1600" b="0" dirty="0" err="1">
                <a:latin typeface="Courier"/>
                <a:ea typeface="ＭＳ Ｐゴシック" charset="0"/>
                <a:cs typeface="Courier"/>
              </a:rPr>
              <a:t>oneTwoThree</a:t>
            </a: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System.out.print</a:t>
            </a:r>
            <a:r>
              <a:rPr lang="en-US" sz="1600" b="0" dirty="0">
                <a:latin typeface="Courier"/>
                <a:ea typeface="ＭＳ Ｐゴシック" charset="0"/>
                <a:cs typeface="Courier"/>
              </a:rPr>
              <a:t>("Hello");</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System.out.print</a:t>
            </a: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System.out.print</a:t>
            </a:r>
            <a:r>
              <a:rPr lang="en-US" sz="1600" b="0" dirty="0">
                <a:latin typeface="Courier"/>
                <a:ea typeface="ＭＳ Ｐゴシック" charset="0"/>
                <a:cs typeface="Courier"/>
              </a:rPr>
              <a:t>("</a:t>
            </a:r>
            <a:r>
              <a:rPr lang="en-US" sz="1600" b="0" dirty="0" err="1">
                <a:latin typeface="Courier"/>
                <a:ea typeface="ＭＳ Ｐゴシック" charset="0"/>
                <a:cs typeface="Courier"/>
              </a:rPr>
              <a:t>JavaOne</a:t>
            </a:r>
            <a:r>
              <a:rPr lang="en-US" sz="1600" b="0" dirty="0">
                <a:latin typeface="Courier"/>
                <a:ea typeface="ＭＳ Ｐゴシック" charset="0"/>
                <a:cs typeface="Courier"/>
              </a:rPr>
              <a:t>");</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System.out.println</a:t>
            </a:r>
            <a:r>
              <a:rPr lang="en-US" sz="1600" b="0" dirty="0">
                <a:latin typeface="Courier"/>
                <a:ea typeface="ＭＳ Ｐゴシック" charset="0"/>
                <a:cs typeface="Courier"/>
              </a:rPr>
              <a:t>('!');</a:t>
            </a:r>
            <a:endParaRPr lang="tr-TR" sz="1600" b="0" dirty="0">
              <a:latin typeface="Courier"/>
              <a:ea typeface="ＭＳ Ｐゴシック" charset="0"/>
              <a:cs typeface="Courier"/>
            </a:endParaRPr>
          </a:p>
          <a:p>
            <a:pPr eaLnBrk="0" hangingPunct="0">
              <a:defRPr/>
            </a:pPr>
            <a:r>
              <a:rPr lang="tr-TR" sz="1600" b="0" dirty="0">
                <a:latin typeface="Courier"/>
                <a:ea typeface="ＭＳ Ｐゴシック" charset="0"/>
                <a:cs typeface="Courier"/>
              </a:rPr>
              <a:t>} </a:t>
            </a:r>
            <a:endParaRPr lang="en-GB" sz="1600" b="0" dirty="0">
              <a:latin typeface="Courier"/>
              <a:ea typeface="ＭＳ Ｐゴシック" charset="0"/>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GB" smtClean="0"/>
              <a:t>Classes and Class Files</a:t>
            </a:r>
          </a:p>
        </p:txBody>
      </p:sp>
      <p:sp>
        <p:nvSpPr>
          <p:cNvPr id="22530" name="Rectangle 3"/>
          <p:cNvSpPr>
            <a:spLocks noGrp="1" noChangeArrowheads="1"/>
          </p:cNvSpPr>
          <p:nvPr>
            <p:ph type="body" idx="1"/>
          </p:nvPr>
        </p:nvSpPr>
        <p:spPr>
          <a:xfrm>
            <a:off x="381000" y="1066800"/>
            <a:ext cx="8686800" cy="1066800"/>
          </a:xfrm>
        </p:spPr>
        <p:txBody>
          <a:bodyPr/>
          <a:lstStyle/>
          <a:p>
            <a:r>
              <a:rPr lang="en-GB" smtClean="0"/>
              <a:t>Use </a:t>
            </a:r>
            <a:r>
              <a:rPr lang="en-GB" smtClean="0">
                <a:latin typeface="Courier"/>
              </a:rPr>
              <a:t>javap</a:t>
            </a:r>
            <a:r>
              <a:rPr lang="en-GB" smtClean="0"/>
              <a:t> to examine class file</a:t>
            </a:r>
          </a:p>
        </p:txBody>
      </p:sp>
      <p:sp>
        <p:nvSpPr>
          <p:cNvPr id="58372" name="Text Box 4"/>
          <p:cNvSpPr txBox="1">
            <a:spLocks noChangeArrowheads="1"/>
          </p:cNvSpPr>
          <p:nvPr/>
        </p:nvSpPr>
        <p:spPr bwMode="auto">
          <a:xfrm>
            <a:off x="609600" y="1600200"/>
            <a:ext cx="6172200" cy="1471613"/>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public class HelloWorld0 {</a:t>
            </a:r>
          </a:p>
          <a:p>
            <a:pPr eaLnBrk="0" hangingPunct="0">
              <a:defRPr/>
            </a:pPr>
            <a:r>
              <a:rPr lang="en-US" sz="1600" b="0" dirty="0">
                <a:latin typeface="Courier"/>
                <a:ea typeface="ＭＳ Ｐゴシック" charset="0"/>
                <a:cs typeface="Courier"/>
              </a:rPr>
              <a:t>  public static void main ( String [] </a:t>
            </a:r>
            <a:r>
              <a:rPr lang="en-US" sz="1600" b="0" dirty="0" err="1">
                <a:latin typeface="Courier"/>
                <a:ea typeface="ＭＳ Ｐゴシック" charset="0"/>
                <a:cs typeface="Courier"/>
              </a:rPr>
              <a:t>args</a:t>
            </a:r>
            <a:r>
              <a:rPr lang="en-US" sz="1600" b="0" dirty="0">
                <a:latin typeface="Courier"/>
                <a:ea typeface="ＭＳ Ｐゴシック" charset="0"/>
                <a:cs typeface="Courier"/>
              </a:rPr>
              <a:t> ) {</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System.out.println</a:t>
            </a:r>
            <a:r>
              <a:rPr lang="en-US" sz="1600" b="0" dirty="0">
                <a:latin typeface="Courier"/>
                <a:ea typeface="ＭＳ Ｐゴシック" charset="0"/>
                <a:cs typeface="Courier"/>
              </a:rPr>
              <a:t>("Hello, it's Java time");</a:t>
            </a:r>
          </a:p>
          <a:p>
            <a:pPr eaLnBrk="0" hangingPunct="0">
              <a:defRPr/>
            </a:pP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a:t>
            </a:r>
            <a:endParaRPr lang="en-GB" sz="1600" b="0" dirty="0">
              <a:latin typeface="Courier"/>
              <a:ea typeface="ＭＳ Ｐゴシック" charset="-128"/>
              <a:cs typeface="Courier"/>
            </a:endParaRPr>
          </a:p>
        </p:txBody>
      </p:sp>
      <p:sp>
        <p:nvSpPr>
          <p:cNvPr id="22532" name="TextBox 1"/>
          <p:cNvSpPr txBox="1">
            <a:spLocks noChangeArrowheads="1"/>
          </p:cNvSpPr>
          <p:nvPr/>
        </p:nvSpPr>
        <p:spPr bwMode="auto">
          <a:xfrm>
            <a:off x="5410200" y="1371600"/>
            <a:ext cx="1731963" cy="338138"/>
          </a:xfrm>
          <a:prstGeom prst="rect">
            <a:avLst/>
          </a:prstGeom>
          <a:solidFill>
            <a:schemeClr val="bg1"/>
          </a:solidFill>
          <a:ln w="9525">
            <a:solidFill>
              <a:schemeClr val="tx1"/>
            </a:solidFill>
            <a:miter lim="800000"/>
            <a:headEnd/>
            <a:tailEnd/>
          </a:ln>
        </p:spPr>
        <p:txBody>
          <a:bodyPr wrap="none">
            <a:spAutoFit/>
          </a:bodyPr>
          <a:lstStyle/>
          <a:p>
            <a:pPr eaLnBrk="0" hangingPunct="0"/>
            <a:r>
              <a:rPr lang="en-US" sz="1600" b="0"/>
              <a:t>HelloWorld0.java</a:t>
            </a:r>
          </a:p>
        </p:txBody>
      </p:sp>
      <p:sp>
        <p:nvSpPr>
          <p:cNvPr id="22533" name="TextBox 2"/>
          <p:cNvSpPr txBox="1">
            <a:spLocks noChangeArrowheads="1"/>
          </p:cNvSpPr>
          <p:nvPr/>
        </p:nvSpPr>
        <p:spPr bwMode="auto">
          <a:xfrm>
            <a:off x="762000" y="2667000"/>
            <a:ext cx="8188325" cy="4032250"/>
          </a:xfrm>
          <a:prstGeom prst="rect">
            <a:avLst/>
          </a:prstGeom>
          <a:solidFill>
            <a:srgbClr val="E0F8E0"/>
          </a:solidFill>
          <a:ln w="9525">
            <a:solidFill>
              <a:srgbClr val="009D00"/>
            </a:solidFill>
            <a:miter lim="800000"/>
            <a:headEnd/>
            <a:tailEnd/>
          </a:ln>
        </p:spPr>
        <p:txBody>
          <a:bodyPr wrap="none">
            <a:spAutoFit/>
          </a:bodyPr>
          <a:lstStyle/>
          <a:p>
            <a:pPr eaLnBrk="0" hangingPunct="0"/>
            <a:r>
              <a:rPr lang="en-US" sz="1600" b="0">
                <a:latin typeface="Courier"/>
              </a:rPr>
              <a:t>$ javap -verbose HelloWorld0</a:t>
            </a:r>
          </a:p>
          <a:p>
            <a:pPr eaLnBrk="0" hangingPunct="0"/>
            <a:r>
              <a:rPr lang="en-US" sz="1600" b="0">
                <a:latin typeface="Courier"/>
              </a:rPr>
              <a:t>Classfile /Users/george/work/java/JVM/HelloWorld0.class</a:t>
            </a:r>
          </a:p>
          <a:p>
            <a:pPr eaLnBrk="0" hangingPunct="0"/>
            <a:r>
              <a:rPr lang="en-US" sz="1600" b="0">
                <a:latin typeface="Courier"/>
              </a:rPr>
              <a:t>  Last modified 27-May-2014; size 437 bytes</a:t>
            </a:r>
          </a:p>
          <a:p>
            <a:pPr eaLnBrk="0" hangingPunct="0"/>
            <a:r>
              <a:rPr lang="nl-NL" sz="1600" b="0">
                <a:latin typeface="Courier"/>
              </a:rPr>
              <a:t>  MD5 checksum d587c1c612c2809f3a6288317fd631fa</a:t>
            </a:r>
          </a:p>
          <a:p>
            <a:pPr eaLnBrk="0" hangingPunct="0"/>
            <a:r>
              <a:rPr lang="nl-NL" sz="1600" b="0">
                <a:latin typeface="Courier"/>
              </a:rPr>
              <a:t>  Compiled from "HelloWorld0.java"</a:t>
            </a:r>
          </a:p>
          <a:p>
            <a:pPr eaLnBrk="0" hangingPunct="0"/>
            <a:r>
              <a:rPr lang="nl-NL" sz="1600" b="0">
                <a:latin typeface="Courier"/>
              </a:rPr>
              <a:t>public class HelloWorld0</a:t>
            </a:r>
          </a:p>
          <a:p>
            <a:pPr eaLnBrk="0" hangingPunct="0"/>
            <a:r>
              <a:rPr lang="nl-NL" sz="1600" b="0">
                <a:latin typeface="Courier"/>
              </a:rPr>
              <a:t>  SourceFile: "HelloWorld0.java"</a:t>
            </a:r>
          </a:p>
          <a:p>
            <a:pPr eaLnBrk="0" hangingPunct="0"/>
            <a:r>
              <a:rPr lang="nl-NL" sz="1600" b="0">
                <a:latin typeface="Courier"/>
              </a:rPr>
              <a:t>  minor version: 0</a:t>
            </a:r>
          </a:p>
          <a:p>
            <a:pPr eaLnBrk="0" hangingPunct="0"/>
            <a:r>
              <a:rPr lang="nl-NL" sz="1600" b="0">
                <a:latin typeface="Courier"/>
              </a:rPr>
              <a:t>  major version: 52</a:t>
            </a:r>
          </a:p>
          <a:p>
            <a:pPr eaLnBrk="0" hangingPunct="0"/>
            <a:r>
              <a:rPr lang="nl-NL" sz="1600" b="0">
                <a:latin typeface="Courier"/>
              </a:rPr>
              <a:t>  flags: ACC_PUBLIC, ACC_SUPER</a:t>
            </a:r>
          </a:p>
          <a:p>
            <a:pPr eaLnBrk="0" hangingPunct="0"/>
            <a:r>
              <a:rPr lang="nl-NL" sz="1600" b="0">
                <a:latin typeface="Courier"/>
              </a:rPr>
              <a:t>Constant pool:</a:t>
            </a:r>
          </a:p>
          <a:p>
            <a:pPr eaLnBrk="0" hangingPunct="0"/>
            <a:r>
              <a:rPr lang="hr-HR" sz="1600" b="0">
                <a:latin typeface="Courier"/>
              </a:rPr>
              <a:t>   </a:t>
            </a:r>
            <a:r>
              <a:rPr lang="hr-HR" sz="1600" b="0">
                <a:solidFill>
                  <a:srgbClr val="0000FF"/>
                </a:solidFill>
                <a:latin typeface="Courier"/>
              </a:rPr>
              <a:t>#1</a:t>
            </a:r>
            <a:r>
              <a:rPr lang="hr-HR" sz="1600" b="0">
                <a:latin typeface="Courier"/>
              </a:rPr>
              <a:t> = Methodref   #6.#15   //  java/lang/Object."&lt;init&gt;":()V</a:t>
            </a:r>
          </a:p>
          <a:p>
            <a:pPr eaLnBrk="0" hangingPunct="0"/>
            <a:r>
              <a:rPr lang="hr-HR" sz="1600" b="0">
                <a:latin typeface="Courier"/>
              </a:rPr>
              <a:t>   </a:t>
            </a:r>
            <a:r>
              <a:rPr lang="hr-HR" sz="1600" b="0">
                <a:solidFill>
                  <a:srgbClr val="0000FF"/>
                </a:solidFill>
                <a:latin typeface="Courier"/>
              </a:rPr>
              <a:t>#2</a:t>
            </a:r>
            <a:r>
              <a:rPr lang="hr-HR" sz="1600" b="0">
                <a:latin typeface="Courier"/>
              </a:rPr>
              <a:t> = Fieldref    #16.#17  //  java/lang/System.out:Ljava/io...</a:t>
            </a:r>
          </a:p>
          <a:p>
            <a:pPr eaLnBrk="0" hangingPunct="0"/>
            <a:r>
              <a:rPr lang="en-US" sz="1600" b="0">
                <a:latin typeface="Courier"/>
              </a:rPr>
              <a:t>   </a:t>
            </a:r>
            <a:r>
              <a:rPr lang="en-US" sz="1600" b="0">
                <a:solidFill>
                  <a:srgbClr val="0000FF"/>
                </a:solidFill>
                <a:latin typeface="Courier"/>
              </a:rPr>
              <a:t>#3</a:t>
            </a:r>
            <a:r>
              <a:rPr lang="en-US" sz="1600" b="0">
                <a:latin typeface="Courier"/>
              </a:rPr>
              <a:t> = String      #18      //  Hello, it's Java time</a:t>
            </a:r>
          </a:p>
          <a:p>
            <a:pPr eaLnBrk="0" hangingPunct="0"/>
            <a:r>
              <a:rPr lang="en-US" sz="1600" b="0">
                <a:latin typeface="Courier"/>
              </a:rPr>
              <a:t>   </a:t>
            </a:r>
            <a:r>
              <a:rPr lang="en-US" sz="1600" b="0">
                <a:solidFill>
                  <a:srgbClr val="0000FF"/>
                </a:solidFill>
                <a:latin typeface="Courier"/>
              </a:rPr>
              <a:t>#4</a:t>
            </a:r>
            <a:r>
              <a:rPr lang="en-US" sz="1600" b="0">
                <a:latin typeface="Courier"/>
              </a:rPr>
              <a:t> = Methodref   #19.#20  //  …</a:t>
            </a:r>
          </a:p>
          <a:p>
            <a:pPr eaLnBrk="0" hangingPunct="0"/>
            <a:r>
              <a:rPr lang="en-US" sz="1600" b="0">
                <a:latin typeface="Courier"/>
              </a:rPr>
              <a:t>   …</a:t>
            </a:r>
            <a:endParaRPr lang="is-IS" sz="1600" b="0">
              <a:latin typeface="Courier"/>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Introducing Bytecode</a:t>
            </a:r>
          </a:p>
        </p:txBody>
      </p:sp>
      <p:sp>
        <p:nvSpPr>
          <p:cNvPr id="24578" name="Content Placeholder 2"/>
          <p:cNvSpPr>
            <a:spLocks noGrp="1"/>
          </p:cNvSpPr>
          <p:nvPr>
            <p:ph idx="1"/>
          </p:nvPr>
        </p:nvSpPr>
        <p:spPr/>
        <p:txBody>
          <a:bodyPr/>
          <a:lstStyle/>
          <a:p>
            <a:r>
              <a:rPr lang="en-US" smtClean="0"/>
              <a:t>Executable code for the Java Virtual Machine</a:t>
            </a:r>
          </a:p>
          <a:p>
            <a:pPr lvl="2"/>
            <a:endParaRPr lang="en-US" smtClean="0"/>
          </a:p>
          <a:p>
            <a:r>
              <a:rPr lang="en-US" smtClean="0"/>
              <a:t>Compact – 1 byte for opcode</a:t>
            </a:r>
          </a:p>
          <a:p>
            <a:pPr lvl="2"/>
            <a:r>
              <a:rPr lang="en-US" smtClean="0"/>
              <a:t>most opcodes do not take arguments</a:t>
            </a:r>
          </a:p>
          <a:p>
            <a:pPr lvl="2"/>
            <a:r>
              <a:rPr lang="en-US" smtClean="0"/>
              <a:t>JVM is stack based machine</a:t>
            </a:r>
          </a:p>
          <a:p>
            <a:pPr lvl="2"/>
            <a:endParaRPr lang="en-US" smtClean="0"/>
          </a:p>
          <a:p>
            <a:r>
              <a:rPr lang="en-US" smtClean="0"/>
              <a:t>Opcodes are largely type related</a:t>
            </a:r>
          </a:p>
          <a:p>
            <a:pPr lvl="2"/>
            <a:r>
              <a:rPr lang="en-US" smtClean="0">
                <a:latin typeface="Courier"/>
              </a:rPr>
              <a:t>fload     </a:t>
            </a:r>
            <a:r>
              <a:rPr lang="en-US" smtClean="0"/>
              <a:t>float</a:t>
            </a:r>
            <a:r>
              <a:rPr lang="en-US" smtClean="0">
                <a:latin typeface="Courier"/>
              </a:rPr>
              <a:t> </a:t>
            </a:r>
          </a:p>
          <a:p>
            <a:pPr lvl="2"/>
            <a:r>
              <a:rPr lang="en-US" smtClean="0">
                <a:latin typeface="Courier"/>
              </a:rPr>
              <a:t>imul      </a:t>
            </a:r>
            <a:r>
              <a:rPr lang="en-US" smtClean="0"/>
              <a:t>int</a:t>
            </a:r>
          </a:p>
          <a:p>
            <a:pPr lvl="2"/>
            <a:r>
              <a:rPr lang="en-US" smtClean="0">
                <a:latin typeface="Courier"/>
              </a:rPr>
              <a:t>dstore    </a:t>
            </a:r>
            <a:r>
              <a:rPr lang="en-US" smtClean="0"/>
              <a:t>double</a:t>
            </a:r>
          </a:p>
          <a:p>
            <a:pPr lvl="2"/>
            <a:endParaRPr lang="en-US" smtClean="0">
              <a:latin typeface="Courier"/>
            </a:endParaRPr>
          </a:p>
          <a:p>
            <a:r>
              <a:rPr lang="en-US" smtClean="0"/>
              <a:t>Also control flow</a:t>
            </a:r>
          </a:p>
          <a:p>
            <a:pPr lvl="2"/>
            <a:r>
              <a:rPr lang="en-US" smtClean="0">
                <a:latin typeface="Courier"/>
              </a:rPr>
              <a:t>invokevirtual</a:t>
            </a:r>
          </a:p>
          <a:p>
            <a:pPr lvl="2"/>
            <a:r>
              <a:rPr lang="en-US" smtClean="0">
                <a:latin typeface="Courier"/>
              </a:rPr>
              <a:t>goto</a:t>
            </a:r>
          </a:p>
          <a:p>
            <a:pPr lvl="2"/>
            <a:r>
              <a:rPr lang="en-US" smtClean="0">
                <a:latin typeface="Courier"/>
              </a:rPr>
              <a:t>areturn</a:t>
            </a:r>
          </a:p>
        </p:txBody>
      </p:sp>
      <p:grpSp>
        <p:nvGrpSpPr>
          <p:cNvPr id="24579" name="Group 10"/>
          <p:cNvGrpSpPr>
            <a:grpSpLocks/>
          </p:cNvGrpSpPr>
          <p:nvPr/>
        </p:nvGrpSpPr>
        <p:grpSpPr bwMode="auto">
          <a:xfrm>
            <a:off x="5867400" y="3124200"/>
            <a:ext cx="2057400" cy="2287588"/>
            <a:chOff x="5029200" y="3274836"/>
            <a:chExt cx="2057400" cy="2287764"/>
          </a:xfrm>
        </p:grpSpPr>
        <p:sp>
          <p:nvSpPr>
            <p:cNvPr id="24580" name="Rectangle 3"/>
            <p:cNvSpPr>
              <a:spLocks noChangeArrowheads="1"/>
            </p:cNvSpPr>
            <p:nvPr/>
          </p:nvSpPr>
          <p:spPr bwMode="auto">
            <a:xfrm>
              <a:off x="5029200" y="5105400"/>
              <a:ext cx="2057400" cy="457200"/>
            </a:xfrm>
            <a:prstGeom prst="rect">
              <a:avLst/>
            </a:prstGeom>
            <a:solidFill>
              <a:srgbClr val="E3E7FF"/>
            </a:solidFill>
            <a:ln w="9525">
              <a:solidFill>
                <a:srgbClr val="0000FF"/>
              </a:solidFill>
              <a:miter lim="800000"/>
              <a:headEnd/>
              <a:tailEnd/>
            </a:ln>
          </p:spPr>
          <p:txBody>
            <a:bodyPr/>
            <a:lstStyle/>
            <a:p>
              <a:pPr eaLnBrk="0" hangingPunct="0"/>
              <a:endParaRPr lang="en-US" b="0"/>
            </a:p>
          </p:txBody>
        </p:sp>
        <p:sp>
          <p:nvSpPr>
            <p:cNvPr id="24581" name="Rectangle 4"/>
            <p:cNvSpPr>
              <a:spLocks noChangeArrowheads="1"/>
            </p:cNvSpPr>
            <p:nvPr/>
          </p:nvSpPr>
          <p:spPr bwMode="auto">
            <a:xfrm>
              <a:off x="5029200" y="3733800"/>
              <a:ext cx="2057400" cy="457200"/>
            </a:xfrm>
            <a:prstGeom prst="rect">
              <a:avLst/>
            </a:prstGeom>
            <a:solidFill>
              <a:srgbClr val="E3E7FF"/>
            </a:solidFill>
            <a:ln w="9525">
              <a:solidFill>
                <a:srgbClr val="0000FF"/>
              </a:solidFill>
              <a:miter lim="800000"/>
              <a:headEnd/>
              <a:tailEnd/>
            </a:ln>
          </p:spPr>
          <p:txBody>
            <a:bodyPr/>
            <a:lstStyle/>
            <a:p>
              <a:pPr eaLnBrk="0" hangingPunct="0"/>
              <a:endParaRPr lang="en-US" b="0"/>
            </a:p>
          </p:txBody>
        </p:sp>
        <p:sp>
          <p:nvSpPr>
            <p:cNvPr id="24582" name="Rectangle 5"/>
            <p:cNvSpPr>
              <a:spLocks noChangeArrowheads="1"/>
            </p:cNvSpPr>
            <p:nvPr/>
          </p:nvSpPr>
          <p:spPr bwMode="auto">
            <a:xfrm>
              <a:off x="5029200" y="3276600"/>
              <a:ext cx="2057400" cy="457200"/>
            </a:xfrm>
            <a:prstGeom prst="rect">
              <a:avLst/>
            </a:prstGeom>
            <a:solidFill>
              <a:srgbClr val="E3E7FF"/>
            </a:solidFill>
            <a:ln w="9525">
              <a:solidFill>
                <a:srgbClr val="0000FF"/>
              </a:solidFill>
              <a:miter lim="800000"/>
              <a:headEnd/>
              <a:tailEnd/>
            </a:ln>
          </p:spPr>
          <p:txBody>
            <a:bodyPr/>
            <a:lstStyle/>
            <a:p>
              <a:pPr eaLnBrk="0" hangingPunct="0"/>
              <a:endParaRPr lang="en-US" b="0"/>
            </a:p>
          </p:txBody>
        </p:sp>
        <p:sp>
          <p:nvSpPr>
            <p:cNvPr id="24583" name="Rectangle 6"/>
            <p:cNvSpPr>
              <a:spLocks noChangeArrowheads="1"/>
            </p:cNvSpPr>
            <p:nvPr/>
          </p:nvSpPr>
          <p:spPr bwMode="auto">
            <a:xfrm>
              <a:off x="5029200" y="4191000"/>
              <a:ext cx="2057400" cy="457200"/>
            </a:xfrm>
            <a:prstGeom prst="rect">
              <a:avLst/>
            </a:prstGeom>
            <a:solidFill>
              <a:srgbClr val="E3E7FF"/>
            </a:solidFill>
            <a:ln w="9525">
              <a:solidFill>
                <a:srgbClr val="0000FF"/>
              </a:solidFill>
              <a:miter lim="800000"/>
              <a:headEnd/>
              <a:tailEnd/>
            </a:ln>
          </p:spPr>
          <p:txBody>
            <a:bodyPr/>
            <a:lstStyle/>
            <a:p>
              <a:pPr eaLnBrk="0" hangingPunct="0"/>
              <a:endParaRPr lang="en-US" b="0"/>
            </a:p>
          </p:txBody>
        </p:sp>
        <p:sp>
          <p:nvSpPr>
            <p:cNvPr id="24584" name="Rectangle 7"/>
            <p:cNvSpPr>
              <a:spLocks noChangeArrowheads="1"/>
            </p:cNvSpPr>
            <p:nvPr/>
          </p:nvSpPr>
          <p:spPr bwMode="auto">
            <a:xfrm>
              <a:off x="5029200" y="4648200"/>
              <a:ext cx="2057400" cy="457200"/>
            </a:xfrm>
            <a:prstGeom prst="rect">
              <a:avLst/>
            </a:prstGeom>
            <a:solidFill>
              <a:srgbClr val="E3E7FF"/>
            </a:solidFill>
            <a:ln w="9525">
              <a:solidFill>
                <a:srgbClr val="0000FF"/>
              </a:solidFill>
              <a:miter lim="800000"/>
              <a:headEnd/>
              <a:tailEnd/>
            </a:ln>
          </p:spPr>
          <p:txBody>
            <a:bodyPr/>
            <a:lstStyle/>
            <a:p>
              <a:pPr eaLnBrk="0" hangingPunct="0"/>
              <a:endParaRPr lang="en-US" b="0"/>
            </a:p>
          </p:txBody>
        </p:sp>
        <p:cxnSp>
          <p:nvCxnSpPr>
            <p:cNvPr id="24585" name="Straight Connector 9"/>
            <p:cNvCxnSpPr>
              <a:cxnSpLocks noChangeShapeType="1"/>
            </p:cNvCxnSpPr>
            <p:nvPr/>
          </p:nvCxnSpPr>
          <p:spPr bwMode="auto">
            <a:xfrm flipV="1">
              <a:off x="5029200" y="3274836"/>
              <a:ext cx="2055104" cy="12260"/>
            </a:xfrm>
            <a:prstGeom prst="line">
              <a:avLst/>
            </a:prstGeom>
            <a:noFill/>
            <a:ln w="28575" algn="ctr">
              <a:solidFill>
                <a:srgbClr val="E3E7FF"/>
              </a:solidFill>
              <a:round/>
              <a:headEnd/>
              <a:tailEnd/>
            </a:ln>
          </p:spPr>
        </p:cxnSp>
      </p:gr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Introducing Bytecode</a:t>
            </a:r>
          </a:p>
        </p:txBody>
      </p:sp>
      <p:sp>
        <p:nvSpPr>
          <p:cNvPr id="26626" name="Content Placeholder 2"/>
          <p:cNvSpPr>
            <a:spLocks noGrp="1"/>
          </p:cNvSpPr>
          <p:nvPr>
            <p:ph idx="1"/>
          </p:nvPr>
        </p:nvSpPr>
        <p:spPr>
          <a:xfrm>
            <a:off x="381000" y="1066800"/>
            <a:ext cx="8382000" cy="533400"/>
          </a:xfrm>
        </p:spPr>
        <p:txBody>
          <a:bodyPr/>
          <a:lstStyle/>
          <a:p>
            <a:r>
              <a:rPr lang="en-US" smtClean="0"/>
              <a:t>A simple example:</a:t>
            </a:r>
          </a:p>
        </p:txBody>
      </p:sp>
      <p:sp>
        <p:nvSpPr>
          <p:cNvPr id="12" name="Text Box 4"/>
          <p:cNvSpPr txBox="1">
            <a:spLocks noChangeArrowheads="1"/>
          </p:cNvSpPr>
          <p:nvPr/>
        </p:nvSpPr>
        <p:spPr bwMode="auto">
          <a:xfrm>
            <a:off x="457200" y="1752600"/>
            <a:ext cx="6172200" cy="1963738"/>
          </a:xfrm>
          <a:prstGeom prst="rect">
            <a:avLst/>
          </a:prstGeom>
          <a:solidFill>
            <a:schemeClr val="bg1"/>
          </a:solidFill>
          <a:ln w="9525">
            <a:solidFill>
              <a:schemeClr val="tx1"/>
            </a:solidFill>
            <a:miter lim="800000"/>
            <a:headEnd type="none" w="sm" len="sm"/>
            <a:tailEnd type="none" w="sm" len="sm"/>
          </a:ln>
          <a:effectLst>
            <a:outerShdw blurRad="63500" dist="107763" dir="2700000" algn="ctr" rotWithShape="0">
              <a:schemeClr val="bg2">
                <a:alpha val="74998"/>
              </a:schemeClr>
            </a:outerShdw>
          </a:effectLst>
        </p:spPr>
        <p:txBody>
          <a:bodyPr lIns="216000" tIns="118800" bIns="118800">
            <a:spAutoFit/>
          </a:bodyPr>
          <a:lstStyle/>
          <a:p>
            <a:pPr eaLnBrk="0" hangingPunct="0">
              <a:defRPr/>
            </a:pPr>
            <a:r>
              <a:rPr lang="en-US" sz="1600" b="0" dirty="0">
                <a:latin typeface="Courier"/>
                <a:ea typeface="ＭＳ Ｐゴシック" charset="0"/>
                <a:cs typeface="Courier"/>
              </a:rPr>
              <a:t>public class </a:t>
            </a:r>
            <a:r>
              <a:rPr lang="en-US" sz="1600" b="0" dirty="0" err="1">
                <a:latin typeface="Courier"/>
                <a:ea typeface="ＭＳ Ｐゴシック" charset="0"/>
                <a:cs typeface="Courier"/>
              </a:rPr>
              <a:t>IncExample</a:t>
            </a: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  public </a:t>
            </a:r>
            <a:r>
              <a:rPr lang="en-US" sz="1600" b="0" dirty="0" err="1">
                <a:latin typeface="Courier"/>
                <a:ea typeface="ＭＳ Ｐゴシック" charset="0"/>
                <a:cs typeface="Courier"/>
              </a:rPr>
              <a:t>int</a:t>
            </a:r>
            <a:r>
              <a:rPr lang="en-US" sz="1600" b="0" dirty="0">
                <a:latin typeface="Courier"/>
                <a:ea typeface="ＭＳ Ｐゴシック" charset="0"/>
                <a:cs typeface="Courier"/>
              </a:rPr>
              <a:t> </a:t>
            </a:r>
            <a:r>
              <a:rPr lang="en-US" sz="1600" b="0" dirty="0" err="1">
                <a:latin typeface="Courier"/>
                <a:ea typeface="ＭＳ Ｐゴシック" charset="0"/>
                <a:cs typeface="Courier"/>
              </a:rPr>
              <a:t>inc</a:t>
            </a:r>
            <a:r>
              <a:rPr lang="en-US" sz="1600" b="0" dirty="0">
                <a:latin typeface="Courier"/>
                <a:ea typeface="ＭＳ Ｐゴシック" charset="0"/>
                <a:cs typeface="Courier"/>
              </a:rPr>
              <a:t> ( </a:t>
            </a:r>
            <a:r>
              <a:rPr lang="en-US" sz="1600" b="0" dirty="0" err="1">
                <a:latin typeface="Courier"/>
                <a:ea typeface="ＭＳ Ｐゴシック" charset="0"/>
                <a:cs typeface="Courier"/>
              </a:rPr>
              <a:t>int</a:t>
            </a:r>
            <a:r>
              <a:rPr lang="en-US" sz="1600" b="0" dirty="0">
                <a:latin typeface="Courier"/>
                <a:ea typeface="ＭＳ Ｐゴシック" charset="0"/>
                <a:cs typeface="Courier"/>
              </a:rPr>
              <a:t> </a:t>
            </a:r>
            <a:r>
              <a:rPr lang="en-US" sz="1600" b="0" dirty="0" err="1">
                <a:latin typeface="Courier"/>
                <a:ea typeface="ＭＳ Ｐゴシック" charset="0"/>
                <a:cs typeface="Courier"/>
              </a:rPr>
              <a:t>i</a:t>
            </a:r>
            <a:r>
              <a:rPr lang="en-US" sz="1600" b="0" dirty="0">
                <a:latin typeface="Courier"/>
                <a:ea typeface="ＭＳ Ｐゴシック" charset="0"/>
                <a:cs typeface="Courier"/>
              </a:rPr>
              <a:t> ) {</a:t>
            </a:r>
          </a:p>
          <a:p>
            <a:pPr eaLnBrk="0" hangingPunct="0">
              <a:defRPr/>
            </a:pPr>
            <a:r>
              <a:rPr lang="en-US" sz="1600" b="0" dirty="0">
                <a:latin typeface="Courier"/>
                <a:ea typeface="ＭＳ Ｐゴシック" charset="0"/>
                <a:cs typeface="Courier"/>
              </a:rPr>
              <a:t>    </a:t>
            </a:r>
            <a:r>
              <a:rPr lang="en-US" sz="1600" b="0" dirty="0" err="1">
                <a:latin typeface="Courier"/>
                <a:ea typeface="ＭＳ Ｐゴシック" charset="0"/>
                <a:cs typeface="Courier"/>
              </a:rPr>
              <a:t>int</a:t>
            </a:r>
            <a:r>
              <a:rPr lang="en-US" sz="1600" b="0" dirty="0">
                <a:latin typeface="Courier"/>
                <a:ea typeface="ＭＳ Ｐゴシック" charset="0"/>
                <a:cs typeface="Courier"/>
              </a:rPr>
              <a:t> result;</a:t>
            </a:r>
          </a:p>
          <a:p>
            <a:pPr eaLnBrk="0" hangingPunct="0">
              <a:defRPr/>
            </a:pPr>
            <a:r>
              <a:rPr lang="en-US" sz="1600" b="0" dirty="0">
                <a:latin typeface="Courier"/>
                <a:ea typeface="ＭＳ Ｐゴシック" charset="0"/>
                <a:cs typeface="Courier"/>
              </a:rPr>
              <a:t>    result = </a:t>
            </a:r>
            <a:r>
              <a:rPr lang="en-US" sz="1600" b="0" dirty="0" err="1">
                <a:latin typeface="Courier"/>
                <a:ea typeface="ＭＳ Ｐゴシック" charset="0"/>
                <a:cs typeface="Courier"/>
              </a:rPr>
              <a:t>i</a:t>
            </a:r>
            <a:r>
              <a:rPr lang="en-US" sz="1600" b="0" dirty="0">
                <a:latin typeface="Courier"/>
                <a:ea typeface="ＭＳ Ｐゴシック" charset="0"/>
                <a:cs typeface="Courier"/>
              </a:rPr>
              <a:t> + 1;</a:t>
            </a:r>
          </a:p>
          <a:p>
            <a:pPr eaLnBrk="0" hangingPunct="0">
              <a:defRPr/>
            </a:pPr>
            <a:r>
              <a:rPr lang="en-US" sz="1600" b="0" dirty="0">
                <a:latin typeface="Courier"/>
                <a:ea typeface="ＭＳ Ｐゴシック" charset="0"/>
                <a:cs typeface="Courier"/>
              </a:rPr>
              <a:t>    return result;</a:t>
            </a:r>
          </a:p>
          <a:p>
            <a:pPr eaLnBrk="0" hangingPunct="0">
              <a:defRPr/>
            </a:pPr>
            <a:r>
              <a:rPr lang="en-US" sz="1600" b="0" dirty="0">
                <a:latin typeface="Courier"/>
                <a:ea typeface="ＭＳ Ｐゴシック" charset="0"/>
                <a:cs typeface="Courier"/>
              </a:rPr>
              <a:t>  }</a:t>
            </a:r>
          </a:p>
          <a:p>
            <a:pPr eaLnBrk="0" hangingPunct="0">
              <a:defRPr/>
            </a:pPr>
            <a:r>
              <a:rPr lang="en-US" sz="1600" b="0" dirty="0">
                <a:latin typeface="Courier"/>
                <a:ea typeface="ＭＳ Ｐゴシック" charset="0"/>
                <a:cs typeface="Courier"/>
              </a:rPr>
              <a:t>}</a:t>
            </a:r>
          </a:p>
        </p:txBody>
      </p:sp>
      <p:sp>
        <p:nvSpPr>
          <p:cNvPr id="26628" name="TextBox 12"/>
          <p:cNvSpPr txBox="1">
            <a:spLocks noChangeArrowheads="1"/>
          </p:cNvSpPr>
          <p:nvPr/>
        </p:nvSpPr>
        <p:spPr bwMode="auto">
          <a:xfrm>
            <a:off x="3200400" y="2438400"/>
            <a:ext cx="4618038" cy="4278313"/>
          </a:xfrm>
          <a:prstGeom prst="rect">
            <a:avLst/>
          </a:prstGeom>
          <a:solidFill>
            <a:srgbClr val="E0F8E0"/>
          </a:solidFill>
          <a:ln w="9525">
            <a:solidFill>
              <a:srgbClr val="009D00"/>
            </a:solidFill>
            <a:miter lim="800000"/>
            <a:headEnd/>
            <a:tailEnd/>
          </a:ln>
        </p:spPr>
        <p:txBody>
          <a:bodyPr wrap="none">
            <a:spAutoFit/>
          </a:bodyPr>
          <a:lstStyle/>
          <a:p>
            <a:pPr eaLnBrk="0" hangingPunct="0"/>
            <a:r>
              <a:rPr lang="en-US" sz="1600" b="0">
                <a:latin typeface="Courier"/>
              </a:rPr>
              <a:t>$ javap -verbose IncExample</a:t>
            </a:r>
          </a:p>
          <a:p>
            <a:pPr eaLnBrk="0" hangingPunct="0"/>
            <a:r>
              <a:rPr lang="en-US" sz="1600" b="0">
                <a:latin typeface="Courier"/>
              </a:rPr>
              <a:t>…</a:t>
            </a:r>
            <a:endParaRPr lang="is-IS" sz="1600" b="0">
              <a:latin typeface="Courier"/>
            </a:endParaRPr>
          </a:p>
          <a:p>
            <a:pPr eaLnBrk="0" hangingPunct="0"/>
            <a:r>
              <a:rPr lang="en-US" sz="1600" b="0">
                <a:latin typeface="Courier"/>
              </a:rPr>
              <a:t> public int inc(int);</a:t>
            </a:r>
          </a:p>
          <a:p>
            <a:pPr eaLnBrk="0" hangingPunct="0"/>
            <a:r>
              <a:rPr lang="en-US" sz="1600" b="0">
                <a:latin typeface="Courier"/>
              </a:rPr>
              <a:t>    descriptor: (I)I</a:t>
            </a:r>
          </a:p>
          <a:p>
            <a:pPr eaLnBrk="0" hangingPunct="0"/>
            <a:r>
              <a:rPr lang="en-US" sz="1600" b="0">
                <a:latin typeface="Courier"/>
              </a:rPr>
              <a:t>    flags: ACC_PUBLIC</a:t>
            </a:r>
          </a:p>
          <a:p>
            <a:pPr eaLnBrk="0" hangingPunct="0"/>
            <a:r>
              <a:rPr lang="en-US" sz="1600" b="0">
                <a:latin typeface="Courier"/>
              </a:rPr>
              <a:t>    Code:</a:t>
            </a:r>
          </a:p>
          <a:p>
            <a:pPr eaLnBrk="0" hangingPunct="0"/>
            <a:r>
              <a:rPr lang="en-US" sz="1600" b="0">
                <a:latin typeface="Courier"/>
              </a:rPr>
              <a:t>      stack=2, locals=3, args_size=2</a:t>
            </a:r>
          </a:p>
          <a:p>
            <a:pPr eaLnBrk="0" hangingPunct="0"/>
            <a:r>
              <a:rPr lang="ro-RO" sz="1600" b="0">
                <a:latin typeface="Courier"/>
              </a:rPr>
              <a:t>         0: iload_1       </a:t>
            </a:r>
          </a:p>
          <a:p>
            <a:pPr eaLnBrk="0" hangingPunct="0"/>
            <a:r>
              <a:rPr lang="pl-PL" sz="1600" b="0">
                <a:latin typeface="Courier"/>
              </a:rPr>
              <a:t>         1: iconst_1      </a:t>
            </a:r>
          </a:p>
          <a:p>
            <a:pPr eaLnBrk="0" hangingPunct="0"/>
            <a:r>
              <a:rPr lang="ro-RO" sz="1600" b="0">
                <a:latin typeface="Courier"/>
              </a:rPr>
              <a:t>         2: iadd          </a:t>
            </a:r>
          </a:p>
          <a:p>
            <a:pPr eaLnBrk="0" hangingPunct="0"/>
            <a:r>
              <a:rPr lang="hr-HR" sz="1600" b="0">
                <a:latin typeface="Courier"/>
              </a:rPr>
              <a:t>         3: istore_2      </a:t>
            </a:r>
          </a:p>
          <a:p>
            <a:pPr eaLnBrk="0" hangingPunct="0"/>
            <a:r>
              <a:rPr lang="ro-RO" sz="1600" b="0">
                <a:latin typeface="Courier"/>
              </a:rPr>
              <a:t>         4: iload_2       </a:t>
            </a:r>
          </a:p>
          <a:p>
            <a:pPr eaLnBrk="0" hangingPunct="0"/>
            <a:r>
              <a:rPr lang="is-IS" sz="1600" b="0">
                <a:latin typeface="Courier"/>
              </a:rPr>
              <a:t>         5: ireturn       </a:t>
            </a:r>
          </a:p>
          <a:p>
            <a:pPr eaLnBrk="0" hangingPunct="0"/>
            <a:r>
              <a:rPr lang="en-US" sz="1600" b="0">
                <a:latin typeface="Courier"/>
              </a:rPr>
              <a:t>      LineNumberTable:</a:t>
            </a:r>
          </a:p>
          <a:p>
            <a:pPr eaLnBrk="0" hangingPunct="0"/>
            <a:r>
              <a:rPr lang="en-US" sz="1600" b="0">
                <a:latin typeface="Courier"/>
              </a:rPr>
              <a:t>        line 4: 0</a:t>
            </a:r>
          </a:p>
          <a:p>
            <a:pPr eaLnBrk="0" hangingPunct="0"/>
            <a:r>
              <a:rPr lang="en-US" sz="1600" b="0">
                <a:latin typeface="Courier"/>
              </a:rPr>
              <a:t>        line 5: 4</a:t>
            </a:r>
          </a:p>
          <a:p>
            <a:pPr eaLnBrk="0" hangingPunct="0"/>
            <a:r>
              <a:rPr lang="en-US" sz="1600" b="0">
                <a:latin typeface="Courier"/>
              </a:rPr>
              <a:t>…</a:t>
            </a:r>
            <a:endParaRPr lang="is-IS" sz="1600" b="0">
              <a:latin typeface="Courier"/>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Executing Bytecode</a:t>
            </a:r>
          </a:p>
        </p:txBody>
      </p:sp>
      <p:sp>
        <p:nvSpPr>
          <p:cNvPr id="28674" name="Content Placeholder 2"/>
          <p:cNvSpPr>
            <a:spLocks noGrp="1"/>
          </p:cNvSpPr>
          <p:nvPr>
            <p:ph idx="1"/>
          </p:nvPr>
        </p:nvSpPr>
        <p:spPr>
          <a:xfrm>
            <a:off x="381000" y="1066800"/>
            <a:ext cx="8382000" cy="685800"/>
          </a:xfrm>
        </p:spPr>
        <p:txBody>
          <a:bodyPr/>
          <a:lstStyle/>
          <a:p>
            <a:r>
              <a:rPr lang="en-US" smtClean="0"/>
              <a:t>The simple view</a:t>
            </a:r>
          </a:p>
        </p:txBody>
      </p:sp>
      <p:sp>
        <p:nvSpPr>
          <p:cNvPr id="4" name="Folded Corner 3"/>
          <p:cNvSpPr/>
          <p:nvPr/>
        </p:nvSpPr>
        <p:spPr bwMode="auto">
          <a:xfrm>
            <a:off x="990600" y="2171700"/>
            <a:ext cx="1905000" cy="1219200"/>
          </a:xfrm>
          <a:prstGeom prst="foldedCorner">
            <a:avLst>
              <a:gd name="adj" fmla="val 27618"/>
            </a:avLst>
          </a:prstGeom>
          <a:solidFill>
            <a:srgbClr val="FFF1C9"/>
          </a:solidFill>
          <a:ln>
            <a:solidFill>
              <a:schemeClr val="tx1">
                <a:lumMod val="50000"/>
                <a:lumOff val="50000"/>
              </a:schemeClr>
            </a:solidFill>
          </a:ln>
          <a:effectLst/>
          <a:extLst/>
        </p:spPr>
        <p:txBody>
          <a:bodyPr/>
          <a:lstStyle/>
          <a:p>
            <a:pPr algn="ctr" eaLnBrk="0" hangingPunct="0">
              <a:defRPr/>
            </a:pPr>
            <a:r>
              <a:rPr lang="en-US" sz="2000" b="0" dirty="0" err="1">
                <a:ea typeface="ＭＳ Ｐゴシック" charset="0"/>
                <a:cs typeface="ＭＳ Ｐゴシック" charset="0"/>
              </a:rPr>
              <a:t>Bytecode</a:t>
            </a:r>
            <a:endParaRPr lang="en-US" sz="2000" b="0" dirty="0">
              <a:ea typeface="ＭＳ Ｐゴシック" charset="0"/>
              <a:cs typeface="ＭＳ Ｐゴシック" charset="0"/>
            </a:endParaRPr>
          </a:p>
        </p:txBody>
      </p:sp>
      <p:sp>
        <p:nvSpPr>
          <p:cNvPr id="28676" name="Rounded Rectangle 4"/>
          <p:cNvSpPr>
            <a:spLocks noChangeArrowheads="1"/>
          </p:cNvSpPr>
          <p:nvPr/>
        </p:nvSpPr>
        <p:spPr bwMode="auto">
          <a:xfrm>
            <a:off x="5721350" y="2133600"/>
            <a:ext cx="1828800" cy="1295400"/>
          </a:xfrm>
          <a:prstGeom prst="roundRect">
            <a:avLst>
              <a:gd name="adj" fmla="val 16667"/>
            </a:avLst>
          </a:prstGeom>
          <a:solidFill>
            <a:srgbClr val="E3E7FF"/>
          </a:solidFill>
          <a:ln w="9525">
            <a:solidFill>
              <a:srgbClr val="BFC8FB"/>
            </a:solidFill>
            <a:round/>
            <a:headEnd/>
            <a:tailEnd/>
          </a:ln>
        </p:spPr>
        <p:txBody>
          <a:bodyPr/>
          <a:lstStyle/>
          <a:p>
            <a:pPr algn="ctr" eaLnBrk="0" hangingPunct="0"/>
            <a:r>
              <a:rPr lang="en-US" sz="2000" b="0"/>
              <a:t>Interpreter</a:t>
            </a:r>
          </a:p>
        </p:txBody>
      </p:sp>
      <p:cxnSp>
        <p:nvCxnSpPr>
          <p:cNvPr id="28677" name="Straight Arrow Connector 6"/>
          <p:cNvCxnSpPr>
            <a:cxnSpLocks noChangeShapeType="1"/>
          </p:cNvCxnSpPr>
          <p:nvPr/>
        </p:nvCxnSpPr>
        <p:spPr bwMode="auto">
          <a:xfrm>
            <a:off x="3048000" y="2743200"/>
            <a:ext cx="2514600" cy="0"/>
          </a:xfrm>
          <a:prstGeom prst="straightConnector1">
            <a:avLst/>
          </a:prstGeom>
          <a:noFill/>
          <a:ln w="38100" algn="ctr">
            <a:solidFill>
              <a:schemeClr val="tx1"/>
            </a:solidFill>
            <a:round/>
            <a:headEnd/>
            <a:tailEnd type="stealth" w="lg" len="lg"/>
          </a:ln>
        </p:spPr>
      </p:cxnSp>
      <p:pic>
        <p:nvPicPr>
          <p:cNvPr id="28678" name="Picture 7" descr="Computer Chip.svg.med.png"/>
          <p:cNvPicPr>
            <a:picLocks noChangeAspect="1"/>
          </p:cNvPicPr>
          <p:nvPr/>
        </p:nvPicPr>
        <p:blipFill>
          <a:blip r:embed="rId3"/>
          <a:srcRect/>
          <a:stretch>
            <a:fillRect/>
          </a:stretch>
        </p:blipFill>
        <p:spPr bwMode="auto">
          <a:xfrm>
            <a:off x="5638800" y="4267200"/>
            <a:ext cx="1909763" cy="1527175"/>
          </a:xfrm>
          <a:prstGeom prst="rect">
            <a:avLst/>
          </a:prstGeom>
          <a:noFill/>
          <a:ln w="9525">
            <a:noFill/>
            <a:miter lim="800000"/>
            <a:headEnd/>
            <a:tailEnd/>
          </a:ln>
        </p:spPr>
      </p:pic>
      <p:cxnSp>
        <p:nvCxnSpPr>
          <p:cNvPr id="28679" name="Straight Arrow Connector 14"/>
          <p:cNvCxnSpPr>
            <a:cxnSpLocks noChangeShapeType="1"/>
            <a:stCxn id="28676" idx="2"/>
          </p:cNvCxnSpPr>
          <p:nvPr/>
        </p:nvCxnSpPr>
        <p:spPr bwMode="auto">
          <a:xfrm>
            <a:off x="6635750" y="3429000"/>
            <a:ext cx="0" cy="838200"/>
          </a:xfrm>
          <a:prstGeom prst="straightConnector1">
            <a:avLst/>
          </a:prstGeom>
          <a:noFill/>
          <a:ln w="38100" algn="ctr">
            <a:solidFill>
              <a:schemeClr val="tx1"/>
            </a:solidFill>
            <a:round/>
            <a:headEnd/>
            <a:tailEnd type="stealth" w="lg" len="lg"/>
          </a:ln>
        </p:spPr>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Executing Bytecode</a:t>
            </a:r>
          </a:p>
        </p:txBody>
      </p:sp>
      <p:sp>
        <p:nvSpPr>
          <p:cNvPr id="30722" name="Content Placeholder 2"/>
          <p:cNvSpPr>
            <a:spLocks noGrp="1"/>
          </p:cNvSpPr>
          <p:nvPr>
            <p:ph idx="1"/>
          </p:nvPr>
        </p:nvSpPr>
        <p:spPr>
          <a:xfrm>
            <a:off x="381000" y="1066800"/>
            <a:ext cx="8382000" cy="685800"/>
          </a:xfrm>
        </p:spPr>
        <p:txBody>
          <a:bodyPr/>
          <a:lstStyle/>
          <a:p>
            <a:r>
              <a:rPr lang="en-US" smtClean="0"/>
              <a:t>The slightly more complicated view</a:t>
            </a:r>
          </a:p>
        </p:txBody>
      </p:sp>
      <p:sp>
        <p:nvSpPr>
          <p:cNvPr id="4" name="Folded Corner 3"/>
          <p:cNvSpPr/>
          <p:nvPr/>
        </p:nvSpPr>
        <p:spPr bwMode="auto">
          <a:xfrm>
            <a:off x="990600" y="2171700"/>
            <a:ext cx="1905000" cy="1219200"/>
          </a:xfrm>
          <a:prstGeom prst="foldedCorner">
            <a:avLst>
              <a:gd name="adj" fmla="val 27618"/>
            </a:avLst>
          </a:prstGeom>
          <a:solidFill>
            <a:srgbClr val="FFF1C9"/>
          </a:solidFill>
          <a:ln>
            <a:solidFill>
              <a:schemeClr val="tx1">
                <a:lumMod val="50000"/>
                <a:lumOff val="50000"/>
              </a:schemeClr>
            </a:solidFill>
          </a:ln>
          <a:effectLst/>
          <a:extLst/>
        </p:spPr>
        <p:txBody>
          <a:bodyPr/>
          <a:lstStyle/>
          <a:p>
            <a:pPr algn="ctr" eaLnBrk="0" hangingPunct="0">
              <a:defRPr/>
            </a:pPr>
            <a:r>
              <a:rPr lang="en-US" sz="2000" b="0" dirty="0" err="1">
                <a:ea typeface="ＭＳ Ｐゴシック" charset="0"/>
                <a:cs typeface="ＭＳ Ｐゴシック" charset="0"/>
              </a:rPr>
              <a:t>Bytecode</a:t>
            </a:r>
            <a:endParaRPr lang="en-US" sz="2000" b="0" dirty="0">
              <a:ea typeface="ＭＳ Ｐゴシック" charset="0"/>
              <a:cs typeface="ＭＳ Ｐゴシック" charset="0"/>
            </a:endParaRPr>
          </a:p>
        </p:txBody>
      </p:sp>
      <p:sp>
        <p:nvSpPr>
          <p:cNvPr id="30724" name="Rounded Rectangle 4"/>
          <p:cNvSpPr>
            <a:spLocks noChangeArrowheads="1"/>
          </p:cNvSpPr>
          <p:nvPr/>
        </p:nvSpPr>
        <p:spPr bwMode="auto">
          <a:xfrm>
            <a:off x="5715000" y="2133600"/>
            <a:ext cx="1828800" cy="1295400"/>
          </a:xfrm>
          <a:prstGeom prst="roundRect">
            <a:avLst>
              <a:gd name="adj" fmla="val 16667"/>
            </a:avLst>
          </a:prstGeom>
          <a:solidFill>
            <a:srgbClr val="E3E7FF"/>
          </a:solidFill>
          <a:ln w="9525">
            <a:solidFill>
              <a:srgbClr val="BFC8FB"/>
            </a:solidFill>
            <a:round/>
            <a:headEnd/>
            <a:tailEnd/>
          </a:ln>
        </p:spPr>
        <p:txBody>
          <a:bodyPr/>
          <a:lstStyle/>
          <a:p>
            <a:pPr algn="ctr" eaLnBrk="0" hangingPunct="0"/>
            <a:r>
              <a:rPr lang="en-US" sz="2000" b="0"/>
              <a:t>Interpreter</a:t>
            </a:r>
          </a:p>
        </p:txBody>
      </p:sp>
      <p:cxnSp>
        <p:nvCxnSpPr>
          <p:cNvPr id="30725" name="Straight Arrow Connector 6"/>
          <p:cNvCxnSpPr>
            <a:cxnSpLocks noChangeShapeType="1"/>
          </p:cNvCxnSpPr>
          <p:nvPr/>
        </p:nvCxnSpPr>
        <p:spPr bwMode="auto">
          <a:xfrm>
            <a:off x="1943100" y="3505200"/>
            <a:ext cx="0" cy="914400"/>
          </a:xfrm>
          <a:prstGeom prst="straightConnector1">
            <a:avLst/>
          </a:prstGeom>
          <a:noFill/>
          <a:ln w="38100" algn="ctr">
            <a:solidFill>
              <a:schemeClr val="tx1"/>
            </a:solidFill>
            <a:round/>
            <a:headEnd/>
            <a:tailEnd type="stealth" w="lg" len="lg"/>
          </a:ln>
        </p:spPr>
      </p:cxnSp>
      <p:sp>
        <p:nvSpPr>
          <p:cNvPr id="30726" name="Rounded Rectangle 7"/>
          <p:cNvSpPr>
            <a:spLocks noChangeArrowheads="1"/>
          </p:cNvSpPr>
          <p:nvPr/>
        </p:nvSpPr>
        <p:spPr bwMode="auto">
          <a:xfrm>
            <a:off x="1028700" y="4495800"/>
            <a:ext cx="1828800" cy="1295400"/>
          </a:xfrm>
          <a:prstGeom prst="roundRect">
            <a:avLst>
              <a:gd name="adj" fmla="val 16667"/>
            </a:avLst>
          </a:prstGeom>
          <a:solidFill>
            <a:srgbClr val="E3E7FF"/>
          </a:solidFill>
          <a:ln w="9525">
            <a:solidFill>
              <a:srgbClr val="BFC8FB"/>
            </a:solidFill>
            <a:round/>
            <a:headEnd/>
            <a:tailEnd/>
          </a:ln>
        </p:spPr>
        <p:txBody>
          <a:bodyPr/>
          <a:lstStyle/>
          <a:p>
            <a:pPr algn="ctr" eaLnBrk="0" hangingPunct="0"/>
            <a:r>
              <a:rPr lang="en-US" sz="2000" b="0"/>
              <a:t>AOT Compiler</a:t>
            </a:r>
          </a:p>
        </p:txBody>
      </p:sp>
      <p:pic>
        <p:nvPicPr>
          <p:cNvPr id="30727" name="Picture 8" descr="Computer Chip.svg.med.png"/>
          <p:cNvPicPr>
            <a:picLocks noChangeAspect="1"/>
          </p:cNvPicPr>
          <p:nvPr/>
        </p:nvPicPr>
        <p:blipFill>
          <a:blip r:embed="rId3"/>
          <a:srcRect/>
          <a:stretch>
            <a:fillRect/>
          </a:stretch>
        </p:blipFill>
        <p:spPr bwMode="auto">
          <a:xfrm>
            <a:off x="5638800" y="4267200"/>
            <a:ext cx="1909763" cy="1527175"/>
          </a:xfrm>
          <a:prstGeom prst="rect">
            <a:avLst/>
          </a:prstGeom>
          <a:noFill/>
          <a:ln w="9525">
            <a:noFill/>
            <a:miter lim="800000"/>
            <a:headEnd/>
            <a:tailEnd/>
          </a:ln>
        </p:spPr>
      </p:pic>
      <p:cxnSp>
        <p:nvCxnSpPr>
          <p:cNvPr id="30728" name="Straight Arrow Connector 9"/>
          <p:cNvCxnSpPr>
            <a:cxnSpLocks noChangeShapeType="1"/>
          </p:cNvCxnSpPr>
          <p:nvPr/>
        </p:nvCxnSpPr>
        <p:spPr bwMode="auto">
          <a:xfrm>
            <a:off x="2971800" y="5181600"/>
            <a:ext cx="2362200" cy="0"/>
          </a:xfrm>
          <a:prstGeom prst="straightConnector1">
            <a:avLst/>
          </a:prstGeom>
          <a:noFill/>
          <a:ln w="38100" algn="ctr">
            <a:solidFill>
              <a:schemeClr val="tx1"/>
            </a:solidFill>
            <a:round/>
            <a:headEnd/>
            <a:tailEnd type="stealth" w="lg" len="lg"/>
          </a:ln>
        </p:spPr>
      </p:cxnSp>
      <p:cxnSp>
        <p:nvCxnSpPr>
          <p:cNvPr id="42" name="Curved Connector 41"/>
          <p:cNvCxnSpPr/>
          <p:nvPr/>
        </p:nvCxnSpPr>
        <p:spPr bwMode="auto">
          <a:xfrm flipH="1" flipV="1">
            <a:off x="6934200" y="4343400"/>
            <a:ext cx="762000" cy="952500"/>
          </a:xfrm>
          <a:prstGeom prst="curvedConnector4">
            <a:avLst>
              <a:gd name="adj1" fmla="val -96112"/>
              <a:gd name="adj2" fmla="val 168852"/>
            </a:avLst>
          </a:prstGeom>
          <a:solidFill>
            <a:schemeClr val="accent2"/>
          </a:solidFill>
          <a:ln w="28575" cap="flat" cmpd="sng" algn="ctr">
            <a:solidFill>
              <a:schemeClr val="tx1">
                <a:lumMod val="75000"/>
                <a:lumOff val="25000"/>
              </a:schemeClr>
            </a:solidFill>
            <a:prstDash val="solid"/>
            <a:round/>
            <a:headEnd type="none" w="med" len="med"/>
            <a:tailEnd type="stealth" w="lg" len="lg"/>
          </a:ln>
          <a:effectLst/>
          <a:extLst/>
        </p:spPr>
      </p:cxnSp>
      <p:sp>
        <p:nvSpPr>
          <p:cNvPr id="30730" name="TextBox 42"/>
          <p:cNvSpPr txBox="1">
            <a:spLocks noChangeArrowheads="1"/>
          </p:cNvSpPr>
          <p:nvPr/>
        </p:nvSpPr>
        <p:spPr bwMode="auto">
          <a:xfrm>
            <a:off x="7239000" y="4038600"/>
            <a:ext cx="925513" cy="338138"/>
          </a:xfrm>
          <a:prstGeom prst="rect">
            <a:avLst/>
          </a:prstGeom>
          <a:noFill/>
          <a:ln w="9525">
            <a:noFill/>
            <a:miter lim="800000"/>
            <a:headEnd/>
            <a:tailEnd/>
          </a:ln>
        </p:spPr>
        <p:txBody>
          <a:bodyPr wrap="none">
            <a:spAutoFit/>
          </a:bodyPr>
          <a:lstStyle/>
          <a:p>
            <a:pPr eaLnBrk="0" hangingPunct="0"/>
            <a:r>
              <a:rPr lang="en-US" sz="1600" b="0"/>
              <a:t>Execute</a:t>
            </a:r>
          </a:p>
        </p:txBody>
      </p:sp>
      <p:sp>
        <p:nvSpPr>
          <p:cNvPr id="30731" name="TextBox 43"/>
          <p:cNvSpPr txBox="1">
            <a:spLocks noChangeArrowheads="1"/>
          </p:cNvSpPr>
          <p:nvPr/>
        </p:nvSpPr>
        <p:spPr bwMode="auto">
          <a:xfrm>
            <a:off x="3048000" y="4648200"/>
            <a:ext cx="2133600" cy="338138"/>
          </a:xfrm>
          <a:prstGeom prst="rect">
            <a:avLst/>
          </a:prstGeom>
          <a:noFill/>
          <a:ln w="9525">
            <a:noFill/>
            <a:miter lim="800000"/>
            <a:headEnd/>
            <a:tailEnd/>
          </a:ln>
        </p:spPr>
        <p:txBody>
          <a:bodyPr>
            <a:spAutoFit/>
          </a:bodyPr>
          <a:lstStyle/>
          <a:p>
            <a:pPr eaLnBrk="0" hangingPunct="0"/>
            <a:r>
              <a:rPr lang="en-US" sz="1600" b="0"/>
              <a:t>Produce Native Code</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smtClean="0"/>
              <a:t>Executing Bytecode</a:t>
            </a:r>
          </a:p>
        </p:txBody>
      </p:sp>
      <p:sp>
        <p:nvSpPr>
          <p:cNvPr id="32770" name="Content Placeholder 2"/>
          <p:cNvSpPr>
            <a:spLocks noGrp="1"/>
          </p:cNvSpPr>
          <p:nvPr>
            <p:ph idx="1"/>
          </p:nvPr>
        </p:nvSpPr>
        <p:spPr>
          <a:xfrm>
            <a:off x="381000" y="1066800"/>
            <a:ext cx="8382000" cy="685800"/>
          </a:xfrm>
        </p:spPr>
        <p:txBody>
          <a:bodyPr/>
          <a:lstStyle/>
          <a:p>
            <a:r>
              <a:rPr lang="en-US" smtClean="0"/>
              <a:t>What actually happens</a:t>
            </a:r>
          </a:p>
        </p:txBody>
      </p:sp>
      <p:sp>
        <p:nvSpPr>
          <p:cNvPr id="4" name="Folded Corner 3"/>
          <p:cNvSpPr/>
          <p:nvPr/>
        </p:nvSpPr>
        <p:spPr bwMode="auto">
          <a:xfrm>
            <a:off x="990600" y="2171700"/>
            <a:ext cx="1905000" cy="1219200"/>
          </a:xfrm>
          <a:prstGeom prst="foldedCorner">
            <a:avLst>
              <a:gd name="adj" fmla="val 27618"/>
            </a:avLst>
          </a:prstGeom>
          <a:solidFill>
            <a:srgbClr val="FFF1C9"/>
          </a:solidFill>
          <a:ln>
            <a:solidFill>
              <a:schemeClr val="tx1">
                <a:lumMod val="50000"/>
                <a:lumOff val="50000"/>
              </a:schemeClr>
            </a:solidFill>
          </a:ln>
          <a:effectLst/>
          <a:extLst/>
        </p:spPr>
        <p:txBody>
          <a:bodyPr/>
          <a:lstStyle/>
          <a:p>
            <a:pPr algn="ctr" eaLnBrk="0" hangingPunct="0">
              <a:defRPr/>
            </a:pPr>
            <a:r>
              <a:rPr lang="en-US" sz="2000" b="0" dirty="0" err="1">
                <a:ea typeface="ＭＳ Ｐゴシック" charset="0"/>
                <a:cs typeface="ＭＳ Ｐゴシック" charset="0"/>
              </a:rPr>
              <a:t>Bytecode</a:t>
            </a:r>
            <a:endParaRPr lang="en-US" sz="2000" b="0" dirty="0">
              <a:ea typeface="ＭＳ Ｐゴシック" charset="0"/>
              <a:cs typeface="ＭＳ Ｐゴシック" charset="0"/>
            </a:endParaRPr>
          </a:p>
        </p:txBody>
      </p:sp>
      <p:sp>
        <p:nvSpPr>
          <p:cNvPr id="32772" name="Rounded Rectangle 4"/>
          <p:cNvSpPr>
            <a:spLocks noChangeArrowheads="1"/>
          </p:cNvSpPr>
          <p:nvPr/>
        </p:nvSpPr>
        <p:spPr bwMode="auto">
          <a:xfrm>
            <a:off x="5715000" y="2133600"/>
            <a:ext cx="1828800" cy="1295400"/>
          </a:xfrm>
          <a:prstGeom prst="roundRect">
            <a:avLst>
              <a:gd name="adj" fmla="val 16667"/>
            </a:avLst>
          </a:prstGeom>
          <a:solidFill>
            <a:srgbClr val="E3E7FF"/>
          </a:solidFill>
          <a:ln w="9525">
            <a:solidFill>
              <a:srgbClr val="BFC8FB"/>
            </a:solidFill>
            <a:round/>
            <a:headEnd/>
            <a:tailEnd/>
          </a:ln>
        </p:spPr>
        <p:txBody>
          <a:bodyPr/>
          <a:lstStyle/>
          <a:p>
            <a:pPr algn="ctr" eaLnBrk="0" hangingPunct="0"/>
            <a:r>
              <a:rPr lang="en-US" sz="2000" b="0"/>
              <a:t>Interpreter</a:t>
            </a:r>
          </a:p>
        </p:txBody>
      </p:sp>
      <p:cxnSp>
        <p:nvCxnSpPr>
          <p:cNvPr id="32773" name="Straight Arrow Connector 6"/>
          <p:cNvCxnSpPr>
            <a:cxnSpLocks noChangeShapeType="1"/>
          </p:cNvCxnSpPr>
          <p:nvPr/>
        </p:nvCxnSpPr>
        <p:spPr bwMode="auto">
          <a:xfrm flipH="1">
            <a:off x="1943100" y="3352800"/>
            <a:ext cx="3771900" cy="1066800"/>
          </a:xfrm>
          <a:prstGeom prst="straightConnector1">
            <a:avLst/>
          </a:prstGeom>
          <a:noFill/>
          <a:ln w="38100" algn="ctr">
            <a:solidFill>
              <a:schemeClr val="tx1"/>
            </a:solidFill>
            <a:round/>
            <a:headEnd/>
            <a:tailEnd type="stealth" w="lg" len="lg"/>
          </a:ln>
        </p:spPr>
      </p:cxnSp>
      <p:sp>
        <p:nvSpPr>
          <p:cNvPr id="32774" name="Rounded Rectangle 7"/>
          <p:cNvSpPr>
            <a:spLocks noChangeArrowheads="1"/>
          </p:cNvSpPr>
          <p:nvPr/>
        </p:nvSpPr>
        <p:spPr bwMode="auto">
          <a:xfrm>
            <a:off x="1028700" y="4495800"/>
            <a:ext cx="1828800" cy="1295400"/>
          </a:xfrm>
          <a:prstGeom prst="roundRect">
            <a:avLst>
              <a:gd name="adj" fmla="val 16667"/>
            </a:avLst>
          </a:prstGeom>
          <a:solidFill>
            <a:srgbClr val="E3E7FF"/>
          </a:solidFill>
          <a:ln w="9525">
            <a:solidFill>
              <a:srgbClr val="BFC8FB"/>
            </a:solidFill>
            <a:round/>
            <a:headEnd/>
            <a:tailEnd/>
          </a:ln>
        </p:spPr>
        <p:txBody>
          <a:bodyPr/>
          <a:lstStyle/>
          <a:p>
            <a:pPr algn="ctr" eaLnBrk="0" hangingPunct="0"/>
            <a:r>
              <a:rPr lang="en-US" sz="2000" b="0"/>
              <a:t>JIT Compiler</a:t>
            </a:r>
          </a:p>
        </p:txBody>
      </p:sp>
      <p:pic>
        <p:nvPicPr>
          <p:cNvPr id="32775" name="Picture 8" descr="Computer Chip.svg.med.png"/>
          <p:cNvPicPr>
            <a:picLocks noChangeAspect="1"/>
          </p:cNvPicPr>
          <p:nvPr/>
        </p:nvPicPr>
        <p:blipFill>
          <a:blip r:embed="rId3"/>
          <a:srcRect/>
          <a:stretch>
            <a:fillRect/>
          </a:stretch>
        </p:blipFill>
        <p:spPr bwMode="auto">
          <a:xfrm>
            <a:off x="5638800" y="4267200"/>
            <a:ext cx="1909763" cy="1527175"/>
          </a:xfrm>
          <a:prstGeom prst="rect">
            <a:avLst/>
          </a:prstGeom>
          <a:noFill/>
          <a:ln w="9525">
            <a:noFill/>
            <a:miter lim="800000"/>
            <a:headEnd/>
            <a:tailEnd/>
          </a:ln>
        </p:spPr>
      </p:pic>
      <p:cxnSp>
        <p:nvCxnSpPr>
          <p:cNvPr id="32776" name="Straight Arrow Connector 9"/>
          <p:cNvCxnSpPr>
            <a:cxnSpLocks noChangeShapeType="1"/>
          </p:cNvCxnSpPr>
          <p:nvPr/>
        </p:nvCxnSpPr>
        <p:spPr bwMode="auto">
          <a:xfrm>
            <a:off x="2971800" y="5181600"/>
            <a:ext cx="2362200" cy="0"/>
          </a:xfrm>
          <a:prstGeom prst="straightConnector1">
            <a:avLst/>
          </a:prstGeom>
          <a:noFill/>
          <a:ln w="38100" algn="ctr">
            <a:solidFill>
              <a:schemeClr val="tx1"/>
            </a:solidFill>
            <a:round/>
            <a:headEnd/>
            <a:tailEnd type="stealth" w="lg" len="lg"/>
          </a:ln>
        </p:spPr>
      </p:cxnSp>
      <p:sp>
        <p:nvSpPr>
          <p:cNvPr id="32777" name="TextBox 11"/>
          <p:cNvSpPr txBox="1">
            <a:spLocks noChangeArrowheads="1"/>
          </p:cNvSpPr>
          <p:nvPr/>
        </p:nvSpPr>
        <p:spPr bwMode="auto">
          <a:xfrm>
            <a:off x="3048000" y="4724400"/>
            <a:ext cx="2133600" cy="338138"/>
          </a:xfrm>
          <a:prstGeom prst="rect">
            <a:avLst/>
          </a:prstGeom>
          <a:noFill/>
          <a:ln w="9525">
            <a:noFill/>
            <a:miter lim="800000"/>
            <a:headEnd/>
            <a:tailEnd/>
          </a:ln>
        </p:spPr>
        <p:txBody>
          <a:bodyPr>
            <a:spAutoFit/>
          </a:bodyPr>
          <a:lstStyle/>
          <a:p>
            <a:pPr eaLnBrk="0" hangingPunct="0"/>
            <a:r>
              <a:rPr lang="en-US" sz="1600" b="0"/>
              <a:t>Produce Native Code</a:t>
            </a:r>
          </a:p>
        </p:txBody>
      </p:sp>
      <p:cxnSp>
        <p:nvCxnSpPr>
          <p:cNvPr id="32778" name="Straight Arrow Connector 10"/>
          <p:cNvCxnSpPr>
            <a:cxnSpLocks noChangeShapeType="1"/>
          </p:cNvCxnSpPr>
          <p:nvPr/>
        </p:nvCxnSpPr>
        <p:spPr bwMode="auto">
          <a:xfrm>
            <a:off x="3048000" y="2743200"/>
            <a:ext cx="2514600" cy="0"/>
          </a:xfrm>
          <a:prstGeom prst="straightConnector1">
            <a:avLst/>
          </a:prstGeom>
          <a:noFill/>
          <a:ln w="38100" algn="ctr">
            <a:solidFill>
              <a:schemeClr val="tx1"/>
            </a:solidFill>
            <a:round/>
            <a:headEnd/>
            <a:tailEnd type="stealth" w="lg" len="lg"/>
          </a:ln>
        </p:spPr>
      </p:cxnSp>
      <p:cxnSp>
        <p:nvCxnSpPr>
          <p:cNvPr id="18" name="Curved Connector 17"/>
          <p:cNvCxnSpPr/>
          <p:nvPr/>
        </p:nvCxnSpPr>
        <p:spPr bwMode="auto">
          <a:xfrm flipH="1" flipV="1">
            <a:off x="6858000" y="2057400"/>
            <a:ext cx="762000" cy="952500"/>
          </a:xfrm>
          <a:prstGeom prst="curvedConnector4">
            <a:avLst>
              <a:gd name="adj1" fmla="val -96112"/>
              <a:gd name="adj2" fmla="val 168852"/>
            </a:avLst>
          </a:prstGeom>
          <a:solidFill>
            <a:schemeClr val="accent2"/>
          </a:solidFill>
          <a:ln w="28575" cap="flat" cmpd="sng" algn="ctr">
            <a:solidFill>
              <a:schemeClr val="tx1">
                <a:lumMod val="75000"/>
                <a:lumOff val="25000"/>
              </a:schemeClr>
            </a:solidFill>
            <a:prstDash val="solid"/>
            <a:round/>
            <a:headEnd type="none" w="med" len="med"/>
            <a:tailEnd type="stealth" w="lg" len="lg"/>
          </a:ln>
          <a:effectLst/>
          <a:extLst/>
        </p:spPr>
      </p:cxnSp>
      <p:cxnSp>
        <p:nvCxnSpPr>
          <p:cNvPr id="20" name="Curved Connector 19"/>
          <p:cNvCxnSpPr/>
          <p:nvPr/>
        </p:nvCxnSpPr>
        <p:spPr bwMode="auto">
          <a:xfrm flipH="1" flipV="1">
            <a:off x="6934200" y="4343400"/>
            <a:ext cx="762000" cy="952500"/>
          </a:xfrm>
          <a:prstGeom prst="curvedConnector4">
            <a:avLst>
              <a:gd name="adj1" fmla="val -96112"/>
              <a:gd name="adj2" fmla="val 168852"/>
            </a:avLst>
          </a:prstGeom>
          <a:solidFill>
            <a:schemeClr val="accent2"/>
          </a:solidFill>
          <a:ln w="28575" cap="flat" cmpd="sng" algn="ctr">
            <a:solidFill>
              <a:schemeClr val="tx1">
                <a:lumMod val="75000"/>
                <a:lumOff val="25000"/>
              </a:schemeClr>
            </a:solidFill>
            <a:prstDash val="solid"/>
            <a:round/>
            <a:headEnd type="none" w="med" len="med"/>
            <a:tailEnd type="stealth" w="lg" len="lg"/>
          </a:ln>
          <a:effectLst/>
          <a:extLst/>
        </p:spPr>
      </p:cxnSp>
      <p:cxnSp>
        <p:nvCxnSpPr>
          <p:cNvPr id="32781" name="Straight Arrow Connector 20"/>
          <p:cNvCxnSpPr>
            <a:cxnSpLocks noChangeShapeType="1"/>
          </p:cNvCxnSpPr>
          <p:nvPr/>
        </p:nvCxnSpPr>
        <p:spPr bwMode="auto">
          <a:xfrm flipV="1">
            <a:off x="6477000" y="3429000"/>
            <a:ext cx="0" cy="838200"/>
          </a:xfrm>
          <a:prstGeom prst="straightConnector1">
            <a:avLst/>
          </a:prstGeom>
          <a:noFill/>
          <a:ln w="38100" algn="ctr">
            <a:solidFill>
              <a:schemeClr val="tx1"/>
            </a:solidFill>
            <a:round/>
            <a:headEnd/>
            <a:tailEnd type="stealth" w="lg" len="lg"/>
          </a:ln>
        </p:spPr>
      </p:cxnSp>
      <p:sp>
        <p:nvSpPr>
          <p:cNvPr id="32782" name="TextBox 23"/>
          <p:cNvSpPr txBox="1">
            <a:spLocks noChangeArrowheads="1"/>
          </p:cNvSpPr>
          <p:nvPr/>
        </p:nvSpPr>
        <p:spPr bwMode="auto">
          <a:xfrm>
            <a:off x="7239000" y="4038600"/>
            <a:ext cx="925513" cy="338138"/>
          </a:xfrm>
          <a:prstGeom prst="rect">
            <a:avLst/>
          </a:prstGeom>
          <a:noFill/>
          <a:ln w="9525">
            <a:noFill/>
            <a:miter lim="800000"/>
            <a:headEnd/>
            <a:tailEnd/>
          </a:ln>
        </p:spPr>
        <p:txBody>
          <a:bodyPr wrap="none">
            <a:spAutoFit/>
          </a:bodyPr>
          <a:lstStyle/>
          <a:p>
            <a:pPr eaLnBrk="0" hangingPunct="0"/>
            <a:r>
              <a:rPr lang="en-US" sz="1600" b="0"/>
              <a:t>Execute</a:t>
            </a:r>
          </a:p>
        </p:txBody>
      </p:sp>
      <p:sp>
        <p:nvSpPr>
          <p:cNvPr id="32783" name="TextBox 24"/>
          <p:cNvSpPr txBox="1">
            <a:spLocks noChangeArrowheads="1"/>
          </p:cNvSpPr>
          <p:nvPr/>
        </p:nvSpPr>
        <p:spPr bwMode="auto">
          <a:xfrm>
            <a:off x="3657600" y="2209800"/>
            <a:ext cx="925513" cy="338138"/>
          </a:xfrm>
          <a:prstGeom prst="rect">
            <a:avLst/>
          </a:prstGeom>
          <a:noFill/>
          <a:ln w="9525">
            <a:noFill/>
            <a:miter lim="800000"/>
            <a:headEnd/>
            <a:tailEnd/>
          </a:ln>
        </p:spPr>
        <p:txBody>
          <a:bodyPr wrap="none">
            <a:spAutoFit/>
          </a:bodyPr>
          <a:lstStyle/>
          <a:p>
            <a:pPr eaLnBrk="0" hangingPunct="0"/>
            <a:r>
              <a:rPr lang="en-US" sz="1600" b="0"/>
              <a:t>Execute</a:t>
            </a:r>
          </a:p>
        </p:txBody>
      </p:sp>
      <p:sp>
        <p:nvSpPr>
          <p:cNvPr id="32784" name="TextBox 25"/>
          <p:cNvSpPr txBox="1">
            <a:spLocks noChangeArrowheads="1"/>
          </p:cNvSpPr>
          <p:nvPr/>
        </p:nvSpPr>
        <p:spPr bwMode="auto">
          <a:xfrm>
            <a:off x="7162800" y="1676400"/>
            <a:ext cx="868363" cy="338138"/>
          </a:xfrm>
          <a:prstGeom prst="rect">
            <a:avLst/>
          </a:prstGeom>
          <a:noFill/>
          <a:ln w="9525">
            <a:noFill/>
            <a:miter lim="800000"/>
            <a:headEnd/>
            <a:tailEnd/>
          </a:ln>
        </p:spPr>
        <p:txBody>
          <a:bodyPr wrap="none">
            <a:spAutoFit/>
          </a:bodyPr>
          <a:lstStyle/>
          <a:p>
            <a:pPr eaLnBrk="0" hangingPunct="0"/>
            <a:r>
              <a:rPr lang="en-US" sz="1600" b="0"/>
              <a:t>Monitor</a:t>
            </a:r>
          </a:p>
        </p:txBody>
      </p:sp>
      <p:sp>
        <p:nvSpPr>
          <p:cNvPr id="32785" name="TextBox 26"/>
          <p:cNvSpPr txBox="1">
            <a:spLocks noChangeArrowheads="1"/>
          </p:cNvSpPr>
          <p:nvPr/>
        </p:nvSpPr>
        <p:spPr bwMode="auto">
          <a:xfrm>
            <a:off x="3429000" y="3352800"/>
            <a:ext cx="1268413" cy="584200"/>
          </a:xfrm>
          <a:prstGeom prst="rect">
            <a:avLst/>
          </a:prstGeom>
          <a:solidFill>
            <a:schemeClr val="bg1"/>
          </a:solidFill>
          <a:ln w="9525">
            <a:noFill/>
            <a:miter lim="800000"/>
            <a:headEnd/>
            <a:tailEnd/>
          </a:ln>
        </p:spPr>
        <p:txBody>
          <a:bodyPr wrap="none">
            <a:spAutoFit/>
          </a:bodyPr>
          <a:lstStyle/>
          <a:p>
            <a:pPr eaLnBrk="0" hangingPunct="0"/>
            <a:r>
              <a:rPr lang="en-US" sz="1600" b="0"/>
              <a:t>Trigger</a:t>
            </a:r>
            <a:br>
              <a:rPr lang="en-US" sz="1600" b="0"/>
            </a:br>
            <a:r>
              <a:rPr lang="en-US" sz="1600" b="0"/>
              <a:t>Compilation</a:t>
            </a:r>
          </a:p>
        </p:txBody>
      </p:sp>
      <p:sp>
        <p:nvSpPr>
          <p:cNvPr id="32786" name="TextBox 27"/>
          <p:cNvSpPr txBox="1">
            <a:spLocks noChangeArrowheads="1"/>
          </p:cNvSpPr>
          <p:nvPr/>
        </p:nvSpPr>
        <p:spPr bwMode="auto">
          <a:xfrm>
            <a:off x="5410200" y="3657600"/>
            <a:ext cx="1017588" cy="584200"/>
          </a:xfrm>
          <a:prstGeom prst="rect">
            <a:avLst/>
          </a:prstGeom>
          <a:noFill/>
          <a:ln w="9525">
            <a:noFill/>
            <a:miter lim="800000"/>
            <a:headEnd/>
            <a:tailEnd/>
          </a:ln>
        </p:spPr>
        <p:txBody>
          <a:bodyPr wrap="none">
            <a:spAutoFit/>
          </a:bodyPr>
          <a:lstStyle/>
          <a:p>
            <a:pPr algn="r" eaLnBrk="0" hangingPunct="0"/>
            <a:r>
              <a:rPr lang="en-US" sz="1600" b="0"/>
              <a:t>Back to</a:t>
            </a:r>
            <a:br>
              <a:rPr lang="en-US" sz="1600" b="0"/>
            </a:br>
            <a:r>
              <a:rPr lang="en-US" sz="1600" b="0"/>
              <a:t>bytecode</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oad01">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oad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2"/>
        </a:solidFill>
        <a:ln>
          <a:noFill/>
        </a:ln>
        <a:effectLst/>
        <a:extLs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oad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oad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oad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oad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oad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oad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oad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u:\courses\ooad\ooad01.ppt</Template>
  <TotalTime>46319283</TotalTime>
  <Pages>7</Pages>
  <Words>5481</Words>
  <Application>Microsoft Macintosh PowerPoint</Application>
  <PresentationFormat>Letter Paper (8.5x11 in)</PresentationFormat>
  <Paragraphs>569</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ooad01</vt:lpstr>
      <vt:lpstr>How the JVM Executes Java</vt:lpstr>
      <vt:lpstr>Classes and Class Files</vt:lpstr>
      <vt:lpstr>Classes and Class Files</vt:lpstr>
      <vt:lpstr>Classes and Class Files</vt:lpstr>
      <vt:lpstr>Introducing Bytecode</vt:lpstr>
      <vt:lpstr>Introducing Bytecode</vt:lpstr>
      <vt:lpstr>Executing Bytecode</vt:lpstr>
      <vt:lpstr>Executing Bytecode</vt:lpstr>
      <vt:lpstr>Executing Bytecode</vt:lpstr>
      <vt:lpstr>Dynamic Compilation Options</vt:lpstr>
      <vt:lpstr>Execution Example</vt:lpstr>
      <vt:lpstr>Execution Example</vt:lpstr>
      <vt:lpstr>Dynamic Compiler Diagnostics</vt:lpstr>
      <vt:lpstr>Dynamic Compiler Diagnostics</vt:lpstr>
      <vt:lpstr>Dynamic Compiler Diagnostics</vt:lpstr>
      <vt:lpstr>Dynamic Compiler Diagnostics</vt:lpstr>
      <vt:lpstr>On Stack Replacement?</vt:lpstr>
      <vt:lpstr>LogCompilation</vt:lpstr>
      <vt:lpstr>Viewing Assembly Code</vt:lpstr>
      <vt:lpstr>Assembly Primer</vt:lpstr>
      <vt:lpstr>Assembly Syntax</vt:lpstr>
      <vt:lpstr>Viewing Assembly Code</vt:lpstr>
      <vt:lpstr>Basic Optimisation </vt:lpstr>
      <vt:lpstr>Monomorphic Dispatch</vt:lpstr>
      <vt:lpstr>Further JVM Optimisations</vt:lpstr>
      <vt:lpstr>Further JVM Optimisations</vt:lpstr>
      <vt:lpstr>Further JVM Optimisations</vt:lpstr>
      <vt:lpstr>Further JVM Optimisations</vt:lpstr>
      <vt:lpstr>Further JVM Optimisations</vt:lpstr>
      <vt:lpstr>Further JVM Optimisations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subject/>
  <dc:creator/>
  <cp:keywords/>
  <dc:description/>
  <cp:lastModifiedBy>John Hunt</cp:lastModifiedBy>
  <cp:revision>608</cp:revision>
  <cp:lastPrinted>1998-03-15T20:24:18Z</cp:lastPrinted>
  <dcterms:created xsi:type="dcterms:W3CDTF">1996-07-13T18:10:46Z</dcterms:created>
  <dcterms:modified xsi:type="dcterms:W3CDTF">2016-12-01T14:41:03Z</dcterms:modified>
</cp:coreProperties>
</file>