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6"/>
  </p:notesMasterIdLst>
  <p:handoutMasterIdLst>
    <p:handoutMasterId r:id="rId47"/>
  </p:handoutMasterIdLst>
  <p:sldIdLst>
    <p:sldId id="326" r:id="rId2"/>
    <p:sldId id="400" r:id="rId3"/>
    <p:sldId id="421" r:id="rId4"/>
    <p:sldId id="401" r:id="rId5"/>
    <p:sldId id="406" r:id="rId6"/>
    <p:sldId id="407" r:id="rId7"/>
    <p:sldId id="402" r:id="rId8"/>
    <p:sldId id="408" r:id="rId9"/>
    <p:sldId id="409" r:id="rId10"/>
    <p:sldId id="410" r:id="rId11"/>
    <p:sldId id="403" r:id="rId12"/>
    <p:sldId id="411" r:id="rId13"/>
    <p:sldId id="404" r:id="rId14"/>
    <p:sldId id="412" r:id="rId15"/>
    <p:sldId id="414" r:id="rId16"/>
    <p:sldId id="405" r:id="rId17"/>
    <p:sldId id="413" r:id="rId18"/>
    <p:sldId id="415" r:id="rId19"/>
    <p:sldId id="422" r:id="rId20"/>
    <p:sldId id="416" r:id="rId21"/>
    <p:sldId id="417" r:id="rId22"/>
    <p:sldId id="443" r:id="rId23"/>
    <p:sldId id="444" r:id="rId24"/>
    <p:sldId id="419" r:id="rId25"/>
    <p:sldId id="418" r:id="rId26"/>
    <p:sldId id="435" r:id="rId27"/>
    <p:sldId id="423" r:id="rId28"/>
    <p:sldId id="424" r:id="rId29"/>
    <p:sldId id="433" r:id="rId30"/>
    <p:sldId id="425" r:id="rId31"/>
    <p:sldId id="426" r:id="rId32"/>
    <p:sldId id="434" r:id="rId33"/>
    <p:sldId id="427" r:id="rId34"/>
    <p:sldId id="436" r:id="rId35"/>
    <p:sldId id="437" r:id="rId36"/>
    <p:sldId id="428" r:id="rId37"/>
    <p:sldId id="429" r:id="rId38"/>
    <p:sldId id="438" r:id="rId39"/>
    <p:sldId id="439" r:id="rId40"/>
    <p:sldId id="440" r:id="rId41"/>
    <p:sldId id="430" r:id="rId42"/>
    <p:sldId id="441" r:id="rId43"/>
    <p:sldId id="431" r:id="rId44"/>
    <p:sldId id="442" r:id="rId45"/>
  </p:sldIdLst>
  <p:sldSz cx="9144000" cy="6858000" type="letter"/>
  <p:notesSz cx="6858000" cy="9777413"/>
  <p:kinsoku lang="ja-JP" invalStChars="、。，．・：；？！゛゜ヽヾゝゞ々ー’”）〕］｝〉》」』】°‰′″℃￠％ぁぃぅぇぉっゃゅょゎァィゥェォッャュョヮヵヶ!%),.:;?]}｡｣､･ｧｨｩｪｫｬｭｮｯｰﾞﾟ" invalEndChars="‘“（〔［｛〈《「『【￥＄$([\{｢￡"/>
  <p:defaultTextStyle>
    <a:defPPr>
      <a:defRPr lang="en-GB"/>
    </a:defPPr>
    <a:lvl1pPr algn="l" rtl="0" eaLnBrk="0" fontAlgn="base" hangingPunct="0">
      <a:spcBef>
        <a:spcPct val="0"/>
      </a:spcBef>
      <a:spcAft>
        <a:spcPct val="0"/>
      </a:spcAft>
      <a:defRPr sz="2400" b="1"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2400" b="1"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2400" b="1"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2400" b="1"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24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b="1"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xmlns="">
        <p15:guide id="1" orient="horz" pos="1104">
          <p15:clr>
            <a:srgbClr val="A4A3A4"/>
          </p15:clr>
        </p15:guide>
        <p15:guide id="2" pos="2880">
          <p15:clr>
            <a:srgbClr val="A4A3A4"/>
          </p15:clr>
        </p15:guide>
      </p15:sldGuideLst>
    </p:ext>
    <p:ext uri="{2D200454-40CA-4A62-9FC3-DE9A4176ACB9}">
      <p15:notesGuideLst xmlns:p15="http://schemas.microsoft.com/office/powerpoint/2012/main" xmlns="">
        <p15:guide id="1" orient="horz" pos="2738">
          <p15:clr>
            <a:srgbClr val="A4A3A4"/>
          </p15:clr>
        </p15:guide>
        <p15:guide id="2" pos="118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hn Hunt" initials="" lastIdx="1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FC8FB"/>
    <a:srgbClr val="E3E8FF"/>
    <a:srgbClr val="7F3939"/>
    <a:srgbClr val="5D786B"/>
    <a:srgbClr val="EBFFE3"/>
    <a:srgbClr val="FFCD64"/>
    <a:srgbClr val="FF0000"/>
    <a:srgbClr val="C3CDFF"/>
    <a:srgbClr val="EBDC96"/>
    <a:srgbClr val="9CD6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29"/>
    <p:restoredTop sz="80205" autoAdjust="0"/>
  </p:normalViewPr>
  <p:slideViewPr>
    <p:cSldViewPr>
      <p:cViewPr varScale="1">
        <p:scale>
          <a:sx n="72" d="100"/>
          <a:sy n="72" d="100"/>
        </p:scale>
        <p:origin x="-1408" y="-112"/>
      </p:cViewPr>
      <p:guideLst>
        <p:guide orient="horz" pos="1104"/>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71" d="100"/>
        <a:sy n="171" d="100"/>
      </p:scale>
      <p:origin x="0" y="1712"/>
    </p:cViewPr>
  </p:sorterViewPr>
  <p:notesViewPr>
    <p:cSldViewPr>
      <p:cViewPr>
        <p:scale>
          <a:sx n="200" d="100"/>
          <a:sy n="200" d="100"/>
        </p:scale>
        <p:origin x="-1040" y="1392"/>
      </p:cViewPr>
      <p:guideLst>
        <p:guide orient="horz" pos="2738"/>
        <p:guide pos="118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notesMaster" Target="notesMasters/notesMaster1.xml"/><Relationship Id="rId47" Type="http://schemas.openxmlformats.org/officeDocument/2006/relationships/handoutMaster" Target="handoutMasters/handoutMaster1.xml"/><Relationship Id="rId48" Type="http://schemas.openxmlformats.org/officeDocument/2006/relationships/printerSettings" Target="printerSettings/printerSettings1.bin"/><Relationship Id="rId49" Type="http://schemas.openxmlformats.org/officeDocument/2006/relationships/commentAuthors" Target="commentAuthor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3051175" y="9317038"/>
            <a:ext cx="757238"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312" tIns="44450" rIns="87312" bIns="44450">
            <a:spAutoFit/>
          </a:bodyPr>
          <a:lstStyle/>
          <a:p>
            <a:pPr algn="ctr" defTabSz="868363">
              <a:lnSpc>
                <a:spcPct val="90000"/>
              </a:lnSpc>
            </a:pPr>
            <a:r>
              <a:rPr lang="en-GB" sz="1200" b="0"/>
              <a:t>Page </a:t>
            </a:r>
            <a:fld id="{7A277376-56D3-7341-9E88-52E2AD3187B4}" type="slidenum">
              <a:rPr lang="en-GB" sz="1200" b="0"/>
              <a:pPr algn="ctr" defTabSz="868363">
                <a:lnSpc>
                  <a:spcPct val="90000"/>
                </a:lnSpc>
              </a:pPr>
              <a:t>‹#›</a:t>
            </a:fld>
            <a:endParaRPr lang="en-GB" sz="1200" b="0"/>
          </a:p>
        </p:txBody>
      </p:sp>
    </p:spTree>
    <p:extLst>
      <p:ext uri="{BB962C8B-B14F-4D97-AF65-F5344CB8AC3E}">
        <p14:creationId xmlns:p14="http://schemas.microsoft.com/office/powerpoint/2010/main" val="1749882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5" name="Rectangle 3"/>
          <p:cNvSpPr>
            <a:spLocks noGrp="1" noRot="1" noChangeAspect="1" noChangeArrowheads="1" noTextEdit="1"/>
          </p:cNvSpPr>
          <p:nvPr>
            <p:ph type="sldImg" idx="2"/>
          </p:nvPr>
        </p:nvSpPr>
        <p:spPr bwMode="auto">
          <a:xfrm>
            <a:off x="1993900" y="985838"/>
            <a:ext cx="4546600" cy="3403600"/>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052" name="Rectangle 4"/>
          <p:cNvSpPr>
            <a:spLocks noGrp="1" noChangeArrowheads="1"/>
          </p:cNvSpPr>
          <p:nvPr>
            <p:ph type="body" sz="quarter" idx="3"/>
          </p:nvPr>
        </p:nvSpPr>
        <p:spPr bwMode="auto">
          <a:xfrm>
            <a:off x="2133600" y="4781549"/>
            <a:ext cx="4267200" cy="4995863"/>
          </a:xfrm>
          <a:prstGeom prst="rect">
            <a:avLst/>
          </a:prstGeom>
          <a:noFill/>
          <a:ln>
            <a:solidFill>
              <a:schemeClr val="bg1">
                <a:lumMod val="85000"/>
              </a:schemeClr>
            </a:solidFill>
          </a:ln>
          <a:effectLst/>
          <a:extLst/>
        </p:spPr>
        <p:txBody>
          <a:bodyPr vert="horz" wrap="square" lIns="90488" tIns="44450" rIns="90488" bIns="44450" numCol="1" anchor="t" anchorCtr="0" compatLnSpc="1">
            <a:prstTxWarp prst="textNoShape">
              <a:avLst/>
            </a:prstTxWarp>
          </a:bodyPr>
          <a:lstStyle/>
          <a:p>
            <a:pPr lvl="0"/>
            <a:r>
              <a:rPr lang="en-GB" noProof="0" dirty="0" smtClean="0"/>
              <a:t>Body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7" name="Rectangle 6"/>
          <p:cNvSpPr/>
          <p:nvPr/>
        </p:nvSpPr>
        <p:spPr>
          <a:xfrm rot="16200000">
            <a:off x="-2579759" y="6249265"/>
            <a:ext cx="6172203" cy="707886"/>
          </a:xfrm>
          <a:prstGeom prst="rect">
            <a:avLst/>
          </a:prstGeom>
        </p:spPr>
        <p:txBody>
          <a:bodyPr wrap="square">
            <a:spAutoFit/>
          </a:bodyPr>
          <a:lstStyle/>
          <a:p>
            <a:r>
              <a:rPr lang="en-US" sz="4000" dirty="0" smtClean="0">
                <a:solidFill>
                  <a:schemeClr val="bg1">
                    <a:lumMod val="85000"/>
                    <a:alpha val="50000"/>
                  </a:schemeClr>
                </a:solidFill>
                <a:latin typeface="TrebuchetMS"/>
              </a:rPr>
              <a:t>mallon</a:t>
            </a:r>
            <a:r>
              <a:rPr lang="en-US" sz="4000" b="0" dirty="0" smtClean="0">
                <a:solidFill>
                  <a:schemeClr val="bg1">
                    <a:lumMod val="85000"/>
                    <a:alpha val="50000"/>
                  </a:schemeClr>
                </a:solidFill>
                <a:latin typeface="ArialMT"/>
              </a:rPr>
              <a:t>associates</a:t>
            </a:r>
            <a:r>
              <a:rPr lang="en-US" sz="4000" b="0" dirty="0" smtClean="0">
                <a:solidFill>
                  <a:schemeClr val="bg1">
                    <a:lumMod val="85000"/>
                    <a:alpha val="49000"/>
                  </a:schemeClr>
                </a:solidFill>
                <a:latin typeface="ArialMT"/>
              </a:rPr>
              <a:t> </a:t>
            </a:r>
            <a:r>
              <a:rPr lang="en-US" sz="4000" b="0" dirty="0" smtClean="0">
                <a:solidFill>
                  <a:srgbClr val="9CD69C">
                    <a:alpha val="20000"/>
                  </a:srgbClr>
                </a:solidFill>
                <a:latin typeface="ArialMT"/>
              </a:rPr>
              <a:t>Opus</a:t>
            </a:r>
            <a:endParaRPr lang="en-US" sz="4000" dirty="0">
              <a:solidFill>
                <a:srgbClr val="9CD69C">
                  <a:alpha val="20000"/>
                </a:srgbClr>
              </a:solidFill>
            </a:endParaRPr>
          </a:p>
        </p:txBody>
      </p:sp>
      <p:sp>
        <p:nvSpPr>
          <p:cNvPr id="8" name="Rectangle 7"/>
          <p:cNvSpPr/>
          <p:nvPr/>
        </p:nvSpPr>
        <p:spPr>
          <a:xfrm>
            <a:off x="3505200" y="240506"/>
            <a:ext cx="3048000" cy="369332"/>
          </a:xfrm>
          <a:prstGeom prst="rect">
            <a:avLst/>
          </a:prstGeom>
        </p:spPr>
        <p:txBody>
          <a:bodyPr wrap="square">
            <a:spAutoFit/>
          </a:bodyPr>
          <a:lstStyle/>
          <a:p>
            <a:pPr algn="r"/>
            <a:r>
              <a:rPr lang="en-US" sz="1800" dirty="0" smtClean="0">
                <a:solidFill>
                  <a:schemeClr val="bg2">
                    <a:lumMod val="60000"/>
                    <a:lumOff val="40000"/>
                  </a:schemeClr>
                </a:solidFill>
                <a:latin typeface="TrebuchetMS"/>
              </a:rPr>
              <a:t>bundle page </a:t>
            </a:r>
            <a:fld id="{940E12AF-91AB-1041-A448-0EE963EC870F}" type="slidenum">
              <a:rPr lang="en-US" sz="1800" smtClean="0">
                <a:solidFill>
                  <a:schemeClr val="bg2">
                    <a:lumMod val="60000"/>
                    <a:lumOff val="40000"/>
                  </a:schemeClr>
                </a:solidFill>
                <a:latin typeface="TrebuchetMS"/>
              </a:rPr>
              <a:t>‹#›</a:t>
            </a:fld>
            <a:endParaRPr lang="en-US" sz="1800" dirty="0">
              <a:solidFill>
                <a:schemeClr val="bg2">
                  <a:lumMod val="60000"/>
                  <a:lumOff val="40000"/>
                </a:schemeClr>
              </a:solidFill>
            </a:endParaRPr>
          </a:p>
        </p:txBody>
      </p:sp>
      <p:cxnSp>
        <p:nvCxnSpPr>
          <p:cNvPr id="3" name="Straight Connector 2"/>
          <p:cNvCxnSpPr/>
          <p:nvPr/>
        </p:nvCxnSpPr>
        <p:spPr>
          <a:xfrm>
            <a:off x="1524000" y="6414615"/>
            <a:ext cx="5257800" cy="0"/>
          </a:xfrm>
          <a:prstGeom prst="line">
            <a:avLst/>
          </a:prstGeom>
          <a:ln w="3175" cmpd="sng">
            <a:solidFill>
              <a:srgbClr val="FF0000"/>
            </a:solidFill>
            <a:prstDash val="dot"/>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rot="16200000">
            <a:off x="1105475" y="5231033"/>
            <a:ext cx="1418853" cy="276999"/>
          </a:xfrm>
          <a:prstGeom prst="rect">
            <a:avLst/>
          </a:prstGeom>
          <a:noFill/>
        </p:spPr>
        <p:txBody>
          <a:bodyPr wrap="none" rtlCol="0">
            <a:spAutoFit/>
          </a:bodyPr>
          <a:lstStyle/>
          <a:p>
            <a:r>
              <a:rPr lang="en-US" sz="1200" b="0" dirty="0" smtClean="0">
                <a:solidFill>
                  <a:srgbClr val="BDBDBD"/>
                </a:solidFill>
              </a:rPr>
              <a:t>@fold before here</a:t>
            </a:r>
            <a:endParaRPr lang="en-US" sz="1200" b="0" dirty="0">
              <a:solidFill>
                <a:srgbClr val="BDBDBD"/>
              </a:solidFill>
            </a:endParaRPr>
          </a:p>
        </p:txBody>
      </p:sp>
      <p:cxnSp>
        <p:nvCxnSpPr>
          <p:cNvPr id="13" name="Straight Connector 12"/>
          <p:cNvCxnSpPr/>
          <p:nvPr/>
        </p:nvCxnSpPr>
        <p:spPr>
          <a:xfrm>
            <a:off x="1676400" y="1432295"/>
            <a:ext cx="5181600" cy="0"/>
          </a:xfrm>
          <a:prstGeom prst="line">
            <a:avLst/>
          </a:prstGeom>
          <a:ln w="3175" cmpd="sng">
            <a:solidFill>
              <a:srgbClr val="FF0000"/>
            </a:solidFill>
            <a:prstDash val="dot"/>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rot="16200000">
            <a:off x="1024861" y="8512046"/>
            <a:ext cx="1580078" cy="276999"/>
          </a:xfrm>
          <a:prstGeom prst="rect">
            <a:avLst/>
          </a:prstGeom>
          <a:noFill/>
        </p:spPr>
        <p:txBody>
          <a:bodyPr wrap="square" rtlCol="0">
            <a:spAutoFit/>
          </a:bodyPr>
          <a:lstStyle/>
          <a:p>
            <a:r>
              <a:rPr lang="en-US" sz="1200" b="0" dirty="0" smtClean="0">
                <a:solidFill>
                  <a:srgbClr val="BDBDBD"/>
                </a:solidFill>
              </a:rPr>
              <a:t>write</a:t>
            </a:r>
            <a:r>
              <a:rPr lang="en-US" sz="1200" b="0" baseline="0" dirty="0" smtClean="0">
                <a:solidFill>
                  <a:srgbClr val="BDBDBD"/>
                </a:solidFill>
              </a:rPr>
              <a:t> beyond end</a:t>
            </a:r>
            <a:endParaRPr lang="en-US" sz="1200" b="0" dirty="0">
              <a:solidFill>
                <a:srgbClr val="BDBDBD"/>
              </a:solidFill>
            </a:endParaRPr>
          </a:p>
        </p:txBody>
      </p:sp>
      <p:cxnSp>
        <p:nvCxnSpPr>
          <p:cNvPr id="16" name="Straight Connector 15"/>
          <p:cNvCxnSpPr/>
          <p:nvPr/>
        </p:nvCxnSpPr>
        <p:spPr>
          <a:xfrm>
            <a:off x="2109104" y="621506"/>
            <a:ext cx="0" cy="4114800"/>
          </a:xfrm>
          <a:prstGeom prst="line">
            <a:avLst/>
          </a:prstGeom>
          <a:ln w="3175" cmpd="sng">
            <a:solidFill>
              <a:srgbClr val="FF0000"/>
            </a:solidFill>
            <a:prstDash val="dot"/>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6455616" y="621506"/>
            <a:ext cx="0" cy="4114800"/>
          </a:xfrm>
          <a:prstGeom prst="line">
            <a:avLst/>
          </a:prstGeom>
          <a:ln w="3175" cmpd="sng">
            <a:solidFill>
              <a:srgbClr val="FF0000"/>
            </a:solidFill>
            <a:prstDash val="dot"/>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rot="16200000">
            <a:off x="1337621" y="2748927"/>
            <a:ext cx="954558" cy="276999"/>
          </a:xfrm>
          <a:prstGeom prst="rect">
            <a:avLst/>
          </a:prstGeom>
          <a:noFill/>
        </p:spPr>
        <p:txBody>
          <a:bodyPr wrap="none" rtlCol="0">
            <a:spAutoFit/>
          </a:bodyPr>
          <a:lstStyle/>
          <a:p>
            <a:r>
              <a:rPr lang="en-US" sz="1200" b="0" dirty="0" smtClean="0">
                <a:solidFill>
                  <a:srgbClr val="BDBDBD"/>
                </a:solidFill>
              </a:rPr>
              <a:t>crop region</a:t>
            </a:r>
            <a:endParaRPr lang="en-US" sz="1200" b="0" dirty="0">
              <a:solidFill>
                <a:srgbClr val="BDBDBD"/>
              </a:solidFill>
            </a:endParaRPr>
          </a:p>
        </p:txBody>
      </p:sp>
      <p:cxnSp>
        <p:nvCxnSpPr>
          <p:cNvPr id="14" name="Straight Connector 13"/>
          <p:cNvCxnSpPr/>
          <p:nvPr/>
        </p:nvCxnSpPr>
        <p:spPr>
          <a:xfrm>
            <a:off x="1676400" y="4352027"/>
            <a:ext cx="5181600" cy="0"/>
          </a:xfrm>
          <a:prstGeom prst="line">
            <a:avLst/>
          </a:prstGeom>
          <a:ln w="3175" cmpd="sng">
            <a:solidFill>
              <a:srgbClr val="FF0000"/>
            </a:solidFill>
            <a:prstDash val="dot"/>
          </a:ln>
        </p:spPr>
        <p:style>
          <a:lnRef idx="2">
            <a:schemeClr val="accent1"/>
          </a:lnRef>
          <a:fillRef idx="0">
            <a:schemeClr val="accent1"/>
          </a:fillRef>
          <a:effectRef idx="1">
            <a:schemeClr val="accent1"/>
          </a:effectRef>
          <a:fontRef idx="minor">
            <a:schemeClr val="tx1"/>
          </a:fontRef>
        </p:style>
      </p:cxnSp>
      <p:sp>
        <p:nvSpPr>
          <p:cNvPr id="2" name="Down Arrow 1"/>
          <p:cNvSpPr/>
          <p:nvPr/>
        </p:nvSpPr>
        <p:spPr>
          <a:xfrm>
            <a:off x="1752600" y="4050506"/>
            <a:ext cx="152400" cy="228600"/>
          </a:xfrm>
          <a:prstGeom prst="downArrow">
            <a:avLst/>
          </a:prstGeom>
          <a:solidFill>
            <a:schemeClr val="bg1">
              <a:lumMod val="95000"/>
            </a:schemeClr>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Down Arrow 16"/>
          <p:cNvSpPr/>
          <p:nvPr/>
        </p:nvSpPr>
        <p:spPr>
          <a:xfrm>
            <a:off x="1752600" y="6107906"/>
            <a:ext cx="152400" cy="228600"/>
          </a:xfrm>
          <a:prstGeom prst="downArrow">
            <a:avLst/>
          </a:prstGeom>
          <a:solidFill>
            <a:schemeClr val="bg1">
              <a:lumMod val="95000"/>
            </a:schemeClr>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wn Arrow 17"/>
          <p:cNvSpPr/>
          <p:nvPr/>
        </p:nvSpPr>
        <p:spPr>
          <a:xfrm>
            <a:off x="1752600" y="9460706"/>
            <a:ext cx="152400" cy="228600"/>
          </a:xfrm>
          <a:prstGeom prst="downArrow">
            <a:avLst/>
          </a:prstGeom>
          <a:solidFill>
            <a:schemeClr val="bg1">
              <a:lumMod val="95000"/>
            </a:schemeClr>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Down Arrow 19"/>
          <p:cNvSpPr/>
          <p:nvPr/>
        </p:nvSpPr>
        <p:spPr>
          <a:xfrm rot="5400000">
            <a:off x="2247900" y="4393406"/>
            <a:ext cx="152400" cy="228600"/>
          </a:xfrm>
          <a:prstGeom prst="downArrow">
            <a:avLst/>
          </a:prstGeom>
          <a:solidFill>
            <a:schemeClr val="bg1">
              <a:lumMod val="95000"/>
            </a:schemeClr>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Down Arrow 20"/>
          <p:cNvSpPr/>
          <p:nvPr/>
        </p:nvSpPr>
        <p:spPr>
          <a:xfrm rot="16200000" flipH="1">
            <a:off x="6134100" y="4393406"/>
            <a:ext cx="152400" cy="228600"/>
          </a:xfrm>
          <a:prstGeom prst="downArrow">
            <a:avLst/>
          </a:prstGeom>
          <a:solidFill>
            <a:schemeClr val="bg1">
              <a:lumMod val="95000"/>
            </a:schemeClr>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Down Arrow 21"/>
          <p:cNvSpPr/>
          <p:nvPr/>
        </p:nvSpPr>
        <p:spPr>
          <a:xfrm flipV="1">
            <a:off x="1752600" y="1535906"/>
            <a:ext cx="152400" cy="228600"/>
          </a:xfrm>
          <a:prstGeom prst="downArrow">
            <a:avLst/>
          </a:prstGeom>
          <a:solidFill>
            <a:schemeClr val="bg1">
              <a:lumMod val="95000"/>
            </a:schemeClr>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2889019"/>
      </p:ext>
    </p:extLst>
  </p:cSld>
  <p:clrMap bg1="lt1" tx1="dk1" bg2="lt2" tx2="dk2" accent1="accent1" accent2="accent2" accent3="accent3" accent4="accent4" accent5="accent5" accent6="accent6" hlink="hlink" folHlink="folHlink"/>
  <p:notesStyle>
    <a:lvl1pPr marL="0" indent="0" algn="l" defTabSz="915988" rtl="0" eaLnBrk="0" fontAlgn="base" hangingPunct="0">
      <a:lnSpc>
        <a:spcPct val="90000"/>
      </a:lnSpc>
      <a:spcBef>
        <a:spcPts val="600"/>
      </a:spcBef>
      <a:spcAft>
        <a:spcPct val="0"/>
      </a:spcAft>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sz="1000" b="0" i="0" kern="1200" baseline="0">
        <a:solidFill>
          <a:schemeClr val="tx1"/>
        </a:solidFill>
        <a:latin typeface="Times New Roman" charset="0"/>
        <a:ea typeface="ＭＳ Ｐゴシック" charset="0"/>
        <a:cs typeface="ＭＳ Ｐゴシック" charset="0"/>
      </a:defRPr>
    </a:lvl1pPr>
    <a:lvl2pPr marL="233363" indent="0" algn="l" rtl="0" eaLnBrk="0" fontAlgn="base" hangingPunct="0">
      <a:lnSpc>
        <a:spcPct val="90000"/>
      </a:lnSpc>
      <a:spcBef>
        <a:spcPct val="40000"/>
      </a:spcBef>
      <a:spcAft>
        <a:spcPct val="0"/>
      </a:spcAft>
      <a:tabLst>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sz="1000" b="0" i="0" kern="1200">
        <a:solidFill>
          <a:schemeClr val="tx1"/>
        </a:solidFill>
        <a:latin typeface="Book Antiqua" charset="0"/>
        <a:ea typeface="ＭＳ Ｐゴシック" charset="0"/>
        <a:cs typeface="+mn-cs"/>
      </a:defRPr>
    </a:lvl2pPr>
    <a:lvl3pPr marL="452438" indent="0" algn="l" rtl="0" eaLnBrk="0" fontAlgn="base" hangingPunct="0">
      <a:lnSpc>
        <a:spcPct val="90000"/>
      </a:lnSpc>
      <a:spcBef>
        <a:spcPct val="40000"/>
      </a:spcBef>
      <a:spcAft>
        <a:spcPct val="0"/>
      </a:spcAft>
      <a:tabLst>
        <a:tab pos="684213" algn="l"/>
        <a:tab pos="915988" algn="l"/>
        <a:tab pos="1146175" algn="l"/>
        <a:tab pos="1368425" algn="l"/>
        <a:tab pos="1600200" algn="l"/>
        <a:tab pos="1830388" algn="l"/>
        <a:tab pos="2054225" algn="l"/>
        <a:tab pos="2284413" algn="l"/>
        <a:tab pos="2514600" algn="l"/>
        <a:tab pos="2746375" algn="l"/>
        <a:tab pos="2968625" algn="l"/>
        <a:tab pos="3200400" algn="l"/>
      </a:tabLst>
      <a:defRPr sz="1000" b="0" i="0" kern="1200">
        <a:solidFill>
          <a:schemeClr val="tx1"/>
        </a:solidFill>
        <a:latin typeface="Book Antiqua" charset="0"/>
        <a:ea typeface="ＭＳ Ｐゴシック" charset="0"/>
        <a:cs typeface="+mn-cs"/>
      </a:defRPr>
    </a:lvl3pPr>
    <a:lvl4pPr marL="687388" indent="0" algn="l" rtl="0" eaLnBrk="0" fontAlgn="base" hangingPunct="0">
      <a:lnSpc>
        <a:spcPct val="90000"/>
      </a:lnSpc>
      <a:spcBef>
        <a:spcPct val="40000"/>
      </a:spcBef>
      <a:spcAft>
        <a:spcPct val="0"/>
      </a:spcAft>
      <a:tabLst>
        <a:tab pos="915988" algn="l"/>
        <a:tab pos="1146175" algn="l"/>
        <a:tab pos="1368425" algn="l"/>
        <a:tab pos="1600200" algn="l"/>
        <a:tab pos="1830388" algn="l"/>
        <a:tab pos="2054225" algn="l"/>
        <a:tab pos="2284413" algn="l"/>
        <a:tab pos="2514600" algn="l"/>
        <a:tab pos="2746375" algn="l"/>
        <a:tab pos="2968625" algn="l"/>
        <a:tab pos="3200400" algn="l"/>
      </a:tabLst>
      <a:defRPr sz="1000" b="0" i="0" kern="1200">
        <a:solidFill>
          <a:schemeClr val="tx1"/>
        </a:solidFill>
        <a:latin typeface="Book Antiqua" charset="0"/>
        <a:ea typeface="ＭＳ Ｐゴシック" charset="0"/>
        <a:cs typeface="+mn-cs"/>
      </a:defRPr>
    </a:lvl4pPr>
    <a:lvl5pPr marL="914400" indent="0" algn="l" rtl="0" eaLnBrk="0" fontAlgn="base" hangingPunct="0">
      <a:lnSpc>
        <a:spcPct val="90000"/>
      </a:lnSpc>
      <a:spcBef>
        <a:spcPct val="40000"/>
      </a:spcBef>
      <a:spcAft>
        <a:spcPct val="0"/>
      </a:spcAft>
      <a:tabLst>
        <a:tab pos="1146175" algn="l"/>
        <a:tab pos="1368425" algn="l"/>
        <a:tab pos="1600200" algn="l"/>
        <a:tab pos="1830388" algn="l"/>
        <a:tab pos="2054225" algn="l"/>
        <a:tab pos="2284413" algn="l"/>
        <a:tab pos="2514600" algn="l"/>
        <a:tab pos="2746375" algn="l"/>
        <a:tab pos="2968625" algn="l"/>
        <a:tab pos="3200400" algn="l"/>
        <a:tab pos="3430588" algn="l"/>
      </a:tabLst>
      <a:defRPr sz="1000" b="0" i="0" kern="1200">
        <a:solidFill>
          <a:schemeClr val="tx1"/>
        </a:solidFill>
        <a:latin typeface="Book Antiqua"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r>
              <a:rPr lang="en-US" baseline="0" dirty="0" smtClean="0"/>
              <a:t>@</a:t>
            </a:r>
            <a:r>
              <a:rPr lang="en-US" dirty="0" smtClean="0"/>
              <a:t>hide slide, </a:t>
            </a:r>
            <a:r>
              <a:rPr lang="en-US" baseline="0" dirty="0" smtClean="0"/>
              <a:t>title;</a:t>
            </a:r>
          </a:p>
          <a:p>
            <a:r>
              <a:rPr lang="en-US" baseline="0" dirty="0" smtClean="0"/>
              <a:t>@author</a:t>
            </a:r>
            <a:r>
              <a:rPr lang="en-US" dirty="0" smtClean="0"/>
              <a:t> </a:t>
            </a:r>
            <a:r>
              <a:rPr lang="en-US" baseline="0" dirty="0" smtClean="0"/>
              <a:t>Ben Evans</a:t>
            </a:r>
          </a:p>
          <a:p>
            <a:r>
              <a:rPr lang="en-US" dirty="0" smtClean="0"/>
              <a:t>@thanks </a:t>
            </a:r>
            <a:r>
              <a:rPr lang="en-US" baseline="0" dirty="0" smtClean="0"/>
              <a:t>John Hunt;</a:t>
            </a:r>
          </a:p>
          <a:p>
            <a:r>
              <a:rPr lang="en-US" baseline="0" dirty="0" smtClean="0"/>
              <a:t>@copyright</a:t>
            </a:r>
            <a:r>
              <a:rPr lang="en-US" dirty="0" smtClean="0"/>
              <a:t> </a:t>
            </a:r>
            <a:r>
              <a:rPr lang="en-US" baseline="0" dirty="0" smtClean="0"/>
              <a:t>Mallon Associates International Limited;</a:t>
            </a:r>
          </a:p>
          <a:p>
            <a:r>
              <a:rPr lang="en-US" baseline="0" dirty="0" smtClean="0"/>
              <a:t>@tag title;</a:t>
            </a:r>
          </a:p>
          <a:p>
            <a:r>
              <a:rPr lang="en-US" sz="1000" b="0" i="0" kern="1200" baseline="0" dirty="0" smtClean="0">
                <a:solidFill>
                  <a:schemeClr val="tx1"/>
                </a:solidFill>
                <a:latin typeface="Times New Roman" charset="0"/>
                <a:ea typeface="ＭＳ Ｐゴシック" charset="0"/>
                <a:cs typeface="ＭＳ Ｐゴシック" charset="0"/>
              </a:rPr>
              <a:t>Benchmarking Java applications, as approached from the high-level, top-down viewpoint.</a:t>
            </a:r>
          </a:p>
          <a:p>
            <a:r>
              <a:rPr lang="en-US" sz="1000" b="0" i="0" kern="1200" baseline="0" dirty="0" smtClean="0">
                <a:solidFill>
                  <a:schemeClr val="tx1"/>
                </a:solidFill>
                <a:latin typeface="Times New Roman" charset="0"/>
                <a:ea typeface="ＭＳ Ｐゴシック" charset="0"/>
                <a:cs typeface="ＭＳ Ｐゴシック" charset="0"/>
              </a:rPr>
              <a:t>@tag intro;</a:t>
            </a:r>
          </a:p>
        </p:txBody>
      </p:sp>
    </p:spTree>
    <p:extLst>
      <p:ext uri="{BB962C8B-B14F-4D97-AF65-F5344CB8AC3E}">
        <p14:creationId xmlns:p14="http://schemas.microsoft.com/office/powerpoint/2010/main" val="5618354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r>
              <a:rPr lang="en-US" dirty="0" smtClean="0"/>
              <a:t>The</a:t>
            </a:r>
            <a:r>
              <a:rPr lang="en-US" baseline="0" dirty="0" smtClean="0"/>
              <a:t> difference between intrinsic locks (aka “synchronized locks”) and the Lock mechanism from </a:t>
            </a:r>
            <a:r>
              <a:rPr lang="en-US" baseline="0" dirty="0" err="1" smtClean="0"/>
              <a:t>java.util.concurrent</a:t>
            </a:r>
            <a:r>
              <a:rPr lang="en-US" baseline="0" dirty="0" smtClean="0"/>
              <a:t> is critical to understanding the context switching behavior of applications. The interested reader should consult the documentation for that package, and in particular the source code of the class </a:t>
            </a:r>
            <a:r>
              <a:rPr lang="en-US" baseline="0" dirty="0" err="1" smtClean="0"/>
              <a:t>AbstractQueuedSynchronizer</a:t>
            </a:r>
            <a:r>
              <a:rPr lang="en-US" baseline="0" dirty="0" smtClean="0"/>
              <a:t> in </a:t>
            </a:r>
            <a:r>
              <a:rPr lang="en-US" baseline="0" dirty="0" err="1" smtClean="0"/>
              <a:t>java.util.concurrent.locks</a:t>
            </a:r>
            <a:r>
              <a:rPr lang="en-US" baseline="0" dirty="0" smtClean="0"/>
              <a:t>.</a:t>
            </a:r>
          </a:p>
          <a:p>
            <a:endParaRPr lang="en-US" baseline="0" dirty="0" smtClean="0"/>
          </a:p>
          <a:p>
            <a:pPr marL="0" marR="0" lvl="1"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smtClean="0"/>
              <a:t>@tag </a:t>
            </a:r>
            <a:r>
              <a:rPr lang="en-US" baseline="0" dirty="0" err="1" smtClean="0"/>
              <a:t>simplemodel</a:t>
            </a:r>
            <a:r>
              <a:rPr lang="en-US" baseline="0" dirty="0" smtClean="0"/>
              <a:t>;</a:t>
            </a:r>
            <a:endParaRPr lang="en-US" dirty="0" smtClean="0"/>
          </a:p>
          <a:p>
            <a:endParaRPr lang="en-US" dirty="0"/>
          </a:p>
        </p:txBody>
      </p:sp>
    </p:spTree>
    <p:extLst>
      <p:ext uri="{BB962C8B-B14F-4D97-AF65-F5344CB8AC3E}">
        <p14:creationId xmlns:p14="http://schemas.microsoft.com/office/powerpoint/2010/main" val="4813778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pPr marL="0" marR="0" lvl="1"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smtClean="0"/>
              <a:t>@tag </a:t>
            </a:r>
            <a:r>
              <a:rPr lang="en-US" baseline="0" dirty="0" err="1" smtClean="0"/>
              <a:t>simplemodel</a:t>
            </a:r>
            <a:r>
              <a:rPr lang="en-US" baseline="0" dirty="0" smtClean="0"/>
              <a:t>;</a:t>
            </a:r>
            <a:endParaRPr lang="en-US" dirty="0" smtClean="0"/>
          </a:p>
          <a:p>
            <a:endParaRPr lang="en-US" dirty="0"/>
          </a:p>
        </p:txBody>
      </p:sp>
    </p:spTree>
    <p:extLst>
      <p:ext uri="{BB962C8B-B14F-4D97-AF65-F5344CB8AC3E}">
        <p14:creationId xmlns:p14="http://schemas.microsoft.com/office/powerpoint/2010/main" val="24643269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r>
              <a:rPr lang="en-US" sz="1000" b="0" i="0" u="none" kern="1200" baseline="0" dirty="0" smtClean="0">
                <a:solidFill>
                  <a:schemeClr val="tx1"/>
                </a:solidFill>
                <a:latin typeface="Times New Roman" charset="0"/>
                <a:ea typeface="ＭＳ Ｐゴシック" charset="0"/>
                <a:cs typeface="ＭＳ Ｐゴシック" charset="0"/>
              </a:rPr>
              <a:t>Upgrading between minor versions of the JDK may also provide significant performance upticks. E.g. the new lambda forms representation and </a:t>
            </a:r>
            <a:r>
              <a:rPr lang="en-US" sz="1000" b="0" i="0" u="none" kern="1200" baseline="0" dirty="0" err="1" smtClean="0">
                <a:solidFill>
                  <a:schemeClr val="tx1"/>
                </a:solidFill>
                <a:latin typeface="Times New Roman" charset="0"/>
                <a:ea typeface="ＭＳ Ｐゴシック" charset="0"/>
                <a:cs typeface="ＭＳ Ｐゴシック" charset="0"/>
              </a:rPr>
              <a:t>invokedynamic</a:t>
            </a:r>
            <a:r>
              <a:rPr lang="en-US" sz="1000" b="0" i="0" u="none" kern="1200" baseline="0" dirty="0" smtClean="0">
                <a:solidFill>
                  <a:schemeClr val="tx1"/>
                </a:solidFill>
                <a:latin typeface="Times New Roman" charset="0"/>
                <a:ea typeface="ＭＳ Ｐゴシック" charset="0"/>
                <a:cs typeface="ＭＳ Ｐゴシック" charset="0"/>
              </a:rPr>
              <a:t> improvements in 8u40 were a very significant upgrade. </a:t>
            </a:r>
          </a:p>
          <a:p>
            <a:endParaRPr lang="en-US" sz="1000" b="0" i="0" u="none" kern="1200" baseline="0" dirty="0" smtClean="0">
              <a:solidFill>
                <a:schemeClr val="tx1"/>
              </a:solidFill>
              <a:latin typeface="Times New Roman" charset="0"/>
              <a:ea typeface="ＭＳ Ｐゴシック" charset="0"/>
              <a:cs typeface="ＭＳ Ｐゴシック" charset="0"/>
            </a:endParaRPr>
          </a:p>
          <a:p>
            <a:pPr marL="0" marR="0" lvl="1"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smtClean="0"/>
              <a:t>@tag </a:t>
            </a:r>
            <a:r>
              <a:rPr lang="en-US" baseline="0" dirty="0" err="1" smtClean="0"/>
              <a:t>simplemodel</a:t>
            </a:r>
            <a:r>
              <a:rPr lang="en-US" baseline="0" dirty="0" smtClean="0"/>
              <a:t>;</a:t>
            </a:r>
            <a:endParaRPr lang="en-US" dirty="0" smtClean="0"/>
          </a:p>
          <a:p>
            <a:endParaRPr lang="en-US" dirty="0"/>
          </a:p>
        </p:txBody>
      </p:sp>
    </p:spTree>
    <p:extLst>
      <p:ext uri="{BB962C8B-B14F-4D97-AF65-F5344CB8AC3E}">
        <p14:creationId xmlns:p14="http://schemas.microsoft.com/office/powerpoint/2010/main" val="7039702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pPr marL="0" marR="0" lvl="1"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smtClean="0"/>
              <a:t>@tag </a:t>
            </a:r>
            <a:r>
              <a:rPr lang="en-US" baseline="0" dirty="0" err="1" smtClean="0"/>
              <a:t>simplemodel</a:t>
            </a:r>
            <a:r>
              <a:rPr lang="en-US" baseline="0" dirty="0" smtClean="0"/>
              <a:t>;</a:t>
            </a:r>
            <a:endParaRPr lang="en-US" dirty="0" smtClean="0"/>
          </a:p>
          <a:p>
            <a:endParaRPr lang="en-US" dirty="0"/>
          </a:p>
        </p:txBody>
      </p:sp>
    </p:spTree>
    <p:extLst>
      <p:ext uri="{BB962C8B-B14F-4D97-AF65-F5344CB8AC3E}">
        <p14:creationId xmlns:p14="http://schemas.microsoft.com/office/powerpoint/2010/main" val="39121918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pPr marL="0" marR="0" lvl="1"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smtClean="0"/>
              <a:t>@tag </a:t>
            </a:r>
            <a:r>
              <a:rPr lang="en-US" baseline="0" dirty="0" err="1" smtClean="0"/>
              <a:t>simplemodel</a:t>
            </a:r>
            <a:r>
              <a:rPr lang="en-US" baseline="0" dirty="0" smtClean="0"/>
              <a:t>;</a:t>
            </a:r>
            <a:endParaRPr lang="en-US" dirty="0" smtClean="0"/>
          </a:p>
          <a:p>
            <a:endParaRPr lang="en-US" dirty="0"/>
          </a:p>
        </p:txBody>
      </p:sp>
    </p:spTree>
    <p:extLst>
      <p:ext uri="{BB962C8B-B14F-4D97-AF65-F5344CB8AC3E}">
        <p14:creationId xmlns:p14="http://schemas.microsoft.com/office/powerpoint/2010/main" val="31453243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pPr marL="0" marR="0" lvl="1"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smtClean="0">
                <a:latin typeface="Times New Roman"/>
                <a:cs typeface="Times New Roman"/>
              </a:rPr>
              <a:t>Application developers are most familiar with their code, so it is natural that they will think the part they understand and control is the likely source of any problems. The top-down approach is discussed in the following section.</a:t>
            </a:r>
          </a:p>
          <a:p>
            <a:pPr marL="0" marR="0" lvl="1"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endParaRPr lang="en-US" baseline="0" dirty="0" smtClean="0"/>
          </a:p>
          <a:p>
            <a:pPr marL="0" marR="0" lvl="1"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smtClean="0"/>
              <a:t>@tag </a:t>
            </a:r>
            <a:r>
              <a:rPr lang="en-US" baseline="0" dirty="0" err="1" smtClean="0"/>
              <a:t>simplemodel</a:t>
            </a:r>
            <a:r>
              <a:rPr lang="en-US" baseline="0" dirty="0" smtClean="0"/>
              <a:t>;</a:t>
            </a:r>
            <a:endParaRPr lang="en-US" dirty="0" smtClean="0"/>
          </a:p>
          <a:p>
            <a:endParaRPr lang="en-US" dirty="0"/>
          </a:p>
        </p:txBody>
      </p:sp>
    </p:spTree>
    <p:extLst>
      <p:ext uri="{BB962C8B-B14F-4D97-AF65-F5344CB8AC3E}">
        <p14:creationId xmlns:p14="http://schemas.microsoft.com/office/powerpoint/2010/main" val="37113908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pPr marL="0" marR="0" lvl="1"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smtClean="0"/>
              <a:t>@tag </a:t>
            </a:r>
            <a:r>
              <a:rPr lang="en-US" baseline="0" dirty="0" err="1" smtClean="0"/>
              <a:t>simplemodel</a:t>
            </a:r>
            <a:r>
              <a:rPr lang="en-US" baseline="0" dirty="0" smtClean="0"/>
              <a:t>;</a:t>
            </a:r>
            <a:endParaRPr lang="en-US" dirty="0" smtClean="0"/>
          </a:p>
          <a:p>
            <a:endParaRPr lang="en-US" dirty="0"/>
          </a:p>
        </p:txBody>
      </p:sp>
    </p:spTree>
    <p:extLst>
      <p:ext uri="{BB962C8B-B14F-4D97-AF65-F5344CB8AC3E}">
        <p14:creationId xmlns:p14="http://schemas.microsoft.com/office/powerpoint/2010/main" val="12944972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pPr marL="0" marR="0" lvl="1"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smtClean="0"/>
              <a:t>@tag </a:t>
            </a:r>
            <a:r>
              <a:rPr lang="en-US" baseline="0" dirty="0" err="1" smtClean="0"/>
              <a:t>simplemodel</a:t>
            </a:r>
            <a:r>
              <a:rPr lang="en-US" baseline="0" dirty="0" smtClean="0"/>
              <a:t>;</a:t>
            </a:r>
            <a:endParaRPr lang="en-US" dirty="0" smtClean="0"/>
          </a:p>
          <a:p>
            <a:endParaRPr lang="en-US" dirty="0"/>
          </a:p>
        </p:txBody>
      </p:sp>
    </p:spTree>
    <p:extLst>
      <p:ext uri="{BB962C8B-B14F-4D97-AF65-F5344CB8AC3E}">
        <p14:creationId xmlns:p14="http://schemas.microsoft.com/office/powerpoint/2010/main" val="14426861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pPr marL="0" marR="0" lvl="1"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smtClean="0"/>
              <a:t>@tag </a:t>
            </a:r>
            <a:r>
              <a:rPr lang="en-US" baseline="0" dirty="0" err="1" smtClean="0"/>
              <a:t>simplediagnosis</a:t>
            </a:r>
            <a:r>
              <a:rPr lang="en-US" baseline="0" dirty="0" smtClean="0"/>
              <a:t>;</a:t>
            </a:r>
            <a:endParaRPr lang="en-US" dirty="0" smtClean="0"/>
          </a:p>
          <a:p>
            <a:endParaRPr lang="en-US" dirty="0"/>
          </a:p>
        </p:txBody>
      </p:sp>
    </p:spTree>
    <p:extLst>
      <p:ext uri="{BB962C8B-B14F-4D97-AF65-F5344CB8AC3E}">
        <p14:creationId xmlns:p14="http://schemas.microsoft.com/office/powerpoint/2010/main" val="19395686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r>
              <a:rPr lang="en-US" dirty="0" smtClean="0"/>
              <a:t>This is, of course, a representation of Moore’s Law: “The number of</a:t>
            </a:r>
            <a:r>
              <a:rPr lang="en-US" baseline="0" dirty="0" smtClean="0"/>
              <a:t> transistors on an economic-to-produce chip roughly doubles every 18 months”. However, as we will see, the increase in transistor count does not directly correlate to an increase in clock speed, and another factor, speed of access to memory has become a dominant effect in application performance over the last 15 years.</a:t>
            </a:r>
          </a:p>
          <a:p>
            <a:endParaRPr lang="en-US" baseline="0" dirty="0" smtClean="0"/>
          </a:p>
          <a:p>
            <a:pPr marL="0" marR="0" lvl="1"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smtClean="0"/>
              <a:t>@tag </a:t>
            </a:r>
            <a:r>
              <a:rPr lang="en-US" baseline="0" dirty="0" err="1" smtClean="0"/>
              <a:t>simplediagnosis</a:t>
            </a:r>
            <a:r>
              <a:rPr lang="en-US" baseline="0" dirty="0" smtClean="0"/>
              <a:t>;</a:t>
            </a:r>
            <a:endParaRPr lang="en-US" dirty="0" smtClean="0"/>
          </a:p>
          <a:p>
            <a:endParaRPr lang="en-US" dirty="0"/>
          </a:p>
        </p:txBody>
      </p:sp>
    </p:spTree>
    <p:extLst>
      <p:ext uri="{BB962C8B-B14F-4D97-AF65-F5344CB8AC3E}">
        <p14:creationId xmlns:p14="http://schemas.microsoft.com/office/powerpoint/2010/main" val="584374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pPr marL="0" marR="0" lvl="1"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smtClean="0"/>
              <a:t>This represents a very simple model of the possible causes of slowness in a modern JVM-based application. The purpose of the system model is to guide the performance analyst in determining which subsystem is to blame for the dominant contribution to the observed performance problem, and suggest an approach to a more detailed analysis.</a:t>
            </a:r>
          </a:p>
          <a:p>
            <a:pPr marL="0" marR="0" lvl="1"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endParaRPr lang="en-US" baseline="0" dirty="0" smtClean="0"/>
          </a:p>
          <a:p>
            <a:pPr marL="0" marR="0" lvl="1"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smtClean="0"/>
              <a:t>@tag </a:t>
            </a:r>
            <a:r>
              <a:rPr lang="en-US" baseline="0" dirty="0" err="1" smtClean="0"/>
              <a:t>simplemodel</a:t>
            </a:r>
            <a:r>
              <a:rPr lang="en-US" baseline="0" dirty="0" smtClean="0"/>
              <a:t>;</a:t>
            </a:r>
            <a:endParaRPr lang="en-US" dirty="0" smtClean="0"/>
          </a:p>
          <a:p>
            <a:endParaRPr lang="en-US" dirty="0"/>
          </a:p>
        </p:txBody>
      </p:sp>
    </p:spTree>
    <p:extLst>
      <p:ext uri="{BB962C8B-B14F-4D97-AF65-F5344CB8AC3E}">
        <p14:creationId xmlns:p14="http://schemas.microsoft.com/office/powerpoint/2010/main" val="13623699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r>
              <a:rPr lang="en-US" dirty="0" smtClean="0"/>
              <a:t>The Firm’s Velocity trading architecture provides an interesting</a:t>
            </a:r>
            <a:r>
              <a:rPr lang="en-US" baseline="0" dirty="0" smtClean="0"/>
              <a:t> counterpoint to the Java point of view. In that sphere, memory layout, locality and techniques like pinning are used to gain a performance edge – but this is only possible due to C++’s low-level mechanisms.</a:t>
            </a:r>
          </a:p>
          <a:p>
            <a:endParaRPr lang="en-US" baseline="0" dirty="0" smtClean="0"/>
          </a:p>
          <a:p>
            <a:pPr marL="0" marR="0" lvl="1"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smtClean="0"/>
              <a:t>@tag </a:t>
            </a:r>
            <a:r>
              <a:rPr lang="en-US" baseline="0" dirty="0" err="1" smtClean="0"/>
              <a:t>simplediagnosis</a:t>
            </a:r>
            <a:r>
              <a:rPr lang="en-US" baseline="0" dirty="0" smtClean="0"/>
              <a:t>;</a:t>
            </a:r>
            <a:endParaRPr lang="en-US" dirty="0" smtClean="0"/>
          </a:p>
          <a:p>
            <a:endParaRPr lang="en-US" dirty="0"/>
          </a:p>
        </p:txBody>
      </p:sp>
    </p:spTree>
    <p:extLst>
      <p:ext uri="{BB962C8B-B14F-4D97-AF65-F5344CB8AC3E}">
        <p14:creationId xmlns:p14="http://schemas.microsoft.com/office/powerpoint/2010/main" val="35405895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r>
              <a:rPr lang="en-US" dirty="0" smtClean="0"/>
              <a:t>Memory used to be one of the most precious and scarcest</a:t>
            </a:r>
            <a:r>
              <a:rPr lang="en-US" baseline="0" dirty="0" smtClean="0"/>
              <a:t> resources on any machine.</a:t>
            </a:r>
          </a:p>
          <a:p>
            <a:endParaRPr lang="en-US" baseline="0" dirty="0" smtClean="0"/>
          </a:p>
          <a:p>
            <a:pPr marL="0" marR="0" lvl="1"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smtClean="0"/>
              <a:t>@tag </a:t>
            </a:r>
            <a:r>
              <a:rPr lang="en-US" baseline="0" dirty="0" err="1" smtClean="0"/>
              <a:t>simplediagnosis</a:t>
            </a:r>
            <a:r>
              <a:rPr lang="en-US" baseline="0" dirty="0" smtClean="0"/>
              <a:t>;</a:t>
            </a:r>
            <a:endParaRPr lang="en-US" dirty="0" smtClean="0"/>
          </a:p>
          <a:p>
            <a:endParaRPr lang="en-US" dirty="0"/>
          </a:p>
        </p:txBody>
      </p:sp>
    </p:spTree>
    <p:extLst>
      <p:ext uri="{BB962C8B-B14F-4D97-AF65-F5344CB8AC3E}">
        <p14:creationId xmlns:p14="http://schemas.microsoft.com/office/powerpoint/2010/main" val="27640010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Shape 165"/>
          <p:cNvSpPr>
            <a:spLocks noGrp="1" noRot="1" noChangeAspect="1"/>
          </p:cNvSpPr>
          <p:nvPr>
            <p:ph type="sldImg"/>
          </p:nvPr>
        </p:nvSpPr>
        <p:spPr>
          <a:prstGeom prst="rect">
            <a:avLst/>
          </a:prstGeom>
        </p:spPr>
        <p:txBody>
          <a:bodyPr/>
          <a:lstStyle/>
          <a:p>
            <a:endParaRPr/>
          </a:p>
        </p:txBody>
      </p:sp>
      <p:sp>
        <p:nvSpPr>
          <p:cNvPr id="166" name="Shape 166"/>
          <p:cNvSpPr>
            <a:spLocks noGrp="1"/>
          </p:cNvSpPr>
          <p:nvPr>
            <p:ph type="body" sz="quarter" idx="1"/>
          </p:nvPr>
        </p:nvSpPr>
        <p:spPr>
          <a:prstGeom prst="rect">
            <a:avLst/>
          </a:prstGeom>
        </p:spPr>
        <p:txBody>
          <a:bodyPr/>
          <a:lstStyle>
            <a:lvl1pPr defTabSz="457200">
              <a:lnSpc>
                <a:spcPct val="125000"/>
              </a:lnSpc>
              <a:spcBef>
                <a:spcPts val="0"/>
              </a:spcBef>
              <a:tabLst/>
              <a:defRPr sz="2400">
                <a:latin typeface="Avenir Roman"/>
                <a:ea typeface="Avenir Roman"/>
                <a:cs typeface="Avenir Roman"/>
                <a:sym typeface="Avenir Roman"/>
              </a:defRPr>
            </a:lvl1pPr>
          </a:lstStyle>
          <a:p>
            <a:r>
              <a:t>Measured in clock cycles to access, shorter is better. Obviously, registers are the best of all…</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pPr marL="0" marR="0" lvl="1"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smtClean="0"/>
              <a:t>@tag </a:t>
            </a:r>
            <a:r>
              <a:rPr lang="en-US" baseline="0" dirty="0" err="1" smtClean="0"/>
              <a:t>simplediagnosis</a:t>
            </a:r>
            <a:r>
              <a:rPr lang="en-US" baseline="0" dirty="0" smtClean="0"/>
              <a:t>;</a:t>
            </a:r>
            <a:endParaRPr lang="en-US" dirty="0" smtClean="0"/>
          </a:p>
          <a:p>
            <a:endParaRPr lang="en-US" dirty="0"/>
          </a:p>
        </p:txBody>
      </p:sp>
    </p:spTree>
    <p:extLst>
      <p:ext uri="{BB962C8B-B14F-4D97-AF65-F5344CB8AC3E}">
        <p14:creationId xmlns:p14="http://schemas.microsoft.com/office/powerpoint/2010/main" val="11320266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pPr marL="0" marR="0" lvl="1"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smtClean="0"/>
              <a:t>@tag </a:t>
            </a:r>
            <a:r>
              <a:rPr lang="en-US" baseline="0" dirty="0" err="1" smtClean="0"/>
              <a:t>simplediagnosis</a:t>
            </a:r>
            <a:r>
              <a:rPr lang="en-US" baseline="0" dirty="0" smtClean="0"/>
              <a:t>;</a:t>
            </a:r>
            <a:endParaRPr lang="en-US" dirty="0" smtClean="0"/>
          </a:p>
          <a:p>
            <a:endParaRPr lang="en-US" dirty="0"/>
          </a:p>
        </p:txBody>
      </p:sp>
    </p:spTree>
    <p:extLst>
      <p:ext uri="{BB962C8B-B14F-4D97-AF65-F5344CB8AC3E}">
        <p14:creationId xmlns:p14="http://schemas.microsoft.com/office/powerpoint/2010/main" val="27607783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pPr marL="0" marR="0" lvl="1"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smtClean="0"/>
              <a:t>@tag </a:t>
            </a:r>
            <a:r>
              <a:rPr lang="en-US" baseline="0" dirty="0" err="1" smtClean="0"/>
              <a:t>simplediagnosis</a:t>
            </a:r>
            <a:r>
              <a:rPr lang="en-US" baseline="0" dirty="0" smtClean="0"/>
              <a:t>;</a:t>
            </a:r>
            <a:endParaRPr lang="en-US" dirty="0" smtClean="0"/>
          </a:p>
          <a:p>
            <a:endParaRPr lang="en-US" dirty="0"/>
          </a:p>
        </p:txBody>
      </p:sp>
    </p:spTree>
    <p:extLst>
      <p:ext uri="{BB962C8B-B14F-4D97-AF65-F5344CB8AC3E}">
        <p14:creationId xmlns:p14="http://schemas.microsoft.com/office/powerpoint/2010/main" val="15059936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pPr marL="0" marR="0" lvl="1"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smtClean="0"/>
              <a:t>@tag </a:t>
            </a:r>
            <a:r>
              <a:rPr lang="en-US" baseline="0" dirty="0" err="1" smtClean="0"/>
              <a:t>antipatterns</a:t>
            </a:r>
            <a:r>
              <a:rPr lang="en-US" baseline="0" dirty="0" smtClean="0"/>
              <a:t>;</a:t>
            </a:r>
            <a:endParaRPr lang="en-US" dirty="0" smtClean="0"/>
          </a:p>
          <a:p>
            <a:endParaRPr lang="en-US" dirty="0"/>
          </a:p>
        </p:txBody>
      </p:sp>
    </p:spTree>
    <p:extLst>
      <p:ext uri="{BB962C8B-B14F-4D97-AF65-F5344CB8AC3E}">
        <p14:creationId xmlns:p14="http://schemas.microsoft.com/office/powerpoint/2010/main" val="33170245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pPr marL="0" marR="0" lvl="1"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smtClean="0"/>
              <a:t>This </a:t>
            </a:r>
            <a:r>
              <a:rPr lang="en-US" baseline="0" dirty="0" err="1" smtClean="0"/>
              <a:t>antipattern</a:t>
            </a:r>
            <a:r>
              <a:rPr lang="en-US" baseline="0" dirty="0" smtClean="0"/>
              <a:t> is all too common in enterprise environments. Constrained budgets lead to managers trying to cut costs, by using a UAT environment that is not of the same spec as the PROD environment. In extreme cases, the UAT environment may even not be composed of server-class machines, but simply a group of repurposed desktop machines.</a:t>
            </a:r>
          </a:p>
          <a:p>
            <a:pPr marL="0" marR="0" lvl="1"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endParaRPr lang="en-US" baseline="0" dirty="0" smtClean="0"/>
          </a:p>
          <a:p>
            <a:pPr marL="0" marR="0" lvl="1"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smtClean="0"/>
              <a:t>@tag </a:t>
            </a:r>
            <a:r>
              <a:rPr lang="en-US" baseline="0" dirty="0" err="1" smtClean="0"/>
              <a:t>antipatterns</a:t>
            </a:r>
            <a:r>
              <a:rPr lang="en-US" baseline="0" dirty="0" smtClean="0"/>
              <a:t>;</a:t>
            </a:r>
            <a:endParaRPr lang="en-US" dirty="0" smtClean="0"/>
          </a:p>
          <a:p>
            <a:endParaRPr lang="en-US" dirty="0"/>
          </a:p>
        </p:txBody>
      </p:sp>
    </p:spTree>
    <p:extLst>
      <p:ext uri="{BB962C8B-B14F-4D97-AF65-F5344CB8AC3E}">
        <p14:creationId xmlns:p14="http://schemas.microsoft.com/office/powerpoint/2010/main" val="34837251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pPr marL="0" marR="0" lvl="1"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smtClean="0"/>
              <a:t>@tag </a:t>
            </a:r>
            <a:r>
              <a:rPr lang="en-US" baseline="0" dirty="0" err="1" smtClean="0"/>
              <a:t>antipatterns</a:t>
            </a:r>
            <a:r>
              <a:rPr lang="en-US" baseline="0" dirty="0" smtClean="0"/>
              <a:t>;</a:t>
            </a:r>
            <a:endParaRPr lang="en-US" dirty="0" smtClean="0"/>
          </a:p>
          <a:p>
            <a:endParaRPr lang="en-US" dirty="0"/>
          </a:p>
        </p:txBody>
      </p:sp>
    </p:spTree>
    <p:extLst>
      <p:ext uri="{BB962C8B-B14F-4D97-AF65-F5344CB8AC3E}">
        <p14:creationId xmlns:p14="http://schemas.microsoft.com/office/powerpoint/2010/main" val="5780156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pPr marL="0" marR="0" lvl="1"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smtClean="0"/>
              <a:t>@tag </a:t>
            </a:r>
            <a:r>
              <a:rPr lang="en-US" baseline="0" dirty="0" err="1" smtClean="0"/>
              <a:t>antipatterns</a:t>
            </a:r>
            <a:r>
              <a:rPr lang="en-US" baseline="0" dirty="0" smtClean="0"/>
              <a:t>;</a:t>
            </a:r>
            <a:endParaRPr lang="en-US" dirty="0" smtClean="0"/>
          </a:p>
          <a:p>
            <a:endParaRPr lang="en-US" dirty="0"/>
          </a:p>
        </p:txBody>
      </p:sp>
    </p:spTree>
    <p:extLst>
      <p:ext uri="{BB962C8B-B14F-4D97-AF65-F5344CB8AC3E}">
        <p14:creationId xmlns:p14="http://schemas.microsoft.com/office/powerpoint/2010/main" val="3808121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pPr marL="0" marR="0" lvl="1"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smtClean="0"/>
              <a:t>@tag </a:t>
            </a:r>
            <a:r>
              <a:rPr lang="en-US" baseline="0" dirty="0" err="1" smtClean="0"/>
              <a:t>simplemodel</a:t>
            </a:r>
            <a:r>
              <a:rPr lang="en-US" baseline="0" dirty="0" smtClean="0"/>
              <a:t>;</a:t>
            </a:r>
            <a:endParaRPr lang="en-US" dirty="0" smtClean="0"/>
          </a:p>
          <a:p>
            <a:endParaRPr lang="en-US" dirty="0"/>
          </a:p>
        </p:txBody>
      </p:sp>
    </p:spTree>
    <p:extLst>
      <p:ext uri="{BB962C8B-B14F-4D97-AF65-F5344CB8AC3E}">
        <p14:creationId xmlns:p14="http://schemas.microsoft.com/office/powerpoint/2010/main" val="16912430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pPr marL="0" marR="0" lvl="1"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smtClean="0"/>
              <a:t>@tag </a:t>
            </a:r>
            <a:r>
              <a:rPr lang="en-US" baseline="0" dirty="0" err="1" smtClean="0"/>
              <a:t>antipatterns</a:t>
            </a:r>
            <a:r>
              <a:rPr lang="en-US" baseline="0" dirty="0" smtClean="0"/>
              <a:t>;</a:t>
            </a:r>
            <a:endParaRPr lang="en-US" dirty="0" smtClean="0"/>
          </a:p>
          <a:p>
            <a:endParaRPr lang="en-US" dirty="0"/>
          </a:p>
        </p:txBody>
      </p:sp>
    </p:spTree>
    <p:extLst>
      <p:ext uri="{BB962C8B-B14F-4D97-AF65-F5344CB8AC3E}">
        <p14:creationId xmlns:p14="http://schemas.microsoft.com/office/powerpoint/2010/main" val="17234523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r>
              <a:rPr lang="en-US" sz="1000" b="0" i="0" kern="1200" baseline="0" dirty="0" smtClean="0">
                <a:solidFill>
                  <a:schemeClr val="tx1"/>
                </a:solidFill>
                <a:latin typeface="Times New Roman" charset="0"/>
                <a:ea typeface="ＭＳ Ｐゴシック" charset="0"/>
                <a:cs typeface="ＭＳ Ｐゴシック" charset="0"/>
              </a:rPr>
              <a:t>When the system goes live, and the usage patterns fail to conform to the expected norms that have been anchored by UAT data, the development and ops teams may well find that they have become complacent due to the warm glow that UAT has provided, and are unprepared for the sheer terror that can quickly follow an at-scale production release.</a:t>
            </a:r>
          </a:p>
          <a:p>
            <a:endParaRPr lang="en-US" sz="1000" b="0" i="0" kern="1200" baseline="0" dirty="0" smtClean="0">
              <a:solidFill>
                <a:schemeClr val="tx1"/>
              </a:solidFill>
              <a:latin typeface="Times New Roman" charset="0"/>
              <a:ea typeface="ＭＳ Ｐゴシック" charset="0"/>
              <a:cs typeface="ＭＳ Ｐゴシック" charset="0"/>
            </a:endParaRPr>
          </a:p>
          <a:p>
            <a:pPr marL="0" marR="0" lvl="1"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smtClean="0"/>
              <a:t>@tag </a:t>
            </a:r>
            <a:r>
              <a:rPr lang="en-US" baseline="0" dirty="0" err="1" smtClean="0"/>
              <a:t>antipatterns</a:t>
            </a:r>
            <a:r>
              <a:rPr lang="en-US" baseline="0" dirty="0" smtClean="0"/>
              <a:t>;</a:t>
            </a:r>
            <a:endParaRPr lang="en-US" dirty="0" smtClean="0"/>
          </a:p>
          <a:p>
            <a:endParaRPr lang="en-US" dirty="0"/>
          </a:p>
        </p:txBody>
      </p:sp>
    </p:spTree>
    <p:extLst>
      <p:ext uri="{BB962C8B-B14F-4D97-AF65-F5344CB8AC3E}">
        <p14:creationId xmlns:p14="http://schemas.microsoft.com/office/powerpoint/2010/main" val="34955346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pPr marL="0" marR="0" lvl="1"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smtClean="0"/>
              <a:t>@tag </a:t>
            </a:r>
            <a:r>
              <a:rPr lang="en-US" baseline="0" dirty="0" err="1" smtClean="0"/>
              <a:t>antipatterns</a:t>
            </a:r>
            <a:r>
              <a:rPr lang="en-US" baseline="0" dirty="0" smtClean="0"/>
              <a:t>;</a:t>
            </a:r>
            <a:endParaRPr lang="en-US" dirty="0" smtClean="0"/>
          </a:p>
          <a:p>
            <a:endParaRPr lang="en-US" dirty="0"/>
          </a:p>
        </p:txBody>
      </p:sp>
    </p:spTree>
    <p:extLst>
      <p:ext uri="{BB962C8B-B14F-4D97-AF65-F5344CB8AC3E}">
        <p14:creationId xmlns:p14="http://schemas.microsoft.com/office/powerpoint/2010/main" val="40591277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pPr marL="0" marR="0" lvl="1"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smtClean="0"/>
              <a:t>The JVM has a large number of very low-level switches, which can be a tempting source of distraction to many Java developers. We will see several good examples in the GC section.</a:t>
            </a:r>
          </a:p>
          <a:p>
            <a:pPr marL="0" marR="0" lvl="1"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endParaRPr lang="en-US" baseline="0" dirty="0" smtClean="0"/>
          </a:p>
          <a:p>
            <a:pPr marL="0" marR="0" lvl="1"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smtClean="0"/>
              <a:t>@tag </a:t>
            </a:r>
            <a:r>
              <a:rPr lang="en-US" baseline="0" dirty="0" err="1" smtClean="0"/>
              <a:t>antipatterns</a:t>
            </a:r>
            <a:r>
              <a:rPr lang="en-US" baseline="0" dirty="0" smtClean="0"/>
              <a:t>;</a:t>
            </a:r>
            <a:endParaRPr lang="en-US" dirty="0" smtClean="0"/>
          </a:p>
          <a:p>
            <a:endParaRPr lang="en-US" dirty="0"/>
          </a:p>
        </p:txBody>
      </p:sp>
    </p:spTree>
    <p:extLst>
      <p:ext uri="{BB962C8B-B14F-4D97-AF65-F5344CB8AC3E}">
        <p14:creationId xmlns:p14="http://schemas.microsoft.com/office/powerpoint/2010/main" val="5121418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pPr marL="0" marR="0" lvl="1"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smtClean="0"/>
              <a:t>The tendency for developers to adjust switches to achieve a certain performance goal is a direct route where developers Confirmation Bias and other cognitive hazards come in to plat.</a:t>
            </a:r>
          </a:p>
          <a:p>
            <a:pPr marL="0" marR="0" lvl="1"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endParaRPr lang="en-US" baseline="0" dirty="0" smtClean="0"/>
          </a:p>
          <a:p>
            <a:pPr marL="0" marR="0" lvl="1"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smtClean="0"/>
              <a:t>One of the problems associated with the 'Fiddle with Switches' </a:t>
            </a:r>
            <a:r>
              <a:rPr lang="en-US" baseline="0" dirty="0" err="1" smtClean="0"/>
              <a:t>antipattern</a:t>
            </a:r>
            <a:r>
              <a:rPr lang="en-US" baseline="0" dirty="0" smtClean="0"/>
              <a:t> is that there are so many interrelated switches which provides for a highly configurable runtime but where the interdependencies may not be understood. The result can be self defeating as there is a great temptation to keep tweaking different switches and then to see if the results improve the situation. Once the result appears to be better, developers tend to attribute causality to the switch changes rather than any other factor.</a:t>
            </a:r>
          </a:p>
          <a:p>
            <a:pPr marL="0" marR="0" lvl="1"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endParaRPr lang="en-US" baseline="0" dirty="0" smtClean="0"/>
          </a:p>
          <a:p>
            <a:pPr marL="0" marR="0" lvl="1"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smtClean="0"/>
              <a:t>@tag </a:t>
            </a:r>
            <a:r>
              <a:rPr lang="en-US" baseline="0" dirty="0" err="1" smtClean="0"/>
              <a:t>antipatterns</a:t>
            </a:r>
            <a:r>
              <a:rPr lang="en-US" baseline="0" dirty="0" smtClean="0"/>
              <a:t>;</a:t>
            </a:r>
            <a:endParaRPr lang="en-US" dirty="0" smtClean="0"/>
          </a:p>
          <a:p>
            <a:endParaRPr lang="en-US" dirty="0"/>
          </a:p>
        </p:txBody>
      </p:sp>
    </p:spTree>
    <p:extLst>
      <p:ext uri="{BB962C8B-B14F-4D97-AF65-F5344CB8AC3E}">
        <p14:creationId xmlns:p14="http://schemas.microsoft.com/office/powerpoint/2010/main" val="13360218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pPr marL="0" marR="0" lvl="1"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smtClean="0">
                <a:latin typeface="Times New Roman"/>
                <a:cs typeface="Times New Roman"/>
              </a:rPr>
              <a:t>Image Copyright Frank </a:t>
            </a:r>
            <a:r>
              <a:rPr lang="en-US" sz="1000" b="0" i="0" u="none" kern="1200" baseline="0" dirty="0" err="1" smtClean="0">
                <a:solidFill>
                  <a:schemeClr val="tx1"/>
                </a:solidFill>
                <a:latin typeface="Times New Roman"/>
                <a:ea typeface="ＭＳ Ｐゴシック" charset="0"/>
                <a:cs typeface="Times New Roman"/>
              </a:rPr>
              <a:t>Pavageau</a:t>
            </a:r>
            <a:r>
              <a:rPr lang="en-US" sz="1000" b="0" i="0" u="none" kern="1200" baseline="0" dirty="0" smtClean="0">
                <a:solidFill>
                  <a:schemeClr val="tx1"/>
                </a:solidFill>
                <a:latin typeface="Times New Roman"/>
                <a:ea typeface="ＭＳ Ｐゴシック" charset="0"/>
                <a:cs typeface="Times New Roman"/>
              </a:rPr>
              <a:t>, used with permission. This image represents (a subset of) the available switches for configuring just one aspect of the JVM – in this case, the CMS garbage collector. It is very difficult, if not impossible, for the performance engineer to understand the impact of each of these switches singly, never mind in combination. However, in most cases, most of them will have a negligible impact on overall application performance, unless the value is set to an extreme.</a:t>
            </a:r>
            <a:endParaRPr lang="en-US" baseline="0" dirty="0" smtClean="0">
              <a:latin typeface="Times New Roman"/>
              <a:cs typeface="Times New Roman"/>
            </a:endParaRPr>
          </a:p>
          <a:p>
            <a:pPr marL="0" marR="0" lvl="1"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endParaRPr lang="en-US" baseline="0" dirty="0" smtClean="0">
              <a:latin typeface="Times New Roman"/>
              <a:cs typeface="Times New Roman"/>
            </a:endParaRPr>
          </a:p>
          <a:p>
            <a:pPr marL="0" marR="0" lvl="1"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smtClean="0">
                <a:latin typeface="Times New Roman"/>
                <a:cs typeface="Times New Roman"/>
              </a:rPr>
              <a:t>@tag </a:t>
            </a:r>
            <a:r>
              <a:rPr lang="en-US" baseline="0" dirty="0" err="1" smtClean="0">
                <a:latin typeface="Times New Roman"/>
                <a:cs typeface="Times New Roman"/>
              </a:rPr>
              <a:t>antipatterns</a:t>
            </a:r>
            <a:r>
              <a:rPr lang="en-US" baseline="0" dirty="0" smtClean="0">
                <a:latin typeface="Times New Roman"/>
                <a:cs typeface="Times New Roman"/>
              </a:rPr>
              <a:t>;</a:t>
            </a:r>
            <a:endParaRPr lang="en-US" dirty="0" smtClean="0">
              <a:latin typeface="Times New Roman"/>
              <a:cs typeface="Times New Roman"/>
            </a:endParaRPr>
          </a:p>
          <a:p>
            <a:endParaRPr lang="en-US" dirty="0"/>
          </a:p>
        </p:txBody>
      </p:sp>
    </p:spTree>
    <p:extLst>
      <p:ext uri="{BB962C8B-B14F-4D97-AF65-F5344CB8AC3E}">
        <p14:creationId xmlns:p14="http://schemas.microsoft.com/office/powerpoint/2010/main" val="1195005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pPr marL="0" marR="0" lvl="1"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smtClean="0"/>
              <a:t>@tag </a:t>
            </a:r>
            <a:r>
              <a:rPr lang="en-US" baseline="0" dirty="0" err="1" smtClean="0"/>
              <a:t>antipatterns</a:t>
            </a:r>
            <a:r>
              <a:rPr lang="en-US" baseline="0" dirty="0" smtClean="0"/>
              <a:t>;</a:t>
            </a:r>
            <a:endParaRPr lang="en-US" dirty="0" smtClean="0"/>
          </a:p>
          <a:p>
            <a:endParaRPr lang="en-US" dirty="0"/>
          </a:p>
        </p:txBody>
      </p:sp>
    </p:spTree>
    <p:extLst>
      <p:ext uri="{BB962C8B-B14F-4D97-AF65-F5344CB8AC3E}">
        <p14:creationId xmlns:p14="http://schemas.microsoft.com/office/powerpoint/2010/main" val="19591603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pPr marL="0" marR="0" lvl="1"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smtClean="0"/>
              <a:t>Another common anti-pattern is 'Tuning by Folklore'. This occurs because folklore says that certain options or switches are </a:t>
            </a:r>
            <a:r>
              <a:rPr lang="en-US" i="1" baseline="0" dirty="0" smtClean="0"/>
              <a:t>great</a:t>
            </a:r>
            <a:r>
              <a:rPr lang="en-US" i="0" baseline="0" dirty="0" smtClean="0"/>
              <a:t>. In the current world Google is a great source of such folklore. However, in reality the developer needs to understand their application as much as what the effect of different options / flags are in order to actually improve the performance for their situation.</a:t>
            </a:r>
            <a:endParaRPr lang="en-US" baseline="0" dirty="0" smtClean="0"/>
          </a:p>
          <a:p>
            <a:pPr marL="0" marR="0" lvl="1"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smtClean="0"/>
              <a:t>@tag </a:t>
            </a:r>
            <a:r>
              <a:rPr lang="en-US" baseline="0" dirty="0" err="1" smtClean="0"/>
              <a:t>antipatterns</a:t>
            </a:r>
            <a:r>
              <a:rPr lang="en-US" baseline="0" dirty="0" smtClean="0"/>
              <a:t>;</a:t>
            </a:r>
            <a:endParaRPr lang="en-US" dirty="0" smtClean="0"/>
          </a:p>
          <a:p>
            <a:endParaRPr lang="en-US" dirty="0"/>
          </a:p>
        </p:txBody>
      </p:sp>
    </p:spTree>
    <p:extLst>
      <p:ext uri="{BB962C8B-B14F-4D97-AF65-F5344CB8AC3E}">
        <p14:creationId xmlns:p14="http://schemas.microsoft.com/office/powerpoint/2010/main" val="21037418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pPr marL="0" marR="0" lvl="1"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sz="1000" b="0" i="0" u="none" kern="1200" baseline="0" dirty="0" smtClean="0">
                <a:solidFill>
                  <a:schemeClr val="tx1"/>
                </a:solidFill>
                <a:latin typeface="Times New Roman"/>
                <a:ea typeface="ＭＳ Ｐゴシック" charset="0"/>
                <a:cs typeface="Times New Roman"/>
              </a:rPr>
              <a:t>For example, in the early days of the platform, Java had a reputation for having slow virtual method dispatch times. As a result, developers wrote large methods to avoid virtual calls. Obviously, on a modern JVM this is terrible advice, as it interacts extremely badly with modern </a:t>
            </a:r>
            <a:r>
              <a:rPr lang="en-US" sz="1000" b="0" i="0" u="none" kern="1200" baseline="0" dirty="0" err="1" smtClean="0">
                <a:solidFill>
                  <a:schemeClr val="tx1"/>
                </a:solidFill>
                <a:latin typeface="Times New Roman"/>
                <a:ea typeface="ＭＳ Ｐゴシック" charset="0"/>
                <a:cs typeface="Times New Roman"/>
              </a:rPr>
              <a:t>HotSpot</a:t>
            </a:r>
            <a:r>
              <a:rPr lang="en-US" sz="1000" b="0" i="0" u="none" kern="1200" baseline="0" dirty="0" smtClean="0">
                <a:solidFill>
                  <a:schemeClr val="tx1"/>
                </a:solidFill>
                <a:latin typeface="Times New Roman"/>
                <a:ea typeface="ＭＳ Ｐゴシック" charset="0"/>
                <a:cs typeface="Times New Roman"/>
              </a:rPr>
              <a:t> optimizing technologies, such as </a:t>
            </a:r>
            <a:r>
              <a:rPr lang="en-US" sz="1000" b="0" i="0" u="none" kern="1200" baseline="0" dirty="0" err="1" smtClean="0">
                <a:solidFill>
                  <a:schemeClr val="tx1"/>
                </a:solidFill>
                <a:latin typeface="Times New Roman"/>
                <a:ea typeface="ＭＳ Ｐゴシック" charset="0"/>
                <a:cs typeface="Times New Roman"/>
              </a:rPr>
              <a:t>inlining</a:t>
            </a:r>
            <a:r>
              <a:rPr lang="en-US" sz="1000" b="0" i="0" u="none" kern="1200" baseline="0" dirty="0" smtClean="0">
                <a:solidFill>
                  <a:schemeClr val="tx1"/>
                </a:solidFill>
                <a:latin typeface="Times New Roman"/>
                <a:ea typeface="ＭＳ Ｐゴシック" charset="0"/>
                <a:cs typeface="Times New Roman"/>
              </a:rPr>
              <a:t>. In the worst cases, this advice might even result in methods that cannot be JIT-compiled at all.</a:t>
            </a:r>
            <a:endParaRPr lang="en-US" baseline="0" dirty="0" smtClean="0">
              <a:latin typeface="Times New Roman"/>
              <a:cs typeface="Times New Roman"/>
            </a:endParaRPr>
          </a:p>
          <a:p>
            <a:pPr marL="0" marR="0" lvl="1"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endParaRPr lang="en-US" baseline="0" dirty="0" smtClean="0">
              <a:latin typeface="Times New Roman"/>
              <a:cs typeface="Times New Roman"/>
            </a:endParaRPr>
          </a:p>
          <a:p>
            <a:pPr marL="0" marR="0" lvl="1"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smtClean="0">
                <a:latin typeface="Times New Roman"/>
                <a:cs typeface="Times New Roman"/>
              </a:rPr>
              <a:t>@tag </a:t>
            </a:r>
            <a:r>
              <a:rPr lang="en-US" baseline="0" dirty="0" err="1" smtClean="0">
                <a:latin typeface="Times New Roman"/>
                <a:cs typeface="Times New Roman"/>
              </a:rPr>
              <a:t>antipatterns</a:t>
            </a:r>
            <a:r>
              <a:rPr lang="en-US" baseline="0" dirty="0" smtClean="0">
                <a:latin typeface="Times New Roman"/>
                <a:cs typeface="Times New Roman"/>
              </a:rPr>
              <a:t>;</a:t>
            </a:r>
            <a:endParaRPr lang="en-US" dirty="0" smtClean="0">
              <a:latin typeface="Times New Roman"/>
              <a:cs typeface="Times New Roman"/>
            </a:endParaRPr>
          </a:p>
          <a:p>
            <a:endParaRPr lang="en-US" dirty="0"/>
          </a:p>
        </p:txBody>
      </p:sp>
    </p:spTree>
    <p:extLst>
      <p:ext uri="{BB962C8B-B14F-4D97-AF65-F5344CB8AC3E}">
        <p14:creationId xmlns:p14="http://schemas.microsoft.com/office/powerpoint/2010/main" val="36959411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pPr marL="0" marR="0" lvl="1"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smtClean="0">
                <a:latin typeface="Times New Roman"/>
                <a:cs typeface="Times New Roman"/>
              </a:rPr>
              <a:t>@tag </a:t>
            </a:r>
            <a:r>
              <a:rPr lang="en-US" baseline="0" dirty="0" err="1" smtClean="0">
                <a:latin typeface="Times New Roman"/>
                <a:cs typeface="Times New Roman"/>
              </a:rPr>
              <a:t>antipatterns</a:t>
            </a:r>
            <a:r>
              <a:rPr lang="en-US" baseline="0" dirty="0" smtClean="0">
                <a:latin typeface="Times New Roman"/>
                <a:cs typeface="Times New Roman"/>
              </a:rPr>
              <a:t>;</a:t>
            </a:r>
            <a:endParaRPr lang="en-US" dirty="0" smtClean="0">
              <a:latin typeface="Times New Roman"/>
              <a:cs typeface="Times New Roman"/>
            </a:endParaRPr>
          </a:p>
          <a:p>
            <a:endParaRPr lang="en-US" dirty="0"/>
          </a:p>
        </p:txBody>
      </p:sp>
    </p:spTree>
    <p:extLst>
      <p:ext uri="{BB962C8B-B14F-4D97-AF65-F5344CB8AC3E}">
        <p14:creationId xmlns:p14="http://schemas.microsoft.com/office/powerpoint/2010/main" val="2280797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pPr marL="0" marR="0" lvl="1"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smtClean="0"/>
              <a:t>In this diagram, we will highlight each top-level component in turn, and discuss what circumstances can cause the component to have problems, as well as approaches to remedying the issue.</a:t>
            </a:r>
          </a:p>
          <a:p>
            <a:pPr marL="0" marR="0" lvl="1"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endParaRPr lang="en-US" baseline="0" dirty="0" smtClean="0"/>
          </a:p>
          <a:p>
            <a:pPr marL="0" marR="0" lvl="1"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smtClean="0"/>
              <a:t>@tag </a:t>
            </a:r>
            <a:r>
              <a:rPr lang="en-US" baseline="0" dirty="0" err="1" smtClean="0"/>
              <a:t>simplemodel</a:t>
            </a:r>
            <a:r>
              <a:rPr lang="en-US" baseline="0" dirty="0" smtClean="0"/>
              <a:t>;</a:t>
            </a:r>
            <a:endParaRPr lang="en-US" dirty="0" smtClean="0"/>
          </a:p>
          <a:p>
            <a:endParaRPr lang="en-US" dirty="0"/>
          </a:p>
        </p:txBody>
      </p:sp>
    </p:spTree>
    <p:extLst>
      <p:ext uri="{BB962C8B-B14F-4D97-AF65-F5344CB8AC3E}">
        <p14:creationId xmlns:p14="http://schemas.microsoft.com/office/powerpoint/2010/main" val="42004880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pPr marL="0" marR="0" lvl="1"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smtClean="0"/>
              <a:t>Its easy to find something to blame which means that it was that component, system, environments fault. Also known as the “Scapegoat” </a:t>
            </a:r>
            <a:r>
              <a:rPr lang="en-US" baseline="0" dirty="0" err="1" smtClean="0"/>
              <a:t>antipattern</a:t>
            </a:r>
            <a:r>
              <a:rPr lang="en-US" baseline="0" dirty="0" smtClean="0"/>
              <a:t>.</a:t>
            </a:r>
          </a:p>
          <a:p>
            <a:pPr marL="0" marR="0" lvl="1"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smtClean="0"/>
              <a:t>@tag </a:t>
            </a:r>
            <a:r>
              <a:rPr lang="en-US" baseline="0" dirty="0" err="1" smtClean="0"/>
              <a:t>antipatterns</a:t>
            </a:r>
            <a:r>
              <a:rPr lang="en-US" baseline="0" dirty="0" smtClean="0"/>
              <a:t>;</a:t>
            </a:r>
            <a:endParaRPr lang="en-US" dirty="0" smtClean="0"/>
          </a:p>
          <a:p>
            <a:endParaRPr lang="en-US" dirty="0"/>
          </a:p>
        </p:txBody>
      </p:sp>
    </p:spTree>
    <p:extLst>
      <p:ext uri="{BB962C8B-B14F-4D97-AF65-F5344CB8AC3E}">
        <p14:creationId xmlns:p14="http://schemas.microsoft.com/office/powerpoint/2010/main" val="40036420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pPr marL="0" marR="0" lvl="1"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smtClean="0"/>
              <a:t>Of course a particular system may well be the route cause but without evidence it can at best just be a suspicion.</a:t>
            </a:r>
          </a:p>
          <a:p>
            <a:pPr marL="0" marR="0" lvl="1"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smtClean="0"/>
              <a:t>@tag </a:t>
            </a:r>
            <a:r>
              <a:rPr lang="en-US" baseline="0" dirty="0" err="1" smtClean="0"/>
              <a:t>antipatterns</a:t>
            </a:r>
            <a:r>
              <a:rPr lang="en-US" baseline="0" dirty="0" smtClean="0"/>
              <a:t>;</a:t>
            </a:r>
            <a:endParaRPr lang="en-US" dirty="0" smtClean="0"/>
          </a:p>
          <a:p>
            <a:endParaRPr lang="en-US" dirty="0"/>
          </a:p>
        </p:txBody>
      </p:sp>
    </p:spTree>
    <p:extLst>
      <p:ext uri="{BB962C8B-B14F-4D97-AF65-F5344CB8AC3E}">
        <p14:creationId xmlns:p14="http://schemas.microsoft.com/office/powerpoint/2010/main" val="34047786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pPr marL="0" marR="0" lvl="1"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smtClean="0"/>
              <a:t>@tag </a:t>
            </a:r>
            <a:r>
              <a:rPr lang="en-US" baseline="0" dirty="0" err="1" smtClean="0"/>
              <a:t>antipatterns</a:t>
            </a:r>
            <a:r>
              <a:rPr lang="en-US" baseline="0" dirty="0" smtClean="0"/>
              <a:t>;</a:t>
            </a:r>
            <a:endParaRPr lang="en-US" dirty="0" smtClean="0"/>
          </a:p>
          <a:p>
            <a:endParaRPr lang="en-US" dirty="0"/>
          </a:p>
        </p:txBody>
      </p:sp>
    </p:spTree>
    <p:extLst>
      <p:ext uri="{BB962C8B-B14F-4D97-AF65-F5344CB8AC3E}">
        <p14:creationId xmlns:p14="http://schemas.microsoft.com/office/powerpoint/2010/main" val="359501716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pPr marL="0" marR="0" lvl="1"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sz="1000" b="0" i="0" u="none" kern="1200" baseline="0" dirty="0" smtClean="0">
                <a:solidFill>
                  <a:schemeClr val="tx1"/>
                </a:solidFill>
                <a:latin typeface="Book Antiqua" charset="0"/>
                <a:ea typeface="ＭＳ Ｐゴシック" charset="0"/>
                <a:cs typeface="+mn-cs"/>
              </a:rPr>
              <a:t>Developers love to try to break things down into the smallest components - and the Reductionist Bias </a:t>
            </a:r>
            <a:r>
              <a:rPr lang="en-US" sz="1000" b="0" i="0" u="none" kern="1200" baseline="0" dirty="0" err="1" smtClean="0">
                <a:solidFill>
                  <a:schemeClr val="tx1"/>
                </a:solidFill>
                <a:latin typeface="Book Antiqua" charset="0"/>
                <a:ea typeface="ＭＳ Ｐゴシック" charset="0"/>
                <a:cs typeface="+mn-cs"/>
              </a:rPr>
              <a:t>AntiPattern</a:t>
            </a:r>
            <a:r>
              <a:rPr lang="en-US" sz="1000" b="0" i="0" u="none" kern="1200" baseline="0" dirty="0" smtClean="0">
                <a:solidFill>
                  <a:schemeClr val="tx1"/>
                </a:solidFill>
                <a:latin typeface="Book Antiqua" charset="0"/>
                <a:ea typeface="ＭＳ Ｐゴシック" charset="0"/>
                <a:cs typeface="+mn-cs"/>
              </a:rPr>
              <a:t> plays to that cognitive bias. Modern software systems are highly emergent, and so the reduction into small pieces misses the essential behavior of the system.</a:t>
            </a:r>
            <a:endParaRPr lang="en-US" baseline="0" dirty="0" smtClean="0"/>
          </a:p>
          <a:p>
            <a:pPr marL="0" marR="0" lvl="1"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endParaRPr lang="en-US" baseline="0" dirty="0" smtClean="0"/>
          </a:p>
          <a:p>
            <a:pPr marL="0" marR="0" lvl="1"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smtClean="0"/>
              <a:t>@tag </a:t>
            </a:r>
            <a:r>
              <a:rPr lang="en-US" baseline="0" dirty="0" err="1" smtClean="0"/>
              <a:t>antipatterns</a:t>
            </a:r>
            <a:r>
              <a:rPr lang="en-US" baseline="0" dirty="0" smtClean="0"/>
              <a:t>;</a:t>
            </a:r>
            <a:endParaRPr lang="en-US" dirty="0" smtClean="0"/>
          </a:p>
          <a:p>
            <a:endParaRPr lang="en-US" dirty="0"/>
          </a:p>
        </p:txBody>
      </p:sp>
    </p:spTree>
    <p:extLst>
      <p:ext uri="{BB962C8B-B14F-4D97-AF65-F5344CB8AC3E}">
        <p14:creationId xmlns:p14="http://schemas.microsoft.com/office/powerpoint/2010/main" val="1772487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pPr marL="0" marR="0" lvl="1"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smtClean="0"/>
              <a:t>@tag </a:t>
            </a:r>
            <a:r>
              <a:rPr lang="en-US" baseline="0" dirty="0" err="1" smtClean="0"/>
              <a:t>simplemodel</a:t>
            </a:r>
            <a:r>
              <a:rPr lang="en-US" baseline="0" dirty="0" smtClean="0"/>
              <a:t>;</a:t>
            </a:r>
            <a:endParaRPr lang="en-US" dirty="0" smtClean="0"/>
          </a:p>
          <a:p>
            <a:endParaRPr lang="en-US" dirty="0"/>
          </a:p>
        </p:txBody>
      </p:sp>
    </p:spTree>
    <p:extLst>
      <p:ext uri="{BB962C8B-B14F-4D97-AF65-F5344CB8AC3E}">
        <p14:creationId xmlns:p14="http://schemas.microsoft.com/office/powerpoint/2010/main" val="316256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pPr marL="0" marR="0" lvl="1"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smtClean="0"/>
              <a:t>@tag </a:t>
            </a:r>
            <a:r>
              <a:rPr lang="en-US" baseline="0" dirty="0" err="1" smtClean="0"/>
              <a:t>simplemodel</a:t>
            </a:r>
            <a:r>
              <a:rPr lang="en-US" baseline="0" dirty="0" smtClean="0"/>
              <a:t>;</a:t>
            </a:r>
            <a:endParaRPr lang="en-US" dirty="0" smtClean="0"/>
          </a:p>
          <a:p>
            <a:endParaRPr lang="en-US" dirty="0"/>
          </a:p>
        </p:txBody>
      </p:sp>
    </p:spTree>
    <p:extLst>
      <p:ext uri="{BB962C8B-B14F-4D97-AF65-F5344CB8AC3E}">
        <p14:creationId xmlns:p14="http://schemas.microsoft.com/office/powerpoint/2010/main" val="316256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pPr marL="0" marR="0" lvl="1"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smtClean="0"/>
              <a:t>@tag </a:t>
            </a:r>
            <a:r>
              <a:rPr lang="en-US" baseline="0" dirty="0" err="1" smtClean="0"/>
              <a:t>simplemodel</a:t>
            </a:r>
            <a:r>
              <a:rPr lang="en-US" baseline="0" dirty="0" smtClean="0"/>
              <a:t>;</a:t>
            </a:r>
            <a:endParaRPr lang="en-US" dirty="0" smtClean="0"/>
          </a:p>
          <a:p>
            <a:endParaRPr lang="en-US" dirty="0"/>
          </a:p>
        </p:txBody>
      </p:sp>
    </p:spTree>
    <p:extLst>
      <p:ext uri="{BB962C8B-B14F-4D97-AF65-F5344CB8AC3E}">
        <p14:creationId xmlns:p14="http://schemas.microsoft.com/office/powerpoint/2010/main" val="37692065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pPr marL="0" marR="0" lvl="1"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smtClean="0"/>
              <a:t>@tag </a:t>
            </a:r>
            <a:r>
              <a:rPr lang="en-US" baseline="0" dirty="0" err="1" smtClean="0"/>
              <a:t>simplemodel</a:t>
            </a:r>
            <a:r>
              <a:rPr lang="en-US" baseline="0" dirty="0" smtClean="0"/>
              <a:t>;</a:t>
            </a:r>
            <a:endParaRPr lang="en-US" dirty="0" smtClean="0"/>
          </a:p>
          <a:p>
            <a:endParaRPr lang="en-US" dirty="0"/>
          </a:p>
        </p:txBody>
      </p:sp>
    </p:spTree>
    <p:extLst>
      <p:ext uri="{BB962C8B-B14F-4D97-AF65-F5344CB8AC3E}">
        <p14:creationId xmlns:p14="http://schemas.microsoft.com/office/powerpoint/2010/main" val="21547594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pPr marL="0" marR="0" lvl="1"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smtClean="0"/>
              <a:t>@tag </a:t>
            </a:r>
            <a:r>
              <a:rPr lang="en-US" baseline="0" dirty="0" err="1" smtClean="0"/>
              <a:t>simplemodel</a:t>
            </a:r>
            <a:r>
              <a:rPr lang="en-US" baseline="0" dirty="0" smtClean="0"/>
              <a:t>;</a:t>
            </a:r>
            <a:endParaRPr lang="en-US" dirty="0" smtClean="0"/>
          </a:p>
          <a:p>
            <a:endParaRPr lang="en-US" dirty="0"/>
          </a:p>
        </p:txBody>
      </p:sp>
    </p:spTree>
    <p:extLst>
      <p:ext uri="{BB962C8B-B14F-4D97-AF65-F5344CB8AC3E}">
        <p14:creationId xmlns:p14="http://schemas.microsoft.com/office/powerpoint/2010/main" val="4029918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086343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43128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228600"/>
            <a:ext cx="211455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228600"/>
            <a:ext cx="619125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84798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458200" cy="457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81000" y="1066800"/>
            <a:ext cx="7924800" cy="5486400"/>
          </a:xfrm>
        </p:spPr>
        <p:txBody>
          <a:bodyPr/>
          <a:lstStyle/>
          <a:p>
            <a:pPr lvl="0"/>
            <a:endParaRPr lang="en-US" noProof="0"/>
          </a:p>
        </p:txBody>
      </p:sp>
    </p:spTree>
    <p:extLst>
      <p:ext uri="{BB962C8B-B14F-4D97-AF65-F5344CB8AC3E}">
        <p14:creationId xmlns:p14="http://schemas.microsoft.com/office/powerpoint/2010/main" val="1574534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43007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79836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066800"/>
            <a:ext cx="38862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9600" y="1066800"/>
            <a:ext cx="38862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73285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72822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25725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135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80186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2355172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2286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0488" tIns="44450" rIns="90488" bIns="44450" numCol="1" anchor="ctr" anchorCtr="0" compatLnSpc="1">
            <a:prstTxWarp prst="textNoShape">
              <a:avLst/>
            </a:prstTxWarp>
          </a:bodyPr>
          <a:lstStyle/>
          <a:p>
            <a:pPr lvl="0"/>
            <a:r>
              <a:rPr lang="en-GB" dirty="0"/>
              <a:t>Slide Title</a:t>
            </a:r>
          </a:p>
        </p:txBody>
      </p:sp>
      <p:sp>
        <p:nvSpPr>
          <p:cNvPr id="1027" name="Rectangle 3"/>
          <p:cNvSpPr>
            <a:spLocks noGrp="1" noChangeArrowheads="1"/>
          </p:cNvSpPr>
          <p:nvPr>
            <p:ph type="body" idx="1"/>
          </p:nvPr>
        </p:nvSpPr>
        <p:spPr bwMode="auto">
          <a:xfrm>
            <a:off x="381000" y="1066800"/>
            <a:ext cx="83820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0488" tIns="44450" rIns="90488" bIns="44450" numCol="1" anchor="t" anchorCtr="0" compatLnSpc="1">
            <a:prstTxWarp prst="textNoShape">
              <a:avLst/>
            </a:prstTxWarp>
          </a:bodyPr>
          <a:lstStyle/>
          <a:p>
            <a:pPr lvl="0"/>
            <a:r>
              <a:rPr lang="en-GB" dirty="0" smtClean="0"/>
              <a:t>Major Bullet</a:t>
            </a:r>
            <a:endParaRPr lang="en-GB" dirty="0"/>
          </a:p>
          <a:p>
            <a:pPr lvl="1"/>
            <a:r>
              <a:rPr lang="en-GB" dirty="0" smtClean="0"/>
              <a:t>Rare Bullet</a:t>
            </a:r>
          </a:p>
          <a:p>
            <a:pPr lvl="2"/>
            <a:r>
              <a:rPr lang="en-GB" dirty="0" smtClean="0"/>
              <a:t>Minor Bullet</a:t>
            </a:r>
            <a:endParaRPr lang="en-GB" dirty="0"/>
          </a:p>
        </p:txBody>
      </p:sp>
      <p:sp>
        <p:nvSpPr>
          <p:cNvPr id="1028" name="Line 4"/>
          <p:cNvSpPr>
            <a:spLocks noChangeShapeType="1"/>
          </p:cNvSpPr>
          <p:nvPr/>
        </p:nvSpPr>
        <p:spPr bwMode="auto">
          <a:xfrm>
            <a:off x="469900" y="762000"/>
            <a:ext cx="8280400" cy="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0" fontAlgn="base" hangingPunct="0">
        <a:lnSpc>
          <a:spcPct val="90000"/>
        </a:lnSpc>
        <a:spcBef>
          <a:spcPct val="0"/>
        </a:spcBef>
        <a:spcAft>
          <a:spcPct val="0"/>
        </a:spcAft>
        <a:defRPr sz="2800" b="0">
          <a:solidFill>
            <a:schemeClr val="tx2"/>
          </a:solidFill>
          <a:latin typeface="+mj-lt"/>
          <a:ea typeface="+mj-ea"/>
          <a:cs typeface="ＭＳ Ｐゴシック" charset="0"/>
        </a:defRPr>
      </a:lvl1pPr>
      <a:lvl2pPr algn="l" rtl="0" eaLnBrk="0" fontAlgn="base" hangingPunct="0">
        <a:lnSpc>
          <a:spcPct val="90000"/>
        </a:lnSpc>
        <a:spcBef>
          <a:spcPct val="0"/>
        </a:spcBef>
        <a:spcAft>
          <a:spcPct val="0"/>
        </a:spcAft>
        <a:defRPr sz="2800" b="1">
          <a:solidFill>
            <a:schemeClr val="tx2"/>
          </a:solidFill>
          <a:latin typeface="Arial" charset="0"/>
          <a:ea typeface="ＭＳ Ｐゴシック" charset="0"/>
          <a:cs typeface="ＭＳ Ｐゴシック" charset="0"/>
        </a:defRPr>
      </a:lvl2pPr>
      <a:lvl3pPr algn="l" rtl="0" eaLnBrk="0" fontAlgn="base" hangingPunct="0">
        <a:lnSpc>
          <a:spcPct val="90000"/>
        </a:lnSpc>
        <a:spcBef>
          <a:spcPct val="0"/>
        </a:spcBef>
        <a:spcAft>
          <a:spcPct val="0"/>
        </a:spcAft>
        <a:defRPr sz="2800" b="1">
          <a:solidFill>
            <a:schemeClr val="tx2"/>
          </a:solidFill>
          <a:latin typeface="Arial" charset="0"/>
          <a:ea typeface="ＭＳ Ｐゴシック" charset="0"/>
          <a:cs typeface="ＭＳ Ｐゴシック" charset="0"/>
        </a:defRPr>
      </a:lvl3pPr>
      <a:lvl4pPr algn="l" rtl="0" eaLnBrk="0" fontAlgn="base" hangingPunct="0">
        <a:lnSpc>
          <a:spcPct val="90000"/>
        </a:lnSpc>
        <a:spcBef>
          <a:spcPct val="0"/>
        </a:spcBef>
        <a:spcAft>
          <a:spcPct val="0"/>
        </a:spcAft>
        <a:defRPr sz="2800" b="1">
          <a:solidFill>
            <a:schemeClr val="tx2"/>
          </a:solidFill>
          <a:latin typeface="Arial" charset="0"/>
          <a:ea typeface="ＭＳ Ｐゴシック" charset="0"/>
          <a:cs typeface="ＭＳ Ｐゴシック" charset="0"/>
        </a:defRPr>
      </a:lvl4pPr>
      <a:lvl5pPr algn="l" rtl="0" eaLnBrk="0" fontAlgn="base" hangingPunct="0">
        <a:lnSpc>
          <a:spcPct val="90000"/>
        </a:lnSpc>
        <a:spcBef>
          <a:spcPct val="0"/>
        </a:spcBef>
        <a:spcAft>
          <a:spcPct val="0"/>
        </a:spcAft>
        <a:defRPr sz="2800" b="1">
          <a:solidFill>
            <a:schemeClr val="tx2"/>
          </a:solidFill>
          <a:latin typeface="Arial" charset="0"/>
          <a:ea typeface="ＭＳ Ｐゴシック" charset="0"/>
          <a:cs typeface="ＭＳ Ｐゴシック" charset="0"/>
        </a:defRPr>
      </a:lvl5pPr>
      <a:lvl6pPr marL="457200" algn="l" rtl="0" eaLnBrk="0" fontAlgn="base" hangingPunct="0">
        <a:lnSpc>
          <a:spcPct val="90000"/>
        </a:lnSpc>
        <a:spcBef>
          <a:spcPct val="0"/>
        </a:spcBef>
        <a:spcAft>
          <a:spcPct val="0"/>
        </a:spcAft>
        <a:defRPr sz="2800" b="1">
          <a:solidFill>
            <a:schemeClr val="tx2"/>
          </a:solidFill>
          <a:latin typeface="Arial" charset="0"/>
          <a:ea typeface="ＭＳ Ｐゴシック" charset="0"/>
        </a:defRPr>
      </a:lvl6pPr>
      <a:lvl7pPr marL="914400" algn="l" rtl="0" eaLnBrk="0" fontAlgn="base" hangingPunct="0">
        <a:lnSpc>
          <a:spcPct val="90000"/>
        </a:lnSpc>
        <a:spcBef>
          <a:spcPct val="0"/>
        </a:spcBef>
        <a:spcAft>
          <a:spcPct val="0"/>
        </a:spcAft>
        <a:defRPr sz="2800" b="1">
          <a:solidFill>
            <a:schemeClr val="tx2"/>
          </a:solidFill>
          <a:latin typeface="Arial" charset="0"/>
          <a:ea typeface="ＭＳ Ｐゴシック" charset="0"/>
        </a:defRPr>
      </a:lvl7pPr>
      <a:lvl8pPr marL="1371600" algn="l" rtl="0" eaLnBrk="0" fontAlgn="base" hangingPunct="0">
        <a:lnSpc>
          <a:spcPct val="90000"/>
        </a:lnSpc>
        <a:spcBef>
          <a:spcPct val="0"/>
        </a:spcBef>
        <a:spcAft>
          <a:spcPct val="0"/>
        </a:spcAft>
        <a:defRPr sz="2800" b="1">
          <a:solidFill>
            <a:schemeClr val="tx2"/>
          </a:solidFill>
          <a:latin typeface="Arial" charset="0"/>
          <a:ea typeface="ＭＳ Ｐゴシック" charset="0"/>
        </a:defRPr>
      </a:lvl8pPr>
      <a:lvl9pPr marL="1828800" algn="l" rtl="0" eaLnBrk="0" fontAlgn="base" hangingPunct="0">
        <a:lnSpc>
          <a:spcPct val="90000"/>
        </a:lnSpc>
        <a:spcBef>
          <a:spcPct val="0"/>
        </a:spcBef>
        <a:spcAft>
          <a:spcPct val="0"/>
        </a:spcAft>
        <a:defRPr sz="2800" b="1">
          <a:solidFill>
            <a:schemeClr val="tx2"/>
          </a:solidFill>
          <a:latin typeface="Arial" charset="0"/>
          <a:ea typeface="ＭＳ Ｐゴシック" charset="0"/>
        </a:defRPr>
      </a:lvl9pPr>
    </p:titleStyle>
    <p:bodyStyle>
      <a:lvl1pPr marL="285750" indent="-285750" algn="l" rtl="0" eaLnBrk="0" fontAlgn="base" hangingPunct="0">
        <a:lnSpc>
          <a:spcPct val="90000"/>
        </a:lnSpc>
        <a:spcBef>
          <a:spcPct val="30000"/>
        </a:spcBef>
        <a:spcAft>
          <a:spcPct val="0"/>
        </a:spcAft>
        <a:buSzPct val="100000"/>
        <a:buChar char="•"/>
        <a:defRPr sz="2400" b="0">
          <a:solidFill>
            <a:schemeClr val="tx1"/>
          </a:solidFill>
          <a:latin typeface="+mn-lt"/>
          <a:ea typeface="+mn-ea"/>
          <a:cs typeface="ＭＳ Ｐゴシック" charset="0"/>
        </a:defRPr>
      </a:lvl1pPr>
      <a:lvl2pPr marL="685800" indent="-228600" algn="l" rtl="0" eaLnBrk="0" fontAlgn="base" hangingPunct="0">
        <a:lnSpc>
          <a:spcPct val="90000"/>
        </a:lnSpc>
        <a:spcBef>
          <a:spcPct val="30000"/>
        </a:spcBef>
        <a:spcAft>
          <a:spcPct val="0"/>
        </a:spcAft>
        <a:buSzPct val="100000"/>
        <a:buChar char="•"/>
        <a:defRPr b="0" baseline="0">
          <a:solidFill>
            <a:schemeClr val="tx1"/>
          </a:solidFill>
          <a:latin typeface="+mn-lt"/>
          <a:ea typeface="+mn-ea"/>
        </a:defRPr>
      </a:lvl2pPr>
      <a:lvl3pPr marL="1143000" indent="-228600" algn="l" rtl="0" eaLnBrk="0" fontAlgn="base" hangingPunct="0">
        <a:lnSpc>
          <a:spcPct val="90000"/>
        </a:lnSpc>
        <a:spcBef>
          <a:spcPct val="30000"/>
        </a:spcBef>
        <a:spcAft>
          <a:spcPct val="0"/>
        </a:spcAft>
        <a:buSzPct val="100000"/>
        <a:buChar char="–"/>
        <a:defRPr b="0" baseline="0">
          <a:solidFill>
            <a:schemeClr val="tx1"/>
          </a:solidFill>
          <a:latin typeface="+mn-lt"/>
          <a:ea typeface="+mn-ea"/>
        </a:defRPr>
      </a:lvl3pPr>
      <a:lvl4pPr marL="1543050" indent="-171450" algn="l" rtl="0" eaLnBrk="0" fontAlgn="base" hangingPunct="0">
        <a:lnSpc>
          <a:spcPct val="90000"/>
        </a:lnSpc>
        <a:spcBef>
          <a:spcPct val="30000"/>
        </a:spcBef>
        <a:spcAft>
          <a:spcPct val="0"/>
        </a:spcAft>
        <a:defRPr sz="1400" b="0">
          <a:solidFill>
            <a:schemeClr val="tx1"/>
          </a:solidFill>
          <a:latin typeface="+mn-lt"/>
          <a:ea typeface="+mn-ea"/>
        </a:defRPr>
      </a:lvl4pPr>
      <a:lvl5pPr marL="2000250" indent="-171450" algn="l" rtl="0" eaLnBrk="0" fontAlgn="base" hangingPunct="0">
        <a:lnSpc>
          <a:spcPct val="90000"/>
        </a:lnSpc>
        <a:spcBef>
          <a:spcPct val="30000"/>
        </a:spcBef>
        <a:spcAft>
          <a:spcPct val="0"/>
        </a:spcAft>
        <a:defRPr sz="1400" b="0">
          <a:solidFill>
            <a:schemeClr val="tx1"/>
          </a:solidFill>
          <a:latin typeface="+mn-lt"/>
          <a:ea typeface="+mn-ea"/>
        </a:defRPr>
      </a:lvl5pPr>
      <a:lvl6pPr marL="2457450" indent="-171450" algn="l" rtl="0" eaLnBrk="0" fontAlgn="base" hangingPunct="0">
        <a:lnSpc>
          <a:spcPct val="90000"/>
        </a:lnSpc>
        <a:spcBef>
          <a:spcPct val="30000"/>
        </a:spcBef>
        <a:spcAft>
          <a:spcPct val="0"/>
        </a:spcAft>
        <a:defRPr sz="1400" b="1">
          <a:solidFill>
            <a:schemeClr val="tx1"/>
          </a:solidFill>
          <a:latin typeface="+mn-lt"/>
          <a:ea typeface="+mn-ea"/>
        </a:defRPr>
      </a:lvl6pPr>
      <a:lvl7pPr marL="2914650" indent="-171450" algn="l" rtl="0" eaLnBrk="0" fontAlgn="base" hangingPunct="0">
        <a:lnSpc>
          <a:spcPct val="90000"/>
        </a:lnSpc>
        <a:spcBef>
          <a:spcPct val="30000"/>
        </a:spcBef>
        <a:spcAft>
          <a:spcPct val="0"/>
        </a:spcAft>
        <a:defRPr sz="1400" b="1">
          <a:solidFill>
            <a:schemeClr val="tx1"/>
          </a:solidFill>
          <a:latin typeface="+mn-lt"/>
          <a:ea typeface="+mn-ea"/>
        </a:defRPr>
      </a:lvl7pPr>
      <a:lvl8pPr marL="3371850" indent="-171450" algn="l" rtl="0" eaLnBrk="0" fontAlgn="base" hangingPunct="0">
        <a:lnSpc>
          <a:spcPct val="90000"/>
        </a:lnSpc>
        <a:spcBef>
          <a:spcPct val="30000"/>
        </a:spcBef>
        <a:spcAft>
          <a:spcPct val="0"/>
        </a:spcAft>
        <a:defRPr sz="1400" b="1">
          <a:solidFill>
            <a:schemeClr val="tx1"/>
          </a:solidFill>
          <a:latin typeface="+mn-lt"/>
          <a:ea typeface="+mn-ea"/>
        </a:defRPr>
      </a:lvl8pPr>
      <a:lvl9pPr marL="3829050" indent="-171450" algn="l" rtl="0" eaLnBrk="0" fontAlgn="base" hangingPunct="0">
        <a:lnSpc>
          <a:spcPct val="90000"/>
        </a:lnSpc>
        <a:spcBef>
          <a:spcPct val="30000"/>
        </a:spcBef>
        <a:spcAft>
          <a:spcPct val="0"/>
        </a:spcAft>
        <a:defRPr sz="1400" b="1">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Optimizing Java – High-Level Benchmarking</a:t>
            </a:r>
            <a:endParaRPr lang="en-US" dirty="0"/>
          </a:p>
        </p:txBody>
      </p:sp>
      <p:sp>
        <p:nvSpPr>
          <p:cNvPr id="3" name="Content Placeholder 2"/>
          <p:cNvSpPr>
            <a:spLocks noGrp="1"/>
          </p:cNvSpPr>
          <p:nvPr>
            <p:ph idx="1"/>
          </p:nvPr>
        </p:nvSpPr>
        <p:spPr/>
        <p:txBody>
          <a:bodyPr anchor="t"/>
          <a:lstStyle/>
          <a:p>
            <a:pPr marL="0" indent="0" algn="ctr">
              <a:buNone/>
            </a:pPr>
            <a:endParaRPr lang="en-US" dirty="0" smtClean="0"/>
          </a:p>
          <a:p>
            <a:pPr marL="0" indent="0" algn="ctr">
              <a:buNone/>
            </a:pPr>
            <a:endParaRPr lang="en-US" dirty="0"/>
          </a:p>
          <a:p>
            <a:pPr marL="0" indent="0" algn="ctr">
              <a:buNone/>
            </a:pPr>
            <a:endParaRPr lang="en-US" dirty="0"/>
          </a:p>
          <a:p>
            <a:pPr marL="0" indent="0" algn="ctr">
              <a:buNone/>
            </a:pPr>
            <a:endParaRPr lang="en-US" dirty="0" smtClean="0"/>
          </a:p>
          <a:p>
            <a:pPr marL="0" indent="0" algn="ctr">
              <a:buNone/>
            </a:pPr>
            <a:endParaRPr lang="en-US" dirty="0"/>
          </a:p>
          <a:p>
            <a:pPr marL="0" indent="0" algn="ctr">
              <a:buNone/>
            </a:pPr>
            <a:r>
              <a:rPr lang="en-US" dirty="0" smtClean="0"/>
              <a:t>this slide intentionally left blank</a:t>
            </a:r>
            <a:endParaRPr lang="en-US" dirty="0"/>
          </a:p>
        </p:txBody>
      </p:sp>
    </p:spTree>
    <p:extLst>
      <p:ext uri="{BB962C8B-B14F-4D97-AF65-F5344CB8AC3E}">
        <p14:creationId xmlns:p14="http://schemas.microsoft.com/office/powerpoint/2010/main" val="232210073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Switching</a:t>
            </a:r>
            <a:endParaRPr lang="en-US" dirty="0"/>
          </a:p>
        </p:txBody>
      </p:sp>
      <p:sp>
        <p:nvSpPr>
          <p:cNvPr id="3" name="Content Placeholder 2"/>
          <p:cNvSpPr>
            <a:spLocks noGrp="1"/>
          </p:cNvSpPr>
          <p:nvPr>
            <p:ph idx="1"/>
          </p:nvPr>
        </p:nvSpPr>
        <p:spPr/>
        <p:txBody>
          <a:bodyPr/>
          <a:lstStyle/>
          <a:p>
            <a:r>
              <a:rPr lang="en-US" dirty="0"/>
              <a:t>Move contending processes</a:t>
            </a:r>
          </a:p>
          <a:p>
            <a:pPr lvl="2"/>
            <a:r>
              <a:rPr lang="en-US" dirty="0"/>
              <a:t>d</a:t>
            </a:r>
            <a:r>
              <a:rPr lang="en-US" dirty="0" smtClean="0"/>
              <a:t>on’t </a:t>
            </a:r>
            <a:r>
              <a:rPr lang="en-US" dirty="0"/>
              <a:t>have I/O intensive processes sharing </a:t>
            </a:r>
            <a:r>
              <a:rPr lang="en-US" dirty="0" smtClean="0"/>
              <a:t>machines</a:t>
            </a:r>
          </a:p>
          <a:p>
            <a:endParaRPr lang="en-US" dirty="0"/>
          </a:p>
          <a:p>
            <a:r>
              <a:rPr lang="en-US" dirty="0"/>
              <a:t>Investigate locking</a:t>
            </a:r>
          </a:p>
          <a:p>
            <a:pPr lvl="2"/>
            <a:r>
              <a:rPr lang="en-US" dirty="0" smtClean="0"/>
              <a:t>intrinsic </a:t>
            </a:r>
            <a:r>
              <a:rPr lang="en-US" dirty="0"/>
              <a:t>locks different from </a:t>
            </a:r>
            <a:r>
              <a:rPr lang="en-US" dirty="0" err="1" smtClean="0">
                <a:latin typeface="Courier New"/>
                <a:cs typeface="Courier New"/>
              </a:rPr>
              <a:t>java.util.concurrent</a:t>
            </a:r>
            <a:endParaRPr lang="en-US" dirty="0" smtClean="0">
              <a:latin typeface="Courier New"/>
              <a:cs typeface="Courier New"/>
            </a:endParaRPr>
          </a:p>
          <a:p>
            <a:pPr lvl="2"/>
            <a:r>
              <a:rPr lang="en-US" dirty="0"/>
              <a:t>d</a:t>
            </a:r>
            <a:r>
              <a:rPr lang="en-US" dirty="0" smtClean="0"/>
              <a:t>etermine which your app is using</a:t>
            </a:r>
            <a:endParaRPr lang="en-US" dirty="0"/>
          </a:p>
          <a:p>
            <a:pPr lvl="2"/>
            <a:r>
              <a:rPr lang="en-US" dirty="0"/>
              <a:t>e</a:t>
            </a:r>
            <a:r>
              <a:rPr lang="en-US" dirty="0" smtClean="0"/>
              <a:t>nsure </a:t>
            </a:r>
            <a:r>
              <a:rPr lang="en-US" dirty="0"/>
              <a:t>consistent locking strategy</a:t>
            </a:r>
          </a:p>
        </p:txBody>
      </p:sp>
    </p:spTree>
    <p:extLst>
      <p:ext uri="{BB962C8B-B14F-4D97-AF65-F5344CB8AC3E}">
        <p14:creationId xmlns:p14="http://schemas.microsoft.com/office/powerpoint/2010/main" val="1092579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206"/>
          <p:cNvSpPr>
            <a:spLocks noGrp="1"/>
          </p:cNvSpPr>
          <p:nvPr>
            <p:ph type="title"/>
          </p:nvPr>
        </p:nvSpPr>
        <p:spPr>
          <a:prstGeom prst="rect">
            <a:avLst/>
          </a:prstGeom>
        </p:spPr>
        <p:txBody>
          <a:bodyPr/>
          <a:lstStyle>
            <a:lvl1pPr defTabSz="841247">
              <a:defRPr sz="2576"/>
            </a:lvl1pPr>
          </a:lstStyle>
          <a:p>
            <a:r>
              <a:rPr lang="en-AU" dirty="0" smtClean="0"/>
              <a:t>JVM / GC</a:t>
            </a:r>
            <a:endParaRPr dirty="0"/>
          </a:p>
        </p:txBody>
      </p:sp>
      <p:graphicFrame>
        <p:nvGraphicFramePr>
          <p:cNvPr id="207" name="Table 207"/>
          <p:cNvGraphicFramePr/>
          <p:nvPr>
            <p:extLst>
              <p:ext uri="{D42A27DB-BD31-4B8C-83A1-F6EECF244321}">
                <p14:modId xmlns:p14="http://schemas.microsoft.com/office/powerpoint/2010/main" val="1497285542"/>
              </p:ext>
            </p:extLst>
          </p:nvPr>
        </p:nvGraphicFramePr>
        <p:xfrm>
          <a:off x="2245054" y="2931535"/>
          <a:ext cx="2203686" cy="1733502"/>
        </p:xfrm>
        <a:graphic>
          <a:graphicData uri="http://schemas.openxmlformats.org/drawingml/2006/table">
            <a:tbl>
              <a:tblPr/>
              <a:tblGrid>
                <a:gridCol w="367281"/>
                <a:gridCol w="367281"/>
                <a:gridCol w="367281"/>
                <a:gridCol w="367281"/>
                <a:gridCol w="367281"/>
                <a:gridCol w="367281"/>
              </a:tblGrid>
              <a:tr h="288917">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dirty="0"/>
                    </a:p>
                  </a:txBody>
                  <a:tcPr marL="50800" marR="50800" marT="50800" marB="50800" horzOverflow="overflow">
                    <a:lnL w="38100">
                      <a:solidFill>
                        <a:srgbClr val="D8232A"/>
                      </a:solidFill>
                      <a:miter lim="400000"/>
                    </a:lnL>
                    <a:lnR w="19050">
                      <a:solidFill>
                        <a:srgbClr val="D8232A"/>
                      </a:solidFill>
                      <a:miter lim="400000"/>
                    </a:lnR>
                    <a:lnT w="38100">
                      <a:solidFill>
                        <a:srgbClr val="D8232A"/>
                      </a:solidFill>
                      <a:miter lim="400000"/>
                    </a:lnT>
                    <a:lnB w="19050">
                      <a:solidFill>
                        <a:srgbClr val="D8232A"/>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dirty="0"/>
                    </a:p>
                  </a:txBody>
                  <a:tcPr marL="50800" marR="50800" marT="50800" marB="50800" horzOverflow="overflow">
                    <a:lnL w="19050">
                      <a:solidFill>
                        <a:srgbClr val="D8232A"/>
                      </a:solidFill>
                      <a:miter lim="400000"/>
                    </a:lnL>
                    <a:lnR w="19050">
                      <a:solidFill>
                        <a:srgbClr val="D8232A"/>
                      </a:solidFill>
                      <a:miter lim="400000"/>
                    </a:lnR>
                    <a:lnT w="38100">
                      <a:solidFill>
                        <a:srgbClr val="D8232A"/>
                      </a:solidFill>
                      <a:miter lim="400000"/>
                    </a:lnT>
                    <a:lnB w="19050">
                      <a:solidFill>
                        <a:srgbClr val="D8232A"/>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19050">
                      <a:solidFill>
                        <a:srgbClr val="D8232A"/>
                      </a:solidFill>
                      <a:miter lim="400000"/>
                    </a:lnL>
                    <a:lnR w="19050">
                      <a:solidFill>
                        <a:srgbClr val="D8232A"/>
                      </a:solidFill>
                      <a:miter lim="400000"/>
                    </a:lnR>
                    <a:lnT w="38100">
                      <a:solidFill>
                        <a:srgbClr val="D8232A"/>
                      </a:solidFill>
                      <a:miter lim="400000"/>
                    </a:lnT>
                    <a:lnB w="19050">
                      <a:solidFill>
                        <a:srgbClr val="D8232A"/>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19050">
                      <a:solidFill>
                        <a:srgbClr val="D8232A"/>
                      </a:solidFill>
                      <a:miter lim="400000"/>
                    </a:lnL>
                    <a:lnR w="19050">
                      <a:solidFill>
                        <a:srgbClr val="D8232A"/>
                      </a:solidFill>
                      <a:miter lim="400000"/>
                    </a:lnR>
                    <a:lnT w="38100">
                      <a:solidFill>
                        <a:srgbClr val="D8232A"/>
                      </a:solidFill>
                      <a:miter lim="400000"/>
                    </a:lnT>
                    <a:lnB w="19050">
                      <a:solidFill>
                        <a:srgbClr val="D8232A"/>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19050">
                      <a:solidFill>
                        <a:srgbClr val="D8232A"/>
                      </a:solidFill>
                      <a:miter lim="400000"/>
                    </a:lnL>
                    <a:lnR w="19050">
                      <a:solidFill>
                        <a:srgbClr val="D8232A"/>
                      </a:solidFill>
                      <a:miter lim="400000"/>
                    </a:lnR>
                    <a:lnT w="38100">
                      <a:solidFill>
                        <a:srgbClr val="D8232A"/>
                      </a:solidFill>
                      <a:miter lim="400000"/>
                    </a:lnT>
                    <a:lnB w="19050">
                      <a:solidFill>
                        <a:srgbClr val="D8232A"/>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19050">
                      <a:solidFill>
                        <a:srgbClr val="D8232A"/>
                      </a:solidFill>
                      <a:miter lim="400000"/>
                    </a:lnL>
                    <a:lnR w="38100">
                      <a:solidFill>
                        <a:srgbClr val="D8232A"/>
                      </a:solidFill>
                      <a:miter lim="400000"/>
                    </a:lnR>
                    <a:lnT w="38100">
                      <a:solidFill>
                        <a:srgbClr val="D8232A"/>
                      </a:solidFill>
                      <a:miter lim="400000"/>
                    </a:lnT>
                    <a:lnB w="19050">
                      <a:solidFill>
                        <a:srgbClr val="D8232A"/>
                      </a:solidFill>
                      <a:miter lim="400000"/>
                    </a:lnB>
                    <a:noFill/>
                  </a:tcPr>
                </a:tc>
              </a:tr>
              <a:tr h="288917">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38100">
                      <a:solidFill>
                        <a:srgbClr val="D8232A"/>
                      </a:solidFill>
                      <a:miter lim="400000"/>
                    </a:lnL>
                    <a:lnR w="19050">
                      <a:solidFill>
                        <a:srgbClr val="D8232A"/>
                      </a:solidFill>
                      <a:miter lim="400000"/>
                    </a:lnR>
                    <a:lnT w="19050">
                      <a:solidFill>
                        <a:srgbClr val="D8232A"/>
                      </a:solidFill>
                      <a:miter lim="400000"/>
                    </a:lnT>
                    <a:lnB w="19050">
                      <a:solidFill>
                        <a:srgbClr val="D8232A"/>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dirty="0"/>
                    </a:p>
                  </a:txBody>
                  <a:tcPr marL="50800" marR="50800" marT="50800" marB="50800" horzOverflow="overflow">
                    <a:lnL w="19050">
                      <a:solidFill>
                        <a:srgbClr val="D8232A"/>
                      </a:solidFill>
                      <a:miter lim="400000"/>
                    </a:lnL>
                    <a:lnR w="19050">
                      <a:solidFill>
                        <a:srgbClr val="D8232A"/>
                      </a:solidFill>
                      <a:miter lim="400000"/>
                    </a:lnR>
                    <a:lnT w="19050">
                      <a:solidFill>
                        <a:srgbClr val="D8232A"/>
                      </a:solidFill>
                      <a:miter lim="400000"/>
                    </a:lnT>
                    <a:lnB w="19050">
                      <a:solidFill>
                        <a:srgbClr val="D8232A"/>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dirty="0"/>
                    </a:p>
                  </a:txBody>
                  <a:tcPr marL="50800" marR="50800" marT="50800" marB="50800" horzOverflow="overflow">
                    <a:lnL w="19050">
                      <a:solidFill>
                        <a:srgbClr val="D8232A"/>
                      </a:solidFill>
                      <a:miter lim="400000"/>
                    </a:lnL>
                    <a:lnR w="19050">
                      <a:solidFill>
                        <a:srgbClr val="D8232A"/>
                      </a:solidFill>
                      <a:miter lim="400000"/>
                    </a:lnR>
                    <a:lnT w="19050">
                      <a:solidFill>
                        <a:srgbClr val="D8232A"/>
                      </a:solidFill>
                      <a:miter lim="400000"/>
                    </a:lnT>
                    <a:lnB w="19050">
                      <a:solidFill>
                        <a:srgbClr val="D8232A"/>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19050">
                      <a:solidFill>
                        <a:srgbClr val="D8232A"/>
                      </a:solidFill>
                      <a:miter lim="400000"/>
                    </a:lnL>
                    <a:lnR w="19050">
                      <a:solidFill>
                        <a:srgbClr val="D8232A"/>
                      </a:solidFill>
                      <a:miter lim="400000"/>
                    </a:lnR>
                    <a:lnT w="19050">
                      <a:solidFill>
                        <a:srgbClr val="D8232A"/>
                      </a:solidFill>
                      <a:miter lim="400000"/>
                    </a:lnT>
                    <a:lnB w="19050">
                      <a:solidFill>
                        <a:srgbClr val="D8232A"/>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19050">
                      <a:solidFill>
                        <a:srgbClr val="D8232A"/>
                      </a:solidFill>
                      <a:miter lim="400000"/>
                    </a:lnL>
                    <a:lnR w="19050">
                      <a:solidFill>
                        <a:srgbClr val="D8232A"/>
                      </a:solidFill>
                      <a:miter lim="400000"/>
                    </a:lnR>
                    <a:lnT w="19050">
                      <a:solidFill>
                        <a:srgbClr val="D8232A"/>
                      </a:solidFill>
                      <a:miter lim="400000"/>
                    </a:lnT>
                    <a:lnB w="19050">
                      <a:solidFill>
                        <a:srgbClr val="D8232A"/>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19050">
                      <a:solidFill>
                        <a:srgbClr val="D8232A"/>
                      </a:solidFill>
                      <a:miter lim="400000"/>
                    </a:lnL>
                    <a:lnR w="38100">
                      <a:solidFill>
                        <a:srgbClr val="D8232A"/>
                      </a:solidFill>
                      <a:miter lim="400000"/>
                    </a:lnR>
                    <a:lnT w="19050">
                      <a:solidFill>
                        <a:srgbClr val="D8232A"/>
                      </a:solidFill>
                      <a:miter lim="400000"/>
                    </a:lnT>
                    <a:lnB w="19050">
                      <a:solidFill>
                        <a:srgbClr val="D8232A"/>
                      </a:solidFill>
                      <a:miter lim="400000"/>
                    </a:lnB>
                    <a:noFill/>
                  </a:tcPr>
                </a:tc>
              </a:tr>
              <a:tr h="288917">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38100">
                      <a:solidFill>
                        <a:srgbClr val="D8232A"/>
                      </a:solidFill>
                      <a:miter lim="400000"/>
                    </a:lnL>
                    <a:lnR w="19050">
                      <a:solidFill>
                        <a:srgbClr val="D8232A"/>
                      </a:solidFill>
                      <a:miter lim="400000"/>
                    </a:lnR>
                    <a:lnT w="19050">
                      <a:solidFill>
                        <a:srgbClr val="D8232A"/>
                      </a:solidFill>
                      <a:miter lim="400000"/>
                    </a:lnT>
                    <a:lnB w="19050">
                      <a:solidFill>
                        <a:srgbClr val="D8232A"/>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19050">
                      <a:solidFill>
                        <a:srgbClr val="D8232A"/>
                      </a:solidFill>
                      <a:miter lim="400000"/>
                    </a:lnL>
                    <a:lnR w="19050">
                      <a:solidFill>
                        <a:srgbClr val="D8232A"/>
                      </a:solidFill>
                      <a:miter lim="400000"/>
                    </a:lnR>
                    <a:lnT w="19050">
                      <a:solidFill>
                        <a:srgbClr val="D8232A"/>
                      </a:solidFill>
                      <a:miter lim="400000"/>
                    </a:lnT>
                    <a:lnB w="19050">
                      <a:solidFill>
                        <a:srgbClr val="D8232A"/>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19050">
                      <a:solidFill>
                        <a:srgbClr val="D8232A"/>
                      </a:solidFill>
                      <a:miter lim="400000"/>
                    </a:lnL>
                    <a:lnR w="19050">
                      <a:solidFill>
                        <a:srgbClr val="D8232A"/>
                      </a:solidFill>
                      <a:miter lim="400000"/>
                    </a:lnR>
                    <a:lnT w="19050">
                      <a:solidFill>
                        <a:srgbClr val="D8232A"/>
                      </a:solidFill>
                      <a:miter lim="400000"/>
                    </a:lnT>
                    <a:lnB w="19050">
                      <a:solidFill>
                        <a:srgbClr val="D8232A"/>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dirty="0"/>
                    </a:p>
                  </a:txBody>
                  <a:tcPr marL="50800" marR="50800" marT="50800" marB="50800" horzOverflow="overflow">
                    <a:lnL w="19050">
                      <a:solidFill>
                        <a:srgbClr val="D8232A"/>
                      </a:solidFill>
                      <a:miter lim="400000"/>
                    </a:lnL>
                    <a:lnR w="19050">
                      <a:solidFill>
                        <a:srgbClr val="D8232A"/>
                      </a:solidFill>
                      <a:miter lim="400000"/>
                    </a:lnR>
                    <a:lnT w="19050">
                      <a:solidFill>
                        <a:srgbClr val="D8232A"/>
                      </a:solidFill>
                      <a:miter lim="400000"/>
                    </a:lnT>
                    <a:lnB w="19050">
                      <a:solidFill>
                        <a:srgbClr val="D8232A"/>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19050">
                      <a:solidFill>
                        <a:srgbClr val="D8232A"/>
                      </a:solidFill>
                      <a:miter lim="400000"/>
                    </a:lnL>
                    <a:lnR w="19050">
                      <a:solidFill>
                        <a:srgbClr val="D8232A"/>
                      </a:solidFill>
                      <a:miter lim="400000"/>
                    </a:lnR>
                    <a:lnT w="19050">
                      <a:solidFill>
                        <a:srgbClr val="D8232A"/>
                      </a:solidFill>
                      <a:miter lim="400000"/>
                    </a:lnT>
                    <a:lnB w="19050">
                      <a:solidFill>
                        <a:srgbClr val="D8232A"/>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19050">
                      <a:solidFill>
                        <a:srgbClr val="D8232A"/>
                      </a:solidFill>
                      <a:miter lim="400000"/>
                    </a:lnL>
                    <a:lnR w="38100">
                      <a:solidFill>
                        <a:srgbClr val="D8232A"/>
                      </a:solidFill>
                      <a:miter lim="400000"/>
                    </a:lnR>
                    <a:lnT w="19050">
                      <a:solidFill>
                        <a:srgbClr val="D8232A"/>
                      </a:solidFill>
                      <a:miter lim="400000"/>
                    </a:lnT>
                    <a:lnB w="19050">
                      <a:solidFill>
                        <a:srgbClr val="D8232A"/>
                      </a:solidFill>
                      <a:miter lim="400000"/>
                    </a:lnB>
                    <a:noFill/>
                  </a:tcPr>
                </a:tc>
              </a:tr>
              <a:tr h="288917">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38100">
                      <a:solidFill>
                        <a:srgbClr val="D8232A"/>
                      </a:solidFill>
                      <a:miter lim="400000"/>
                    </a:lnL>
                    <a:lnR w="19050">
                      <a:solidFill>
                        <a:srgbClr val="D8232A"/>
                      </a:solidFill>
                      <a:miter lim="400000"/>
                    </a:lnR>
                    <a:lnT w="19050">
                      <a:solidFill>
                        <a:srgbClr val="D8232A"/>
                      </a:solidFill>
                      <a:miter lim="400000"/>
                    </a:lnT>
                    <a:lnB w="19050">
                      <a:solidFill>
                        <a:srgbClr val="D8232A"/>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19050">
                      <a:solidFill>
                        <a:srgbClr val="D8232A"/>
                      </a:solidFill>
                      <a:miter lim="400000"/>
                    </a:lnL>
                    <a:lnR w="19050">
                      <a:solidFill>
                        <a:srgbClr val="D8232A"/>
                      </a:solidFill>
                      <a:miter lim="400000"/>
                    </a:lnR>
                    <a:lnT w="19050">
                      <a:solidFill>
                        <a:srgbClr val="D8232A"/>
                      </a:solidFill>
                      <a:miter lim="400000"/>
                    </a:lnT>
                    <a:lnB w="19050">
                      <a:solidFill>
                        <a:srgbClr val="D8232A"/>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19050">
                      <a:solidFill>
                        <a:srgbClr val="D8232A"/>
                      </a:solidFill>
                      <a:miter lim="400000"/>
                    </a:lnL>
                    <a:lnR w="19050">
                      <a:solidFill>
                        <a:srgbClr val="D8232A"/>
                      </a:solidFill>
                      <a:miter lim="400000"/>
                    </a:lnR>
                    <a:lnT w="19050">
                      <a:solidFill>
                        <a:srgbClr val="D8232A"/>
                      </a:solidFill>
                      <a:miter lim="400000"/>
                    </a:lnT>
                    <a:lnB w="19050">
                      <a:solidFill>
                        <a:srgbClr val="D8232A"/>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dirty="0"/>
                    </a:p>
                  </a:txBody>
                  <a:tcPr marL="50800" marR="50800" marT="50800" marB="50800" horzOverflow="overflow">
                    <a:lnL w="19050">
                      <a:solidFill>
                        <a:srgbClr val="D8232A"/>
                      </a:solidFill>
                      <a:miter lim="400000"/>
                    </a:lnL>
                    <a:lnR w="19050">
                      <a:solidFill>
                        <a:srgbClr val="D8232A"/>
                      </a:solidFill>
                      <a:miter lim="400000"/>
                    </a:lnR>
                    <a:lnT w="19050">
                      <a:solidFill>
                        <a:srgbClr val="D8232A"/>
                      </a:solidFill>
                      <a:miter lim="400000"/>
                    </a:lnT>
                    <a:lnB w="19050">
                      <a:solidFill>
                        <a:srgbClr val="D8232A"/>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19050">
                      <a:solidFill>
                        <a:srgbClr val="D8232A"/>
                      </a:solidFill>
                      <a:miter lim="400000"/>
                    </a:lnL>
                    <a:lnR w="19050">
                      <a:solidFill>
                        <a:srgbClr val="D8232A"/>
                      </a:solidFill>
                      <a:miter lim="400000"/>
                    </a:lnR>
                    <a:lnT w="19050">
                      <a:solidFill>
                        <a:srgbClr val="D8232A"/>
                      </a:solidFill>
                      <a:miter lim="400000"/>
                    </a:lnT>
                    <a:lnB w="19050">
                      <a:solidFill>
                        <a:srgbClr val="D8232A"/>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19050">
                      <a:solidFill>
                        <a:srgbClr val="D8232A"/>
                      </a:solidFill>
                      <a:miter lim="400000"/>
                    </a:lnL>
                    <a:lnR w="38100">
                      <a:solidFill>
                        <a:srgbClr val="D8232A"/>
                      </a:solidFill>
                      <a:miter lim="400000"/>
                    </a:lnR>
                    <a:lnT w="19050">
                      <a:solidFill>
                        <a:srgbClr val="D8232A"/>
                      </a:solidFill>
                      <a:miter lim="400000"/>
                    </a:lnT>
                    <a:lnB w="19050">
                      <a:solidFill>
                        <a:srgbClr val="D8232A"/>
                      </a:solidFill>
                      <a:miter lim="400000"/>
                    </a:lnB>
                    <a:noFill/>
                  </a:tcPr>
                </a:tc>
              </a:tr>
              <a:tr h="288917">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38100">
                      <a:solidFill>
                        <a:srgbClr val="D8232A"/>
                      </a:solidFill>
                      <a:miter lim="400000"/>
                    </a:lnL>
                    <a:lnR w="19050">
                      <a:solidFill>
                        <a:srgbClr val="D8232A"/>
                      </a:solidFill>
                      <a:miter lim="400000"/>
                    </a:lnR>
                    <a:lnT w="19050">
                      <a:solidFill>
                        <a:srgbClr val="D8232A"/>
                      </a:solidFill>
                      <a:miter lim="400000"/>
                    </a:lnT>
                    <a:lnB w="19050">
                      <a:solidFill>
                        <a:srgbClr val="D8232A"/>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19050">
                      <a:solidFill>
                        <a:srgbClr val="D8232A"/>
                      </a:solidFill>
                      <a:miter lim="400000"/>
                    </a:lnL>
                    <a:lnR w="19050">
                      <a:solidFill>
                        <a:srgbClr val="D8232A"/>
                      </a:solidFill>
                      <a:miter lim="400000"/>
                    </a:lnR>
                    <a:lnT w="19050">
                      <a:solidFill>
                        <a:srgbClr val="D8232A"/>
                      </a:solidFill>
                      <a:miter lim="400000"/>
                    </a:lnT>
                    <a:lnB w="19050">
                      <a:solidFill>
                        <a:srgbClr val="D8232A"/>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19050">
                      <a:solidFill>
                        <a:srgbClr val="D8232A"/>
                      </a:solidFill>
                      <a:miter lim="400000"/>
                    </a:lnL>
                    <a:lnR w="19050">
                      <a:solidFill>
                        <a:srgbClr val="D8232A"/>
                      </a:solidFill>
                      <a:miter lim="400000"/>
                    </a:lnR>
                    <a:lnT w="19050">
                      <a:solidFill>
                        <a:srgbClr val="D8232A"/>
                      </a:solidFill>
                      <a:miter lim="400000"/>
                    </a:lnT>
                    <a:lnB w="19050">
                      <a:solidFill>
                        <a:srgbClr val="D8232A"/>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19050">
                      <a:solidFill>
                        <a:srgbClr val="D8232A"/>
                      </a:solidFill>
                      <a:miter lim="400000"/>
                    </a:lnL>
                    <a:lnR w="19050">
                      <a:solidFill>
                        <a:srgbClr val="D8232A"/>
                      </a:solidFill>
                      <a:miter lim="400000"/>
                    </a:lnR>
                    <a:lnT w="19050">
                      <a:solidFill>
                        <a:srgbClr val="D8232A"/>
                      </a:solidFill>
                      <a:miter lim="400000"/>
                    </a:lnT>
                    <a:lnB w="19050">
                      <a:solidFill>
                        <a:srgbClr val="D8232A"/>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dirty="0"/>
                    </a:p>
                  </a:txBody>
                  <a:tcPr marL="50800" marR="50800" marT="50800" marB="50800" horzOverflow="overflow">
                    <a:lnL w="19050">
                      <a:solidFill>
                        <a:srgbClr val="D8232A"/>
                      </a:solidFill>
                      <a:miter lim="400000"/>
                    </a:lnL>
                    <a:lnR w="19050">
                      <a:solidFill>
                        <a:srgbClr val="D8232A"/>
                      </a:solidFill>
                      <a:miter lim="400000"/>
                    </a:lnR>
                    <a:lnT w="19050">
                      <a:solidFill>
                        <a:srgbClr val="D8232A"/>
                      </a:solidFill>
                      <a:miter lim="400000"/>
                    </a:lnT>
                    <a:lnB w="19050">
                      <a:solidFill>
                        <a:srgbClr val="D8232A"/>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dirty="0"/>
                    </a:p>
                  </a:txBody>
                  <a:tcPr marL="50800" marR="50800" marT="50800" marB="50800" horzOverflow="overflow">
                    <a:lnL w="19050">
                      <a:solidFill>
                        <a:srgbClr val="D8232A"/>
                      </a:solidFill>
                      <a:miter lim="400000"/>
                    </a:lnL>
                    <a:lnR w="38100">
                      <a:solidFill>
                        <a:srgbClr val="D8232A"/>
                      </a:solidFill>
                      <a:miter lim="400000"/>
                    </a:lnR>
                    <a:lnT w="19050">
                      <a:solidFill>
                        <a:srgbClr val="D8232A"/>
                      </a:solidFill>
                      <a:miter lim="400000"/>
                    </a:lnT>
                    <a:lnB w="19050">
                      <a:solidFill>
                        <a:srgbClr val="D8232A"/>
                      </a:solidFill>
                      <a:miter lim="400000"/>
                    </a:lnB>
                    <a:noFill/>
                  </a:tcPr>
                </a:tc>
              </a:tr>
              <a:tr h="288917">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38100">
                      <a:solidFill>
                        <a:srgbClr val="D8232A"/>
                      </a:solidFill>
                      <a:miter lim="400000"/>
                    </a:lnL>
                    <a:lnR w="19050">
                      <a:solidFill>
                        <a:srgbClr val="D8232A"/>
                      </a:solidFill>
                      <a:miter lim="400000"/>
                    </a:lnR>
                    <a:lnT w="19050">
                      <a:solidFill>
                        <a:srgbClr val="D8232A"/>
                      </a:solidFill>
                      <a:miter lim="400000"/>
                    </a:lnT>
                    <a:lnB w="38100">
                      <a:solidFill>
                        <a:srgbClr val="D8232A"/>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19050">
                      <a:solidFill>
                        <a:srgbClr val="D8232A"/>
                      </a:solidFill>
                      <a:miter lim="400000"/>
                    </a:lnL>
                    <a:lnR w="19050">
                      <a:solidFill>
                        <a:srgbClr val="D8232A"/>
                      </a:solidFill>
                      <a:miter lim="400000"/>
                    </a:lnR>
                    <a:lnT w="19050">
                      <a:solidFill>
                        <a:srgbClr val="D8232A"/>
                      </a:solidFill>
                      <a:miter lim="400000"/>
                    </a:lnT>
                    <a:lnB w="38100">
                      <a:solidFill>
                        <a:srgbClr val="D8232A"/>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19050">
                      <a:solidFill>
                        <a:srgbClr val="D8232A"/>
                      </a:solidFill>
                      <a:miter lim="400000"/>
                    </a:lnL>
                    <a:lnR w="19050">
                      <a:solidFill>
                        <a:srgbClr val="D8232A"/>
                      </a:solidFill>
                      <a:miter lim="400000"/>
                    </a:lnR>
                    <a:lnT w="19050">
                      <a:solidFill>
                        <a:srgbClr val="D8232A"/>
                      </a:solidFill>
                      <a:miter lim="400000"/>
                    </a:lnT>
                    <a:lnB w="38100">
                      <a:solidFill>
                        <a:srgbClr val="D8232A"/>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19050">
                      <a:solidFill>
                        <a:srgbClr val="D8232A"/>
                      </a:solidFill>
                      <a:miter lim="400000"/>
                    </a:lnL>
                    <a:lnR w="19050">
                      <a:solidFill>
                        <a:srgbClr val="D8232A"/>
                      </a:solidFill>
                      <a:miter lim="400000"/>
                    </a:lnR>
                    <a:lnT w="19050">
                      <a:solidFill>
                        <a:srgbClr val="D8232A"/>
                      </a:solidFill>
                      <a:miter lim="400000"/>
                    </a:lnT>
                    <a:lnB w="38100">
                      <a:solidFill>
                        <a:srgbClr val="D8232A"/>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dirty="0"/>
                    </a:p>
                  </a:txBody>
                  <a:tcPr marL="50800" marR="50800" marT="50800" marB="50800" horzOverflow="overflow">
                    <a:lnL w="19050">
                      <a:solidFill>
                        <a:srgbClr val="D8232A"/>
                      </a:solidFill>
                      <a:miter lim="400000"/>
                    </a:lnL>
                    <a:lnR w="19050">
                      <a:solidFill>
                        <a:srgbClr val="D8232A"/>
                      </a:solidFill>
                      <a:miter lim="400000"/>
                    </a:lnR>
                    <a:lnT w="19050">
                      <a:solidFill>
                        <a:srgbClr val="D8232A"/>
                      </a:solidFill>
                      <a:miter lim="400000"/>
                    </a:lnT>
                    <a:lnB w="38100">
                      <a:solidFill>
                        <a:srgbClr val="D8232A"/>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dirty="0"/>
                    </a:p>
                  </a:txBody>
                  <a:tcPr marL="50800" marR="50800" marT="50800" marB="50800" horzOverflow="overflow">
                    <a:lnL w="19050">
                      <a:solidFill>
                        <a:srgbClr val="D8232A"/>
                      </a:solidFill>
                      <a:miter lim="400000"/>
                    </a:lnL>
                    <a:lnR w="38100">
                      <a:solidFill>
                        <a:srgbClr val="D8232A"/>
                      </a:solidFill>
                      <a:miter lim="400000"/>
                    </a:lnR>
                    <a:lnT w="19050">
                      <a:solidFill>
                        <a:srgbClr val="D8232A"/>
                      </a:solidFill>
                      <a:miter lim="400000"/>
                    </a:lnT>
                    <a:lnB w="38100">
                      <a:solidFill>
                        <a:srgbClr val="D8232A"/>
                      </a:solidFill>
                      <a:miter lim="400000"/>
                    </a:lnB>
                    <a:noFill/>
                  </a:tcPr>
                </a:tc>
              </a:tr>
            </a:tbl>
          </a:graphicData>
        </a:graphic>
      </p:graphicFrame>
      <p:sp>
        <p:nvSpPr>
          <p:cNvPr id="208" name="Shape 208"/>
          <p:cNvSpPr/>
          <p:nvPr/>
        </p:nvSpPr>
        <p:spPr>
          <a:xfrm>
            <a:off x="2666331" y="3211028"/>
            <a:ext cx="1478952" cy="1222274"/>
          </a:xfrm>
          <a:prstGeom prst="ellipse">
            <a:avLst/>
          </a:prstGeom>
          <a:solidFill>
            <a:srgbClr val="0000FF"/>
          </a:solidFill>
          <a:ln w="50800">
            <a:solidFill>
              <a:schemeClr val="accent3">
                <a:lumOff val="44000"/>
              </a:schemeClr>
            </a:solidFill>
          </a:ln>
        </p:spPr>
        <p:txBody>
          <a:bodyPr lIns="38100" tIns="38100" rIns="38100" bIns="38100" anchor="ctr"/>
          <a:lstStyle/>
          <a:p>
            <a:pPr marL="20319" marR="20319" defTabSz="457200">
              <a:defRPr b="0">
                <a:uFill>
                  <a:solidFill>
                    <a:srgbClr val="000000"/>
                  </a:solidFill>
                </a:uFill>
              </a:defRPr>
            </a:pPr>
            <a:endParaRPr/>
          </a:p>
        </p:txBody>
      </p:sp>
      <p:sp>
        <p:nvSpPr>
          <p:cNvPr id="209" name="Shape 209"/>
          <p:cNvSpPr/>
          <p:nvPr/>
        </p:nvSpPr>
        <p:spPr>
          <a:xfrm>
            <a:off x="6640003" y="1764450"/>
            <a:ext cx="1442385" cy="772477"/>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lstStyle/>
          <a:p>
            <a:pPr marL="20319" marR="20319" algn="ctr" defTabSz="457200">
              <a:defRPr sz="2100" b="0">
                <a:uFill>
                  <a:solidFill>
                    <a:srgbClr val="FF2600"/>
                  </a:solidFill>
                </a:uFill>
              </a:defRPr>
            </a:pPr>
            <a:r>
              <a:t>External</a:t>
            </a:r>
          </a:p>
          <a:p>
            <a:pPr marL="20319" marR="20319" algn="ctr" defTabSz="457200">
              <a:defRPr sz="2100" b="0">
                <a:uFill>
                  <a:solidFill>
                    <a:srgbClr val="FF2600"/>
                  </a:solidFill>
                </a:uFill>
              </a:defRPr>
            </a:pPr>
            <a:r>
              <a:t> system</a:t>
            </a:r>
          </a:p>
        </p:txBody>
      </p:sp>
      <p:sp>
        <p:nvSpPr>
          <p:cNvPr id="210" name="Shape 210"/>
          <p:cNvSpPr/>
          <p:nvPr/>
        </p:nvSpPr>
        <p:spPr>
          <a:xfrm>
            <a:off x="1279375" y="5483687"/>
            <a:ext cx="2660457" cy="472614"/>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lstStyle>
            <a:lvl1pPr marL="20319" marR="20319" algn="ctr" defTabSz="457200">
              <a:defRPr sz="2100" b="0">
                <a:uFill>
                  <a:solidFill>
                    <a:srgbClr val="264869"/>
                  </a:solidFill>
                </a:uFill>
              </a:defRPr>
            </a:lvl1pPr>
          </a:lstStyle>
          <a:p>
            <a:r>
              <a:t>Operating system</a:t>
            </a:r>
          </a:p>
        </p:txBody>
      </p:sp>
      <p:sp>
        <p:nvSpPr>
          <p:cNvPr id="211" name="Shape 211"/>
          <p:cNvSpPr/>
          <p:nvPr/>
        </p:nvSpPr>
        <p:spPr>
          <a:xfrm>
            <a:off x="3054350" y="3628509"/>
            <a:ext cx="695271" cy="472614"/>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lstStyle>
            <a:lvl1pPr marL="20319" marR="20319" algn="ctr" defTabSz="457200">
              <a:defRPr sz="2100" b="0">
                <a:solidFill>
                  <a:schemeClr val="accent3">
                    <a:lumOff val="44000"/>
                  </a:schemeClr>
                </a:solidFill>
                <a:uFill>
                  <a:solidFill>
                    <a:schemeClr val="accent3">
                      <a:lumOff val="44000"/>
                    </a:schemeClr>
                  </a:solidFill>
                </a:uFill>
              </a:defRPr>
            </a:lvl1pPr>
          </a:lstStyle>
          <a:p>
            <a:r>
              <a:t>App</a:t>
            </a:r>
          </a:p>
        </p:txBody>
      </p:sp>
      <p:sp>
        <p:nvSpPr>
          <p:cNvPr id="212" name="Shape 212"/>
          <p:cNvSpPr/>
          <p:nvPr/>
        </p:nvSpPr>
        <p:spPr>
          <a:xfrm>
            <a:off x="2091027" y="4665038"/>
            <a:ext cx="763005" cy="472613"/>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lstStyle>
            <a:lvl1pPr marL="20319" marR="20319" algn="ctr" defTabSz="457200">
              <a:defRPr sz="2100">
                <a:solidFill>
                  <a:srgbClr val="D8232A"/>
                </a:solidFill>
                <a:uFill>
                  <a:solidFill>
                    <a:srgbClr val="00A3D7"/>
                  </a:solidFill>
                </a:uFill>
              </a:defRPr>
            </a:lvl1pPr>
          </a:lstStyle>
          <a:p>
            <a:r>
              <a:t>JVM</a:t>
            </a:r>
          </a:p>
        </p:txBody>
      </p:sp>
      <p:sp>
        <p:nvSpPr>
          <p:cNvPr id="213" name="Shape 213"/>
          <p:cNvSpPr/>
          <p:nvPr/>
        </p:nvSpPr>
        <p:spPr>
          <a:xfrm rot="17735078">
            <a:off x="4742374" y="2389188"/>
            <a:ext cx="1170920" cy="2299907"/>
          </a:xfrm>
          <a:custGeom>
            <a:avLst/>
            <a:gdLst/>
            <a:ahLst/>
            <a:cxnLst>
              <a:cxn ang="0">
                <a:pos x="wd2" y="hd2"/>
              </a:cxn>
              <a:cxn ang="5400000">
                <a:pos x="wd2" y="hd2"/>
              </a:cxn>
              <a:cxn ang="10800000">
                <a:pos x="wd2" y="hd2"/>
              </a:cxn>
              <a:cxn ang="16200000">
                <a:pos x="wd2" y="hd2"/>
              </a:cxn>
            </a:cxnLst>
            <a:rect l="0" t="0" r="r" b="b"/>
            <a:pathLst>
              <a:path w="17600" h="21600" extrusionOk="0">
                <a:moveTo>
                  <a:pt x="0" y="0"/>
                </a:moveTo>
                <a:cubicBezTo>
                  <a:pt x="21600" y="11808"/>
                  <a:pt x="17239" y="21600"/>
                  <a:pt x="17239" y="21600"/>
                </a:cubicBezTo>
              </a:path>
            </a:pathLst>
          </a:custGeom>
          <a:ln w="50800">
            <a:solidFill>
              <a:srgbClr val="000000"/>
            </a:solidFill>
            <a:custDash>
              <a:ds d="200000" sp="200000"/>
            </a:custDash>
            <a:tailEnd type="stealth"/>
          </a:ln>
        </p:spPr>
        <p:txBody>
          <a:bodyPr lIns="38100" tIns="38100" rIns="38100" bIns="38100" anchor="ctr"/>
          <a:lstStyle/>
          <a:p>
            <a:pPr algn="ctr" defTabSz="584200">
              <a:defRPr sz="4200" b="0">
                <a:latin typeface="Gill Sans"/>
                <a:ea typeface="Gill Sans"/>
                <a:cs typeface="Gill Sans"/>
                <a:sym typeface="Gill Sans"/>
              </a:defRPr>
            </a:pPr>
            <a:endParaRPr/>
          </a:p>
        </p:txBody>
      </p:sp>
      <p:sp>
        <p:nvSpPr>
          <p:cNvPr id="214" name="Shape 214"/>
          <p:cNvSpPr/>
          <p:nvPr/>
        </p:nvSpPr>
        <p:spPr>
          <a:xfrm rot="6932961">
            <a:off x="4773179" y="2797430"/>
            <a:ext cx="1236054" cy="2275044"/>
          </a:xfrm>
          <a:custGeom>
            <a:avLst/>
            <a:gdLst/>
            <a:ahLst/>
            <a:cxnLst>
              <a:cxn ang="0">
                <a:pos x="wd2" y="hd2"/>
              </a:cxn>
              <a:cxn ang="5400000">
                <a:pos x="wd2" y="hd2"/>
              </a:cxn>
              <a:cxn ang="10800000">
                <a:pos x="wd2" y="hd2"/>
              </a:cxn>
              <a:cxn ang="16200000">
                <a:pos x="wd2" y="hd2"/>
              </a:cxn>
            </a:cxnLst>
            <a:rect l="0" t="0" r="r" b="b"/>
            <a:pathLst>
              <a:path w="20760" h="21600" extrusionOk="0">
                <a:moveTo>
                  <a:pt x="0" y="0"/>
                </a:moveTo>
                <a:cubicBezTo>
                  <a:pt x="12192" y="5895"/>
                  <a:pt x="17448" y="11324"/>
                  <a:pt x="19575" y="15337"/>
                </a:cubicBezTo>
                <a:cubicBezTo>
                  <a:pt x="21600" y="19157"/>
                  <a:pt x="20418" y="21600"/>
                  <a:pt x="20409" y="21600"/>
                </a:cubicBezTo>
              </a:path>
            </a:pathLst>
          </a:custGeom>
          <a:ln w="50800">
            <a:solidFill>
              <a:srgbClr val="000000"/>
            </a:solidFill>
            <a:custDash>
              <a:ds d="200000" sp="200000"/>
            </a:custDash>
            <a:tailEnd type="stealth"/>
          </a:ln>
        </p:spPr>
        <p:txBody>
          <a:bodyPr lIns="38100" tIns="38100" rIns="38100" bIns="38100" anchor="ctr"/>
          <a:lstStyle/>
          <a:p>
            <a:pPr algn="ctr" defTabSz="584200">
              <a:defRPr sz="4200" b="0">
                <a:latin typeface="Gill Sans"/>
                <a:ea typeface="Gill Sans"/>
                <a:cs typeface="Gill Sans"/>
                <a:sym typeface="Gill Sans"/>
              </a:defRPr>
            </a:pPr>
            <a:endParaRPr/>
          </a:p>
        </p:txBody>
      </p:sp>
      <p:sp>
        <p:nvSpPr>
          <p:cNvPr id="215" name="Shape 215"/>
          <p:cNvSpPr/>
          <p:nvPr/>
        </p:nvSpPr>
        <p:spPr>
          <a:xfrm>
            <a:off x="1571967" y="1337846"/>
            <a:ext cx="1258131" cy="2110904"/>
          </a:xfrm>
          <a:prstGeom prst="line">
            <a:avLst/>
          </a:prstGeom>
          <a:ln w="50800">
            <a:solidFill>
              <a:srgbClr val="000000"/>
            </a:solidFill>
            <a:custDash>
              <a:ds d="200000" sp="200000"/>
            </a:custDash>
            <a:tailEnd type="stealth"/>
          </a:ln>
        </p:spPr>
        <p:txBody>
          <a:bodyPr lIns="0" tIns="0" rIns="0" bIns="0"/>
          <a:lstStyle/>
          <a:p>
            <a:pPr defTabSz="228600">
              <a:defRPr sz="1200" b="0">
                <a:latin typeface="+mj-lt"/>
                <a:ea typeface="+mj-ea"/>
                <a:cs typeface="+mj-cs"/>
                <a:sym typeface="Helvetica"/>
              </a:defRPr>
            </a:pPr>
            <a:endParaRPr/>
          </a:p>
        </p:txBody>
      </p:sp>
      <p:sp>
        <p:nvSpPr>
          <p:cNvPr id="216" name="Shape 216"/>
          <p:cNvSpPr/>
          <p:nvPr/>
        </p:nvSpPr>
        <p:spPr>
          <a:xfrm>
            <a:off x="1938649" y="1337846"/>
            <a:ext cx="1115182" cy="1939787"/>
          </a:xfrm>
          <a:prstGeom prst="line">
            <a:avLst/>
          </a:prstGeom>
          <a:ln w="50800">
            <a:solidFill>
              <a:srgbClr val="000000"/>
            </a:solidFill>
            <a:custDash>
              <a:ds d="200000" sp="200000"/>
            </a:custDash>
            <a:tailEnd type="stealth"/>
          </a:ln>
        </p:spPr>
        <p:txBody>
          <a:bodyPr lIns="0" tIns="0" rIns="0" bIns="0"/>
          <a:lstStyle/>
          <a:p>
            <a:pPr defTabSz="228600">
              <a:defRPr sz="1200" b="0">
                <a:latin typeface="+mj-lt"/>
                <a:ea typeface="+mj-ea"/>
                <a:cs typeface="+mj-cs"/>
                <a:sym typeface="Helvetica"/>
              </a:defRPr>
            </a:pPr>
            <a:endParaRPr/>
          </a:p>
        </p:txBody>
      </p:sp>
      <p:sp>
        <p:nvSpPr>
          <p:cNvPr id="217" name="Shape 217"/>
          <p:cNvSpPr/>
          <p:nvPr/>
        </p:nvSpPr>
        <p:spPr>
          <a:xfrm>
            <a:off x="2305331" y="1337846"/>
            <a:ext cx="1072068" cy="1878243"/>
          </a:xfrm>
          <a:prstGeom prst="line">
            <a:avLst/>
          </a:prstGeom>
          <a:ln w="50800">
            <a:solidFill>
              <a:srgbClr val="000000"/>
            </a:solidFill>
            <a:custDash>
              <a:ds d="200000" sp="200000"/>
            </a:custDash>
            <a:tailEnd type="stealth"/>
          </a:ln>
        </p:spPr>
        <p:txBody>
          <a:bodyPr lIns="0" tIns="0" rIns="0" bIns="0"/>
          <a:lstStyle/>
          <a:p>
            <a:pPr defTabSz="228600">
              <a:defRPr sz="1200" b="0">
                <a:latin typeface="+mj-lt"/>
                <a:ea typeface="+mj-ea"/>
                <a:cs typeface="+mj-cs"/>
                <a:sym typeface="Helvetica"/>
              </a:defRPr>
            </a:pPr>
            <a:endParaRPr/>
          </a:p>
        </p:txBody>
      </p:sp>
      <p:sp>
        <p:nvSpPr>
          <p:cNvPr id="218" name="Shape 218"/>
          <p:cNvSpPr/>
          <p:nvPr/>
        </p:nvSpPr>
        <p:spPr>
          <a:xfrm>
            <a:off x="1571967" y="1337846"/>
            <a:ext cx="704049" cy="1180688"/>
          </a:xfrm>
          <a:prstGeom prst="line">
            <a:avLst/>
          </a:prstGeom>
          <a:ln w="508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219" name="Shape 219"/>
          <p:cNvSpPr/>
          <p:nvPr/>
        </p:nvSpPr>
        <p:spPr>
          <a:xfrm>
            <a:off x="1938649" y="1337846"/>
            <a:ext cx="1115182" cy="1939787"/>
          </a:xfrm>
          <a:prstGeom prst="line">
            <a:avLst/>
          </a:prstGeom>
          <a:ln w="50800">
            <a:solidFill>
              <a:srgbClr val="000000"/>
            </a:solidFill>
            <a:custDash>
              <a:ds d="200000" sp="200000"/>
            </a:custDash>
          </a:ln>
        </p:spPr>
        <p:txBody>
          <a:bodyPr lIns="0" tIns="0" rIns="0" bIns="0"/>
          <a:lstStyle/>
          <a:p>
            <a:pPr defTabSz="228600">
              <a:defRPr sz="1200" b="0">
                <a:latin typeface="+mj-lt"/>
                <a:ea typeface="+mj-ea"/>
                <a:cs typeface="+mj-cs"/>
                <a:sym typeface="Helvetica"/>
              </a:defRPr>
            </a:pPr>
            <a:endParaRPr/>
          </a:p>
        </p:txBody>
      </p:sp>
      <p:sp>
        <p:nvSpPr>
          <p:cNvPr id="220" name="Shape 220"/>
          <p:cNvSpPr/>
          <p:nvPr/>
        </p:nvSpPr>
        <p:spPr>
          <a:xfrm>
            <a:off x="2305331" y="1337846"/>
            <a:ext cx="1072068" cy="1878243"/>
          </a:xfrm>
          <a:prstGeom prst="line">
            <a:avLst/>
          </a:prstGeom>
          <a:ln w="50800">
            <a:solidFill>
              <a:srgbClr val="000000"/>
            </a:solidFill>
            <a:custDash>
              <a:ds d="200000" sp="200000"/>
            </a:custDash>
          </a:ln>
        </p:spPr>
        <p:txBody>
          <a:bodyPr lIns="0" tIns="0" rIns="0" bIns="0"/>
          <a:lstStyle/>
          <a:p>
            <a:pPr defTabSz="228600">
              <a:defRPr sz="1200" b="0">
                <a:latin typeface="+mj-lt"/>
                <a:ea typeface="+mj-ea"/>
                <a:cs typeface="+mj-cs"/>
                <a:sym typeface="Helvetica"/>
              </a:defRPr>
            </a:pPr>
            <a:endParaRPr/>
          </a:p>
        </p:txBody>
      </p:sp>
      <p:sp>
        <p:nvSpPr>
          <p:cNvPr id="221" name="Shape 221"/>
          <p:cNvSpPr/>
          <p:nvPr/>
        </p:nvSpPr>
        <p:spPr>
          <a:xfrm>
            <a:off x="1938649" y="1337846"/>
            <a:ext cx="688198" cy="1186370"/>
          </a:xfrm>
          <a:prstGeom prst="line">
            <a:avLst/>
          </a:prstGeom>
          <a:ln w="508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222" name="Shape 222"/>
          <p:cNvSpPr/>
          <p:nvPr/>
        </p:nvSpPr>
        <p:spPr>
          <a:xfrm>
            <a:off x="2305331" y="1337846"/>
            <a:ext cx="679078" cy="1180211"/>
          </a:xfrm>
          <a:prstGeom prst="line">
            <a:avLst/>
          </a:prstGeom>
          <a:ln w="508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223" name="Shape 223"/>
          <p:cNvSpPr/>
          <p:nvPr/>
        </p:nvSpPr>
        <p:spPr>
          <a:xfrm rot="17735078">
            <a:off x="5574669" y="2618730"/>
            <a:ext cx="484865" cy="1545048"/>
          </a:xfrm>
          <a:custGeom>
            <a:avLst/>
            <a:gdLst/>
            <a:ahLst/>
            <a:cxnLst>
              <a:cxn ang="0">
                <a:pos x="wd2" y="hd2"/>
              </a:cxn>
              <a:cxn ang="5400000">
                <a:pos x="wd2" y="hd2"/>
              </a:cxn>
              <a:cxn ang="10800000">
                <a:pos x="wd2" y="hd2"/>
              </a:cxn>
              <a:cxn ang="16200000">
                <a:pos x="wd2" y="hd2"/>
              </a:cxn>
            </a:cxnLst>
            <a:rect l="0" t="0" r="r" b="b"/>
            <a:pathLst>
              <a:path w="16156" h="21600" extrusionOk="0">
                <a:moveTo>
                  <a:pt x="0" y="0"/>
                </a:moveTo>
                <a:cubicBezTo>
                  <a:pt x="21600" y="12443"/>
                  <a:pt x="15301" y="21600"/>
                  <a:pt x="15301" y="21600"/>
                </a:cubicBezTo>
              </a:path>
            </a:pathLst>
          </a:custGeom>
          <a:ln w="50800">
            <a:solidFill>
              <a:srgbClr val="000000"/>
            </a:solidFill>
            <a:tailEnd type="stealth"/>
          </a:ln>
        </p:spPr>
        <p:txBody>
          <a:bodyPr lIns="38100" tIns="38100" rIns="38100" bIns="38100" anchor="ctr"/>
          <a:lstStyle/>
          <a:p>
            <a:pPr algn="ctr" defTabSz="584200">
              <a:defRPr sz="4200" b="0">
                <a:latin typeface="Gill Sans"/>
                <a:ea typeface="Gill Sans"/>
                <a:cs typeface="Gill Sans"/>
                <a:sym typeface="Gill Sans"/>
              </a:defRPr>
            </a:pPr>
            <a:endParaRPr/>
          </a:p>
        </p:txBody>
      </p:sp>
      <p:sp>
        <p:nvSpPr>
          <p:cNvPr id="224" name="Shape 224"/>
          <p:cNvSpPr/>
          <p:nvPr/>
        </p:nvSpPr>
        <p:spPr>
          <a:xfrm rot="6932961">
            <a:off x="5333261" y="3386180"/>
            <a:ext cx="1062425" cy="1352237"/>
          </a:xfrm>
          <a:custGeom>
            <a:avLst/>
            <a:gdLst/>
            <a:ahLst/>
            <a:cxnLst>
              <a:cxn ang="0">
                <a:pos x="wd2" y="hd2"/>
              </a:cxn>
              <a:cxn ang="5400000">
                <a:pos x="wd2" y="hd2"/>
              </a:cxn>
              <a:cxn ang="10800000">
                <a:pos x="wd2" y="hd2"/>
              </a:cxn>
              <a:cxn ang="16200000">
                <a:pos x="wd2" y="hd2"/>
              </a:cxn>
            </a:cxnLst>
            <a:rect l="0" t="0" r="r" b="b"/>
            <a:pathLst>
              <a:path w="21591" h="21600" extrusionOk="0">
                <a:moveTo>
                  <a:pt x="0" y="0"/>
                </a:moveTo>
                <a:cubicBezTo>
                  <a:pt x="8140" y="5903"/>
                  <a:pt x="13663" y="11239"/>
                  <a:pt x="17235" y="15288"/>
                </a:cubicBezTo>
                <a:cubicBezTo>
                  <a:pt x="20534" y="19026"/>
                  <a:pt x="21600" y="21600"/>
                  <a:pt x="21590" y="21600"/>
                </a:cubicBezTo>
              </a:path>
            </a:pathLst>
          </a:custGeom>
          <a:ln w="50800">
            <a:solidFill>
              <a:srgbClr val="000000"/>
            </a:solidFill>
          </a:ln>
        </p:spPr>
        <p:txBody>
          <a:bodyPr lIns="38100" tIns="38100" rIns="38100" bIns="38100" anchor="ctr"/>
          <a:lstStyle/>
          <a:p>
            <a:pPr algn="ctr" defTabSz="584200">
              <a:defRPr sz="4200" b="0">
                <a:latin typeface="Gill Sans"/>
                <a:ea typeface="Gill Sans"/>
                <a:cs typeface="Gill Sans"/>
                <a:sym typeface="Gill Sans"/>
              </a:defRPr>
            </a:pPr>
            <a:endParaRPr/>
          </a:p>
        </p:txBody>
      </p:sp>
      <p:sp>
        <p:nvSpPr>
          <p:cNvPr id="225" name="Shape 225"/>
          <p:cNvSpPr/>
          <p:nvPr/>
        </p:nvSpPr>
        <p:spPr>
          <a:xfrm>
            <a:off x="1236271" y="1206500"/>
            <a:ext cx="1540066" cy="562246"/>
          </a:xfrm>
          <a:prstGeom prst="rect">
            <a:avLst/>
          </a:prstGeom>
          <a:solidFill>
            <a:schemeClr val="accent3">
              <a:lumOff val="44000"/>
            </a:schemeClr>
          </a:solidFill>
          <a:ln w="3175"/>
        </p:spPr>
        <p:txBody>
          <a:bodyPr lIns="38100" tIns="38100" rIns="38100" bIns="38100" anchor="ctr"/>
          <a:lstStyle/>
          <a:p>
            <a:pPr marL="20319" marR="20319" defTabSz="457200">
              <a:defRPr b="0">
                <a:uFill>
                  <a:solidFill>
                    <a:srgbClr val="000000"/>
                  </a:solidFill>
                </a:uFill>
              </a:defRPr>
            </a:pPr>
            <a:endParaRPr/>
          </a:p>
        </p:txBody>
      </p:sp>
      <p:sp>
        <p:nvSpPr>
          <p:cNvPr id="226" name="Shape 226"/>
          <p:cNvSpPr/>
          <p:nvPr/>
        </p:nvSpPr>
        <p:spPr>
          <a:xfrm>
            <a:off x="1046513" y="1365395"/>
            <a:ext cx="2411163" cy="472613"/>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lstStyle>
            <a:lvl1pPr marL="20319" marR="20319" algn="ctr" defTabSz="457200">
              <a:defRPr sz="2100" b="0">
                <a:uFill>
                  <a:solidFill>
                    <a:srgbClr val="000000"/>
                  </a:solidFill>
                </a:uFill>
              </a:defRPr>
            </a:lvl1pPr>
          </a:lstStyle>
          <a:p>
            <a:r>
              <a:t>Incoming traffic</a:t>
            </a:r>
          </a:p>
        </p:txBody>
      </p:sp>
      <p:sp>
        <p:nvSpPr>
          <p:cNvPr id="227" name="Shape 227"/>
          <p:cNvSpPr/>
          <p:nvPr/>
        </p:nvSpPr>
        <p:spPr>
          <a:xfrm>
            <a:off x="1588248" y="2502109"/>
            <a:ext cx="3449294" cy="2863552"/>
          </a:xfrm>
          <a:prstGeom prst="roundRect">
            <a:avLst>
              <a:gd name="adj" fmla="val 3201"/>
            </a:avLst>
          </a:prstGeom>
          <a:ln w="76200">
            <a:solidFill>
              <a:srgbClr val="8A8A89"/>
            </a:solidFill>
          </a:ln>
        </p:spPr>
        <p:txBody>
          <a:bodyPr lIns="38100" tIns="38100" rIns="38100" bIns="38100" anchor="ctr"/>
          <a:lstStyle/>
          <a:p>
            <a:pPr marL="20319" marR="20319" defTabSz="457200">
              <a:defRPr b="0">
                <a:uFill>
                  <a:solidFill>
                    <a:srgbClr val="000000"/>
                  </a:solidFill>
                </a:uFill>
              </a:defRPr>
            </a:pPr>
            <a:endParaRPr/>
          </a:p>
        </p:txBody>
      </p:sp>
      <p:sp>
        <p:nvSpPr>
          <p:cNvPr id="228" name="Shape 228"/>
          <p:cNvSpPr/>
          <p:nvPr/>
        </p:nvSpPr>
        <p:spPr>
          <a:xfrm>
            <a:off x="6639673" y="2502109"/>
            <a:ext cx="1478952" cy="2863552"/>
          </a:xfrm>
          <a:prstGeom prst="roundRect">
            <a:avLst>
              <a:gd name="adj" fmla="val 6198"/>
            </a:avLst>
          </a:prstGeom>
          <a:solidFill>
            <a:srgbClr val="BFC0BF"/>
          </a:solidFill>
          <a:ln w="3175"/>
        </p:spPr>
        <p:txBody>
          <a:bodyPr lIns="38100" tIns="38100" rIns="38100" bIns="38100" anchor="ctr"/>
          <a:lstStyle/>
          <a:p>
            <a:pPr marL="20319" marR="20319" defTabSz="457200">
              <a:defRPr b="0">
                <a:solidFill>
                  <a:srgbClr val="FF4300"/>
                </a:solidFill>
                <a:uFill>
                  <a:solidFill>
                    <a:srgbClr val="FF4300"/>
                  </a:solidFill>
                </a:uFill>
              </a:defRPr>
            </a:pPr>
            <a:endParaRPr/>
          </a:p>
        </p:txBody>
      </p:sp>
    </p:spTree>
    <p:extLst>
      <p:ext uri="{BB962C8B-B14F-4D97-AF65-F5344CB8AC3E}">
        <p14:creationId xmlns:p14="http://schemas.microsoft.com/office/powerpoint/2010/main" val="271949048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JVM / GC</a:t>
            </a:r>
            <a:endParaRPr lang="en-US" dirty="0"/>
          </a:p>
        </p:txBody>
      </p:sp>
      <p:sp>
        <p:nvSpPr>
          <p:cNvPr id="3" name="Content Placeholder 2"/>
          <p:cNvSpPr>
            <a:spLocks noGrp="1"/>
          </p:cNvSpPr>
          <p:nvPr>
            <p:ph idx="1"/>
          </p:nvPr>
        </p:nvSpPr>
        <p:spPr/>
        <p:txBody>
          <a:bodyPr/>
          <a:lstStyle/>
          <a:p>
            <a:r>
              <a:rPr lang="en-US" dirty="0" smtClean="0"/>
              <a:t>If JVM is the source of </a:t>
            </a:r>
            <a:r>
              <a:rPr lang="en-US" dirty="0" err="1" smtClean="0"/>
              <a:t>perf</a:t>
            </a:r>
            <a:r>
              <a:rPr lang="en-US" dirty="0" smtClean="0"/>
              <a:t> problem then usually GC</a:t>
            </a:r>
          </a:p>
          <a:p>
            <a:pPr lvl="2"/>
            <a:r>
              <a:rPr lang="en-US" dirty="0" smtClean="0"/>
              <a:t>occasionally </a:t>
            </a:r>
            <a:r>
              <a:rPr lang="en-US" dirty="0"/>
              <a:t>other subsystems can cause </a:t>
            </a:r>
            <a:r>
              <a:rPr lang="en-US" dirty="0" smtClean="0"/>
              <a:t>bottlenecks</a:t>
            </a:r>
          </a:p>
          <a:p>
            <a:pPr lvl="1"/>
            <a:endParaRPr lang="en-US" dirty="0"/>
          </a:p>
          <a:p>
            <a:r>
              <a:rPr lang="en-US" dirty="0"/>
              <a:t>Solving these issues &amp; tuning GC is non-trivial</a:t>
            </a:r>
          </a:p>
          <a:p>
            <a:pPr lvl="2"/>
            <a:r>
              <a:rPr lang="en-US" dirty="0"/>
              <a:t>t</a:t>
            </a:r>
            <a:r>
              <a:rPr lang="en-US" dirty="0" smtClean="0"/>
              <a:t>ooling is usually essential</a:t>
            </a:r>
          </a:p>
          <a:p>
            <a:pPr lvl="1"/>
            <a:endParaRPr lang="en-US" dirty="0"/>
          </a:p>
          <a:p>
            <a:r>
              <a:rPr lang="en-US" dirty="0"/>
              <a:t>Use an up to date JVM</a:t>
            </a:r>
          </a:p>
          <a:p>
            <a:pPr lvl="2"/>
            <a:r>
              <a:rPr lang="en-US" dirty="0"/>
              <a:t>Oracle JDK 6 &amp; 7 are EOL (&amp; 6 is a </a:t>
            </a:r>
            <a:r>
              <a:rPr lang="en-US" u="sng" dirty="0"/>
              <a:t>critical</a:t>
            </a:r>
            <a:r>
              <a:rPr lang="en-US" dirty="0"/>
              <a:t> PROD risk</a:t>
            </a:r>
            <a:r>
              <a:rPr lang="en-US" u="sng" dirty="0"/>
              <a:t>)</a:t>
            </a:r>
          </a:p>
          <a:p>
            <a:pPr lvl="2"/>
            <a:r>
              <a:rPr lang="en-US" dirty="0"/>
              <a:t>JDK 7 is 20-30% faster than 6 (&amp; JDK 8 is 20% faster again)</a:t>
            </a:r>
          </a:p>
          <a:p>
            <a:pPr lvl="2"/>
            <a:r>
              <a:rPr lang="en-US" dirty="0"/>
              <a:t>JDK 8 has features with major performance </a:t>
            </a:r>
            <a:r>
              <a:rPr lang="en-US" dirty="0" smtClean="0"/>
              <a:t>increases</a:t>
            </a:r>
          </a:p>
          <a:p>
            <a:pPr lvl="1"/>
            <a:endParaRPr lang="en-US" dirty="0"/>
          </a:p>
          <a:p>
            <a:r>
              <a:rPr lang="en-US" dirty="0" smtClean="0"/>
              <a:t>All performance-sensitive apps should be on JDK 8</a:t>
            </a:r>
            <a:endParaRPr lang="en-US" dirty="0"/>
          </a:p>
        </p:txBody>
      </p:sp>
    </p:spTree>
    <p:extLst>
      <p:ext uri="{BB962C8B-B14F-4D97-AF65-F5344CB8AC3E}">
        <p14:creationId xmlns:p14="http://schemas.microsoft.com/office/powerpoint/2010/main" val="2968467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Shape 230"/>
          <p:cNvSpPr>
            <a:spLocks noGrp="1"/>
          </p:cNvSpPr>
          <p:nvPr>
            <p:ph type="title"/>
          </p:nvPr>
        </p:nvSpPr>
        <p:spPr>
          <a:prstGeom prst="rect">
            <a:avLst/>
          </a:prstGeom>
        </p:spPr>
        <p:txBody>
          <a:bodyPr/>
          <a:lstStyle>
            <a:lvl1pPr defTabSz="841247">
              <a:defRPr sz="2576"/>
            </a:lvl1pPr>
          </a:lstStyle>
          <a:p>
            <a:r>
              <a:rPr lang="en-AU" dirty="0" smtClean="0"/>
              <a:t>Application Code</a:t>
            </a:r>
            <a:endParaRPr dirty="0"/>
          </a:p>
        </p:txBody>
      </p:sp>
      <p:graphicFrame>
        <p:nvGraphicFramePr>
          <p:cNvPr id="231" name="Table 231"/>
          <p:cNvGraphicFramePr/>
          <p:nvPr>
            <p:extLst>
              <p:ext uri="{D42A27DB-BD31-4B8C-83A1-F6EECF244321}">
                <p14:modId xmlns:p14="http://schemas.microsoft.com/office/powerpoint/2010/main" val="1026716593"/>
              </p:ext>
            </p:extLst>
          </p:nvPr>
        </p:nvGraphicFramePr>
        <p:xfrm>
          <a:off x="2245054" y="2931535"/>
          <a:ext cx="2203686" cy="1733502"/>
        </p:xfrm>
        <a:graphic>
          <a:graphicData uri="http://schemas.openxmlformats.org/drawingml/2006/table">
            <a:tbl>
              <a:tblPr/>
              <a:tblGrid>
                <a:gridCol w="367281"/>
                <a:gridCol w="367281"/>
                <a:gridCol w="367281"/>
                <a:gridCol w="367281"/>
                <a:gridCol w="367281"/>
                <a:gridCol w="367281"/>
              </a:tblGrid>
              <a:tr h="288917">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dirty="0"/>
                    </a:p>
                  </a:txBody>
                  <a:tcPr marL="50800" marR="50800" marT="50800" marB="50800" horzOverflow="overflow">
                    <a:lnL w="38100">
                      <a:solidFill>
                        <a:srgbClr val="0000FF"/>
                      </a:solidFill>
                      <a:miter lim="400000"/>
                    </a:lnL>
                    <a:lnR w="19050">
                      <a:solidFill>
                        <a:srgbClr val="0000FF"/>
                      </a:solidFill>
                      <a:miter lim="400000"/>
                    </a:lnR>
                    <a:lnT w="3810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dirty="0"/>
                    </a:p>
                  </a:txBody>
                  <a:tcPr marL="50800" marR="50800" marT="50800" marB="50800" horzOverflow="overflow">
                    <a:lnL w="19050">
                      <a:solidFill>
                        <a:srgbClr val="0000FF"/>
                      </a:solidFill>
                      <a:miter lim="400000"/>
                    </a:lnL>
                    <a:lnR w="19050">
                      <a:solidFill>
                        <a:srgbClr val="0000FF"/>
                      </a:solidFill>
                      <a:miter lim="400000"/>
                    </a:lnR>
                    <a:lnT w="3810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19050">
                      <a:solidFill>
                        <a:srgbClr val="0000FF"/>
                      </a:solidFill>
                      <a:miter lim="400000"/>
                    </a:lnL>
                    <a:lnR w="19050">
                      <a:solidFill>
                        <a:srgbClr val="0000FF"/>
                      </a:solidFill>
                      <a:miter lim="400000"/>
                    </a:lnR>
                    <a:lnT w="3810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19050">
                      <a:solidFill>
                        <a:srgbClr val="0000FF"/>
                      </a:solidFill>
                      <a:miter lim="400000"/>
                    </a:lnL>
                    <a:lnR w="19050">
                      <a:solidFill>
                        <a:srgbClr val="0000FF"/>
                      </a:solidFill>
                      <a:miter lim="400000"/>
                    </a:lnR>
                    <a:lnT w="3810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19050">
                      <a:solidFill>
                        <a:srgbClr val="0000FF"/>
                      </a:solidFill>
                      <a:miter lim="400000"/>
                    </a:lnL>
                    <a:lnR w="19050">
                      <a:solidFill>
                        <a:srgbClr val="0000FF"/>
                      </a:solidFill>
                      <a:miter lim="400000"/>
                    </a:lnR>
                    <a:lnT w="3810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19050">
                      <a:solidFill>
                        <a:srgbClr val="0000FF"/>
                      </a:solidFill>
                      <a:miter lim="400000"/>
                    </a:lnL>
                    <a:lnR w="38100">
                      <a:solidFill>
                        <a:srgbClr val="0000FF"/>
                      </a:solidFill>
                      <a:miter lim="400000"/>
                    </a:lnR>
                    <a:lnT w="38100">
                      <a:solidFill>
                        <a:srgbClr val="0000FF"/>
                      </a:solidFill>
                      <a:miter lim="400000"/>
                    </a:lnT>
                    <a:lnB w="19050">
                      <a:solidFill>
                        <a:srgbClr val="0000FF"/>
                      </a:solidFill>
                      <a:miter lim="400000"/>
                    </a:lnB>
                    <a:noFill/>
                  </a:tcPr>
                </a:tc>
              </a:tr>
              <a:tr h="288917">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38100">
                      <a:solidFill>
                        <a:srgbClr val="0000FF"/>
                      </a:solidFill>
                      <a:miter lim="400000"/>
                    </a:lnL>
                    <a:lnR w="19050">
                      <a:solidFill>
                        <a:srgbClr val="0000FF"/>
                      </a:solidFill>
                      <a:miter lim="400000"/>
                    </a:lnR>
                    <a:lnT w="1905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19050">
                      <a:solidFill>
                        <a:srgbClr val="0000FF"/>
                      </a:solidFill>
                      <a:miter lim="400000"/>
                    </a:lnL>
                    <a:lnR w="19050">
                      <a:solidFill>
                        <a:srgbClr val="0000FF"/>
                      </a:solidFill>
                      <a:miter lim="400000"/>
                    </a:lnR>
                    <a:lnT w="1905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19050">
                      <a:solidFill>
                        <a:srgbClr val="0000FF"/>
                      </a:solidFill>
                      <a:miter lim="400000"/>
                    </a:lnL>
                    <a:lnR w="19050">
                      <a:solidFill>
                        <a:srgbClr val="0000FF"/>
                      </a:solidFill>
                      <a:miter lim="400000"/>
                    </a:lnR>
                    <a:lnT w="1905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19050">
                      <a:solidFill>
                        <a:srgbClr val="0000FF"/>
                      </a:solidFill>
                      <a:miter lim="400000"/>
                    </a:lnL>
                    <a:lnR w="19050">
                      <a:solidFill>
                        <a:srgbClr val="0000FF"/>
                      </a:solidFill>
                      <a:miter lim="400000"/>
                    </a:lnR>
                    <a:lnT w="1905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19050">
                      <a:solidFill>
                        <a:srgbClr val="0000FF"/>
                      </a:solidFill>
                      <a:miter lim="400000"/>
                    </a:lnL>
                    <a:lnR w="19050">
                      <a:solidFill>
                        <a:srgbClr val="0000FF"/>
                      </a:solidFill>
                      <a:miter lim="400000"/>
                    </a:lnR>
                    <a:lnT w="1905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19050">
                      <a:solidFill>
                        <a:srgbClr val="0000FF"/>
                      </a:solidFill>
                      <a:miter lim="400000"/>
                    </a:lnL>
                    <a:lnR w="38100">
                      <a:solidFill>
                        <a:srgbClr val="0000FF"/>
                      </a:solidFill>
                      <a:miter lim="400000"/>
                    </a:lnR>
                    <a:lnT w="19050">
                      <a:solidFill>
                        <a:srgbClr val="0000FF"/>
                      </a:solidFill>
                      <a:miter lim="400000"/>
                    </a:lnT>
                    <a:lnB w="19050">
                      <a:solidFill>
                        <a:srgbClr val="0000FF"/>
                      </a:solidFill>
                      <a:miter lim="400000"/>
                    </a:lnB>
                    <a:noFill/>
                  </a:tcPr>
                </a:tc>
              </a:tr>
              <a:tr h="288917">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38100">
                      <a:solidFill>
                        <a:srgbClr val="0000FF"/>
                      </a:solidFill>
                      <a:miter lim="400000"/>
                    </a:lnL>
                    <a:lnR w="19050">
                      <a:solidFill>
                        <a:srgbClr val="0000FF"/>
                      </a:solidFill>
                      <a:miter lim="400000"/>
                    </a:lnR>
                    <a:lnT w="1905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19050">
                      <a:solidFill>
                        <a:srgbClr val="0000FF"/>
                      </a:solidFill>
                      <a:miter lim="400000"/>
                    </a:lnL>
                    <a:lnR w="19050">
                      <a:solidFill>
                        <a:srgbClr val="0000FF"/>
                      </a:solidFill>
                      <a:miter lim="400000"/>
                    </a:lnR>
                    <a:lnT w="1905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19050">
                      <a:solidFill>
                        <a:srgbClr val="0000FF"/>
                      </a:solidFill>
                      <a:miter lim="400000"/>
                    </a:lnL>
                    <a:lnR w="19050">
                      <a:solidFill>
                        <a:srgbClr val="0000FF"/>
                      </a:solidFill>
                      <a:miter lim="400000"/>
                    </a:lnR>
                    <a:lnT w="1905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dirty="0"/>
                    </a:p>
                  </a:txBody>
                  <a:tcPr marL="50800" marR="50800" marT="50800" marB="50800" horzOverflow="overflow">
                    <a:lnL w="19050">
                      <a:solidFill>
                        <a:srgbClr val="0000FF"/>
                      </a:solidFill>
                      <a:miter lim="400000"/>
                    </a:lnL>
                    <a:lnR w="19050">
                      <a:solidFill>
                        <a:srgbClr val="0000FF"/>
                      </a:solidFill>
                      <a:miter lim="400000"/>
                    </a:lnR>
                    <a:lnT w="1905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dirty="0"/>
                    </a:p>
                  </a:txBody>
                  <a:tcPr marL="50800" marR="50800" marT="50800" marB="50800" horzOverflow="overflow">
                    <a:lnL w="19050">
                      <a:solidFill>
                        <a:srgbClr val="0000FF"/>
                      </a:solidFill>
                      <a:miter lim="400000"/>
                    </a:lnL>
                    <a:lnR w="19050">
                      <a:solidFill>
                        <a:srgbClr val="0000FF"/>
                      </a:solidFill>
                      <a:miter lim="400000"/>
                    </a:lnR>
                    <a:lnT w="1905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19050">
                      <a:solidFill>
                        <a:srgbClr val="0000FF"/>
                      </a:solidFill>
                      <a:miter lim="400000"/>
                    </a:lnL>
                    <a:lnR w="38100">
                      <a:solidFill>
                        <a:srgbClr val="0000FF"/>
                      </a:solidFill>
                      <a:miter lim="400000"/>
                    </a:lnR>
                    <a:lnT w="19050">
                      <a:solidFill>
                        <a:srgbClr val="0000FF"/>
                      </a:solidFill>
                      <a:miter lim="400000"/>
                    </a:lnT>
                    <a:lnB w="19050">
                      <a:solidFill>
                        <a:srgbClr val="0000FF"/>
                      </a:solidFill>
                      <a:miter lim="400000"/>
                    </a:lnB>
                    <a:noFill/>
                  </a:tcPr>
                </a:tc>
              </a:tr>
              <a:tr h="288917">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38100">
                      <a:solidFill>
                        <a:srgbClr val="0000FF"/>
                      </a:solidFill>
                      <a:miter lim="400000"/>
                    </a:lnL>
                    <a:lnR w="19050">
                      <a:solidFill>
                        <a:srgbClr val="0000FF"/>
                      </a:solidFill>
                      <a:miter lim="400000"/>
                    </a:lnR>
                    <a:lnT w="1905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19050">
                      <a:solidFill>
                        <a:srgbClr val="0000FF"/>
                      </a:solidFill>
                      <a:miter lim="400000"/>
                    </a:lnL>
                    <a:lnR w="19050">
                      <a:solidFill>
                        <a:srgbClr val="0000FF"/>
                      </a:solidFill>
                      <a:miter lim="400000"/>
                    </a:lnR>
                    <a:lnT w="1905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19050">
                      <a:solidFill>
                        <a:srgbClr val="0000FF"/>
                      </a:solidFill>
                      <a:miter lim="400000"/>
                    </a:lnL>
                    <a:lnR w="19050">
                      <a:solidFill>
                        <a:srgbClr val="0000FF"/>
                      </a:solidFill>
                      <a:miter lim="400000"/>
                    </a:lnR>
                    <a:lnT w="1905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19050">
                      <a:solidFill>
                        <a:srgbClr val="0000FF"/>
                      </a:solidFill>
                      <a:miter lim="400000"/>
                    </a:lnL>
                    <a:lnR w="19050">
                      <a:solidFill>
                        <a:srgbClr val="0000FF"/>
                      </a:solidFill>
                      <a:miter lim="400000"/>
                    </a:lnR>
                    <a:lnT w="1905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19050">
                      <a:solidFill>
                        <a:srgbClr val="0000FF"/>
                      </a:solidFill>
                      <a:miter lim="400000"/>
                    </a:lnL>
                    <a:lnR w="19050">
                      <a:solidFill>
                        <a:srgbClr val="0000FF"/>
                      </a:solidFill>
                      <a:miter lim="400000"/>
                    </a:lnR>
                    <a:lnT w="1905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19050">
                      <a:solidFill>
                        <a:srgbClr val="0000FF"/>
                      </a:solidFill>
                      <a:miter lim="400000"/>
                    </a:lnL>
                    <a:lnR w="38100">
                      <a:solidFill>
                        <a:srgbClr val="0000FF"/>
                      </a:solidFill>
                      <a:miter lim="400000"/>
                    </a:lnR>
                    <a:lnT w="19050">
                      <a:solidFill>
                        <a:srgbClr val="0000FF"/>
                      </a:solidFill>
                      <a:miter lim="400000"/>
                    </a:lnT>
                    <a:lnB w="19050">
                      <a:solidFill>
                        <a:srgbClr val="0000FF"/>
                      </a:solidFill>
                      <a:miter lim="400000"/>
                    </a:lnB>
                    <a:noFill/>
                  </a:tcPr>
                </a:tc>
              </a:tr>
              <a:tr h="288917">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38100">
                      <a:solidFill>
                        <a:srgbClr val="0000FF"/>
                      </a:solidFill>
                      <a:miter lim="400000"/>
                    </a:lnL>
                    <a:lnR w="19050">
                      <a:solidFill>
                        <a:srgbClr val="0000FF"/>
                      </a:solidFill>
                      <a:miter lim="400000"/>
                    </a:lnR>
                    <a:lnT w="1905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19050">
                      <a:solidFill>
                        <a:srgbClr val="0000FF"/>
                      </a:solidFill>
                      <a:miter lim="400000"/>
                    </a:lnL>
                    <a:lnR w="19050">
                      <a:solidFill>
                        <a:srgbClr val="0000FF"/>
                      </a:solidFill>
                      <a:miter lim="400000"/>
                    </a:lnR>
                    <a:lnT w="1905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19050">
                      <a:solidFill>
                        <a:srgbClr val="0000FF"/>
                      </a:solidFill>
                      <a:miter lim="400000"/>
                    </a:lnL>
                    <a:lnR w="19050">
                      <a:solidFill>
                        <a:srgbClr val="0000FF"/>
                      </a:solidFill>
                      <a:miter lim="400000"/>
                    </a:lnR>
                    <a:lnT w="1905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19050">
                      <a:solidFill>
                        <a:srgbClr val="0000FF"/>
                      </a:solidFill>
                      <a:miter lim="400000"/>
                    </a:lnL>
                    <a:lnR w="19050">
                      <a:solidFill>
                        <a:srgbClr val="0000FF"/>
                      </a:solidFill>
                      <a:miter lim="400000"/>
                    </a:lnR>
                    <a:lnT w="1905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19050">
                      <a:solidFill>
                        <a:srgbClr val="0000FF"/>
                      </a:solidFill>
                      <a:miter lim="400000"/>
                    </a:lnL>
                    <a:lnR w="19050">
                      <a:solidFill>
                        <a:srgbClr val="0000FF"/>
                      </a:solidFill>
                      <a:miter lim="400000"/>
                    </a:lnR>
                    <a:lnT w="1905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dirty="0"/>
                    </a:p>
                  </a:txBody>
                  <a:tcPr marL="50800" marR="50800" marT="50800" marB="50800" horzOverflow="overflow">
                    <a:lnL w="19050">
                      <a:solidFill>
                        <a:srgbClr val="0000FF"/>
                      </a:solidFill>
                      <a:miter lim="400000"/>
                    </a:lnL>
                    <a:lnR w="38100">
                      <a:solidFill>
                        <a:srgbClr val="0000FF"/>
                      </a:solidFill>
                      <a:miter lim="400000"/>
                    </a:lnR>
                    <a:lnT w="19050">
                      <a:solidFill>
                        <a:srgbClr val="0000FF"/>
                      </a:solidFill>
                      <a:miter lim="400000"/>
                    </a:lnT>
                    <a:lnB w="19050">
                      <a:solidFill>
                        <a:srgbClr val="0000FF"/>
                      </a:solidFill>
                      <a:miter lim="400000"/>
                    </a:lnB>
                    <a:noFill/>
                  </a:tcPr>
                </a:tc>
              </a:tr>
              <a:tr h="288917">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38100">
                      <a:solidFill>
                        <a:srgbClr val="0000FF"/>
                      </a:solidFill>
                      <a:miter lim="400000"/>
                    </a:lnL>
                    <a:lnR w="19050">
                      <a:solidFill>
                        <a:srgbClr val="0000FF"/>
                      </a:solidFill>
                      <a:miter lim="400000"/>
                    </a:lnR>
                    <a:lnT w="19050">
                      <a:solidFill>
                        <a:srgbClr val="0000FF"/>
                      </a:solidFill>
                      <a:miter lim="400000"/>
                    </a:lnT>
                    <a:lnB w="3810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19050">
                      <a:solidFill>
                        <a:srgbClr val="0000FF"/>
                      </a:solidFill>
                      <a:miter lim="400000"/>
                    </a:lnL>
                    <a:lnR w="19050">
                      <a:solidFill>
                        <a:srgbClr val="0000FF"/>
                      </a:solidFill>
                      <a:miter lim="400000"/>
                    </a:lnR>
                    <a:lnT w="19050">
                      <a:solidFill>
                        <a:srgbClr val="0000FF"/>
                      </a:solidFill>
                      <a:miter lim="400000"/>
                    </a:lnT>
                    <a:lnB w="3810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19050">
                      <a:solidFill>
                        <a:srgbClr val="0000FF"/>
                      </a:solidFill>
                      <a:miter lim="400000"/>
                    </a:lnL>
                    <a:lnR w="19050">
                      <a:solidFill>
                        <a:srgbClr val="0000FF"/>
                      </a:solidFill>
                      <a:miter lim="400000"/>
                    </a:lnR>
                    <a:lnT w="19050">
                      <a:solidFill>
                        <a:srgbClr val="0000FF"/>
                      </a:solidFill>
                      <a:miter lim="400000"/>
                    </a:lnT>
                    <a:lnB w="3810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19050">
                      <a:solidFill>
                        <a:srgbClr val="0000FF"/>
                      </a:solidFill>
                      <a:miter lim="400000"/>
                    </a:lnL>
                    <a:lnR w="19050">
                      <a:solidFill>
                        <a:srgbClr val="0000FF"/>
                      </a:solidFill>
                      <a:miter lim="400000"/>
                    </a:lnR>
                    <a:lnT w="19050">
                      <a:solidFill>
                        <a:srgbClr val="0000FF"/>
                      </a:solidFill>
                      <a:miter lim="400000"/>
                    </a:lnT>
                    <a:lnB w="3810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dirty="0"/>
                    </a:p>
                  </a:txBody>
                  <a:tcPr marL="50800" marR="50800" marT="50800" marB="50800" horzOverflow="overflow">
                    <a:lnL w="19050">
                      <a:solidFill>
                        <a:srgbClr val="0000FF"/>
                      </a:solidFill>
                      <a:miter lim="400000"/>
                    </a:lnL>
                    <a:lnR w="19050">
                      <a:solidFill>
                        <a:srgbClr val="0000FF"/>
                      </a:solidFill>
                      <a:miter lim="400000"/>
                    </a:lnR>
                    <a:lnT w="19050">
                      <a:solidFill>
                        <a:srgbClr val="0000FF"/>
                      </a:solidFill>
                      <a:miter lim="400000"/>
                    </a:lnT>
                    <a:lnB w="3810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dirty="0"/>
                    </a:p>
                  </a:txBody>
                  <a:tcPr marL="50800" marR="50800" marT="50800" marB="50800" horzOverflow="overflow">
                    <a:lnL w="19050">
                      <a:solidFill>
                        <a:srgbClr val="0000FF"/>
                      </a:solidFill>
                      <a:miter lim="400000"/>
                    </a:lnL>
                    <a:lnR w="38100">
                      <a:solidFill>
                        <a:srgbClr val="0000FF"/>
                      </a:solidFill>
                      <a:miter lim="400000"/>
                    </a:lnR>
                    <a:lnT w="19050">
                      <a:solidFill>
                        <a:srgbClr val="0000FF"/>
                      </a:solidFill>
                      <a:miter lim="400000"/>
                    </a:lnT>
                    <a:lnB w="38100">
                      <a:solidFill>
                        <a:srgbClr val="0000FF"/>
                      </a:solidFill>
                      <a:miter lim="400000"/>
                    </a:lnB>
                    <a:noFill/>
                  </a:tcPr>
                </a:tc>
              </a:tr>
            </a:tbl>
          </a:graphicData>
        </a:graphic>
      </p:graphicFrame>
      <p:sp>
        <p:nvSpPr>
          <p:cNvPr id="232" name="Shape 232"/>
          <p:cNvSpPr/>
          <p:nvPr/>
        </p:nvSpPr>
        <p:spPr>
          <a:xfrm>
            <a:off x="2666331" y="3211028"/>
            <a:ext cx="1478952" cy="1222274"/>
          </a:xfrm>
          <a:prstGeom prst="ellipse">
            <a:avLst/>
          </a:prstGeom>
          <a:solidFill>
            <a:srgbClr val="D8232A"/>
          </a:solidFill>
          <a:ln w="50800">
            <a:solidFill>
              <a:schemeClr val="accent3">
                <a:lumOff val="44000"/>
              </a:schemeClr>
            </a:solidFill>
          </a:ln>
        </p:spPr>
        <p:txBody>
          <a:bodyPr lIns="38100" tIns="38100" rIns="38100" bIns="38100" anchor="ctr"/>
          <a:lstStyle/>
          <a:p>
            <a:pPr marL="20319" marR="20319" defTabSz="457200">
              <a:defRPr b="0">
                <a:uFill>
                  <a:solidFill>
                    <a:srgbClr val="000000"/>
                  </a:solidFill>
                </a:uFill>
              </a:defRPr>
            </a:pPr>
            <a:endParaRPr/>
          </a:p>
        </p:txBody>
      </p:sp>
      <p:sp>
        <p:nvSpPr>
          <p:cNvPr id="233" name="Shape 233"/>
          <p:cNvSpPr/>
          <p:nvPr/>
        </p:nvSpPr>
        <p:spPr>
          <a:xfrm>
            <a:off x="6640003" y="1764450"/>
            <a:ext cx="1442385" cy="772477"/>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lstStyle/>
          <a:p>
            <a:pPr marL="20319" marR="20319" algn="ctr" defTabSz="457200">
              <a:defRPr sz="2100" b="0">
                <a:uFill>
                  <a:solidFill>
                    <a:srgbClr val="FF2600"/>
                  </a:solidFill>
                </a:uFill>
              </a:defRPr>
            </a:pPr>
            <a:r>
              <a:t>External</a:t>
            </a:r>
          </a:p>
          <a:p>
            <a:pPr marL="20319" marR="20319" algn="ctr" defTabSz="457200">
              <a:defRPr sz="2100" b="0">
                <a:uFill>
                  <a:solidFill>
                    <a:srgbClr val="FF2600"/>
                  </a:solidFill>
                </a:uFill>
              </a:defRPr>
            </a:pPr>
            <a:r>
              <a:t> system</a:t>
            </a:r>
          </a:p>
        </p:txBody>
      </p:sp>
      <p:sp>
        <p:nvSpPr>
          <p:cNvPr id="234" name="Shape 234"/>
          <p:cNvSpPr/>
          <p:nvPr/>
        </p:nvSpPr>
        <p:spPr>
          <a:xfrm>
            <a:off x="1279375" y="5483687"/>
            <a:ext cx="2660457" cy="472614"/>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lstStyle>
            <a:lvl1pPr marL="20319" marR="20319" algn="ctr" defTabSz="457200">
              <a:defRPr sz="2100" b="0">
                <a:uFill>
                  <a:solidFill>
                    <a:srgbClr val="264869"/>
                  </a:solidFill>
                </a:uFill>
              </a:defRPr>
            </a:lvl1pPr>
          </a:lstStyle>
          <a:p>
            <a:r>
              <a:t>Operating system</a:t>
            </a:r>
          </a:p>
        </p:txBody>
      </p:sp>
      <p:sp>
        <p:nvSpPr>
          <p:cNvPr id="235" name="Shape 235"/>
          <p:cNvSpPr/>
          <p:nvPr/>
        </p:nvSpPr>
        <p:spPr>
          <a:xfrm>
            <a:off x="3054350" y="3628509"/>
            <a:ext cx="695271" cy="472614"/>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lstStyle>
            <a:lvl1pPr marL="20319" marR="20319" algn="ctr" defTabSz="457200">
              <a:defRPr sz="2100">
                <a:solidFill>
                  <a:schemeClr val="accent3">
                    <a:lumOff val="44000"/>
                  </a:schemeClr>
                </a:solidFill>
                <a:uFill>
                  <a:solidFill>
                    <a:schemeClr val="accent3">
                      <a:lumOff val="44000"/>
                    </a:schemeClr>
                  </a:solidFill>
                </a:uFill>
              </a:defRPr>
            </a:lvl1pPr>
          </a:lstStyle>
          <a:p>
            <a:r>
              <a:t>App</a:t>
            </a:r>
          </a:p>
        </p:txBody>
      </p:sp>
      <p:sp>
        <p:nvSpPr>
          <p:cNvPr id="236" name="Shape 236"/>
          <p:cNvSpPr/>
          <p:nvPr/>
        </p:nvSpPr>
        <p:spPr>
          <a:xfrm>
            <a:off x="2091027" y="4665038"/>
            <a:ext cx="763005" cy="472613"/>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lstStyle>
            <a:lvl1pPr marL="20319" marR="20319" algn="ctr" defTabSz="457200">
              <a:defRPr sz="2100" b="0">
                <a:uFill>
                  <a:solidFill>
                    <a:srgbClr val="00A3D7"/>
                  </a:solidFill>
                </a:uFill>
              </a:defRPr>
            </a:lvl1pPr>
          </a:lstStyle>
          <a:p>
            <a:r>
              <a:t>JVM</a:t>
            </a:r>
          </a:p>
        </p:txBody>
      </p:sp>
      <p:sp>
        <p:nvSpPr>
          <p:cNvPr id="237" name="Shape 237"/>
          <p:cNvSpPr/>
          <p:nvPr/>
        </p:nvSpPr>
        <p:spPr>
          <a:xfrm rot="17735078">
            <a:off x="4742374" y="2389188"/>
            <a:ext cx="1170920" cy="2299907"/>
          </a:xfrm>
          <a:custGeom>
            <a:avLst/>
            <a:gdLst/>
            <a:ahLst/>
            <a:cxnLst>
              <a:cxn ang="0">
                <a:pos x="wd2" y="hd2"/>
              </a:cxn>
              <a:cxn ang="5400000">
                <a:pos x="wd2" y="hd2"/>
              </a:cxn>
              <a:cxn ang="10800000">
                <a:pos x="wd2" y="hd2"/>
              </a:cxn>
              <a:cxn ang="16200000">
                <a:pos x="wd2" y="hd2"/>
              </a:cxn>
            </a:cxnLst>
            <a:rect l="0" t="0" r="r" b="b"/>
            <a:pathLst>
              <a:path w="17600" h="21600" extrusionOk="0">
                <a:moveTo>
                  <a:pt x="0" y="0"/>
                </a:moveTo>
                <a:cubicBezTo>
                  <a:pt x="21600" y="11808"/>
                  <a:pt x="17239" y="21600"/>
                  <a:pt x="17239" y="21600"/>
                </a:cubicBezTo>
              </a:path>
            </a:pathLst>
          </a:custGeom>
          <a:ln w="50800">
            <a:solidFill>
              <a:srgbClr val="000000"/>
            </a:solidFill>
            <a:custDash>
              <a:ds d="200000" sp="200000"/>
            </a:custDash>
            <a:tailEnd type="stealth"/>
          </a:ln>
        </p:spPr>
        <p:txBody>
          <a:bodyPr lIns="38100" tIns="38100" rIns="38100" bIns="38100" anchor="ctr"/>
          <a:lstStyle/>
          <a:p>
            <a:pPr algn="ctr" defTabSz="584200">
              <a:defRPr sz="4200" b="0">
                <a:latin typeface="Gill Sans"/>
                <a:ea typeface="Gill Sans"/>
                <a:cs typeface="Gill Sans"/>
                <a:sym typeface="Gill Sans"/>
              </a:defRPr>
            </a:pPr>
            <a:endParaRPr/>
          </a:p>
        </p:txBody>
      </p:sp>
      <p:sp>
        <p:nvSpPr>
          <p:cNvPr id="238" name="Shape 238"/>
          <p:cNvSpPr/>
          <p:nvPr/>
        </p:nvSpPr>
        <p:spPr>
          <a:xfrm rot="6932961">
            <a:off x="4773179" y="2797430"/>
            <a:ext cx="1236054" cy="2275044"/>
          </a:xfrm>
          <a:custGeom>
            <a:avLst/>
            <a:gdLst/>
            <a:ahLst/>
            <a:cxnLst>
              <a:cxn ang="0">
                <a:pos x="wd2" y="hd2"/>
              </a:cxn>
              <a:cxn ang="5400000">
                <a:pos x="wd2" y="hd2"/>
              </a:cxn>
              <a:cxn ang="10800000">
                <a:pos x="wd2" y="hd2"/>
              </a:cxn>
              <a:cxn ang="16200000">
                <a:pos x="wd2" y="hd2"/>
              </a:cxn>
            </a:cxnLst>
            <a:rect l="0" t="0" r="r" b="b"/>
            <a:pathLst>
              <a:path w="20760" h="21600" extrusionOk="0">
                <a:moveTo>
                  <a:pt x="0" y="0"/>
                </a:moveTo>
                <a:cubicBezTo>
                  <a:pt x="12192" y="5895"/>
                  <a:pt x="17448" y="11324"/>
                  <a:pt x="19575" y="15337"/>
                </a:cubicBezTo>
                <a:cubicBezTo>
                  <a:pt x="21600" y="19157"/>
                  <a:pt x="20418" y="21600"/>
                  <a:pt x="20409" y="21600"/>
                </a:cubicBezTo>
              </a:path>
            </a:pathLst>
          </a:custGeom>
          <a:ln w="50800">
            <a:solidFill>
              <a:srgbClr val="000000"/>
            </a:solidFill>
            <a:custDash>
              <a:ds d="200000" sp="200000"/>
            </a:custDash>
            <a:tailEnd type="stealth"/>
          </a:ln>
        </p:spPr>
        <p:txBody>
          <a:bodyPr lIns="38100" tIns="38100" rIns="38100" bIns="38100" anchor="ctr"/>
          <a:lstStyle/>
          <a:p>
            <a:pPr algn="ctr" defTabSz="584200">
              <a:defRPr sz="4200" b="0">
                <a:latin typeface="Gill Sans"/>
                <a:ea typeface="Gill Sans"/>
                <a:cs typeface="Gill Sans"/>
                <a:sym typeface="Gill Sans"/>
              </a:defRPr>
            </a:pPr>
            <a:endParaRPr/>
          </a:p>
        </p:txBody>
      </p:sp>
      <p:sp>
        <p:nvSpPr>
          <p:cNvPr id="239" name="Shape 239"/>
          <p:cNvSpPr/>
          <p:nvPr/>
        </p:nvSpPr>
        <p:spPr>
          <a:xfrm>
            <a:off x="1571967" y="1337846"/>
            <a:ext cx="1258131" cy="2110904"/>
          </a:xfrm>
          <a:prstGeom prst="line">
            <a:avLst/>
          </a:prstGeom>
          <a:ln w="50800">
            <a:solidFill>
              <a:srgbClr val="000000"/>
            </a:solidFill>
            <a:custDash>
              <a:ds d="200000" sp="200000"/>
            </a:custDash>
            <a:tailEnd type="stealth"/>
          </a:ln>
        </p:spPr>
        <p:txBody>
          <a:bodyPr lIns="0" tIns="0" rIns="0" bIns="0"/>
          <a:lstStyle/>
          <a:p>
            <a:pPr defTabSz="228600">
              <a:defRPr sz="1200" b="0">
                <a:latin typeface="+mj-lt"/>
                <a:ea typeface="+mj-ea"/>
                <a:cs typeface="+mj-cs"/>
                <a:sym typeface="Helvetica"/>
              </a:defRPr>
            </a:pPr>
            <a:endParaRPr/>
          </a:p>
        </p:txBody>
      </p:sp>
      <p:sp>
        <p:nvSpPr>
          <p:cNvPr id="240" name="Shape 240"/>
          <p:cNvSpPr/>
          <p:nvPr/>
        </p:nvSpPr>
        <p:spPr>
          <a:xfrm>
            <a:off x="1938649" y="1337846"/>
            <a:ext cx="1115182" cy="1939787"/>
          </a:xfrm>
          <a:prstGeom prst="line">
            <a:avLst/>
          </a:prstGeom>
          <a:ln w="50800">
            <a:solidFill>
              <a:srgbClr val="000000"/>
            </a:solidFill>
            <a:custDash>
              <a:ds d="200000" sp="200000"/>
            </a:custDash>
            <a:tailEnd type="stealth"/>
          </a:ln>
        </p:spPr>
        <p:txBody>
          <a:bodyPr lIns="0" tIns="0" rIns="0" bIns="0"/>
          <a:lstStyle/>
          <a:p>
            <a:pPr defTabSz="228600">
              <a:defRPr sz="1200" b="0">
                <a:latin typeface="+mj-lt"/>
                <a:ea typeface="+mj-ea"/>
                <a:cs typeface="+mj-cs"/>
                <a:sym typeface="Helvetica"/>
              </a:defRPr>
            </a:pPr>
            <a:endParaRPr/>
          </a:p>
        </p:txBody>
      </p:sp>
      <p:sp>
        <p:nvSpPr>
          <p:cNvPr id="241" name="Shape 241"/>
          <p:cNvSpPr/>
          <p:nvPr/>
        </p:nvSpPr>
        <p:spPr>
          <a:xfrm>
            <a:off x="2305331" y="1337846"/>
            <a:ext cx="1072068" cy="1878243"/>
          </a:xfrm>
          <a:prstGeom prst="line">
            <a:avLst/>
          </a:prstGeom>
          <a:ln w="50800">
            <a:solidFill>
              <a:srgbClr val="000000"/>
            </a:solidFill>
            <a:custDash>
              <a:ds d="200000" sp="200000"/>
            </a:custDash>
            <a:tailEnd type="stealth"/>
          </a:ln>
        </p:spPr>
        <p:txBody>
          <a:bodyPr lIns="0" tIns="0" rIns="0" bIns="0"/>
          <a:lstStyle/>
          <a:p>
            <a:pPr defTabSz="228600">
              <a:defRPr sz="1200" b="0">
                <a:latin typeface="+mj-lt"/>
                <a:ea typeface="+mj-ea"/>
                <a:cs typeface="+mj-cs"/>
                <a:sym typeface="Helvetica"/>
              </a:defRPr>
            </a:pPr>
            <a:endParaRPr/>
          </a:p>
        </p:txBody>
      </p:sp>
      <p:sp>
        <p:nvSpPr>
          <p:cNvPr id="242" name="Shape 242"/>
          <p:cNvSpPr/>
          <p:nvPr/>
        </p:nvSpPr>
        <p:spPr>
          <a:xfrm>
            <a:off x="1571967" y="1337846"/>
            <a:ext cx="704049" cy="1180688"/>
          </a:xfrm>
          <a:prstGeom prst="line">
            <a:avLst/>
          </a:prstGeom>
          <a:ln w="508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243" name="Shape 243"/>
          <p:cNvSpPr/>
          <p:nvPr/>
        </p:nvSpPr>
        <p:spPr>
          <a:xfrm>
            <a:off x="1938649" y="1337846"/>
            <a:ext cx="1115182" cy="1939787"/>
          </a:xfrm>
          <a:prstGeom prst="line">
            <a:avLst/>
          </a:prstGeom>
          <a:ln w="50800">
            <a:solidFill>
              <a:srgbClr val="000000"/>
            </a:solidFill>
            <a:custDash>
              <a:ds d="200000" sp="200000"/>
            </a:custDash>
          </a:ln>
        </p:spPr>
        <p:txBody>
          <a:bodyPr lIns="0" tIns="0" rIns="0" bIns="0"/>
          <a:lstStyle/>
          <a:p>
            <a:pPr defTabSz="228600">
              <a:defRPr sz="1200" b="0">
                <a:latin typeface="+mj-lt"/>
                <a:ea typeface="+mj-ea"/>
                <a:cs typeface="+mj-cs"/>
                <a:sym typeface="Helvetica"/>
              </a:defRPr>
            </a:pPr>
            <a:endParaRPr/>
          </a:p>
        </p:txBody>
      </p:sp>
      <p:sp>
        <p:nvSpPr>
          <p:cNvPr id="244" name="Shape 244"/>
          <p:cNvSpPr/>
          <p:nvPr/>
        </p:nvSpPr>
        <p:spPr>
          <a:xfrm>
            <a:off x="2305331" y="1337846"/>
            <a:ext cx="1072068" cy="1878243"/>
          </a:xfrm>
          <a:prstGeom prst="line">
            <a:avLst/>
          </a:prstGeom>
          <a:ln w="50800">
            <a:solidFill>
              <a:srgbClr val="000000"/>
            </a:solidFill>
            <a:custDash>
              <a:ds d="200000" sp="200000"/>
            </a:custDash>
          </a:ln>
        </p:spPr>
        <p:txBody>
          <a:bodyPr lIns="0" tIns="0" rIns="0" bIns="0"/>
          <a:lstStyle/>
          <a:p>
            <a:pPr defTabSz="228600">
              <a:defRPr sz="1200" b="0">
                <a:latin typeface="+mj-lt"/>
                <a:ea typeface="+mj-ea"/>
                <a:cs typeface="+mj-cs"/>
                <a:sym typeface="Helvetica"/>
              </a:defRPr>
            </a:pPr>
            <a:endParaRPr/>
          </a:p>
        </p:txBody>
      </p:sp>
      <p:sp>
        <p:nvSpPr>
          <p:cNvPr id="245" name="Shape 245"/>
          <p:cNvSpPr/>
          <p:nvPr/>
        </p:nvSpPr>
        <p:spPr>
          <a:xfrm>
            <a:off x="1938649" y="1337846"/>
            <a:ext cx="688198" cy="1186370"/>
          </a:xfrm>
          <a:prstGeom prst="line">
            <a:avLst/>
          </a:prstGeom>
          <a:ln w="508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246" name="Shape 246"/>
          <p:cNvSpPr/>
          <p:nvPr/>
        </p:nvSpPr>
        <p:spPr>
          <a:xfrm>
            <a:off x="2305331" y="1337846"/>
            <a:ext cx="679078" cy="1180211"/>
          </a:xfrm>
          <a:prstGeom prst="line">
            <a:avLst/>
          </a:prstGeom>
          <a:ln w="508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247" name="Shape 247"/>
          <p:cNvSpPr/>
          <p:nvPr/>
        </p:nvSpPr>
        <p:spPr>
          <a:xfrm rot="17735078">
            <a:off x="5574669" y="2618730"/>
            <a:ext cx="484865" cy="1545048"/>
          </a:xfrm>
          <a:custGeom>
            <a:avLst/>
            <a:gdLst/>
            <a:ahLst/>
            <a:cxnLst>
              <a:cxn ang="0">
                <a:pos x="wd2" y="hd2"/>
              </a:cxn>
              <a:cxn ang="5400000">
                <a:pos x="wd2" y="hd2"/>
              </a:cxn>
              <a:cxn ang="10800000">
                <a:pos x="wd2" y="hd2"/>
              </a:cxn>
              <a:cxn ang="16200000">
                <a:pos x="wd2" y="hd2"/>
              </a:cxn>
            </a:cxnLst>
            <a:rect l="0" t="0" r="r" b="b"/>
            <a:pathLst>
              <a:path w="16156" h="21600" extrusionOk="0">
                <a:moveTo>
                  <a:pt x="0" y="0"/>
                </a:moveTo>
                <a:cubicBezTo>
                  <a:pt x="21600" y="12443"/>
                  <a:pt x="15301" y="21600"/>
                  <a:pt x="15301" y="21600"/>
                </a:cubicBezTo>
              </a:path>
            </a:pathLst>
          </a:custGeom>
          <a:ln w="50800">
            <a:solidFill>
              <a:srgbClr val="000000"/>
            </a:solidFill>
            <a:tailEnd type="stealth"/>
          </a:ln>
        </p:spPr>
        <p:txBody>
          <a:bodyPr lIns="38100" tIns="38100" rIns="38100" bIns="38100" anchor="ctr"/>
          <a:lstStyle/>
          <a:p>
            <a:pPr algn="ctr" defTabSz="584200">
              <a:defRPr sz="4200" b="0">
                <a:latin typeface="Gill Sans"/>
                <a:ea typeface="Gill Sans"/>
                <a:cs typeface="Gill Sans"/>
                <a:sym typeface="Gill Sans"/>
              </a:defRPr>
            </a:pPr>
            <a:endParaRPr/>
          </a:p>
        </p:txBody>
      </p:sp>
      <p:sp>
        <p:nvSpPr>
          <p:cNvPr id="248" name="Shape 248"/>
          <p:cNvSpPr/>
          <p:nvPr/>
        </p:nvSpPr>
        <p:spPr>
          <a:xfrm rot="6932961">
            <a:off x="5333261" y="3386180"/>
            <a:ext cx="1062425" cy="1352237"/>
          </a:xfrm>
          <a:custGeom>
            <a:avLst/>
            <a:gdLst/>
            <a:ahLst/>
            <a:cxnLst>
              <a:cxn ang="0">
                <a:pos x="wd2" y="hd2"/>
              </a:cxn>
              <a:cxn ang="5400000">
                <a:pos x="wd2" y="hd2"/>
              </a:cxn>
              <a:cxn ang="10800000">
                <a:pos x="wd2" y="hd2"/>
              </a:cxn>
              <a:cxn ang="16200000">
                <a:pos x="wd2" y="hd2"/>
              </a:cxn>
            </a:cxnLst>
            <a:rect l="0" t="0" r="r" b="b"/>
            <a:pathLst>
              <a:path w="21591" h="21600" extrusionOk="0">
                <a:moveTo>
                  <a:pt x="0" y="0"/>
                </a:moveTo>
                <a:cubicBezTo>
                  <a:pt x="8140" y="5903"/>
                  <a:pt x="13663" y="11239"/>
                  <a:pt x="17235" y="15288"/>
                </a:cubicBezTo>
                <a:cubicBezTo>
                  <a:pt x="20534" y="19026"/>
                  <a:pt x="21600" y="21600"/>
                  <a:pt x="21590" y="21600"/>
                </a:cubicBezTo>
              </a:path>
            </a:pathLst>
          </a:custGeom>
          <a:ln w="50800">
            <a:solidFill>
              <a:srgbClr val="000000"/>
            </a:solidFill>
          </a:ln>
        </p:spPr>
        <p:txBody>
          <a:bodyPr lIns="38100" tIns="38100" rIns="38100" bIns="38100" anchor="ctr"/>
          <a:lstStyle/>
          <a:p>
            <a:pPr algn="ctr" defTabSz="584200">
              <a:defRPr sz="4200" b="0">
                <a:latin typeface="Gill Sans"/>
                <a:ea typeface="Gill Sans"/>
                <a:cs typeface="Gill Sans"/>
                <a:sym typeface="Gill Sans"/>
              </a:defRPr>
            </a:pPr>
            <a:endParaRPr/>
          </a:p>
        </p:txBody>
      </p:sp>
      <p:sp>
        <p:nvSpPr>
          <p:cNvPr id="249" name="Shape 249"/>
          <p:cNvSpPr/>
          <p:nvPr/>
        </p:nvSpPr>
        <p:spPr>
          <a:xfrm>
            <a:off x="1236271" y="1206500"/>
            <a:ext cx="1540066" cy="562246"/>
          </a:xfrm>
          <a:prstGeom prst="rect">
            <a:avLst/>
          </a:prstGeom>
          <a:solidFill>
            <a:schemeClr val="accent3">
              <a:lumOff val="44000"/>
            </a:schemeClr>
          </a:solidFill>
          <a:ln w="3175"/>
        </p:spPr>
        <p:txBody>
          <a:bodyPr lIns="38100" tIns="38100" rIns="38100" bIns="38100" anchor="ctr"/>
          <a:lstStyle/>
          <a:p>
            <a:pPr marL="20319" marR="20319" defTabSz="457200">
              <a:defRPr b="0">
                <a:uFill>
                  <a:solidFill>
                    <a:srgbClr val="000000"/>
                  </a:solidFill>
                </a:uFill>
              </a:defRPr>
            </a:pPr>
            <a:endParaRPr/>
          </a:p>
        </p:txBody>
      </p:sp>
      <p:sp>
        <p:nvSpPr>
          <p:cNvPr id="250" name="Shape 250"/>
          <p:cNvSpPr/>
          <p:nvPr/>
        </p:nvSpPr>
        <p:spPr>
          <a:xfrm>
            <a:off x="1046513" y="1365395"/>
            <a:ext cx="2411163" cy="472613"/>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lstStyle>
            <a:lvl1pPr marL="20319" marR="20319" algn="ctr" defTabSz="457200">
              <a:defRPr sz="2100" b="0">
                <a:uFill>
                  <a:solidFill>
                    <a:srgbClr val="000000"/>
                  </a:solidFill>
                </a:uFill>
              </a:defRPr>
            </a:lvl1pPr>
          </a:lstStyle>
          <a:p>
            <a:r>
              <a:t>Incoming traffic</a:t>
            </a:r>
          </a:p>
        </p:txBody>
      </p:sp>
      <p:sp>
        <p:nvSpPr>
          <p:cNvPr id="251" name="Shape 251"/>
          <p:cNvSpPr/>
          <p:nvPr/>
        </p:nvSpPr>
        <p:spPr>
          <a:xfrm>
            <a:off x="1588248" y="2502109"/>
            <a:ext cx="3449294" cy="2863552"/>
          </a:xfrm>
          <a:prstGeom prst="roundRect">
            <a:avLst>
              <a:gd name="adj" fmla="val 3201"/>
            </a:avLst>
          </a:prstGeom>
          <a:ln w="76200">
            <a:solidFill>
              <a:srgbClr val="8A8A89"/>
            </a:solidFill>
          </a:ln>
        </p:spPr>
        <p:txBody>
          <a:bodyPr lIns="38100" tIns="38100" rIns="38100" bIns="38100" anchor="ctr"/>
          <a:lstStyle/>
          <a:p>
            <a:pPr marL="20319" marR="20319" defTabSz="457200">
              <a:defRPr b="0">
                <a:uFill>
                  <a:solidFill>
                    <a:srgbClr val="000000"/>
                  </a:solidFill>
                </a:uFill>
              </a:defRPr>
            </a:pPr>
            <a:endParaRPr/>
          </a:p>
        </p:txBody>
      </p:sp>
      <p:sp>
        <p:nvSpPr>
          <p:cNvPr id="252" name="Shape 252"/>
          <p:cNvSpPr/>
          <p:nvPr/>
        </p:nvSpPr>
        <p:spPr>
          <a:xfrm>
            <a:off x="6639673" y="2502109"/>
            <a:ext cx="1478952" cy="2863552"/>
          </a:xfrm>
          <a:prstGeom prst="roundRect">
            <a:avLst>
              <a:gd name="adj" fmla="val 6198"/>
            </a:avLst>
          </a:prstGeom>
          <a:solidFill>
            <a:srgbClr val="BFC0BF"/>
          </a:solidFill>
          <a:ln w="3175"/>
        </p:spPr>
        <p:txBody>
          <a:bodyPr lIns="38100" tIns="38100" rIns="38100" bIns="38100" anchor="ctr"/>
          <a:lstStyle/>
          <a:p>
            <a:pPr marL="20319" marR="20319" defTabSz="457200">
              <a:defRPr b="0">
                <a:solidFill>
                  <a:srgbClr val="FF4300"/>
                </a:solidFill>
                <a:uFill>
                  <a:solidFill>
                    <a:srgbClr val="FF4300"/>
                  </a:solidFill>
                </a:uFill>
              </a:defRPr>
            </a:pPr>
            <a:endParaRPr/>
          </a:p>
        </p:txBody>
      </p:sp>
    </p:spTree>
    <p:extLst>
      <p:ext uri="{BB962C8B-B14F-4D97-AF65-F5344CB8AC3E}">
        <p14:creationId xmlns:p14="http://schemas.microsoft.com/office/powerpoint/2010/main" val="103452243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Code</a:t>
            </a:r>
            <a:endParaRPr lang="en-US" dirty="0"/>
          </a:p>
        </p:txBody>
      </p:sp>
      <p:sp>
        <p:nvSpPr>
          <p:cNvPr id="4" name="Shape 136"/>
          <p:cNvSpPr/>
          <p:nvPr/>
        </p:nvSpPr>
        <p:spPr>
          <a:xfrm>
            <a:off x="1676400" y="2057400"/>
            <a:ext cx="5791200" cy="2078518"/>
          </a:xfrm>
          <a:prstGeom prst="rect">
            <a:avLst/>
          </a:prstGeom>
          <a:ln w="12700">
            <a:miter lim="400000"/>
          </a:ln>
          <a:extLst>
            <a:ext uri="{C572A759-6A51-4108-AA02-DFA0A04FC94B}">
              <ma14:wrappingTextBoxFlag xmlns:ma14="http://schemas.microsoft.com/office/mac/drawingml/2011/main" val="1"/>
            </a:ext>
          </a:extLst>
        </p:spPr>
        <p:txBody>
          <a:bodyPr wrap="square" lIns="50800" tIns="50800" rIns="50800" bIns="50800" anchor="ctr">
            <a:spAutoFit/>
          </a:bodyPr>
          <a:lstStyle/>
          <a:p>
            <a:pPr algn="ctr" defTabSz="825500">
              <a:lnSpc>
                <a:spcPct val="120000"/>
              </a:lnSpc>
              <a:defRPr sz="3600" b="0">
                <a:solidFill>
                  <a:srgbClr val="0000FF"/>
                </a:solidFill>
              </a:defRPr>
            </a:pPr>
            <a:r>
              <a:rPr lang="en-US" dirty="0"/>
              <a:t>How often is application code the cause of </a:t>
            </a:r>
            <a:r>
              <a:rPr lang="en-US" dirty="0" err="1"/>
              <a:t>perf</a:t>
            </a:r>
            <a:r>
              <a:rPr lang="en-US" dirty="0"/>
              <a:t> problems</a:t>
            </a:r>
            <a:r>
              <a:rPr lang="en-US" dirty="0" smtClean="0"/>
              <a:t>?</a:t>
            </a:r>
            <a:endParaRPr lang="en-US" dirty="0"/>
          </a:p>
        </p:txBody>
      </p:sp>
    </p:spTree>
    <p:extLst>
      <p:ext uri="{BB962C8B-B14F-4D97-AF65-F5344CB8AC3E}">
        <p14:creationId xmlns:p14="http://schemas.microsoft.com/office/powerpoint/2010/main" val="1121288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Code</a:t>
            </a:r>
            <a:endParaRPr lang="en-US" dirty="0"/>
          </a:p>
        </p:txBody>
      </p:sp>
      <p:sp>
        <p:nvSpPr>
          <p:cNvPr id="3" name="Content Placeholder 2"/>
          <p:cNvSpPr>
            <a:spLocks noGrp="1"/>
          </p:cNvSpPr>
          <p:nvPr>
            <p:ph idx="1"/>
          </p:nvPr>
        </p:nvSpPr>
        <p:spPr/>
        <p:txBody>
          <a:bodyPr/>
          <a:lstStyle/>
          <a:p>
            <a:r>
              <a:rPr lang="en-US" dirty="0"/>
              <a:t>Usually the rarest of performance problems</a:t>
            </a:r>
          </a:p>
          <a:p>
            <a:pPr lvl="2"/>
            <a:r>
              <a:rPr lang="en-US" dirty="0"/>
              <a:t>r</a:t>
            </a:r>
            <a:r>
              <a:rPr lang="en-US" dirty="0" smtClean="0"/>
              <a:t>egardless </a:t>
            </a:r>
            <a:r>
              <a:rPr lang="en-US" dirty="0"/>
              <a:t>of what developers </a:t>
            </a:r>
            <a:r>
              <a:rPr lang="en-US" dirty="0" smtClean="0"/>
              <a:t>think</a:t>
            </a:r>
          </a:p>
          <a:p>
            <a:pPr lvl="1"/>
            <a:endParaRPr lang="en-US" dirty="0" smtClean="0"/>
          </a:p>
          <a:p>
            <a:r>
              <a:rPr lang="en-US" dirty="0" smtClean="0"/>
              <a:t>App </a:t>
            </a:r>
            <a:r>
              <a:rPr lang="en-US" dirty="0"/>
              <a:t>code is true cause of slowness &lt;10% of the </a:t>
            </a:r>
            <a:r>
              <a:rPr lang="en-US" dirty="0" smtClean="0"/>
              <a:t>time</a:t>
            </a:r>
          </a:p>
          <a:p>
            <a:pPr lvl="2"/>
            <a:r>
              <a:rPr lang="en-US" dirty="0"/>
              <a:t>f</a:t>
            </a:r>
            <a:r>
              <a:rPr lang="en-US" dirty="0" smtClean="0"/>
              <a:t>rom anecdotal experience</a:t>
            </a:r>
          </a:p>
          <a:p>
            <a:pPr lvl="1"/>
            <a:endParaRPr lang="en-US" dirty="0"/>
          </a:p>
          <a:p>
            <a:r>
              <a:rPr lang="en-US" dirty="0"/>
              <a:t>Don’t rush to jump in with a profiler</a:t>
            </a:r>
          </a:p>
          <a:p>
            <a:endParaRPr lang="en-US" dirty="0" smtClean="0"/>
          </a:p>
          <a:p>
            <a:r>
              <a:rPr lang="en-US" dirty="0" smtClean="0"/>
              <a:t>Measure first</a:t>
            </a:r>
            <a:endParaRPr lang="en-US" dirty="0"/>
          </a:p>
          <a:p>
            <a:pPr lvl="2"/>
            <a:r>
              <a:rPr lang="en-US" dirty="0" smtClean="0"/>
              <a:t>using a simple top-down approach</a:t>
            </a:r>
          </a:p>
          <a:p>
            <a:pPr lvl="2"/>
            <a:r>
              <a:rPr lang="en-US" dirty="0" smtClean="0"/>
              <a:t>then </a:t>
            </a:r>
            <a:r>
              <a:rPr lang="en-US" dirty="0"/>
              <a:t>apply the profiler </a:t>
            </a:r>
            <a:r>
              <a:rPr lang="en-US" u="sng" dirty="0"/>
              <a:t>if </a:t>
            </a:r>
            <a:r>
              <a:rPr lang="en-US" u="sng" dirty="0" smtClean="0"/>
              <a:t>indicated</a:t>
            </a:r>
          </a:p>
          <a:p>
            <a:endParaRPr lang="en-US" u="sng" dirty="0"/>
          </a:p>
          <a:p>
            <a:r>
              <a:rPr lang="en-US" dirty="0" smtClean="0"/>
              <a:t>Modern code profilers</a:t>
            </a:r>
            <a:endParaRPr lang="en-US" dirty="0"/>
          </a:p>
          <a:p>
            <a:pPr lvl="2"/>
            <a:r>
              <a:rPr lang="en-US" dirty="0" err="1"/>
              <a:t>VisualVM</a:t>
            </a:r>
            <a:r>
              <a:rPr lang="en-US" dirty="0"/>
              <a:t>, </a:t>
            </a:r>
            <a:r>
              <a:rPr lang="en-US" dirty="0" err="1"/>
              <a:t>JProfiler</a:t>
            </a:r>
            <a:r>
              <a:rPr lang="en-US" dirty="0"/>
              <a:t>, Honest </a:t>
            </a:r>
            <a:r>
              <a:rPr lang="en-US" dirty="0" smtClean="0"/>
              <a:t>Profiler, </a:t>
            </a:r>
            <a:r>
              <a:rPr lang="en-US" dirty="0" err="1" smtClean="0"/>
              <a:t>YourKit</a:t>
            </a:r>
            <a:endParaRPr lang="en-US" dirty="0" smtClean="0"/>
          </a:p>
          <a:p>
            <a:pPr lvl="2"/>
            <a:r>
              <a:rPr lang="en-US" dirty="0" err="1" smtClean="0"/>
              <a:t>hprof</a:t>
            </a:r>
            <a:r>
              <a:rPr lang="en-US" dirty="0" smtClean="0"/>
              <a:t> and friends are now deprecated, will be removed</a:t>
            </a:r>
            <a:endParaRPr lang="en-US" dirty="0"/>
          </a:p>
        </p:txBody>
      </p:sp>
    </p:spTree>
    <p:extLst>
      <p:ext uri="{BB962C8B-B14F-4D97-AF65-F5344CB8AC3E}">
        <p14:creationId xmlns:p14="http://schemas.microsoft.com/office/powerpoint/2010/main" val="362756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Shape 254"/>
          <p:cNvSpPr>
            <a:spLocks noGrp="1"/>
          </p:cNvSpPr>
          <p:nvPr>
            <p:ph type="title"/>
          </p:nvPr>
        </p:nvSpPr>
        <p:spPr>
          <a:prstGeom prst="rect">
            <a:avLst/>
          </a:prstGeom>
        </p:spPr>
        <p:txBody>
          <a:bodyPr/>
          <a:lstStyle>
            <a:lvl1pPr defTabSz="841247">
              <a:defRPr sz="2576"/>
            </a:lvl1pPr>
          </a:lstStyle>
          <a:p>
            <a:r>
              <a:rPr lang="en-AU" dirty="0" smtClean="0"/>
              <a:t>Too Much Traffic</a:t>
            </a:r>
            <a:endParaRPr dirty="0"/>
          </a:p>
        </p:txBody>
      </p:sp>
      <p:graphicFrame>
        <p:nvGraphicFramePr>
          <p:cNvPr id="255" name="Table 255"/>
          <p:cNvGraphicFramePr/>
          <p:nvPr>
            <p:extLst>
              <p:ext uri="{D42A27DB-BD31-4B8C-83A1-F6EECF244321}">
                <p14:modId xmlns:p14="http://schemas.microsoft.com/office/powerpoint/2010/main" val="2150434038"/>
              </p:ext>
            </p:extLst>
          </p:nvPr>
        </p:nvGraphicFramePr>
        <p:xfrm>
          <a:off x="2245054" y="2931535"/>
          <a:ext cx="2203686" cy="1733502"/>
        </p:xfrm>
        <a:graphic>
          <a:graphicData uri="http://schemas.openxmlformats.org/drawingml/2006/table">
            <a:tbl>
              <a:tblPr/>
              <a:tblGrid>
                <a:gridCol w="367281"/>
                <a:gridCol w="367281"/>
                <a:gridCol w="367281"/>
                <a:gridCol w="367281"/>
                <a:gridCol w="367281"/>
                <a:gridCol w="367281"/>
              </a:tblGrid>
              <a:tr h="288917">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dirty="0"/>
                    </a:p>
                  </a:txBody>
                  <a:tcPr marL="50800" marR="50800" marT="50800" marB="50800" horzOverflow="overflow">
                    <a:lnL w="38100">
                      <a:solidFill>
                        <a:srgbClr val="0000FF"/>
                      </a:solidFill>
                      <a:miter lim="400000"/>
                    </a:lnL>
                    <a:lnR w="19050">
                      <a:solidFill>
                        <a:srgbClr val="0000FF"/>
                      </a:solidFill>
                      <a:miter lim="400000"/>
                    </a:lnR>
                    <a:lnT w="3810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19050">
                      <a:solidFill>
                        <a:srgbClr val="0000FF"/>
                      </a:solidFill>
                      <a:miter lim="400000"/>
                    </a:lnL>
                    <a:lnR w="19050">
                      <a:solidFill>
                        <a:srgbClr val="0000FF"/>
                      </a:solidFill>
                      <a:miter lim="400000"/>
                    </a:lnR>
                    <a:lnT w="3810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19050">
                      <a:solidFill>
                        <a:srgbClr val="0000FF"/>
                      </a:solidFill>
                      <a:miter lim="400000"/>
                    </a:lnL>
                    <a:lnR w="19050">
                      <a:solidFill>
                        <a:srgbClr val="0000FF"/>
                      </a:solidFill>
                      <a:miter lim="400000"/>
                    </a:lnR>
                    <a:lnT w="3810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19050">
                      <a:solidFill>
                        <a:srgbClr val="0000FF"/>
                      </a:solidFill>
                      <a:miter lim="400000"/>
                    </a:lnL>
                    <a:lnR w="19050">
                      <a:solidFill>
                        <a:srgbClr val="0000FF"/>
                      </a:solidFill>
                      <a:miter lim="400000"/>
                    </a:lnR>
                    <a:lnT w="3810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19050">
                      <a:solidFill>
                        <a:srgbClr val="0000FF"/>
                      </a:solidFill>
                      <a:miter lim="400000"/>
                    </a:lnL>
                    <a:lnR w="19050">
                      <a:solidFill>
                        <a:srgbClr val="0000FF"/>
                      </a:solidFill>
                      <a:miter lim="400000"/>
                    </a:lnR>
                    <a:lnT w="3810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19050">
                      <a:solidFill>
                        <a:srgbClr val="0000FF"/>
                      </a:solidFill>
                      <a:miter lim="400000"/>
                    </a:lnL>
                    <a:lnR w="38100">
                      <a:solidFill>
                        <a:srgbClr val="0000FF"/>
                      </a:solidFill>
                      <a:miter lim="400000"/>
                    </a:lnR>
                    <a:lnT w="38100">
                      <a:solidFill>
                        <a:srgbClr val="0000FF"/>
                      </a:solidFill>
                      <a:miter lim="400000"/>
                    </a:lnT>
                    <a:lnB w="19050">
                      <a:solidFill>
                        <a:srgbClr val="0000FF"/>
                      </a:solidFill>
                      <a:miter lim="400000"/>
                    </a:lnB>
                    <a:noFill/>
                  </a:tcPr>
                </a:tc>
              </a:tr>
              <a:tr h="288917">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38100">
                      <a:solidFill>
                        <a:srgbClr val="0000FF"/>
                      </a:solidFill>
                      <a:miter lim="400000"/>
                    </a:lnL>
                    <a:lnR w="19050">
                      <a:solidFill>
                        <a:srgbClr val="0000FF"/>
                      </a:solidFill>
                      <a:miter lim="400000"/>
                    </a:lnR>
                    <a:lnT w="1905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19050">
                      <a:solidFill>
                        <a:srgbClr val="0000FF"/>
                      </a:solidFill>
                      <a:miter lim="400000"/>
                    </a:lnL>
                    <a:lnR w="19050">
                      <a:solidFill>
                        <a:srgbClr val="0000FF"/>
                      </a:solidFill>
                      <a:miter lim="400000"/>
                    </a:lnR>
                    <a:lnT w="1905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19050">
                      <a:solidFill>
                        <a:srgbClr val="0000FF"/>
                      </a:solidFill>
                      <a:miter lim="400000"/>
                    </a:lnL>
                    <a:lnR w="19050">
                      <a:solidFill>
                        <a:srgbClr val="0000FF"/>
                      </a:solidFill>
                      <a:miter lim="400000"/>
                    </a:lnR>
                    <a:lnT w="1905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19050">
                      <a:solidFill>
                        <a:srgbClr val="0000FF"/>
                      </a:solidFill>
                      <a:miter lim="400000"/>
                    </a:lnL>
                    <a:lnR w="19050">
                      <a:solidFill>
                        <a:srgbClr val="0000FF"/>
                      </a:solidFill>
                      <a:miter lim="400000"/>
                    </a:lnR>
                    <a:lnT w="1905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19050">
                      <a:solidFill>
                        <a:srgbClr val="0000FF"/>
                      </a:solidFill>
                      <a:miter lim="400000"/>
                    </a:lnL>
                    <a:lnR w="19050">
                      <a:solidFill>
                        <a:srgbClr val="0000FF"/>
                      </a:solidFill>
                      <a:miter lim="400000"/>
                    </a:lnR>
                    <a:lnT w="1905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19050">
                      <a:solidFill>
                        <a:srgbClr val="0000FF"/>
                      </a:solidFill>
                      <a:miter lim="400000"/>
                    </a:lnL>
                    <a:lnR w="38100">
                      <a:solidFill>
                        <a:srgbClr val="0000FF"/>
                      </a:solidFill>
                      <a:miter lim="400000"/>
                    </a:lnR>
                    <a:lnT w="19050">
                      <a:solidFill>
                        <a:srgbClr val="0000FF"/>
                      </a:solidFill>
                      <a:miter lim="400000"/>
                    </a:lnT>
                    <a:lnB w="19050">
                      <a:solidFill>
                        <a:srgbClr val="0000FF"/>
                      </a:solidFill>
                      <a:miter lim="400000"/>
                    </a:lnB>
                    <a:noFill/>
                  </a:tcPr>
                </a:tc>
              </a:tr>
              <a:tr h="288917">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38100">
                      <a:solidFill>
                        <a:srgbClr val="0000FF"/>
                      </a:solidFill>
                      <a:miter lim="400000"/>
                    </a:lnL>
                    <a:lnR w="19050">
                      <a:solidFill>
                        <a:srgbClr val="0000FF"/>
                      </a:solidFill>
                      <a:miter lim="400000"/>
                    </a:lnR>
                    <a:lnT w="1905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19050">
                      <a:solidFill>
                        <a:srgbClr val="0000FF"/>
                      </a:solidFill>
                      <a:miter lim="400000"/>
                    </a:lnL>
                    <a:lnR w="19050">
                      <a:solidFill>
                        <a:srgbClr val="0000FF"/>
                      </a:solidFill>
                      <a:miter lim="400000"/>
                    </a:lnR>
                    <a:lnT w="1905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dirty="0"/>
                    </a:p>
                  </a:txBody>
                  <a:tcPr marL="50800" marR="50800" marT="50800" marB="50800" horzOverflow="overflow">
                    <a:lnL w="19050">
                      <a:solidFill>
                        <a:srgbClr val="0000FF"/>
                      </a:solidFill>
                      <a:miter lim="400000"/>
                    </a:lnL>
                    <a:lnR w="19050">
                      <a:solidFill>
                        <a:srgbClr val="0000FF"/>
                      </a:solidFill>
                      <a:miter lim="400000"/>
                    </a:lnR>
                    <a:lnT w="1905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19050">
                      <a:solidFill>
                        <a:srgbClr val="0000FF"/>
                      </a:solidFill>
                      <a:miter lim="400000"/>
                    </a:lnL>
                    <a:lnR w="19050">
                      <a:solidFill>
                        <a:srgbClr val="0000FF"/>
                      </a:solidFill>
                      <a:miter lim="400000"/>
                    </a:lnR>
                    <a:lnT w="1905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19050">
                      <a:solidFill>
                        <a:srgbClr val="0000FF"/>
                      </a:solidFill>
                      <a:miter lim="400000"/>
                    </a:lnL>
                    <a:lnR w="19050">
                      <a:solidFill>
                        <a:srgbClr val="0000FF"/>
                      </a:solidFill>
                      <a:miter lim="400000"/>
                    </a:lnR>
                    <a:lnT w="1905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19050">
                      <a:solidFill>
                        <a:srgbClr val="0000FF"/>
                      </a:solidFill>
                      <a:miter lim="400000"/>
                    </a:lnL>
                    <a:lnR w="38100">
                      <a:solidFill>
                        <a:srgbClr val="0000FF"/>
                      </a:solidFill>
                      <a:miter lim="400000"/>
                    </a:lnR>
                    <a:lnT w="19050">
                      <a:solidFill>
                        <a:srgbClr val="0000FF"/>
                      </a:solidFill>
                      <a:miter lim="400000"/>
                    </a:lnT>
                    <a:lnB w="19050">
                      <a:solidFill>
                        <a:srgbClr val="0000FF"/>
                      </a:solidFill>
                      <a:miter lim="400000"/>
                    </a:lnB>
                    <a:noFill/>
                  </a:tcPr>
                </a:tc>
              </a:tr>
              <a:tr h="288917">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38100">
                      <a:solidFill>
                        <a:srgbClr val="0000FF"/>
                      </a:solidFill>
                      <a:miter lim="400000"/>
                    </a:lnL>
                    <a:lnR w="19050">
                      <a:solidFill>
                        <a:srgbClr val="0000FF"/>
                      </a:solidFill>
                      <a:miter lim="400000"/>
                    </a:lnR>
                    <a:lnT w="1905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19050">
                      <a:solidFill>
                        <a:srgbClr val="0000FF"/>
                      </a:solidFill>
                      <a:miter lim="400000"/>
                    </a:lnL>
                    <a:lnR w="19050">
                      <a:solidFill>
                        <a:srgbClr val="0000FF"/>
                      </a:solidFill>
                      <a:miter lim="400000"/>
                    </a:lnR>
                    <a:lnT w="1905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19050">
                      <a:solidFill>
                        <a:srgbClr val="0000FF"/>
                      </a:solidFill>
                      <a:miter lim="400000"/>
                    </a:lnL>
                    <a:lnR w="19050">
                      <a:solidFill>
                        <a:srgbClr val="0000FF"/>
                      </a:solidFill>
                      <a:miter lim="400000"/>
                    </a:lnR>
                    <a:lnT w="1905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dirty="0"/>
                    </a:p>
                  </a:txBody>
                  <a:tcPr marL="50800" marR="50800" marT="50800" marB="50800" horzOverflow="overflow">
                    <a:lnL w="19050">
                      <a:solidFill>
                        <a:srgbClr val="0000FF"/>
                      </a:solidFill>
                      <a:miter lim="400000"/>
                    </a:lnL>
                    <a:lnR w="19050">
                      <a:solidFill>
                        <a:srgbClr val="0000FF"/>
                      </a:solidFill>
                      <a:miter lim="400000"/>
                    </a:lnR>
                    <a:lnT w="1905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19050">
                      <a:solidFill>
                        <a:srgbClr val="0000FF"/>
                      </a:solidFill>
                      <a:miter lim="400000"/>
                    </a:lnL>
                    <a:lnR w="19050">
                      <a:solidFill>
                        <a:srgbClr val="0000FF"/>
                      </a:solidFill>
                      <a:miter lim="400000"/>
                    </a:lnR>
                    <a:lnT w="1905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19050">
                      <a:solidFill>
                        <a:srgbClr val="0000FF"/>
                      </a:solidFill>
                      <a:miter lim="400000"/>
                    </a:lnL>
                    <a:lnR w="38100">
                      <a:solidFill>
                        <a:srgbClr val="0000FF"/>
                      </a:solidFill>
                      <a:miter lim="400000"/>
                    </a:lnR>
                    <a:lnT w="19050">
                      <a:solidFill>
                        <a:srgbClr val="0000FF"/>
                      </a:solidFill>
                      <a:miter lim="400000"/>
                    </a:lnT>
                    <a:lnB w="19050">
                      <a:solidFill>
                        <a:srgbClr val="0000FF"/>
                      </a:solidFill>
                      <a:miter lim="400000"/>
                    </a:lnB>
                    <a:noFill/>
                  </a:tcPr>
                </a:tc>
              </a:tr>
              <a:tr h="288917">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38100">
                      <a:solidFill>
                        <a:srgbClr val="0000FF"/>
                      </a:solidFill>
                      <a:miter lim="400000"/>
                    </a:lnL>
                    <a:lnR w="19050">
                      <a:solidFill>
                        <a:srgbClr val="0000FF"/>
                      </a:solidFill>
                      <a:miter lim="400000"/>
                    </a:lnR>
                    <a:lnT w="1905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19050">
                      <a:solidFill>
                        <a:srgbClr val="0000FF"/>
                      </a:solidFill>
                      <a:miter lim="400000"/>
                    </a:lnL>
                    <a:lnR w="19050">
                      <a:solidFill>
                        <a:srgbClr val="0000FF"/>
                      </a:solidFill>
                      <a:miter lim="400000"/>
                    </a:lnR>
                    <a:lnT w="1905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19050">
                      <a:solidFill>
                        <a:srgbClr val="0000FF"/>
                      </a:solidFill>
                      <a:miter lim="400000"/>
                    </a:lnL>
                    <a:lnR w="19050">
                      <a:solidFill>
                        <a:srgbClr val="0000FF"/>
                      </a:solidFill>
                      <a:miter lim="400000"/>
                    </a:lnR>
                    <a:lnT w="1905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19050">
                      <a:solidFill>
                        <a:srgbClr val="0000FF"/>
                      </a:solidFill>
                      <a:miter lim="400000"/>
                    </a:lnL>
                    <a:lnR w="19050">
                      <a:solidFill>
                        <a:srgbClr val="0000FF"/>
                      </a:solidFill>
                      <a:miter lim="400000"/>
                    </a:lnR>
                    <a:lnT w="1905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19050">
                      <a:solidFill>
                        <a:srgbClr val="0000FF"/>
                      </a:solidFill>
                      <a:miter lim="400000"/>
                    </a:lnL>
                    <a:lnR w="19050">
                      <a:solidFill>
                        <a:srgbClr val="0000FF"/>
                      </a:solidFill>
                      <a:miter lim="400000"/>
                    </a:lnR>
                    <a:lnT w="1905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19050">
                      <a:solidFill>
                        <a:srgbClr val="0000FF"/>
                      </a:solidFill>
                      <a:miter lim="400000"/>
                    </a:lnL>
                    <a:lnR w="38100">
                      <a:solidFill>
                        <a:srgbClr val="0000FF"/>
                      </a:solidFill>
                      <a:miter lim="400000"/>
                    </a:lnR>
                    <a:lnT w="19050">
                      <a:solidFill>
                        <a:srgbClr val="0000FF"/>
                      </a:solidFill>
                      <a:miter lim="400000"/>
                    </a:lnT>
                    <a:lnB w="19050">
                      <a:solidFill>
                        <a:srgbClr val="0000FF"/>
                      </a:solidFill>
                      <a:miter lim="400000"/>
                    </a:lnB>
                    <a:noFill/>
                  </a:tcPr>
                </a:tc>
              </a:tr>
              <a:tr h="288917">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38100">
                      <a:solidFill>
                        <a:srgbClr val="0000FF"/>
                      </a:solidFill>
                      <a:miter lim="400000"/>
                    </a:lnL>
                    <a:lnR w="19050">
                      <a:solidFill>
                        <a:srgbClr val="0000FF"/>
                      </a:solidFill>
                      <a:miter lim="400000"/>
                    </a:lnR>
                    <a:lnT w="19050">
                      <a:solidFill>
                        <a:srgbClr val="0000FF"/>
                      </a:solidFill>
                      <a:miter lim="400000"/>
                    </a:lnT>
                    <a:lnB w="3810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19050">
                      <a:solidFill>
                        <a:srgbClr val="0000FF"/>
                      </a:solidFill>
                      <a:miter lim="400000"/>
                    </a:lnL>
                    <a:lnR w="19050">
                      <a:solidFill>
                        <a:srgbClr val="0000FF"/>
                      </a:solidFill>
                      <a:miter lim="400000"/>
                    </a:lnR>
                    <a:lnT w="19050">
                      <a:solidFill>
                        <a:srgbClr val="0000FF"/>
                      </a:solidFill>
                      <a:miter lim="400000"/>
                    </a:lnT>
                    <a:lnB w="3810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19050">
                      <a:solidFill>
                        <a:srgbClr val="0000FF"/>
                      </a:solidFill>
                      <a:miter lim="400000"/>
                    </a:lnL>
                    <a:lnR w="19050">
                      <a:solidFill>
                        <a:srgbClr val="0000FF"/>
                      </a:solidFill>
                      <a:miter lim="400000"/>
                    </a:lnR>
                    <a:lnT w="19050">
                      <a:solidFill>
                        <a:srgbClr val="0000FF"/>
                      </a:solidFill>
                      <a:miter lim="400000"/>
                    </a:lnT>
                    <a:lnB w="3810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19050">
                      <a:solidFill>
                        <a:srgbClr val="0000FF"/>
                      </a:solidFill>
                      <a:miter lim="400000"/>
                    </a:lnL>
                    <a:lnR w="19050">
                      <a:solidFill>
                        <a:srgbClr val="0000FF"/>
                      </a:solidFill>
                      <a:miter lim="400000"/>
                    </a:lnR>
                    <a:lnT w="19050">
                      <a:solidFill>
                        <a:srgbClr val="0000FF"/>
                      </a:solidFill>
                      <a:miter lim="400000"/>
                    </a:lnT>
                    <a:lnB w="3810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19050">
                      <a:solidFill>
                        <a:srgbClr val="0000FF"/>
                      </a:solidFill>
                      <a:miter lim="400000"/>
                    </a:lnL>
                    <a:lnR w="19050">
                      <a:solidFill>
                        <a:srgbClr val="0000FF"/>
                      </a:solidFill>
                      <a:miter lim="400000"/>
                    </a:lnR>
                    <a:lnT w="19050">
                      <a:solidFill>
                        <a:srgbClr val="0000FF"/>
                      </a:solidFill>
                      <a:miter lim="400000"/>
                    </a:lnT>
                    <a:lnB w="3810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dirty="0"/>
                    </a:p>
                  </a:txBody>
                  <a:tcPr marL="50800" marR="50800" marT="50800" marB="50800" horzOverflow="overflow">
                    <a:lnL w="19050">
                      <a:solidFill>
                        <a:srgbClr val="0000FF"/>
                      </a:solidFill>
                      <a:miter lim="400000"/>
                    </a:lnL>
                    <a:lnR w="38100">
                      <a:solidFill>
                        <a:srgbClr val="0000FF"/>
                      </a:solidFill>
                      <a:miter lim="400000"/>
                    </a:lnR>
                    <a:lnT w="19050">
                      <a:solidFill>
                        <a:srgbClr val="0000FF"/>
                      </a:solidFill>
                      <a:miter lim="400000"/>
                    </a:lnT>
                    <a:lnB w="38100">
                      <a:solidFill>
                        <a:srgbClr val="0000FF"/>
                      </a:solidFill>
                      <a:miter lim="400000"/>
                    </a:lnB>
                    <a:noFill/>
                  </a:tcPr>
                </a:tc>
              </a:tr>
            </a:tbl>
          </a:graphicData>
        </a:graphic>
      </p:graphicFrame>
      <p:sp>
        <p:nvSpPr>
          <p:cNvPr id="256" name="Shape 256"/>
          <p:cNvSpPr/>
          <p:nvPr/>
        </p:nvSpPr>
        <p:spPr>
          <a:xfrm>
            <a:off x="2666331" y="3211028"/>
            <a:ext cx="1478952" cy="1222274"/>
          </a:xfrm>
          <a:prstGeom prst="ellipse">
            <a:avLst/>
          </a:prstGeom>
          <a:solidFill>
            <a:srgbClr val="0000FF"/>
          </a:solidFill>
          <a:ln w="50800">
            <a:solidFill>
              <a:schemeClr val="accent3">
                <a:lumOff val="44000"/>
              </a:schemeClr>
            </a:solidFill>
          </a:ln>
        </p:spPr>
        <p:txBody>
          <a:bodyPr lIns="38100" tIns="38100" rIns="38100" bIns="38100" anchor="ctr"/>
          <a:lstStyle/>
          <a:p>
            <a:pPr marL="20319" marR="20319" defTabSz="457200">
              <a:defRPr b="0">
                <a:uFill>
                  <a:solidFill>
                    <a:srgbClr val="000000"/>
                  </a:solidFill>
                </a:uFill>
              </a:defRPr>
            </a:pPr>
            <a:endParaRPr/>
          </a:p>
        </p:txBody>
      </p:sp>
      <p:sp>
        <p:nvSpPr>
          <p:cNvPr id="257" name="Shape 257"/>
          <p:cNvSpPr/>
          <p:nvPr/>
        </p:nvSpPr>
        <p:spPr>
          <a:xfrm>
            <a:off x="6640003" y="1764450"/>
            <a:ext cx="1442385" cy="772477"/>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lstStyle/>
          <a:p>
            <a:pPr marL="20319" marR="20319" algn="ctr" defTabSz="457200">
              <a:defRPr sz="2100" b="0">
                <a:uFill>
                  <a:solidFill>
                    <a:srgbClr val="FF2600"/>
                  </a:solidFill>
                </a:uFill>
              </a:defRPr>
            </a:pPr>
            <a:r>
              <a:t>External</a:t>
            </a:r>
          </a:p>
          <a:p>
            <a:pPr marL="20319" marR="20319" algn="ctr" defTabSz="457200">
              <a:defRPr sz="2100" b="0">
                <a:uFill>
                  <a:solidFill>
                    <a:srgbClr val="FF2600"/>
                  </a:solidFill>
                </a:uFill>
              </a:defRPr>
            </a:pPr>
            <a:r>
              <a:t> system</a:t>
            </a:r>
          </a:p>
        </p:txBody>
      </p:sp>
      <p:sp>
        <p:nvSpPr>
          <p:cNvPr id="258" name="Shape 258"/>
          <p:cNvSpPr/>
          <p:nvPr/>
        </p:nvSpPr>
        <p:spPr>
          <a:xfrm>
            <a:off x="1279375" y="5483687"/>
            <a:ext cx="2660457" cy="472614"/>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lstStyle>
            <a:lvl1pPr marL="20319" marR="20319" algn="ctr" defTabSz="457200">
              <a:defRPr sz="2100" b="0">
                <a:uFill>
                  <a:solidFill>
                    <a:srgbClr val="264869"/>
                  </a:solidFill>
                </a:uFill>
              </a:defRPr>
            </a:lvl1pPr>
          </a:lstStyle>
          <a:p>
            <a:r>
              <a:t>Operating system</a:t>
            </a:r>
          </a:p>
        </p:txBody>
      </p:sp>
      <p:sp>
        <p:nvSpPr>
          <p:cNvPr id="259" name="Shape 259"/>
          <p:cNvSpPr/>
          <p:nvPr/>
        </p:nvSpPr>
        <p:spPr>
          <a:xfrm>
            <a:off x="3054350" y="3628509"/>
            <a:ext cx="695271" cy="472614"/>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lstStyle>
            <a:lvl1pPr marL="20319" marR="20319" algn="ctr" defTabSz="457200">
              <a:defRPr sz="2100" b="0">
                <a:solidFill>
                  <a:schemeClr val="accent3">
                    <a:lumOff val="44000"/>
                  </a:schemeClr>
                </a:solidFill>
                <a:uFill>
                  <a:solidFill>
                    <a:schemeClr val="accent3">
                      <a:lumOff val="44000"/>
                    </a:schemeClr>
                  </a:solidFill>
                </a:uFill>
              </a:defRPr>
            </a:lvl1pPr>
          </a:lstStyle>
          <a:p>
            <a:r>
              <a:t>App</a:t>
            </a:r>
          </a:p>
        </p:txBody>
      </p:sp>
      <p:sp>
        <p:nvSpPr>
          <p:cNvPr id="260" name="Shape 260"/>
          <p:cNvSpPr/>
          <p:nvPr/>
        </p:nvSpPr>
        <p:spPr>
          <a:xfrm>
            <a:off x="2091027" y="4665038"/>
            <a:ext cx="763005" cy="472613"/>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lstStyle>
            <a:lvl1pPr marL="20319" marR="20319" algn="ctr" defTabSz="457200">
              <a:defRPr sz="2100" b="0">
                <a:uFill>
                  <a:solidFill>
                    <a:srgbClr val="00A3D7"/>
                  </a:solidFill>
                </a:uFill>
              </a:defRPr>
            </a:lvl1pPr>
          </a:lstStyle>
          <a:p>
            <a:r>
              <a:t>JVM</a:t>
            </a:r>
          </a:p>
        </p:txBody>
      </p:sp>
      <p:sp>
        <p:nvSpPr>
          <p:cNvPr id="261" name="Shape 261"/>
          <p:cNvSpPr/>
          <p:nvPr/>
        </p:nvSpPr>
        <p:spPr>
          <a:xfrm rot="17735078">
            <a:off x="4742374" y="2389188"/>
            <a:ext cx="1170920" cy="2299907"/>
          </a:xfrm>
          <a:custGeom>
            <a:avLst/>
            <a:gdLst/>
            <a:ahLst/>
            <a:cxnLst>
              <a:cxn ang="0">
                <a:pos x="wd2" y="hd2"/>
              </a:cxn>
              <a:cxn ang="5400000">
                <a:pos x="wd2" y="hd2"/>
              </a:cxn>
              <a:cxn ang="10800000">
                <a:pos x="wd2" y="hd2"/>
              </a:cxn>
              <a:cxn ang="16200000">
                <a:pos x="wd2" y="hd2"/>
              </a:cxn>
            </a:cxnLst>
            <a:rect l="0" t="0" r="r" b="b"/>
            <a:pathLst>
              <a:path w="17600" h="21600" extrusionOk="0">
                <a:moveTo>
                  <a:pt x="0" y="0"/>
                </a:moveTo>
                <a:cubicBezTo>
                  <a:pt x="21600" y="11808"/>
                  <a:pt x="17239" y="21600"/>
                  <a:pt x="17239" y="21600"/>
                </a:cubicBezTo>
              </a:path>
            </a:pathLst>
          </a:custGeom>
          <a:ln w="50800">
            <a:solidFill>
              <a:srgbClr val="000000"/>
            </a:solidFill>
            <a:custDash>
              <a:ds d="200000" sp="200000"/>
            </a:custDash>
            <a:tailEnd type="stealth"/>
          </a:ln>
        </p:spPr>
        <p:txBody>
          <a:bodyPr lIns="38100" tIns="38100" rIns="38100" bIns="38100" anchor="ctr"/>
          <a:lstStyle/>
          <a:p>
            <a:pPr algn="ctr" defTabSz="584200">
              <a:defRPr sz="4200" b="0">
                <a:latin typeface="Gill Sans"/>
                <a:ea typeface="Gill Sans"/>
                <a:cs typeface="Gill Sans"/>
                <a:sym typeface="Gill Sans"/>
              </a:defRPr>
            </a:pPr>
            <a:endParaRPr/>
          </a:p>
        </p:txBody>
      </p:sp>
      <p:sp>
        <p:nvSpPr>
          <p:cNvPr id="262" name="Shape 262"/>
          <p:cNvSpPr/>
          <p:nvPr/>
        </p:nvSpPr>
        <p:spPr>
          <a:xfrm rot="6932961">
            <a:off x="4773179" y="2797430"/>
            <a:ext cx="1236054" cy="2275044"/>
          </a:xfrm>
          <a:custGeom>
            <a:avLst/>
            <a:gdLst/>
            <a:ahLst/>
            <a:cxnLst>
              <a:cxn ang="0">
                <a:pos x="wd2" y="hd2"/>
              </a:cxn>
              <a:cxn ang="5400000">
                <a:pos x="wd2" y="hd2"/>
              </a:cxn>
              <a:cxn ang="10800000">
                <a:pos x="wd2" y="hd2"/>
              </a:cxn>
              <a:cxn ang="16200000">
                <a:pos x="wd2" y="hd2"/>
              </a:cxn>
            </a:cxnLst>
            <a:rect l="0" t="0" r="r" b="b"/>
            <a:pathLst>
              <a:path w="20760" h="21600" extrusionOk="0">
                <a:moveTo>
                  <a:pt x="0" y="0"/>
                </a:moveTo>
                <a:cubicBezTo>
                  <a:pt x="12192" y="5895"/>
                  <a:pt x="17448" y="11324"/>
                  <a:pt x="19575" y="15337"/>
                </a:cubicBezTo>
                <a:cubicBezTo>
                  <a:pt x="21600" y="19157"/>
                  <a:pt x="20418" y="21600"/>
                  <a:pt x="20409" y="21600"/>
                </a:cubicBezTo>
              </a:path>
            </a:pathLst>
          </a:custGeom>
          <a:ln w="50800">
            <a:solidFill>
              <a:srgbClr val="000000"/>
            </a:solidFill>
            <a:custDash>
              <a:ds d="200000" sp="200000"/>
            </a:custDash>
            <a:tailEnd type="stealth"/>
          </a:ln>
        </p:spPr>
        <p:txBody>
          <a:bodyPr lIns="38100" tIns="38100" rIns="38100" bIns="38100" anchor="ctr"/>
          <a:lstStyle/>
          <a:p>
            <a:pPr algn="ctr" defTabSz="584200">
              <a:defRPr sz="4200" b="0">
                <a:latin typeface="Gill Sans"/>
                <a:ea typeface="Gill Sans"/>
                <a:cs typeface="Gill Sans"/>
                <a:sym typeface="Gill Sans"/>
              </a:defRPr>
            </a:pPr>
            <a:endParaRPr/>
          </a:p>
        </p:txBody>
      </p:sp>
      <p:sp>
        <p:nvSpPr>
          <p:cNvPr id="263" name="Shape 263"/>
          <p:cNvSpPr/>
          <p:nvPr/>
        </p:nvSpPr>
        <p:spPr>
          <a:xfrm rot="17735078">
            <a:off x="5574669" y="2618730"/>
            <a:ext cx="484865" cy="1545048"/>
          </a:xfrm>
          <a:custGeom>
            <a:avLst/>
            <a:gdLst/>
            <a:ahLst/>
            <a:cxnLst>
              <a:cxn ang="0">
                <a:pos x="wd2" y="hd2"/>
              </a:cxn>
              <a:cxn ang="5400000">
                <a:pos x="wd2" y="hd2"/>
              </a:cxn>
              <a:cxn ang="10800000">
                <a:pos x="wd2" y="hd2"/>
              </a:cxn>
              <a:cxn ang="16200000">
                <a:pos x="wd2" y="hd2"/>
              </a:cxn>
            </a:cxnLst>
            <a:rect l="0" t="0" r="r" b="b"/>
            <a:pathLst>
              <a:path w="16156" h="21600" extrusionOk="0">
                <a:moveTo>
                  <a:pt x="0" y="0"/>
                </a:moveTo>
                <a:cubicBezTo>
                  <a:pt x="21600" y="12443"/>
                  <a:pt x="15301" y="21600"/>
                  <a:pt x="15301" y="21600"/>
                </a:cubicBezTo>
              </a:path>
            </a:pathLst>
          </a:custGeom>
          <a:ln w="50800">
            <a:solidFill>
              <a:srgbClr val="000000"/>
            </a:solidFill>
            <a:tailEnd type="stealth"/>
          </a:ln>
        </p:spPr>
        <p:txBody>
          <a:bodyPr lIns="38100" tIns="38100" rIns="38100" bIns="38100" anchor="ctr"/>
          <a:lstStyle/>
          <a:p>
            <a:pPr algn="ctr" defTabSz="584200">
              <a:defRPr sz="4200" b="0">
                <a:latin typeface="Gill Sans"/>
                <a:ea typeface="Gill Sans"/>
                <a:cs typeface="Gill Sans"/>
                <a:sym typeface="Gill Sans"/>
              </a:defRPr>
            </a:pPr>
            <a:endParaRPr/>
          </a:p>
        </p:txBody>
      </p:sp>
      <p:sp>
        <p:nvSpPr>
          <p:cNvPr id="264" name="Shape 264"/>
          <p:cNvSpPr/>
          <p:nvPr/>
        </p:nvSpPr>
        <p:spPr>
          <a:xfrm rot="6932961">
            <a:off x="5333261" y="3386180"/>
            <a:ext cx="1062425" cy="1352237"/>
          </a:xfrm>
          <a:custGeom>
            <a:avLst/>
            <a:gdLst/>
            <a:ahLst/>
            <a:cxnLst>
              <a:cxn ang="0">
                <a:pos x="wd2" y="hd2"/>
              </a:cxn>
              <a:cxn ang="5400000">
                <a:pos x="wd2" y="hd2"/>
              </a:cxn>
              <a:cxn ang="10800000">
                <a:pos x="wd2" y="hd2"/>
              </a:cxn>
              <a:cxn ang="16200000">
                <a:pos x="wd2" y="hd2"/>
              </a:cxn>
            </a:cxnLst>
            <a:rect l="0" t="0" r="r" b="b"/>
            <a:pathLst>
              <a:path w="21591" h="21600" extrusionOk="0">
                <a:moveTo>
                  <a:pt x="0" y="0"/>
                </a:moveTo>
                <a:cubicBezTo>
                  <a:pt x="8140" y="5903"/>
                  <a:pt x="13663" y="11239"/>
                  <a:pt x="17235" y="15288"/>
                </a:cubicBezTo>
                <a:cubicBezTo>
                  <a:pt x="20534" y="19026"/>
                  <a:pt x="21600" y="21600"/>
                  <a:pt x="21590" y="21600"/>
                </a:cubicBezTo>
              </a:path>
            </a:pathLst>
          </a:custGeom>
          <a:ln w="50800">
            <a:solidFill>
              <a:srgbClr val="000000"/>
            </a:solidFill>
          </a:ln>
        </p:spPr>
        <p:txBody>
          <a:bodyPr lIns="38100" tIns="38100" rIns="38100" bIns="38100" anchor="ctr"/>
          <a:lstStyle/>
          <a:p>
            <a:pPr algn="ctr" defTabSz="584200">
              <a:defRPr sz="4200" b="0">
                <a:latin typeface="Gill Sans"/>
                <a:ea typeface="Gill Sans"/>
                <a:cs typeface="Gill Sans"/>
                <a:sym typeface="Gill Sans"/>
              </a:defRPr>
            </a:pPr>
            <a:endParaRPr/>
          </a:p>
        </p:txBody>
      </p:sp>
      <p:sp>
        <p:nvSpPr>
          <p:cNvPr id="265" name="Shape 265"/>
          <p:cNvSpPr/>
          <p:nvPr/>
        </p:nvSpPr>
        <p:spPr>
          <a:xfrm>
            <a:off x="6639673" y="2502109"/>
            <a:ext cx="1478952" cy="2863552"/>
          </a:xfrm>
          <a:prstGeom prst="roundRect">
            <a:avLst>
              <a:gd name="adj" fmla="val 6198"/>
            </a:avLst>
          </a:prstGeom>
          <a:solidFill>
            <a:srgbClr val="BFC0BF"/>
          </a:solidFill>
          <a:ln w="3175"/>
        </p:spPr>
        <p:txBody>
          <a:bodyPr lIns="38100" tIns="38100" rIns="38100" bIns="38100" anchor="ctr"/>
          <a:lstStyle/>
          <a:p>
            <a:pPr marL="20319" marR="20319" defTabSz="457200">
              <a:defRPr b="0">
                <a:solidFill>
                  <a:srgbClr val="FF4300"/>
                </a:solidFill>
                <a:uFill>
                  <a:solidFill>
                    <a:srgbClr val="FF4300"/>
                  </a:solidFill>
                </a:uFill>
              </a:defRPr>
            </a:pPr>
            <a:endParaRPr/>
          </a:p>
        </p:txBody>
      </p:sp>
      <p:sp>
        <p:nvSpPr>
          <p:cNvPr id="266" name="Shape 266"/>
          <p:cNvSpPr/>
          <p:nvPr/>
        </p:nvSpPr>
        <p:spPr>
          <a:xfrm>
            <a:off x="1513506" y="1358627"/>
            <a:ext cx="1267708" cy="2126973"/>
          </a:xfrm>
          <a:prstGeom prst="line">
            <a:avLst/>
          </a:prstGeom>
          <a:ln w="50800">
            <a:solidFill>
              <a:srgbClr val="D8232A"/>
            </a:solidFill>
            <a:custDash>
              <a:ds d="200000" sp="200000"/>
            </a:custDash>
            <a:tailEnd type="stealth"/>
          </a:ln>
        </p:spPr>
        <p:txBody>
          <a:bodyPr lIns="0" tIns="0" rIns="0" bIns="0"/>
          <a:lstStyle/>
          <a:p>
            <a:pPr defTabSz="228600">
              <a:defRPr sz="1200" b="0">
                <a:latin typeface="+mj-lt"/>
                <a:ea typeface="+mj-ea"/>
                <a:cs typeface="+mj-cs"/>
                <a:sym typeface="Helvetica"/>
              </a:defRPr>
            </a:pPr>
            <a:endParaRPr/>
          </a:p>
        </p:txBody>
      </p:sp>
      <p:sp>
        <p:nvSpPr>
          <p:cNvPr id="267" name="Shape 267"/>
          <p:cNvSpPr/>
          <p:nvPr/>
        </p:nvSpPr>
        <p:spPr>
          <a:xfrm>
            <a:off x="2055400" y="1260101"/>
            <a:ext cx="1123671" cy="1954552"/>
          </a:xfrm>
          <a:prstGeom prst="line">
            <a:avLst/>
          </a:prstGeom>
          <a:ln w="50800">
            <a:solidFill>
              <a:srgbClr val="D8232A"/>
            </a:solidFill>
            <a:custDash>
              <a:ds d="200000" sp="200000"/>
            </a:custDash>
            <a:tailEnd type="stealth"/>
          </a:ln>
        </p:spPr>
        <p:txBody>
          <a:bodyPr lIns="0" tIns="0" rIns="0" bIns="0"/>
          <a:lstStyle/>
          <a:p>
            <a:pPr defTabSz="228600">
              <a:defRPr sz="1200" b="0">
                <a:latin typeface="+mj-lt"/>
                <a:ea typeface="+mj-ea"/>
                <a:cs typeface="+mj-cs"/>
                <a:sym typeface="Helvetica"/>
              </a:defRPr>
            </a:pPr>
            <a:endParaRPr/>
          </a:p>
        </p:txBody>
      </p:sp>
      <p:sp>
        <p:nvSpPr>
          <p:cNvPr id="268" name="Shape 268"/>
          <p:cNvSpPr/>
          <p:nvPr/>
        </p:nvSpPr>
        <p:spPr>
          <a:xfrm>
            <a:off x="2350979" y="1297048"/>
            <a:ext cx="1080228" cy="1892541"/>
          </a:xfrm>
          <a:prstGeom prst="line">
            <a:avLst/>
          </a:prstGeom>
          <a:ln w="50800">
            <a:solidFill>
              <a:srgbClr val="D8232A"/>
            </a:solidFill>
            <a:custDash>
              <a:ds d="200000" sp="200000"/>
            </a:custDash>
            <a:tailEnd type="stealth"/>
          </a:ln>
        </p:spPr>
        <p:txBody>
          <a:bodyPr lIns="0" tIns="0" rIns="0" bIns="0"/>
          <a:lstStyle/>
          <a:p>
            <a:pPr defTabSz="228600">
              <a:defRPr sz="1200" b="0">
                <a:latin typeface="+mj-lt"/>
                <a:ea typeface="+mj-ea"/>
                <a:cs typeface="+mj-cs"/>
                <a:sym typeface="Helvetica"/>
              </a:defRPr>
            </a:pPr>
            <a:endParaRPr/>
          </a:p>
        </p:txBody>
      </p:sp>
      <p:sp>
        <p:nvSpPr>
          <p:cNvPr id="269" name="Shape 269"/>
          <p:cNvSpPr/>
          <p:nvPr/>
        </p:nvSpPr>
        <p:spPr>
          <a:xfrm>
            <a:off x="1513506" y="1358627"/>
            <a:ext cx="694584" cy="1153517"/>
          </a:xfrm>
          <a:prstGeom prst="line">
            <a:avLst/>
          </a:prstGeom>
          <a:ln w="101600">
            <a:solidFill>
              <a:srgbClr val="D8232A"/>
            </a:solidFill>
          </a:ln>
        </p:spPr>
        <p:txBody>
          <a:bodyPr lIns="0" tIns="0" rIns="0" bIns="0"/>
          <a:lstStyle/>
          <a:p>
            <a:pPr defTabSz="228600">
              <a:defRPr sz="1200" b="0">
                <a:latin typeface="+mj-lt"/>
                <a:ea typeface="+mj-ea"/>
                <a:cs typeface="+mj-cs"/>
                <a:sym typeface="Helvetica"/>
              </a:defRPr>
            </a:pPr>
            <a:endParaRPr/>
          </a:p>
        </p:txBody>
      </p:sp>
      <p:sp>
        <p:nvSpPr>
          <p:cNvPr id="270" name="Shape 270"/>
          <p:cNvSpPr/>
          <p:nvPr/>
        </p:nvSpPr>
        <p:spPr>
          <a:xfrm>
            <a:off x="2055400" y="1260101"/>
            <a:ext cx="725600" cy="1253675"/>
          </a:xfrm>
          <a:prstGeom prst="line">
            <a:avLst/>
          </a:prstGeom>
          <a:ln w="101600">
            <a:solidFill>
              <a:srgbClr val="D8232A"/>
            </a:solidFill>
          </a:ln>
        </p:spPr>
        <p:txBody>
          <a:bodyPr lIns="0" tIns="0" rIns="0" bIns="0"/>
          <a:lstStyle/>
          <a:p>
            <a:pPr defTabSz="228600">
              <a:defRPr sz="1200" b="0">
                <a:latin typeface="+mj-lt"/>
                <a:ea typeface="+mj-ea"/>
                <a:cs typeface="+mj-cs"/>
                <a:sym typeface="Helvetica"/>
              </a:defRPr>
            </a:pPr>
            <a:endParaRPr/>
          </a:p>
        </p:txBody>
      </p:sp>
      <p:sp>
        <p:nvSpPr>
          <p:cNvPr id="271" name="Shape 271"/>
          <p:cNvSpPr/>
          <p:nvPr/>
        </p:nvSpPr>
        <p:spPr>
          <a:xfrm>
            <a:off x="2350979" y="1297048"/>
            <a:ext cx="684248" cy="1189195"/>
          </a:xfrm>
          <a:prstGeom prst="line">
            <a:avLst/>
          </a:prstGeom>
          <a:ln w="101600">
            <a:solidFill>
              <a:srgbClr val="D8232A"/>
            </a:solidFill>
          </a:ln>
        </p:spPr>
        <p:txBody>
          <a:bodyPr lIns="0" tIns="0" rIns="0" bIns="0"/>
          <a:lstStyle/>
          <a:p>
            <a:pPr defTabSz="228600">
              <a:defRPr sz="1200" b="0">
                <a:latin typeface="+mj-lt"/>
                <a:ea typeface="+mj-ea"/>
                <a:cs typeface="+mj-cs"/>
                <a:sym typeface="Helvetica"/>
              </a:defRPr>
            </a:pPr>
            <a:endParaRPr/>
          </a:p>
        </p:txBody>
      </p:sp>
      <p:sp>
        <p:nvSpPr>
          <p:cNvPr id="272" name="Shape 272"/>
          <p:cNvSpPr/>
          <p:nvPr/>
        </p:nvSpPr>
        <p:spPr>
          <a:xfrm>
            <a:off x="1833716" y="1383259"/>
            <a:ext cx="1123671" cy="1954552"/>
          </a:xfrm>
          <a:prstGeom prst="line">
            <a:avLst/>
          </a:prstGeom>
          <a:ln w="50800">
            <a:solidFill>
              <a:srgbClr val="D8232A"/>
            </a:solidFill>
            <a:custDash>
              <a:ds d="200000" sp="200000"/>
            </a:custDash>
            <a:tailEnd type="stealth"/>
          </a:ln>
        </p:spPr>
        <p:txBody>
          <a:bodyPr lIns="0" tIns="0" rIns="0" bIns="0"/>
          <a:lstStyle/>
          <a:p>
            <a:pPr defTabSz="228600">
              <a:defRPr sz="1200" b="0">
                <a:latin typeface="+mj-lt"/>
                <a:ea typeface="+mj-ea"/>
                <a:cs typeface="+mj-cs"/>
                <a:sym typeface="Helvetica"/>
              </a:defRPr>
            </a:pPr>
            <a:endParaRPr/>
          </a:p>
        </p:txBody>
      </p:sp>
      <p:sp>
        <p:nvSpPr>
          <p:cNvPr id="273" name="Shape 273"/>
          <p:cNvSpPr/>
          <p:nvPr/>
        </p:nvSpPr>
        <p:spPr>
          <a:xfrm>
            <a:off x="1833716" y="1383259"/>
            <a:ext cx="643567" cy="1121234"/>
          </a:xfrm>
          <a:prstGeom prst="line">
            <a:avLst/>
          </a:prstGeom>
          <a:ln w="101600">
            <a:solidFill>
              <a:srgbClr val="D8232A"/>
            </a:solidFill>
          </a:ln>
        </p:spPr>
        <p:txBody>
          <a:bodyPr lIns="0" tIns="0" rIns="0" bIns="0"/>
          <a:lstStyle/>
          <a:p>
            <a:pPr defTabSz="228600">
              <a:defRPr sz="1200" b="0">
                <a:latin typeface="+mj-lt"/>
                <a:ea typeface="+mj-ea"/>
                <a:cs typeface="+mj-cs"/>
                <a:sym typeface="Helvetica"/>
              </a:defRPr>
            </a:pPr>
            <a:endParaRPr/>
          </a:p>
        </p:txBody>
      </p:sp>
      <p:sp>
        <p:nvSpPr>
          <p:cNvPr id="274" name="Shape 274"/>
          <p:cNvSpPr/>
          <p:nvPr/>
        </p:nvSpPr>
        <p:spPr>
          <a:xfrm>
            <a:off x="1236271" y="1206500"/>
            <a:ext cx="1540066" cy="562246"/>
          </a:xfrm>
          <a:prstGeom prst="rect">
            <a:avLst/>
          </a:prstGeom>
          <a:solidFill>
            <a:schemeClr val="accent3">
              <a:lumOff val="44000"/>
            </a:schemeClr>
          </a:solidFill>
          <a:ln w="3175"/>
        </p:spPr>
        <p:txBody>
          <a:bodyPr lIns="38100" tIns="38100" rIns="38100" bIns="38100" anchor="ctr"/>
          <a:lstStyle/>
          <a:p>
            <a:pPr marL="20319" marR="20319" defTabSz="457200">
              <a:defRPr b="0">
                <a:uFill>
                  <a:solidFill>
                    <a:srgbClr val="000000"/>
                  </a:solidFill>
                </a:uFill>
              </a:defRPr>
            </a:pPr>
            <a:endParaRPr/>
          </a:p>
        </p:txBody>
      </p:sp>
      <p:sp>
        <p:nvSpPr>
          <p:cNvPr id="275" name="Shape 275"/>
          <p:cNvSpPr/>
          <p:nvPr/>
        </p:nvSpPr>
        <p:spPr>
          <a:xfrm>
            <a:off x="1046513" y="1365395"/>
            <a:ext cx="2411163" cy="472613"/>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lstStyle>
            <a:lvl1pPr marL="20319" marR="20319" algn="ctr" defTabSz="457200">
              <a:defRPr sz="2100">
                <a:solidFill>
                  <a:srgbClr val="D8232A"/>
                </a:solidFill>
                <a:uFill>
                  <a:solidFill>
                    <a:srgbClr val="000000"/>
                  </a:solidFill>
                </a:uFill>
              </a:defRPr>
            </a:lvl1pPr>
          </a:lstStyle>
          <a:p>
            <a:r>
              <a:t>Incoming traffic</a:t>
            </a:r>
          </a:p>
        </p:txBody>
      </p:sp>
      <p:sp>
        <p:nvSpPr>
          <p:cNvPr id="276" name="Shape 276"/>
          <p:cNvSpPr/>
          <p:nvPr/>
        </p:nvSpPr>
        <p:spPr>
          <a:xfrm>
            <a:off x="1588248" y="2502109"/>
            <a:ext cx="3449294" cy="2863552"/>
          </a:xfrm>
          <a:prstGeom prst="roundRect">
            <a:avLst>
              <a:gd name="adj" fmla="val 3201"/>
            </a:avLst>
          </a:prstGeom>
          <a:ln w="76200">
            <a:solidFill>
              <a:srgbClr val="8A8A89"/>
            </a:solidFill>
          </a:ln>
        </p:spPr>
        <p:txBody>
          <a:bodyPr lIns="38100" tIns="38100" rIns="38100" bIns="38100" anchor="ctr"/>
          <a:lstStyle/>
          <a:p>
            <a:pPr marL="20319" marR="20319" defTabSz="457200">
              <a:defRPr b="0">
                <a:uFill>
                  <a:solidFill>
                    <a:srgbClr val="000000"/>
                  </a:solidFill>
                </a:uFill>
              </a:defRPr>
            </a:pPr>
            <a:endParaRPr/>
          </a:p>
        </p:txBody>
      </p:sp>
    </p:spTree>
    <p:extLst>
      <p:ext uri="{BB962C8B-B14F-4D97-AF65-F5344CB8AC3E}">
        <p14:creationId xmlns:p14="http://schemas.microsoft.com/office/powerpoint/2010/main" val="1023976796"/>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 Much Traffic</a:t>
            </a:r>
            <a:endParaRPr lang="en-US" dirty="0"/>
          </a:p>
        </p:txBody>
      </p:sp>
      <p:sp>
        <p:nvSpPr>
          <p:cNvPr id="3" name="Content Placeholder 2"/>
          <p:cNvSpPr>
            <a:spLocks noGrp="1"/>
          </p:cNvSpPr>
          <p:nvPr>
            <p:ph idx="1"/>
          </p:nvPr>
        </p:nvSpPr>
        <p:spPr/>
        <p:txBody>
          <a:bodyPr/>
          <a:lstStyle/>
          <a:p>
            <a:r>
              <a:rPr lang="en-US" dirty="0"/>
              <a:t>In some circumstances, there’s just too much </a:t>
            </a:r>
            <a:r>
              <a:rPr lang="en-US" dirty="0" smtClean="0"/>
              <a:t>traffic</a:t>
            </a:r>
          </a:p>
          <a:p>
            <a:pPr lvl="2"/>
            <a:r>
              <a:rPr lang="en-US" dirty="0"/>
              <a:t>s</a:t>
            </a:r>
            <a:r>
              <a:rPr lang="en-US" dirty="0" smtClean="0"/>
              <a:t>cale </a:t>
            </a:r>
            <a:r>
              <a:rPr lang="en-US" dirty="0"/>
              <a:t>outwards..</a:t>
            </a:r>
            <a:r>
              <a:rPr lang="en-US" dirty="0" smtClean="0"/>
              <a:t>.</a:t>
            </a:r>
          </a:p>
          <a:p>
            <a:pPr lvl="1"/>
            <a:endParaRPr lang="en-US" dirty="0"/>
          </a:p>
          <a:p>
            <a:r>
              <a:rPr lang="en-US" dirty="0"/>
              <a:t>Remember your performance definitions</a:t>
            </a:r>
          </a:p>
          <a:p>
            <a:pPr lvl="2"/>
            <a:r>
              <a:rPr lang="en-US" dirty="0"/>
              <a:t>i</a:t>
            </a:r>
            <a:r>
              <a:rPr lang="en-US" dirty="0" smtClean="0"/>
              <a:t>f </a:t>
            </a:r>
            <a:r>
              <a:rPr lang="en-US" dirty="0"/>
              <a:t>resource </a:t>
            </a:r>
            <a:r>
              <a:rPr lang="en-US" dirty="0" smtClean="0"/>
              <a:t>utilization </a:t>
            </a:r>
            <a:r>
              <a:rPr lang="en-US" dirty="0"/>
              <a:t>is good</a:t>
            </a:r>
          </a:p>
          <a:p>
            <a:pPr lvl="2"/>
            <a:r>
              <a:rPr lang="en-US" dirty="0"/>
              <a:t>i</a:t>
            </a:r>
            <a:r>
              <a:rPr lang="en-US" dirty="0" smtClean="0"/>
              <a:t>f </a:t>
            </a:r>
            <a:r>
              <a:rPr lang="en-US" dirty="0"/>
              <a:t>other metrics look healthy</a:t>
            </a:r>
          </a:p>
          <a:p>
            <a:pPr lvl="2"/>
            <a:r>
              <a:rPr lang="en-US" dirty="0"/>
              <a:t>t</a:t>
            </a:r>
            <a:r>
              <a:rPr lang="en-US" dirty="0" smtClean="0"/>
              <a:t>hen </a:t>
            </a:r>
            <a:r>
              <a:rPr lang="en-US" dirty="0"/>
              <a:t>there may just be too much </a:t>
            </a:r>
            <a:r>
              <a:rPr lang="en-US" dirty="0" smtClean="0"/>
              <a:t>traffic</a:t>
            </a:r>
          </a:p>
          <a:p>
            <a:pPr lvl="1"/>
            <a:endParaRPr lang="en-US" dirty="0"/>
          </a:p>
          <a:p>
            <a:r>
              <a:rPr lang="en-US" dirty="0"/>
              <a:t>Hardware is often cheap by comparison…</a:t>
            </a:r>
          </a:p>
        </p:txBody>
      </p:sp>
    </p:spTree>
    <p:extLst>
      <p:ext uri="{BB962C8B-B14F-4D97-AF65-F5344CB8AC3E}">
        <p14:creationId xmlns:p14="http://schemas.microsoft.com/office/powerpoint/2010/main" val="36576534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a:spLocks noGrp="1"/>
          </p:cNvSpPr>
          <p:nvPr>
            <p:ph type="title"/>
          </p:nvPr>
        </p:nvSpPr>
        <p:spPr>
          <a:prstGeom prst="rect">
            <a:avLst/>
          </a:prstGeom>
        </p:spPr>
        <p:txBody>
          <a:bodyPr/>
          <a:lstStyle>
            <a:lvl1pPr defTabSz="841247">
              <a:defRPr sz="2576"/>
            </a:lvl1pPr>
          </a:lstStyle>
          <a:p>
            <a:r>
              <a:rPr lang="en-AU" dirty="0" smtClean="0"/>
              <a:t>Basic Analysis with Simple Tools</a:t>
            </a:r>
            <a:endParaRPr dirty="0"/>
          </a:p>
        </p:txBody>
      </p:sp>
      <p:sp>
        <p:nvSpPr>
          <p:cNvPr id="135" name="Shape 135"/>
          <p:cNvSpPr/>
          <p:nvPr/>
        </p:nvSpPr>
        <p:spPr>
          <a:xfrm>
            <a:off x="2800019" y="4296833"/>
            <a:ext cx="4864762" cy="53347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r" defTabSz="825500">
              <a:defRPr sz="2800" b="0">
                <a:solidFill>
                  <a:srgbClr val="0000FF"/>
                </a:solidFill>
              </a:defRPr>
            </a:lvl1pPr>
          </a:lstStyle>
          <a:p>
            <a:r>
              <a:rPr dirty="0"/>
              <a:t>– </a:t>
            </a:r>
            <a:r>
              <a:rPr lang="en-AU" dirty="0" smtClean="0"/>
              <a:t>Mike Bloomberg</a:t>
            </a:r>
            <a:endParaRPr dirty="0"/>
          </a:p>
        </p:txBody>
      </p:sp>
      <p:sp>
        <p:nvSpPr>
          <p:cNvPr id="136" name="Shape 136"/>
          <p:cNvSpPr/>
          <p:nvPr/>
        </p:nvSpPr>
        <p:spPr>
          <a:xfrm>
            <a:off x="-1" y="2123124"/>
            <a:ext cx="9144001" cy="141372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ctr" defTabSz="825500">
              <a:lnSpc>
                <a:spcPct val="120000"/>
              </a:lnSpc>
              <a:defRPr sz="3600" b="0">
                <a:solidFill>
                  <a:srgbClr val="0000FF"/>
                </a:solidFill>
              </a:defRPr>
            </a:pPr>
            <a:r>
              <a:rPr dirty="0" smtClean="0"/>
              <a:t>“</a:t>
            </a:r>
            <a:r>
              <a:rPr lang="en-US" sz="3600" b="0" dirty="0"/>
              <a:t>In God We Trust. </a:t>
            </a:r>
            <a:r>
              <a:rPr lang="en-US" sz="3600" b="0" dirty="0" smtClean="0"/>
              <a:t/>
            </a:r>
            <a:br>
              <a:rPr lang="en-US" sz="3600" b="0" dirty="0" smtClean="0"/>
            </a:br>
            <a:r>
              <a:rPr lang="en-US" sz="3600" b="0" dirty="0" smtClean="0"/>
              <a:t>Everybody </a:t>
            </a:r>
            <a:r>
              <a:rPr lang="en-US" sz="3600" b="0" dirty="0"/>
              <a:t>else, bring data.</a:t>
            </a:r>
            <a:r>
              <a:rPr dirty="0" smtClean="0"/>
              <a:t>” </a:t>
            </a:r>
            <a:endParaRPr dirty="0"/>
          </a:p>
        </p:txBody>
      </p:sp>
    </p:spTree>
    <p:extLst>
      <p:ext uri="{BB962C8B-B14F-4D97-AF65-F5344CB8AC3E}">
        <p14:creationId xmlns:p14="http://schemas.microsoft.com/office/powerpoint/2010/main" val="18040139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Interesting Graph</a:t>
            </a:r>
            <a:endParaRPr lang="en-US" dirty="0"/>
          </a:p>
        </p:txBody>
      </p:sp>
      <p:pic>
        <p:nvPicPr>
          <p:cNvPr id="4" name="Content Placeholder 3"/>
          <p:cNvPicPr>
            <a:picLocks noGrp="1" noChangeAspect="1"/>
          </p:cNvPicPr>
          <p:nvPr>
            <p:ph idx="1"/>
          </p:nvPr>
        </p:nvPicPr>
        <p:blipFill rotWithShape="1">
          <a:blip r:embed="rId3"/>
          <a:srcRect l="607" t="-453" r="-226" b="-1528"/>
          <a:stretch/>
        </p:blipFill>
        <p:spPr>
          <a:xfrm>
            <a:off x="1066800" y="1219200"/>
            <a:ext cx="6945208" cy="5237090"/>
          </a:xfrm>
        </p:spPr>
      </p:pic>
    </p:spTree>
    <p:extLst>
      <p:ext uri="{BB962C8B-B14F-4D97-AF65-F5344CB8AC3E}">
        <p14:creationId xmlns:p14="http://schemas.microsoft.com/office/powerpoint/2010/main" val="1739185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a:spLocks noGrp="1"/>
          </p:cNvSpPr>
          <p:nvPr>
            <p:ph type="title"/>
          </p:nvPr>
        </p:nvSpPr>
        <p:spPr>
          <a:prstGeom prst="rect">
            <a:avLst/>
          </a:prstGeom>
        </p:spPr>
        <p:txBody>
          <a:bodyPr/>
          <a:lstStyle>
            <a:lvl1pPr defTabSz="841247">
              <a:defRPr sz="2576"/>
            </a:lvl1pPr>
          </a:lstStyle>
          <a:p>
            <a:r>
              <a:rPr lang="en-AU" dirty="0" smtClean="0"/>
              <a:t>Simple </a:t>
            </a:r>
            <a:r>
              <a:rPr dirty="0" smtClean="0"/>
              <a:t>System</a:t>
            </a:r>
            <a:r>
              <a:rPr lang="en-AU" dirty="0" smtClean="0"/>
              <a:t> Model</a:t>
            </a:r>
            <a:endParaRPr dirty="0"/>
          </a:p>
        </p:txBody>
      </p:sp>
      <p:graphicFrame>
        <p:nvGraphicFramePr>
          <p:cNvPr id="135" name="Table 135"/>
          <p:cNvGraphicFramePr/>
          <p:nvPr>
            <p:extLst>
              <p:ext uri="{D42A27DB-BD31-4B8C-83A1-F6EECF244321}">
                <p14:modId xmlns:p14="http://schemas.microsoft.com/office/powerpoint/2010/main" val="843754207"/>
              </p:ext>
            </p:extLst>
          </p:nvPr>
        </p:nvGraphicFramePr>
        <p:xfrm>
          <a:off x="2245054" y="2931533"/>
          <a:ext cx="2203686" cy="1733508"/>
        </p:xfrm>
        <a:graphic>
          <a:graphicData uri="http://schemas.openxmlformats.org/drawingml/2006/table">
            <a:tbl>
              <a:tblPr/>
              <a:tblGrid>
                <a:gridCol w="367281"/>
                <a:gridCol w="367281"/>
                <a:gridCol w="367281"/>
                <a:gridCol w="367281"/>
                <a:gridCol w="367281"/>
                <a:gridCol w="367281"/>
              </a:tblGrid>
              <a:tr h="288918">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800" dirty="0"/>
                    </a:p>
                  </a:txBody>
                  <a:tcPr marL="50800" marR="50800" marT="50800" marB="50800" horzOverflow="overflow">
                    <a:lnL w="38100">
                      <a:solidFill>
                        <a:srgbClr val="0000FF"/>
                      </a:solidFill>
                      <a:miter lim="400000"/>
                    </a:lnL>
                    <a:lnR w="19050">
                      <a:solidFill>
                        <a:srgbClr val="0000FF"/>
                      </a:solidFill>
                      <a:miter lim="400000"/>
                    </a:lnR>
                    <a:lnT w="3810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800"/>
                    </a:p>
                  </a:txBody>
                  <a:tcPr marL="50800" marR="50800" marT="50800" marB="50800" horzOverflow="overflow">
                    <a:lnL w="19050">
                      <a:solidFill>
                        <a:srgbClr val="0000FF"/>
                      </a:solidFill>
                      <a:miter lim="400000"/>
                    </a:lnL>
                    <a:lnR w="19050">
                      <a:solidFill>
                        <a:srgbClr val="0000FF"/>
                      </a:solidFill>
                      <a:miter lim="400000"/>
                    </a:lnR>
                    <a:lnT w="3810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800"/>
                    </a:p>
                  </a:txBody>
                  <a:tcPr marL="50800" marR="50800" marT="50800" marB="50800" horzOverflow="overflow">
                    <a:lnL w="19050">
                      <a:solidFill>
                        <a:srgbClr val="0000FF"/>
                      </a:solidFill>
                      <a:miter lim="400000"/>
                    </a:lnL>
                    <a:lnR w="19050">
                      <a:solidFill>
                        <a:srgbClr val="0000FF"/>
                      </a:solidFill>
                      <a:miter lim="400000"/>
                    </a:lnR>
                    <a:lnT w="3810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800"/>
                    </a:p>
                  </a:txBody>
                  <a:tcPr marL="50800" marR="50800" marT="50800" marB="50800" horzOverflow="overflow">
                    <a:lnL w="19050">
                      <a:solidFill>
                        <a:srgbClr val="0000FF"/>
                      </a:solidFill>
                      <a:miter lim="400000"/>
                    </a:lnL>
                    <a:lnR w="19050">
                      <a:solidFill>
                        <a:srgbClr val="0000FF"/>
                      </a:solidFill>
                      <a:miter lim="400000"/>
                    </a:lnR>
                    <a:lnT w="3810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800" dirty="0"/>
                    </a:p>
                  </a:txBody>
                  <a:tcPr marL="50800" marR="50800" marT="50800" marB="50800" horzOverflow="overflow">
                    <a:lnL w="19050">
                      <a:solidFill>
                        <a:srgbClr val="0000FF"/>
                      </a:solidFill>
                      <a:miter lim="400000"/>
                    </a:lnL>
                    <a:lnR w="19050">
                      <a:solidFill>
                        <a:srgbClr val="0000FF"/>
                      </a:solidFill>
                      <a:miter lim="400000"/>
                    </a:lnR>
                    <a:lnT w="3810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800"/>
                    </a:p>
                  </a:txBody>
                  <a:tcPr marL="50800" marR="50800" marT="50800" marB="50800" horzOverflow="overflow">
                    <a:lnL w="19050">
                      <a:solidFill>
                        <a:srgbClr val="0000FF"/>
                      </a:solidFill>
                      <a:miter lim="400000"/>
                    </a:lnL>
                    <a:lnR w="38100">
                      <a:solidFill>
                        <a:srgbClr val="0000FF"/>
                      </a:solidFill>
                      <a:miter lim="400000"/>
                    </a:lnR>
                    <a:lnT w="38100">
                      <a:solidFill>
                        <a:srgbClr val="0000FF"/>
                      </a:solidFill>
                      <a:miter lim="400000"/>
                    </a:lnT>
                    <a:lnB w="19050">
                      <a:solidFill>
                        <a:srgbClr val="0000FF"/>
                      </a:solidFill>
                      <a:miter lim="400000"/>
                    </a:lnB>
                    <a:noFill/>
                  </a:tcPr>
                </a:tc>
              </a:tr>
              <a:tr h="288918">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800" dirty="0"/>
                    </a:p>
                  </a:txBody>
                  <a:tcPr marL="50800" marR="50800" marT="50800" marB="50800" horzOverflow="overflow">
                    <a:lnL w="38100">
                      <a:solidFill>
                        <a:srgbClr val="0000FF"/>
                      </a:solidFill>
                      <a:miter lim="400000"/>
                    </a:lnL>
                    <a:lnR w="19050">
                      <a:solidFill>
                        <a:srgbClr val="0000FF"/>
                      </a:solidFill>
                      <a:miter lim="400000"/>
                    </a:lnR>
                    <a:lnT w="1905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800"/>
                    </a:p>
                  </a:txBody>
                  <a:tcPr marL="50800" marR="50800" marT="50800" marB="50800" horzOverflow="overflow">
                    <a:lnL w="19050">
                      <a:solidFill>
                        <a:srgbClr val="0000FF"/>
                      </a:solidFill>
                      <a:miter lim="400000"/>
                    </a:lnL>
                    <a:lnR w="19050">
                      <a:solidFill>
                        <a:srgbClr val="0000FF"/>
                      </a:solidFill>
                      <a:miter lim="400000"/>
                    </a:lnR>
                    <a:lnT w="1905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800"/>
                    </a:p>
                  </a:txBody>
                  <a:tcPr marL="50800" marR="50800" marT="50800" marB="50800" horzOverflow="overflow">
                    <a:lnL w="19050">
                      <a:solidFill>
                        <a:srgbClr val="0000FF"/>
                      </a:solidFill>
                      <a:miter lim="400000"/>
                    </a:lnL>
                    <a:lnR w="19050">
                      <a:solidFill>
                        <a:srgbClr val="0000FF"/>
                      </a:solidFill>
                      <a:miter lim="400000"/>
                    </a:lnR>
                    <a:lnT w="1905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800"/>
                    </a:p>
                  </a:txBody>
                  <a:tcPr marL="50800" marR="50800" marT="50800" marB="50800" horzOverflow="overflow">
                    <a:lnL w="19050">
                      <a:solidFill>
                        <a:srgbClr val="0000FF"/>
                      </a:solidFill>
                      <a:miter lim="400000"/>
                    </a:lnL>
                    <a:lnR w="19050">
                      <a:solidFill>
                        <a:srgbClr val="0000FF"/>
                      </a:solidFill>
                      <a:miter lim="400000"/>
                    </a:lnR>
                    <a:lnT w="1905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800"/>
                    </a:p>
                  </a:txBody>
                  <a:tcPr marL="50800" marR="50800" marT="50800" marB="50800" horzOverflow="overflow">
                    <a:lnL w="19050">
                      <a:solidFill>
                        <a:srgbClr val="0000FF"/>
                      </a:solidFill>
                      <a:miter lim="400000"/>
                    </a:lnL>
                    <a:lnR w="19050">
                      <a:solidFill>
                        <a:srgbClr val="0000FF"/>
                      </a:solidFill>
                      <a:miter lim="400000"/>
                    </a:lnR>
                    <a:lnT w="1905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800"/>
                    </a:p>
                  </a:txBody>
                  <a:tcPr marL="50800" marR="50800" marT="50800" marB="50800" horzOverflow="overflow">
                    <a:lnL w="19050">
                      <a:solidFill>
                        <a:srgbClr val="0000FF"/>
                      </a:solidFill>
                      <a:miter lim="400000"/>
                    </a:lnL>
                    <a:lnR w="38100">
                      <a:solidFill>
                        <a:srgbClr val="0000FF"/>
                      </a:solidFill>
                      <a:miter lim="400000"/>
                    </a:lnR>
                    <a:lnT w="19050">
                      <a:solidFill>
                        <a:srgbClr val="0000FF"/>
                      </a:solidFill>
                      <a:miter lim="400000"/>
                    </a:lnT>
                    <a:lnB w="19050">
                      <a:solidFill>
                        <a:srgbClr val="0000FF"/>
                      </a:solidFill>
                      <a:miter lim="400000"/>
                    </a:lnB>
                    <a:noFill/>
                  </a:tcPr>
                </a:tc>
              </a:tr>
              <a:tr h="288918">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800"/>
                    </a:p>
                  </a:txBody>
                  <a:tcPr marL="50800" marR="50800" marT="50800" marB="50800" horzOverflow="overflow">
                    <a:lnL w="38100">
                      <a:solidFill>
                        <a:srgbClr val="0000FF"/>
                      </a:solidFill>
                      <a:miter lim="400000"/>
                    </a:lnL>
                    <a:lnR w="19050">
                      <a:solidFill>
                        <a:srgbClr val="0000FF"/>
                      </a:solidFill>
                      <a:miter lim="400000"/>
                    </a:lnR>
                    <a:lnT w="1905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800" dirty="0"/>
                    </a:p>
                  </a:txBody>
                  <a:tcPr marL="50800" marR="50800" marT="50800" marB="50800" horzOverflow="overflow">
                    <a:lnL w="19050">
                      <a:solidFill>
                        <a:srgbClr val="0000FF"/>
                      </a:solidFill>
                      <a:miter lim="400000"/>
                    </a:lnL>
                    <a:lnR w="19050">
                      <a:solidFill>
                        <a:srgbClr val="0000FF"/>
                      </a:solidFill>
                      <a:miter lim="400000"/>
                    </a:lnR>
                    <a:lnT w="1905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800"/>
                    </a:p>
                  </a:txBody>
                  <a:tcPr marL="50800" marR="50800" marT="50800" marB="50800" horzOverflow="overflow">
                    <a:lnL w="19050">
                      <a:solidFill>
                        <a:srgbClr val="0000FF"/>
                      </a:solidFill>
                      <a:miter lim="400000"/>
                    </a:lnL>
                    <a:lnR w="19050">
                      <a:solidFill>
                        <a:srgbClr val="0000FF"/>
                      </a:solidFill>
                      <a:miter lim="400000"/>
                    </a:lnR>
                    <a:lnT w="1905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800"/>
                    </a:p>
                  </a:txBody>
                  <a:tcPr marL="50800" marR="50800" marT="50800" marB="50800" horzOverflow="overflow">
                    <a:lnL w="19050">
                      <a:solidFill>
                        <a:srgbClr val="0000FF"/>
                      </a:solidFill>
                      <a:miter lim="400000"/>
                    </a:lnL>
                    <a:lnR w="19050">
                      <a:solidFill>
                        <a:srgbClr val="0000FF"/>
                      </a:solidFill>
                      <a:miter lim="400000"/>
                    </a:lnR>
                    <a:lnT w="1905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800"/>
                    </a:p>
                  </a:txBody>
                  <a:tcPr marL="50800" marR="50800" marT="50800" marB="50800" horzOverflow="overflow">
                    <a:lnL w="19050">
                      <a:solidFill>
                        <a:srgbClr val="0000FF"/>
                      </a:solidFill>
                      <a:miter lim="400000"/>
                    </a:lnL>
                    <a:lnR w="19050">
                      <a:solidFill>
                        <a:srgbClr val="0000FF"/>
                      </a:solidFill>
                      <a:miter lim="400000"/>
                    </a:lnR>
                    <a:lnT w="1905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800"/>
                    </a:p>
                  </a:txBody>
                  <a:tcPr marL="50800" marR="50800" marT="50800" marB="50800" horzOverflow="overflow">
                    <a:lnL w="19050">
                      <a:solidFill>
                        <a:srgbClr val="0000FF"/>
                      </a:solidFill>
                      <a:miter lim="400000"/>
                    </a:lnL>
                    <a:lnR w="38100">
                      <a:solidFill>
                        <a:srgbClr val="0000FF"/>
                      </a:solidFill>
                      <a:miter lim="400000"/>
                    </a:lnR>
                    <a:lnT w="19050">
                      <a:solidFill>
                        <a:srgbClr val="0000FF"/>
                      </a:solidFill>
                      <a:miter lim="400000"/>
                    </a:lnT>
                    <a:lnB w="19050">
                      <a:solidFill>
                        <a:srgbClr val="0000FF"/>
                      </a:solidFill>
                      <a:miter lim="400000"/>
                    </a:lnB>
                    <a:noFill/>
                  </a:tcPr>
                </a:tc>
              </a:tr>
              <a:tr h="288918">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800"/>
                    </a:p>
                  </a:txBody>
                  <a:tcPr marL="50800" marR="50800" marT="50800" marB="50800" horzOverflow="overflow">
                    <a:lnL w="38100">
                      <a:solidFill>
                        <a:srgbClr val="0000FF"/>
                      </a:solidFill>
                      <a:miter lim="400000"/>
                    </a:lnL>
                    <a:lnR w="19050">
                      <a:solidFill>
                        <a:srgbClr val="0000FF"/>
                      </a:solidFill>
                      <a:miter lim="400000"/>
                    </a:lnR>
                    <a:lnT w="1905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800" dirty="0"/>
                    </a:p>
                  </a:txBody>
                  <a:tcPr marL="50800" marR="50800" marT="50800" marB="50800" horzOverflow="overflow">
                    <a:lnL w="19050">
                      <a:solidFill>
                        <a:srgbClr val="0000FF"/>
                      </a:solidFill>
                      <a:miter lim="400000"/>
                    </a:lnL>
                    <a:lnR w="19050">
                      <a:solidFill>
                        <a:srgbClr val="0000FF"/>
                      </a:solidFill>
                      <a:miter lim="400000"/>
                    </a:lnR>
                    <a:lnT w="1905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800" dirty="0"/>
                    </a:p>
                  </a:txBody>
                  <a:tcPr marL="50800" marR="50800" marT="50800" marB="50800" horzOverflow="overflow">
                    <a:lnL w="19050">
                      <a:solidFill>
                        <a:srgbClr val="0000FF"/>
                      </a:solidFill>
                      <a:miter lim="400000"/>
                    </a:lnL>
                    <a:lnR w="19050">
                      <a:solidFill>
                        <a:srgbClr val="0000FF"/>
                      </a:solidFill>
                      <a:miter lim="400000"/>
                    </a:lnR>
                    <a:lnT w="1905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800"/>
                    </a:p>
                  </a:txBody>
                  <a:tcPr marL="50800" marR="50800" marT="50800" marB="50800" horzOverflow="overflow">
                    <a:lnL w="19050">
                      <a:solidFill>
                        <a:srgbClr val="0000FF"/>
                      </a:solidFill>
                      <a:miter lim="400000"/>
                    </a:lnL>
                    <a:lnR w="19050">
                      <a:solidFill>
                        <a:srgbClr val="0000FF"/>
                      </a:solidFill>
                      <a:miter lim="400000"/>
                    </a:lnR>
                    <a:lnT w="1905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800"/>
                    </a:p>
                  </a:txBody>
                  <a:tcPr marL="50800" marR="50800" marT="50800" marB="50800" horzOverflow="overflow">
                    <a:lnL w="19050">
                      <a:solidFill>
                        <a:srgbClr val="0000FF"/>
                      </a:solidFill>
                      <a:miter lim="400000"/>
                    </a:lnL>
                    <a:lnR w="19050">
                      <a:solidFill>
                        <a:srgbClr val="0000FF"/>
                      </a:solidFill>
                      <a:miter lim="400000"/>
                    </a:lnR>
                    <a:lnT w="1905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800"/>
                    </a:p>
                  </a:txBody>
                  <a:tcPr marL="50800" marR="50800" marT="50800" marB="50800" horzOverflow="overflow">
                    <a:lnL w="19050">
                      <a:solidFill>
                        <a:srgbClr val="0000FF"/>
                      </a:solidFill>
                      <a:miter lim="400000"/>
                    </a:lnL>
                    <a:lnR w="38100">
                      <a:solidFill>
                        <a:srgbClr val="0000FF"/>
                      </a:solidFill>
                      <a:miter lim="400000"/>
                    </a:lnR>
                    <a:lnT w="19050">
                      <a:solidFill>
                        <a:srgbClr val="0000FF"/>
                      </a:solidFill>
                      <a:miter lim="400000"/>
                    </a:lnT>
                    <a:lnB w="19050">
                      <a:solidFill>
                        <a:srgbClr val="0000FF"/>
                      </a:solidFill>
                      <a:miter lim="400000"/>
                    </a:lnB>
                    <a:noFill/>
                  </a:tcPr>
                </a:tc>
              </a:tr>
              <a:tr h="288918">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800" dirty="0"/>
                    </a:p>
                  </a:txBody>
                  <a:tcPr marL="50800" marR="50800" marT="50800" marB="50800" horzOverflow="overflow">
                    <a:lnL w="38100">
                      <a:solidFill>
                        <a:srgbClr val="0000FF"/>
                      </a:solidFill>
                      <a:miter lim="400000"/>
                    </a:lnL>
                    <a:lnR w="19050">
                      <a:solidFill>
                        <a:srgbClr val="0000FF"/>
                      </a:solidFill>
                      <a:miter lim="400000"/>
                    </a:lnR>
                    <a:lnT w="1905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800"/>
                    </a:p>
                  </a:txBody>
                  <a:tcPr marL="50800" marR="50800" marT="50800" marB="50800" horzOverflow="overflow">
                    <a:lnL w="19050">
                      <a:solidFill>
                        <a:srgbClr val="0000FF"/>
                      </a:solidFill>
                      <a:miter lim="400000"/>
                    </a:lnL>
                    <a:lnR w="19050">
                      <a:solidFill>
                        <a:srgbClr val="0000FF"/>
                      </a:solidFill>
                      <a:miter lim="400000"/>
                    </a:lnR>
                    <a:lnT w="1905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800" dirty="0"/>
                    </a:p>
                  </a:txBody>
                  <a:tcPr marL="50800" marR="50800" marT="50800" marB="50800" horzOverflow="overflow">
                    <a:lnL w="19050">
                      <a:solidFill>
                        <a:srgbClr val="0000FF"/>
                      </a:solidFill>
                      <a:miter lim="400000"/>
                    </a:lnL>
                    <a:lnR w="19050">
                      <a:solidFill>
                        <a:srgbClr val="0000FF"/>
                      </a:solidFill>
                      <a:miter lim="400000"/>
                    </a:lnR>
                    <a:lnT w="1905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800"/>
                    </a:p>
                  </a:txBody>
                  <a:tcPr marL="50800" marR="50800" marT="50800" marB="50800" horzOverflow="overflow">
                    <a:lnL w="19050">
                      <a:solidFill>
                        <a:srgbClr val="0000FF"/>
                      </a:solidFill>
                      <a:miter lim="400000"/>
                    </a:lnL>
                    <a:lnR w="19050">
                      <a:solidFill>
                        <a:srgbClr val="0000FF"/>
                      </a:solidFill>
                      <a:miter lim="400000"/>
                    </a:lnR>
                    <a:lnT w="1905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800"/>
                    </a:p>
                  </a:txBody>
                  <a:tcPr marL="50800" marR="50800" marT="50800" marB="50800" horzOverflow="overflow">
                    <a:lnL w="19050">
                      <a:solidFill>
                        <a:srgbClr val="0000FF"/>
                      </a:solidFill>
                      <a:miter lim="400000"/>
                    </a:lnL>
                    <a:lnR w="19050">
                      <a:solidFill>
                        <a:srgbClr val="0000FF"/>
                      </a:solidFill>
                      <a:miter lim="400000"/>
                    </a:lnR>
                    <a:lnT w="1905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800" dirty="0"/>
                    </a:p>
                  </a:txBody>
                  <a:tcPr marL="50800" marR="50800" marT="50800" marB="50800" horzOverflow="overflow">
                    <a:lnL w="19050">
                      <a:solidFill>
                        <a:srgbClr val="0000FF"/>
                      </a:solidFill>
                      <a:miter lim="400000"/>
                    </a:lnL>
                    <a:lnR w="38100">
                      <a:solidFill>
                        <a:srgbClr val="0000FF"/>
                      </a:solidFill>
                      <a:miter lim="400000"/>
                    </a:lnR>
                    <a:lnT w="19050">
                      <a:solidFill>
                        <a:srgbClr val="0000FF"/>
                      </a:solidFill>
                      <a:miter lim="400000"/>
                    </a:lnT>
                    <a:lnB w="19050">
                      <a:solidFill>
                        <a:srgbClr val="0000FF"/>
                      </a:solidFill>
                      <a:miter lim="400000"/>
                    </a:lnB>
                    <a:noFill/>
                  </a:tcPr>
                </a:tc>
              </a:tr>
              <a:tr h="288918">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800"/>
                    </a:p>
                  </a:txBody>
                  <a:tcPr marL="50800" marR="50800" marT="50800" marB="50800" horzOverflow="overflow">
                    <a:lnL w="38100">
                      <a:solidFill>
                        <a:srgbClr val="0000FF"/>
                      </a:solidFill>
                      <a:miter lim="400000"/>
                    </a:lnL>
                    <a:lnR w="19050">
                      <a:solidFill>
                        <a:srgbClr val="0000FF"/>
                      </a:solidFill>
                      <a:miter lim="400000"/>
                    </a:lnR>
                    <a:lnT w="19050">
                      <a:solidFill>
                        <a:srgbClr val="0000FF"/>
                      </a:solidFill>
                      <a:miter lim="400000"/>
                    </a:lnT>
                    <a:lnB w="3810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800"/>
                    </a:p>
                  </a:txBody>
                  <a:tcPr marL="50800" marR="50800" marT="50800" marB="50800" horzOverflow="overflow">
                    <a:lnL w="19050">
                      <a:solidFill>
                        <a:srgbClr val="0000FF"/>
                      </a:solidFill>
                      <a:miter lim="400000"/>
                    </a:lnL>
                    <a:lnR w="19050">
                      <a:solidFill>
                        <a:srgbClr val="0000FF"/>
                      </a:solidFill>
                      <a:miter lim="400000"/>
                    </a:lnR>
                    <a:lnT w="19050">
                      <a:solidFill>
                        <a:srgbClr val="0000FF"/>
                      </a:solidFill>
                      <a:miter lim="400000"/>
                    </a:lnT>
                    <a:lnB w="3810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800"/>
                    </a:p>
                  </a:txBody>
                  <a:tcPr marL="50800" marR="50800" marT="50800" marB="50800" horzOverflow="overflow">
                    <a:lnL w="19050">
                      <a:solidFill>
                        <a:srgbClr val="0000FF"/>
                      </a:solidFill>
                      <a:miter lim="400000"/>
                    </a:lnL>
                    <a:lnR w="19050">
                      <a:solidFill>
                        <a:srgbClr val="0000FF"/>
                      </a:solidFill>
                      <a:miter lim="400000"/>
                    </a:lnR>
                    <a:lnT w="19050">
                      <a:solidFill>
                        <a:srgbClr val="0000FF"/>
                      </a:solidFill>
                      <a:miter lim="400000"/>
                    </a:lnT>
                    <a:lnB w="3810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800" dirty="0"/>
                    </a:p>
                  </a:txBody>
                  <a:tcPr marL="50800" marR="50800" marT="50800" marB="50800" horzOverflow="overflow">
                    <a:lnL w="19050">
                      <a:solidFill>
                        <a:srgbClr val="0000FF"/>
                      </a:solidFill>
                      <a:miter lim="400000"/>
                    </a:lnL>
                    <a:lnR w="19050">
                      <a:solidFill>
                        <a:srgbClr val="0000FF"/>
                      </a:solidFill>
                      <a:miter lim="400000"/>
                    </a:lnR>
                    <a:lnT w="19050">
                      <a:solidFill>
                        <a:srgbClr val="0000FF"/>
                      </a:solidFill>
                      <a:miter lim="400000"/>
                    </a:lnT>
                    <a:lnB w="3810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800" dirty="0"/>
                    </a:p>
                  </a:txBody>
                  <a:tcPr marL="50800" marR="50800" marT="50800" marB="50800" horzOverflow="overflow">
                    <a:lnL w="19050">
                      <a:solidFill>
                        <a:srgbClr val="0000FF"/>
                      </a:solidFill>
                      <a:miter lim="400000"/>
                    </a:lnL>
                    <a:lnR w="19050">
                      <a:solidFill>
                        <a:srgbClr val="0000FF"/>
                      </a:solidFill>
                      <a:miter lim="400000"/>
                    </a:lnR>
                    <a:lnT w="19050">
                      <a:solidFill>
                        <a:srgbClr val="0000FF"/>
                      </a:solidFill>
                      <a:miter lim="400000"/>
                    </a:lnT>
                    <a:lnB w="3810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800" dirty="0"/>
                    </a:p>
                  </a:txBody>
                  <a:tcPr marL="50800" marR="50800" marT="50800" marB="50800" horzOverflow="overflow">
                    <a:lnL w="19050">
                      <a:solidFill>
                        <a:srgbClr val="0000FF"/>
                      </a:solidFill>
                      <a:miter lim="400000"/>
                    </a:lnL>
                    <a:lnR w="38100">
                      <a:solidFill>
                        <a:srgbClr val="0000FF"/>
                      </a:solidFill>
                      <a:miter lim="400000"/>
                    </a:lnR>
                    <a:lnT w="19050">
                      <a:solidFill>
                        <a:srgbClr val="0000FF"/>
                      </a:solidFill>
                      <a:miter lim="400000"/>
                    </a:lnT>
                    <a:lnB w="38100">
                      <a:solidFill>
                        <a:srgbClr val="0000FF"/>
                      </a:solidFill>
                      <a:miter lim="400000"/>
                    </a:lnB>
                    <a:noFill/>
                  </a:tcPr>
                </a:tc>
              </a:tr>
            </a:tbl>
          </a:graphicData>
        </a:graphic>
      </p:graphicFrame>
      <p:sp>
        <p:nvSpPr>
          <p:cNvPr id="136" name="Shape 136"/>
          <p:cNvSpPr/>
          <p:nvPr/>
        </p:nvSpPr>
        <p:spPr>
          <a:xfrm>
            <a:off x="2666331" y="3211028"/>
            <a:ext cx="1478952" cy="1222274"/>
          </a:xfrm>
          <a:prstGeom prst="ellipse">
            <a:avLst/>
          </a:prstGeom>
          <a:solidFill>
            <a:srgbClr val="0000FF"/>
          </a:solidFill>
          <a:ln w="50800">
            <a:solidFill>
              <a:schemeClr val="accent3">
                <a:lumOff val="44000"/>
              </a:schemeClr>
            </a:solidFill>
          </a:ln>
        </p:spPr>
        <p:txBody>
          <a:bodyPr lIns="38100" tIns="38100" rIns="38100" bIns="38100" anchor="ctr"/>
          <a:lstStyle/>
          <a:p>
            <a:pPr marL="20319" marR="20319" defTabSz="457200">
              <a:defRPr b="0">
                <a:uFill>
                  <a:solidFill>
                    <a:srgbClr val="000000"/>
                  </a:solidFill>
                </a:uFill>
              </a:defRPr>
            </a:pPr>
            <a:endParaRPr/>
          </a:p>
        </p:txBody>
      </p:sp>
      <p:sp>
        <p:nvSpPr>
          <p:cNvPr id="137" name="Shape 137"/>
          <p:cNvSpPr/>
          <p:nvPr/>
        </p:nvSpPr>
        <p:spPr>
          <a:xfrm>
            <a:off x="6640003" y="1764450"/>
            <a:ext cx="1442385" cy="772477"/>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lstStyle/>
          <a:p>
            <a:pPr marL="20319" marR="20319" algn="ctr" defTabSz="457200">
              <a:defRPr sz="2100" b="0">
                <a:uFill>
                  <a:solidFill>
                    <a:srgbClr val="FF2600"/>
                  </a:solidFill>
                </a:uFill>
              </a:defRPr>
            </a:pPr>
            <a:r>
              <a:t>External</a:t>
            </a:r>
          </a:p>
          <a:p>
            <a:pPr marL="20319" marR="20319" algn="ctr" defTabSz="457200">
              <a:defRPr sz="2100" b="0">
                <a:uFill>
                  <a:solidFill>
                    <a:srgbClr val="FF2600"/>
                  </a:solidFill>
                </a:uFill>
              </a:defRPr>
            </a:pPr>
            <a:r>
              <a:t> system</a:t>
            </a:r>
          </a:p>
        </p:txBody>
      </p:sp>
      <p:sp>
        <p:nvSpPr>
          <p:cNvPr id="138" name="Shape 138"/>
          <p:cNvSpPr/>
          <p:nvPr/>
        </p:nvSpPr>
        <p:spPr>
          <a:xfrm>
            <a:off x="1279375" y="5483687"/>
            <a:ext cx="2660457" cy="472614"/>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lstStyle>
            <a:lvl1pPr marL="20319" marR="20319" algn="ctr" defTabSz="457200">
              <a:defRPr sz="2100" b="0">
                <a:uFill>
                  <a:solidFill>
                    <a:srgbClr val="264869"/>
                  </a:solidFill>
                </a:uFill>
              </a:defRPr>
            </a:lvl1pPr>
          </a:lstStyle>
          <a:p>
            <a:r>
              <a:t>Operating system</a:t>
            </a:r>
          </a:p>
        </p:txBody>
      </p:sp>
      <p:sp>
        <p:nvSpPr>
          <p:cNvPr id="139" name="Shape 139"/>
          <p:cNvSpPr/>
          <p:nvPr/>
        </p:nvSpPr>
        <p:spPr>
          <a:xfrm>
            <a:off x="3054350" y="3628509"/>
            <a:ext cx="695271" cy="472614"/>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lstStyle>
            <a:lvl1pPr marL="20319" marR="20319" algn="ctr" defTabSz="457200">
              <a:defRPr sz="2100" b="0">
                <a:solidFill>
                  <a:schemeClr val="accent3">
                    <a:lumOff val="44000"/>
                  </a:schemeClr>
                </a:solidFill>
                <a:uFill>
                  <a:solidFill>
                    <a:schemeClr val="accent3">
                      <a:lumOff val="44000"/>
                    </a:schemeClr>
                  </a:solidFill>
                </a:uFill>
              </a:defRPr>
            </a:lvl1pPr>
          </a:lstStyle>
          <a:p>
            <a:r>
              <a:rPr dirty="0"/>
              <a:t>App</a:t>
            </a:r>
          </a:p>
        </p:txBody>
      </p:sp>
      <p:sp>
        <p:nvSpPr>
          <p:cNvPr id="141" name="Shape 141"/>
          <p:cNvSpPr/>
          <p:nvPr/>
        </p:nvSpPr>
        <p:spPr>
          <a:xfrm rot="17735078">
            <a:off x="4742374" y="2389188"/>
            <a:ext cx="1170920" cy="2299907"/>
          </a:xfrm>
          <a:custGeom>
            <a:avLst/>
            <a:gdLst/>
            <a:ahLst/>
            <a:cxnLst>
              <a:cxn ang="0">
                <a:pos x="wd2" y="hd2"/>
              </a:cxn>
              <a:cxn ang="5400000">
                <a:pos x="wd2" y="hd2"/>
              </a:cxn>
              <a:cxn ang="10800000">
                <a:pos x="wd2" y="hd2"/>
              </a:cxn>
              <a:cxn ang="16200000">
                <a:pos x="wd2" y="hd2"/>
              </a:cxn>
            </a:cxnLst>
            <a:rect l="0" t="0" r="r" b="b"/>
            <a:pathLst>
              <a:path w="17600" h="21600" extrusionOk="0">
                <a:moveTo>
                  <a:pt x="0" y="0"/>
                </a:moveTo>
                <a:cubicBezTo>
                  <a:pt x="21600" y="11808"/>
                  <a:pt x="17239" y="21600"/>
                  <a:pt x="17239" y="21600"/>
                </a:cubicBezTo>
              </a:path>
            </a:pathLst>
          </a:custGeom>
          <a:ln w="50800">
            <a:solidFill>
              <a:srgbClr val="000000"/>
            </a:solidFill>
            <a:custDash>
              <a:ds d="200000" sp="200000"/>
            </a:custDash>
            <a:tailEnd type="stealth"/>
          </a:ln>
        </p:spPr>
        <p:txBody>
          <a:bodyPr lIns="38100" tIns="38100" rIns="38100" bIns="38100" anchor="ctr"/>
          <a:lstStyle/>
          <a:p>
            <a:pPr algn="ctr" defTabSz="584200">
              <a:defRPr sz="4200" b="0">
                <a:solidFill>
                  <a:srgbClr val="8A8A89"/>
                </a:solidFill>
                <a:latin typeface="Gill Sans"/>
                <a:ea typeface="Gill Sans"/>
                <a:cs typeface="Gill Sans"/>
                <a:sym typeface="Gill Sans"/>
              </a:defRPr>
            </a:pPr>
            <a:endParaRPr/>
          </a:p>
        </p:txBody>
      </p:sp>
      <p:sp>
        <p:nvSpPr>
          <p:cNvPr id="142" name="Shape 142"/>
          <p:cNvSpPr/>
          <p:nvPr/>
        </p:nvSpPr>
        <p:spPr>
          <a:xfrm rot="6932961">
            <a:off x="4773179" y="2797430"/>
            <a:ext cx="1236054" cy="2275044"/>
          </a:xfrm>
          <a:custGeom>
            <a:avLst/>
            <a:gdLst/>
            <a:ahLst/>
            <a:cxnLst>
              <a:cxn ang="0">
                <a:pos x="wd2" y="hd2"/>
              </a:cxn>
              <a:cxn ang="5400000">
                <a:pos x="wd2" y="hd2"/>
              </a:cxn>
              <a:cxn ang="10800000">
                <a:pos x="wd2" y="hd2"/>
              </a:cxn>
              <a:cxn ang="16200000">
                <a:pos x="wd2" y="hd2"/>
              </a:cxn>
            </a:cxnLst>
            <a:rect l="0" t="0" r="r" b="b"/>
            <a:pathLst>
              <a:path w="20760" h="21600" extrusionOk="0">
                <a:moveTo>
                  <a:pt x="0" y="0"/>
                </a:moveTo>
                <a:cubicBezTo>
                  <a:pt x="12192" y="5895"/>
                  <a:pt x="17448" y="11324"/>
                  <a:pt x="19575" y="15337"/>
                </a:cubicBezTo>
                <a:cubicBezTo>
                  <a:pt x="21600" y="19157"/>
                  <a:pt x="20418" y="21600"/>
                  <a:pt x="20409" y="21600"/>
                </a:cubicBezTo>
              </a:path>
            </a:pathLst>
          </a:custGeom>
          <a:ln w="50800">
            <a:solidFill>
              <a:srgbClr val="000000"/>
            </a:solidFill>
            <a:custDash>
              <a:ds d="200000" sp="200000"/>
            </a:custDash>
            <a:tailEnd type="stealth"/>
          </a:ln>
        </p:spPr>
        <p:txBody>
          <a:bodyPr lIns="38100" tIns="38100" rIns="38100" bIns="38100" anchor="ctr"/>
          <a:lstStyle/>
          <a:p>
            <a:pPr algn="ctr" defTabSz="584200">
              <a:defRPr sz="4200" b="0">
                <a:solidFill>
                  <a:srgbClr val="8A8A89"/>
                </a:solidFill>
                <a:latin typeface="Gill Sans"/>
                <a:ea typeface="Gill Sans"/>
                <a:cs typeface="Gill Sans"/>
                <a:sym typeface="Gill Sans"/>
              </a:defRPr>
            </a:pPr>
            <a:endParaRPr/>
          </a:p>
        </p:txBody>
      </p:sp>
      <p:sp>
        <p:nvSpPr>
          <p:cNvPr id="143" name="Shape 143"/>
          <p:cNvSpPr/>
          <p:nvPr/>
        </p:nvSpPr>
        <p:spPr>
          <a:xfrm>
            <a:off x="1571967" y="1337846"/>
            <a:ext cx="1258131" cy="2110904"/>
          </a:xfrm>
          <a:prstGeom prst="line">
            <a:avLst/>
          </a:prstGeom>
          <a:ln w="50800">
            <a:solidFill>
              <a:srgbClr val="000000"/>
            </a:solidFill>
            <a:custDash>
              <a:ds d="200000" sp="200000"/>
            </a:custDash>
            <a:tailEnd type="stealth"/>
          </a:ln>
        </p:spPr>
        <p:txBody>
          <a:bodyPr lIns="0" tIns="0" rIns="0" bIns="0"/>
          <a:lstStyle/>
          <a:p>
            <a:pPr defTabSz="228600">
              <a:defRPr sz="1200" b="0">
                <a:latin typeface="+mj-lt"/>
                <a:ea typeface="+mj-ea"/>
                <a:cs typeface="+mj-cs"/>
                <a:sym typeface="Helvetica"/>
              </a:defRPr>
            </a:pPr>
            <a:endParaRPr/>
          </a:p>
        </p:txBody>
      </p:sp>
      <p:sp>
        <p:nvSpPr>
          <p:cNvPr id="144" name="Shape 144"/>
          <p:cNvSpPr/>
          <p:nvPr/>
        </p:nvSpPr>
        <p:spPr>
          <a:xfrm>
            <a:off x="1938649" y="1337846"/>
            <a:ext cx="1115182" cy="1939787"/>
          </a:xfrm>
          <a:prstGeom prst="line">
            <a:avLst/>
          </a:prstGeom>
          <a:ln w="50800">
            <a:solidFill>
              <a:srgbClr val="000000"/>
            </a:solidFill>
            <a:custDash>
              <a:ds d="200000" sp="200000"/>
            </a:custDash>
            <a:tailEnd type="stealth"/>
          </a:ln>
        </p:spPr>
        <p:txBody>
          <a:bodyPr lIns="0" tIns="0" rIns="0" bIns="0"/>
          <a:lstStyle/>
          <a:p>
            <a:pPr defTabSz="228600">
              <a:defRPr sz="1200" b="0">
                <a:latin typeface="+mj-lt"/>
                <a:ea typeface="+mj-ea"/>
                <a:cs typeface="+mj-cs"/>
                <a:sym typeface="Helvetica"/>
              </a:defRPr>
            </a:pPr>
            <a:endParaRPr/>
          </a:p>
        </p:txBody>
      </p:sp>
      <p:sp>
        <p:nvSpPr>
          <p:cNvPr id="145" name="Shape 145"/>
          <p:cNvSpPr/>
          <p:nvPr/>
        </p:nvSpPr>
        <p:spPr>
          <a:xfrm>
            <a:off x="2305331" y="1337846"/>
            <a:ext cx="1072068" cy="1878243"/>
          </a:xfrm>
          <a:prstGeom prst="line">
            <a:avLst/>
          </a:prstGeom>
          <a:ln w="50800">
            <a:solidFill>
              <a:srgbClr val="000000"/>
            </a:solidFill>
            <a:custDash>
              <a:ds d="200000" sp="200000"/>
            </a:custDash>
            <a:tailEnd type="stealth"/>
          </a:ln>
        </p:spPr>
        <p:txBody>
          <a:bodyPr lIns="0" tIns="0" rIns="0" bIns="0"/>
          <a:lstStyle/>
          <a:p>
            <a:pPr defTabSz="228600">
              <a:defRPr sz="1200" b="0">
                <a:latin typeface="+mj-lt"/>
                <a:ea typeface="+mj-ea"/>
                <a:cs typeface="+mj-cs"/>
                <a:sym typeface="Helvetica"/>
              </a:defRPr>
            </a:pPr>
            <a:endParaRPr/>
          </a:p>
        </p:txBody>
      </p:sp>
      <p:sp>
        <p:nvSpPr>
          <p:cNvPr id="146" name="Shape 146"/>
          <p:cNvSpPr/>
          <p:nvPr/>
        </p:nvSpPr>
        <p:spPr>
          <a:xfrm>
            <a:off x="1571967" y="1337846"/>
            <a:ext cx="704049" cy="1180688"/>
          </a:xfrm>
          <a:prstGeom prst="line">
            <a:avLst/>
          </a:prstGeom>
          <a:ln w="508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147" name="Shape 147"/>
          <p:cNvSpPr/>
          <p:nvPr/>
        </p:nvSpPr>
        <p:spPr>
          <a:xfrm>
            <a:off x="1938649" y="1337846"/>
            <a:ext cx="1115182" cy="1939787"/>
          </a:xfrm>
          <a:prstGeom prst="line">
            <a:avLst/>
          </a:prstGeom>
          <a:ln w="50800">
            <a:solidFill>
              <a:srgbClr val="000000"/>
            </a:solidFill>
            <a:custDash>
              <a:ds d="200000" sp="200000"/>
            </a:custDash>
          </a:ln>
        </p:spPr>
        <p:txBody>
          <a:bodyPr lIns="0" tIns="0" rIns="0" bIns="0"/>
          <a:lstStyle/>
          <a:p>
            <a:pPr defTabSz="228600">
              <a:defRPr sz="1200" b="0">
                <a:latin typeface="+mj-lt"/>
                <a:ea typeface="+mj-ea"/>
                <a:cs typeface="+mj-cs"/>
                <a:sym typeface="Helvetica"/>
              </a:defRPr>
            </a:pPr>
            <a:endParaRPr/>
          </a:p>
        </p:txBody>
      </p:sp>
      <p:sp>
        <p:nvSpPr>
          <p:cNvPr id="148" name="Shape 148"/>
          <p:cNvSpPr/>
          <p:nvPr/>
        </p:nvSpPr>
        <p:spPr>
          <a:xfrm>
            <a:off x="2305331" y="1337846"/>
            <a:ext cx="1072068" cy="1878243"/>
          </a:xfrm>
          <a:prstGeom prst="line">
            <a:avLst/>
          </a:prstGeom>
          <a:ln w="50800">
            <a:solidFill>
              <a:srgbClr val="000000"/>
            </a:solidFill>
            <a:custDash>
              <a:ds d="200000" sp="200000"/>
            </a:custDash>
          </a:ln>
        </p:spPr>
        <p:txBody>
          <a:bodyPr lIns="0" tIns="0" rIns="0" bIns="0"/>
          <a:lstStyle/>
          <a:p>
            <a:pPr defTabSz="228600">
              <a:defRPr sz="1200" b="0">
                <a:latin typeface="+mj-lt"/>
                <a:ea typeface="+mj-ea"/>
                <a:cs typeface="+mj-cs"/>
                <a:sym typeface="Helvetica"/>
              </a:defRPr>
            </a:pPr>
            <a:endParaRPr/>
          </a:p>
        </p:txBody>
      </p:sp>
      <p:sp>
        <p:nvSpPr>
          <p:cNvPr id="149" name="Shape 149"/>
          <p:cNvSpPr/>
          <p:nvPr/>
        </p:nvSpPr>
        <p:spPr>
          <a:xfrm>
            <a:off x="1938649" y="1337846"/>
            <a:ext cx="688198" cy="1186370"/>
          </a:xfrm>
          <a:prstGeom prst="line">
            <a:avLst/>
          </a:prstGeom>
          <a:ln w="508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150" name="Shape 150"/>
          <p:cNvSpPr/>
          <p:nvPr/>
        </p:nvSpPr>
        <p:spPr>
          <a:xfrm>
            <a:off x="2305331" y="1337846"/>
            <a:ext cx="679078" cy="1180211"/>
          </a:xfrm>
          <a:prstGeom prst="line">
            <a:avLst/>
          </a:prstGeom>
          <a:ln w="508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151" name="Shape 151"/>
          <p:cNvSpPr/>
          <p:nvPr/>
        </p:nvSpPr>
        <p:spPr>
          <a:xfrm rot="17735078">
            <a:off x="5574669" y="2618730"/>
            <a:ext cx="484865" cy="1545048"/>
          </a:xfrm>
          <a:custGeom>
            <a:avLst/>
            <a:gdLst/>
            <a:ahLst/>
            <a:cxnLst>
              <a:cxn ang="0">
                <a:pos x="wd2" y="hd2"/>
              </a:cxn>
              <a:cxn ang="5400000">
                <a:pos x="wd2" y="hd2"/>
              </a:cxn>
              <a:cxn ang="10800000">
                <a:pos x="wd2" y="hd2"/>
              </a:cxn>
              <a:cxn ang="16200000">
                <a:pos x="wd2" y="hd2"/>
              </a:cxn>
            </a:cxnLst>
            <a:rect l="0" t="0" r="r" b="b"/>
            <a:pathLst>
              <a:path w="16156" h="21600" extrusionOk="0">
                <a:moveTo>
                  <a:pt x="0" y="0"/>
                </a:moveTo>
                <a:cubicBezTo>
                  <a:pt x="21600" y="12443"/>
                  <a:pt x="15301" y="21600"/>
                  <a:pt x="15301" y="21600"/>
                </a:cubicBezTo>
              </a:path>
            </a:pathLst>
          </a:custGeom>
          <a:ln w="50800">
            <a:solidFill>
              <a:srgbClr val="000000"/>
            </a:solidFill>
            <a:tailEnd type="stealth"/>
          </a:ln>
        </p:spPr>
        <p:txBody>
          <a:bodyPr lIns="38100" tIns="38100" rIns="38100" bIns="38100" anchor="ctr"/>
          <a:lstStyle/>
          <a:p>
            <a:pPr algn="ctr" defTabSz="584200">
              <a:defRPr sz="4200" b="0">
                <a:solidFill>
                  <a:srgbClr val="8A8A89"/>
                </a:solidFill>
                <a:latin typeface="Gill Sans"/>
                <a:ea typeface="Gill Sans"/>
                <a:cs typeface="Gill Sans"/>
                <a:sym typeface="Gill Sans"/>
              </a:defRPr>
            </a:pPr>
            <a:endParaRPr/>
          </a:p>
        </p:txBody>
      </p:sp>
      <p:sp>
        <p:nvSpPr>
          <p:cNvPr id="152" name="Shape 152"/>
          <p:cNvSpPr/>
          <p:nvPr/>
        </p:nvSpPr>
        <p:spPr>
          <a:xfrm rot="6932961">
            <a:off x="5333261" y="3386180"/>
            <a:ext cx="1062425" cy="1352237"/>
          </a:xfrm>
          <a:custGeom>
            <a:avLst/>
            <a:gdLst/>
            <a:ahLst/>
            <a:cxnLst>
              <a:cxn ang="0">
                <a:pos x="wd2" y="hd2"/>
              </a:cxn>
              <a:cxn ang="5400000">
                <a:pos x="wd2" y="hd2"/>
              </a:cxn>
              <a:cxn ang="10800000">
                <a:pos x="wd2" y="hd2"/>
              </a:cxn>
              <a:cxn ang="16200000">
                <a:pos x="wd2" y="hd2"/>
              </a:cxn>
            </a:cxnLst>
            <a:rect l="0" t="0" r="r" b="b"/>
            <a:pathLst>
              <a:path w="21591" h="21600" extrusionOk="0">
                <a:moveTo>
                  <a:pt x="0" y="0"/>
                </a:moveTo>
                <a:cubicBezTo>
                  <a:pt x="8140" y="5903"/>
                  <a:pt x="13663" y="11239"/>
                  <a:pt x="17235" y="15288"/>
                </a:cubicBezTo>
                <a:cubicBezTo>
                  <a:pt x="20534" y="19026"/>
                  <a:pt x="21600" y="21600"/>
                  <a:pt x="21590" y="21600"/>
                </a:cubicBezTo>
              </a:path>
            </a:pathLst>
          </a:custGeom>
          <a:ln w="50800">
            <a:solidFill>
              <a:srgbClr val="000000"/>
            </a:solidFill>
          </a:ln>
        </p:spPr>
        <p:txBody>
          <a:bodyPr lIns="38100" tIns="38100" rIns="38100" bIns="38100" anchor="ctr"/>
          <a:lstStyle/>
          <a:p>
            <a:pPr algn="ctr" defTabSz="584200">
              <a:defRPr sz="4200" b="0">
                <a:solidFill>
                  <a:srgbClr val="8A8A89"/>
                </a:solidFill>
                <a:latin typeface="Gill Sans"/>
                <a:ea typeface="Gill Sans"/>
                <a:cs typeface="Gill Sans"/>
                <a:sym typeface="Gill Sans"/>
              </a:defRPr>
            </a:pPr>
            <a:endParaRPr/>
          </a:p>
        </p:txBody>
      </p:sp>
      <p:sp>
        <p:nvSpPr>
          <p:cNvPr id="153" name="Shape 153"/>
          <p:cNvSpPr/>
          <p:nvPr/>
        </p:nvSpPr>
        <p:spPr>
          <a:xfrm>
            <a:off x="1236271" y="1206500"/>
            <a:ext cx="1540066" cy="562246"/>
          </a:xfrm>
          <a:prstGeom prst="rect">
            <a:avLst/>
          </a:prstGeom>
          <a:solidFill>
            <a:schemeClr val="accent3">
              <a:lumOff val="44000"/>
            </a:schemeClr>
          </a:solidFill>
          <a:ln w="3175"/>
        </p:spPr>
        <p:txBody>
          <a:bodyPr lIns="38100" tIns="38100" rIns="38100" bIns="38100" anchor="ctr"/>
          <a:lstStyle/>
          <a:p>
            <a:pPr marL="20319" marR="20319" defTabSz="457200">
              <a:defRPr b="0">
                <a:uFill>
                  <a:solidFill>
                    <a:srgbClr val="000000"/>
                  </a:solidFill>
                </a:uFill>
              </a:defRPr>
            </a:pPr>
            <a:endParaRPr/>
          </a:p>
        </p:txBody>
      </p:sp>
      <p:sp>
        <p:nvSpPr>
          <p:cNvPr id="154" name="Shape 154"/>
          <p:cNvSpPr/>
          <p:nvPr/>
        </p:nvSpPr>
        <p:spPr>
          <a:xfrm>
            <a:off x="1046513" y="1365395"/>
            <a:ext cx="2411163" cy="472613"/>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lstStyle>
            <a:lvl1pPr marL="20319" marR="20319" algn="ctr" defTabSz="457200">
              <a:defRPr sz="2100" b="0">
                <a:uFill>
                  <a:solidFill>
                    <a:srgbClr val="000000"/>
                  </a:solidFill>
                </a:uFill>
              </a:defRPr>
            </a:lvl1pPr>
          </a:lstStyle>
          <a:p>
            <a:r>
              <a:t>Incoming traffic</a:t>
            </a:r>
          </a:p>
        </p:txBody>
      </p:sp>
      <p:sp>
        <p:nvSpPr>
          <p:cNvPr id="155" name="Shape 155"/>
          <p:cNvSpPr/>
          <p:nvPr/>
        </p:nvSpPr>
        <p:spPr>
          <a:xfrm>
            <a:off x="1588248" y="2502109"/>
            <a:ext cx="3449294" cy="2863552"/>
          </a:xfrm>
          <a:prstGeom prst="roundRect">
            <a:avLst>
              <a:gd name="adj" fmla="val 3201"/>
            </a:avLst>
          </a:prstGeom>
          <a:ln w="76200">
            <a:solidFill>
              <a:srgbClr val="8A8A89"/>
            </a:solidFill>
          </a:ln>
        </p:spPr>
        <p:txBody>
          <a:bodyPr lIns="38100" tIns="38100" rIns="38100" bIns="38100" anchor="ctr"/>
          <a:lstStyle/>
          <a:p>
            <a:pPr marL="20319" marR="20319" defTabSz="457200">
              <a:defRPr b="0">
                <a:uFill>
                  <a:solidFill>
                    <a:srgbClr val="000000"/>
                  </a:solidFill>
                </a:uFill>
              </a:defRPr>
            </a:pPr>
            <a:endParaRPr/>
          </a:p>
        </p:txBody>
      </p:sp>
      <p:sp>
        <p:nvSpPr>
          <p:cNvPr id="156" name="Shape 156"/>
          <p:cNvSpPr/>
          <p:nvPr/>
        </p:nvSpPr>
        <p:spPr>
          <a:xfrm>
            <a:off x="6639673" y="2502109"/>
            <a:ext cx="1478952" cy="2863552"/>
          </a:xfrm>
          <a:prstGeom prst="roundRect">
            <a:avLst>
              <a:gd name="adj" fmla="val 6198"/>
            </a:avLst>
          </a:prstGeom>
          <a:solidFill>
            <a:srgbClr val="BFC0BF"/>
          </a:solidFill>
          <a:ln w="3175"/>
        </p:spPr>
        <p:txBody>
          <a:bodyPr lIns="38100" tIns="38100" rIns="38100" bIns="38100" anchor="ctr"/>
          <a:lstStyle/>
          <a:p>
            <a:pPr marL="20319" marR="20319" defTabSz="457200">
              <a:defRPr b="0">
                <a:solidFill>
                  <a:srgbClr val="FF4300"/>
                </a:solidFill>
                <a:uFill>
                  <a:solidFill>
                    <a:srgbClr val="FF4300"/>
                  </a:solidFill>
                </a:uFill>
              </a:defRPr>
            </a:pPr>
            <a:endParaRPr/>
          </a:p>
        </p:txBody>
      </p:sp>
      <p:sp>
        <p:nvSpPr>
          <p:cNvPr id="25" name="Shape 164"/>
          <p:cNvSpPr/>
          <p:nvPr/>
        </p:nvSpPr>
        <p:spPr>
          <a:xfrm>
            <a:off x="2091027" y="4665038"/>
            <a:ext cx="763005" cy="472613"/>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lstStyle>
            <a:lvl1pPr marL="20319" marR="20319" algn="ctr" defTabSz="457200">
              <a:defRPr sz="2100" b="0">
                <a:uFill>
                  <a:solidFill>
                    <a:srgbClr val="00A3D7"/>
                  </a:solidFill>
                </a:uFill>
              </a:defRPr>
            </a:lvl1pPr>
          </a:lstStyle>
          <a:p>
            <a:r>
              <a:t>JVM</a:t>
            </a:r>
          </a:p>
        </p:txBody>
      </p:sp>
    </p:spTree>
    <p:extLst>
      <p:ext uri="{BB962C8B-B14F-4D97-AF65-F5344CB8AC3E}">
        <p14:creationId xmlns:p14="http://schemas.microsoft.com/office/powerpoint/2010/main" val="18794029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Analysis Principles</a:t>
            </a:r>
          </a:p>
        </p:txBody>
      </p:sp>
      <p:sp>
        <p:nvSpPr>
          <p:cNvPr id="3" name="Content Placeholder 2"/>
          <p:cNvSpPr>
            <a:spLocks noGrp="1"/>
          </p:cNvSpPr>
          <p:nvPr>
            <p:ph idx="1"/>
          </p:nvPr>
        </p:nvSpPr>
        <p:spPr/>
        <p:txBody>
          <a:bodyPr/>
          <a:lstStyle/>
          <a:p>
            <a:r>
              <a:rPr lang="en-US" dirty="0"/>
              <a:t>CPU is expensive, scarce resource</a:t>
            </a:r>
          </a:p>
          <a:p>
            <a:pPr lvl="2"/>
            <a:r>
              <a:rPr lang="en-US" dirty="0"/>
              <a:t>a</a:t>
            </a:r>
            <a:r>
              <a:rPr lang="en-US" dirty="0" smtClean="0"/>
              <a:t>im </a:t>
            </a:r>
            <a:r>
              <a:rPr lang="en-US" dirty="0"/>
              <a:t>to keep busy as much as possible</a:t>
            </a:r>
          </a:p>
          <a:p>
            <a:pPr lvl="2"/>
            <a:r>
              <a:rPr lang="en-US" dirty="0"/>
              <a:t>m</a:t>
            </a:r>
            <a:r>
              <a:rPr lang="en-US" dirty="0" smtClean="0"/>
              <a:t>easure </a:t>
            </a:r>
            <a:r>
              <a:rPr lang="en-US" dirty="0"/>
              <a:t>CPU in instructions executed (retired) per s</a:t>
            </a:r>
          </a:p>
          <a:p>
            <a:pPr lvl="2"/>
            <a:endParaRPr lang="en-US" dirty="0"/>
          </a:p>
          <a:p>
            <a:r>
              <a:rPr lang="en-US" dirty="0"/>
              <a:t>Keep data as close to the CPU as possible (caches)</a:t>
            </a:r>
          </a:p>
          <a:p>
            <a:pPr lvl="2"/>
            <a:r>
              <a:rPr lang="en-US" dirty="0"/>
              <a:t>o</a:t>
            </a:r>
            <a:r>
              <a:rPr lang="en-US" dirty="0" smtClean="0"/>
              <a:t>perating </a:t>
            </a:r>
            <a:r>
              <a:rPr lang="en-US" dirty="0"/>
              <a:t>system (&amp; VM) tuning can help</a:t>
            </a:r>
          </a:p>
          <a:p>
            <a:pPr lvl="2"/>
            <a:r>
              <a:rPr lang="en-US" dirty="0"/>
              <a:t>a</a:t>
            </a:r>
            <a:r>
              <a:rPr lang="en-US" dirty="0" smtClean="0"/>
              <a:t>pp </a:t>
            </a:r>
            <a:r>
              <a:rPr lang="en-US" dirty="0"/>
              <a:t>memory layout can improve hardware cache effectiveness</a:t>
            </a:r>
          </a:p>
          <a:p>
            <a:pPr lvl="2"/>
            <a:r>
              <a:rPr lang="en-US" dirty="0"/>
              <a:t>d</a:t>
            </a:r>
            <a:r>
              <a:rPr lang="en-US" dirty="0" smtClean="0"/>
              <a:t>ifficult </a:t>
            </a:r>
            <a:r>
              <a:rPr lang="en-US" dirty="0"/>
              <a:t>to do in Java (no low-level control</a:t>
            </a:r>
            <a:r>
              <a:rPr lang="en-US" dirty="0" smtClean="0"/>
              <a:t>)</a:t>
            </a:r>
          </a:p>
          <a:p>
            <a:pPr lvl="2"/>
            <a:r>
              <a:rPr lang="en-US" dirty="0" smtClean="0"/>
              <a:t>contrast with (e.g.) C++</a:t>
            </a:r>
            <a:endParaRPr lang="en-US" dirty="0"/>
          </a:p>
        </p:txBody>
      </p:sp>
    </p:spTree>
    <p:extLst>
      <p:ext uri="{BB962C8B-B14F-4D97-AF65-F5344CB8AC3E}">
        <p14:creationId xmlns:p14="http://schemas.microsoft.com/office/powerpoint/2010/main" val="19568319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Analysis Principles</a:t>
            </a:r>
          </a:p>
        </p:txBody>
      </p:sp>
      <p:sp>
        <p:nvSpPr>
          <p:cNvPr id="3" name="Content Placeholder 2"/>
          <p:cNvSpPr>
            <a:spLocks noGrp="1"/>
          </p:cNvSpPr>
          <p:nvPr>
            <p:ph idx="1"/>
          </p:nvPr>
        </p:nvSpPr>
        <p:spPr/>
        <p:txBody>
          <a:bodyPr/>
          <a:lstStyle/>
          <a:p>
            <a:r>
              <a:rPr lang="en-US" dirty="0"/>
              <a:t>Memory </a:t>
            </a:r>
            <a:r>
              <a:rPr lang="en-US" u="sng" dirty="0"/>
              <a:t>should</a:t>
            </a:r>
            <a:r>
              <a:rPr lang="en-US" dirty="0"/>
              <a:t> be cheap, plentiful on modern servers</a:t>
            </a:r>
          </a:p>
          <a:p>
            <a:pPr lvl="2"/>
            <a:r>
              <a:rPr lang="en-US" dirty="0"/>
              <a:t>n</a:t>
            </a:r>
            <a:r>
              <a:rPr lang="en-US" dirty="0" smtClean="0"/>
              <a:t>eed </a:t>
            </a:r>
            <a:r>
              <a:rPr lang="en-US" dirty="0"/>
              <a:t>to keep an eye on this &amp; confirm</a:t>
            </a:r>
          </a:p>
          <a:p>
            <a:pPr lvl="2"/>
            <a:endParaRPr lang="en-US" dirty="0"/>
          </a:p>
          <a:p>
            <a:r>
              <a:rPr lang="en-US" dirty="0"/>
              <a:t>Efficient use of memory key to much </a:t>
            </a:r>
            <a:r>
              <a:rPr lang="en-US" dirty="0" smtClean="0"/>
              <a:t>application </a:t>
            </a:r>
            <a:r>
              <a:rPr lang="en-US" dirty="0"/>
              <a:t>tuning</a:t>
            </a:r>
          </a:p>
          <a:p>
            <a:pPr lvl="2"/>
            <a:r>
              <a:rPr lang="en-US" dirty="0"/>
              <a:t>a</a:t>
            </a:r>
            <a:r>
              <a:rPr lang="en-US" dirty="0" smtClean="0"/>
              <a:t>llocation </a:t>
            </a:r>
            <a:r>
              <a:rPr lang="en-US" dirty="0"/>
              <a:t>rates</a:t>
            </a:r>
          </a:p>
          <a:p>
            <a:pPr lvl="2"/>
            <a:r>
              <a:rPr lang="en-US" dirty="0"/>
              <a:t>Garbage C</a:t>
            </a:r>
            <a:r>
              <a:rPr lang="en-US" dirty="0" smtClean="0"/>
              <a:t>ollection cycles</a:t>
            </a:r>
            <a:endParaRPr lang="en-US" dirty="0"/>
          </a:p>
          <a:p>
            <a:pPr lvl="2"/>
            <a:r>
              <a:rPr lang="en-US" dirty="0"/>
              <a:t>c</a:t>
            </a:r>
            <a:r>
              <a:rPr lang="en-US" dirty="0" smtClean="0"/>
              <a:t>ontext </a:t>
            </a:r>
            <a:r>
              <a:rPr lang="en-US" dirty="0"/>
              <a:t>switching thrash</a:t>
            </a:r>
          </a:p>
        </p:txBody>
      </p:sp>
    </p:spTree>
    <p:extLst>
      <p:ext uri="{BB962C8B-B14F-4D97-AF65-F5344CB8AC3E}">
        <p14:creationId xmlns:p14="http://schemas.microsoft.com/office/powerpoint/2010/main" val="3155182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Shape 133"/>
          <p:cNvSpPr>
            <a:spLocks noGrp="1"/>
          </p:cNvSpPr>
          <p:nvPr>
            <p:ph type="title"/>
          </p:nvPr>
        </p:nvSpPr>
        <p:spPr>
          <a:prstGeom prst="rect">
            <a:avLst/>
          </a:prstGeom>
        </p:spPr>
        <p:txBody>
          <a:bodyPr/>
          <a:lstStyle>
            <a:lvl1pPr defTabSz="841247">
              <a:defRPr sz="2576"/>
            </a:lvl1pPr>
          </a:lstStyle>
          <a:p>
            <a:r>
              <a:t>The Speed of Memory</a:t>
            </a:r>
          </a:p>
        </p:txBody>
      </p:sp>
      <p:sp>
        <p:nvSpPr>
          <p:cNvPr id="134" name="Shape 134"/>
          <p:cNvSpPr/>
          <p:nvPr/>
        </p:nvSpPr>
        <p:spPr>
          <a:xfrm flipV="1">
            <a:off x="4895995" y="1089043"/>
            <a:ext cx="1" cy="4430838"/>
          </a:xfrm>
          <a:prstGeom prst="line">
            <a:avLst/>
          </a:prstGeom>
          <a:ln w="12700">
            <a:solidFill>
              <a:srgbClr val="000000"/>
            </a:solidFill>
            <a:prstDash val="sysDot"/>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135" name="Shape 135"/>
          <p:cNvSpPr/>
          <p:nvPr/>
        </p:nvSpPr>
        <p:spPr>
          <a:xfrm flipV="1">
            <a:off x="6086620" y="1089042"/>
            <a:ext cx="1" cy="4430839"/>
          </a:xfrm>
          <a:prstGeom prst="line">
            <a:avLst/>
          </a:prstGeom>
          <a:ln w="12700">
            <a:solidFill>
              <a:srgbClr val="000000"/>
            </a:solidFill>
            <a:prstDash val="sysDot"/>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136" name="Shape 136"/>
          <p:cNvSpPr/>
          <p:nvPr/>
        </p:nvSpPr>
        <p:spPr>
          <a:xfrm flipV="1">
            <a:off x="7277245" y="1089042"/>
            <a:ext cx="1" cy="4430839"/>
          </a:xfrm>
          <a:prstGeom prst="line">
            <a:avLst/>
          </a:prstGeom>
          <a:ln w="12700">
            <a:solidFill>
              <a:srgbClr val="000000"/>
            </a:solidFill>
            <a:prstDash val="sysDot"/>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137" name="Shape 137"/>
          <p:cNvSpPr/>
          <p:nvPr/>
        </p:nvSpPr>
        <p:spPr>
          <a:xfrm flipV="1">
            <a:off x="8467870" y="1089042"/>
            <a:ext cx="1" cy="4430839"/>
          </a:xfrm>
          <a:prstGeom prst="line">
            <a:avLst/>
          </a:prstGeom>
          <a:ln w="12700">
            <a:solidFill>
              <a:srgbClr val="000000"/>
            </a:solidFill>
            <a:prstDash val="sysDot"/>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138" name="Shape 138"/>
          <p:cNvSpPr/>
          <p:nvPr/>
        </p:nvSpPr>
        <p:spPr>
          <a:xfrm>
            <a:off x="369041" y="1178948"/>
            <a:ext cx="3145831" cy="4174828"/>
          </a:xfrm>
          <a:prstGeom prst="rect">
            <a:avLst/>
          </a:prstGeom>
          <a:ln w="12700">
            <a:miter lim="400000"/>
          </a:ln>
          <a:extLst>
            <a:ext uri="{C572A759-6A51-4108-AA02-DFA0A04FC94B}">
              <ma14:wrappingTextBoxFlag xmlns:ma14="http://schemas.microsoft.com/office/mac/drawingml/2011/main" val="1"/>
            </a:ext>
          </a:extLst>
        </p:spPr>
        <p:txBody>
          <a:bodyPr wrap="none" lIns="19050" tIns="19050" rIns="19050" bIns="19050">
            <a:spAutoFit/>
          </a:bodyPr>
          <a:lstStyle/>
          <a:p>
            <a:pPr algn="r" defTabSz="412750">
              <a:spcBef>
                <a:spcPts val="1600"/>
              </a:spcBef>
              <a:defRPr sz="1600" b="0"/>
            </a:pPr>
            <a:r>
              <a:t>Main memory</a:t>
            </a:r>
          </a:p>
          <a:p>
            <a:pPr algn="r" defTabSz="412750">
              <a:spcBef>
                <a:spcPts val="1600"/>
              </a:spcBef>
              <a:defRPr sz="1600" b="0"/>
            </a:pPr>
            <a:r>
              <a:t>L3  cache full random access</a:t>
            </a:r>
          </a:p>
          <a:p>
            <a:pPr algn="r" defTabSz="412750">
              <a:spcBef>
                <a:spcPts val="1600"/>
              </a:spcBef>
              <a:defRPr sz="1600" b="0"/>
            </a:pPr>
            <a:r>
              <a:t>L3  cache in page random access</a:t>
            </a:r>
          </a:p>
          <a:p>
            <a:pPr algn="r" defTabSz="412750">
              <a:spcBef>
                <a:spcPts val="1600"/>
              </a:spcBef>
              <a:defRPr sz="1600" b="0"/>
            </a:pPr>
            <a:r>
              <a:t>L3  cache sequential access</a:t>
            </a:r>
          </a:p>
          <a:p>
            <a:pPr algn="r" defTabSz="412750">
              <a:spcBef>
                <a:spcPts val="1600"/>
              </a:spcBef>
              <a:defRPr sz="1600" b="0"/>
            </a:pPr>
            <a:r>
              <a:t>L2  cache full random access</a:t>
            </a:r>
          </a:p>
          <a:p>
            <a:pPr algn="r" defTabSz="412750">
              <a:spcBef>
                <a:spcPts val="1600"/>
              </a:spcBef>
              <a:defRPr sz="1600" b="0"/>
            </a:pPr>
            <a:r>
              <a:t>L2  cache in page random access</a:t>
            </a:r>
          </a:p>
          <a:p>
            <a:pPr algn="r" defTabSz="412750">
              <a:spcBef>
                <a:spcPts val="1600"/>
              </a:spcBef>
              <a:defRPr sz="1600" b="0"/>
            </a:pPr>
            <a:r>
              <a:t>L2  cache sequential access </a:t>
            </a:r>
          </a:p>
          <a:p>
            <a:pPr algn="r" defTabSz="412750">
              <a:spcBef>
                <a:spcPts val="1600"/>
              </a:spcBef>
              <a:defRPr sz="1600" b="0"/>
            </a:pPr>
            <a:r>
              <a:t>L1  cache full random access</a:t>
            </a:r>
          </a:p>
          <a:p>
            <a:pPr algn="r" defTabSz="412750">
              <a:spcBef>
                <a:spcPts val="1600"/>
              </a:spcBef>
              <a:defRPr sz="1600" b="0"/>
            </a:pPr>
            <a:r>
              <a:t>L1  cache in page random access</a:t>
            </a:r>
          </a:p>
          <a:p>
            <a:pPr algn="r" defTabSz="412750">
              <a:spcBef>
                <a:spcPts val="1600"/>
              </a:spcBef>
              <a:defRPr sz="1600" b="0"/>
            </a:pPr>
            <a:r>
              <a:t>L1  cache sequential access</a:t>
            </a:r>
          </a:p>
        </p:txBody>
      </p:sp>
      <p:sp>
        <p:nvSpPr>
          <p:cNvPr id="139" name="Shape 139"/>
          <p:cNvSpPr/>
          <p:nvPr/>
        </p:nvSpPr>
        <p:spPr>
          <a:xfrm>
            <a:off x="3705371" y="1248996"/>
            <a:ext cx="3976688" cy="119064"/>
          </a:xfrm>
          <a:prstGeom prst="rect">
            <a:avLst/>
          </a:prstGeom>
          <a:solidFill>
            <a:srgbClr val="D8232A"/>
          </a:solidFill>
          <a:ln w="12700">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140" name="Shape 140"/>
          <p:cNvSpPr/>
          <p:nvPr/>
        </p:nvSpPr>
        <p:spPr>
          <a:xfrm>
            <a:off x="3705371" y="1685559"/>
            <a:ext cx="904876" cy="119063"/>
          </a:xfrm>
          <a:prstGeom prst="rect">
            <a:avLst/>
          </a:prstGeom>
          <a:solidFill>
            <a:srgbClr val="FF9300"/>
          </a:solidFill>
          <a:ln w="12700">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141" name="Shape 141"/>
          <p:cNvSpPr/>
          <p:nvPr/>
        </p:nvSpPr>
        <p:spPr>
          <a:xfrm>
            <a:off x="3705371" y="2122121"/>
            <a:ext cx="428626" cy="119064"/>
          </a:xfrm>
          <a:prstGeom prst="rect">
            <a:avLst/>
          </a:prstGeom>
          <a:solidFill>
            <a:srgbClr val="FF9300"/>
          </a:solidFill>
          <a:ln w="12700">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142" name="Shape 142"/>
          <p:cNvSpPr/>
          <p:nvPr/>
        </p:nvSpPr>
        <p:spPr>
          <a:xfrm>
            <a:off x="3705371" y="2558684"/>
            <a:ext cx="333376" cy="119063"/>
          </a:xfrm>
          <a:prstGeom prst="rect">
            <a:avLst/>
          </a:prstGeom>
          <a:solidFill>
            <a:srgbClr val="FF9300"/>
          </a:solidFill>
          <a:ln w="12700">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143" name="Shape 143"/>
          <p:cNvSpPr/>
          <p:nvPr/>
        </p:nvSpPr>
        <p:spPr>
          <a:xfrm>
            <a:off x="3705371" y="2995246"/>
            <a:ext cx="261938" cy="119064"/>
          </a:xfrm>
          <a:prstGeom prst="rect">
            <a:avLst/>
          </a:prstGeom>
          <a:solidFill>
            <a:srgbClr val="FFD41D"/>
          </a:solidFill>
          <a:ln w="12700">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144" name="Shape 144"/>
          <p:cNvSpPr/>
          <p:nvPr/>
        </p:nvSpPr>
        <p:spPr>
          <a:xfrm>
            <a:off x="3705371" y="3431809"/>
            <a:ext cx="261938" cy="119063"/>
          </a:xfrm>
          <a:prstGeom prst="rect">
            <a:avLst/>
          </a:prstGeom>
          <a:solidFill>
            <a:srgbClr val="FFD41D"/>
          </a:solidFill>
          <a:ln w="12700">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145" name="Shape 145"/>
          <p:cNvSpPr/>
          <p:nvPr/>
        </p:nvSpPr>
        <p:spPr>
          <a:xfrm>
            <a:off x="3705371" y="3868371"/>
            <a:ext cx="261938" cy="119064"/>
          </a:xfrm>
          <a:prstGeom prst="rect">
            <a:avLst/>
          </a:prstGeom>
          <a:solidFill>
            <a:srgbClr val="FFD41D"/>
          </a:solidFill>
          <a:ln w="12700">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146" name="Shape 146"/>
          <p:cNvSpPr/>
          <p:nvPr/>
        </p:nvSpPr>
        <p:spPr>
          <a:xfrm>
            <a:off x="3705371" y="4304934"/>
            <a:ext cx="95251" cy="119063"/>
          </a:xfrm>
          <a:prstGeom prst="rect">
            <a:avLst/>
          </a:prstGeom>
          <a:solidFill>
            <a:schemeClr val="accent6"/>
          </a:solidFill>
          <a:ln w="12700">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147" name="Shape 147"/>
          <p:cNvSpPr/>
          <p:nvPr/>
        </p:nvSpPr>
        <p:spPr>
          <a:xfrm>
            <a:off x="3705371" y="4741496"/>
            <a:ext cx="95251" cy="119064"/>
          </a:xfrm>
          <a:prstGeom prst="rect">
            <a:avLst/>
          </a:prstGeom>
          <a:solidFill>
            <a:schemeClr val="accent6"/>
          </a:solidFill>
          <a:ln w="12700">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148" name="Shape 148"/>
          <p:cNvSpPr/>
          <p:nvPr/>
        </p:nvSpPr>
        <p:spPr>
          <a:xfrm>
            <a:off x="3705371" y="5178059"/>
            <a:ext cx="95251" cy="119063"/>
          </a:xfrm>
          <a:prstGeom prst="rect">
            <a:avLst/>
          </a:prstGeom>
          <a:solidFill>
            <a:schemeClr val="accent6"/>
          </a:solidFill>
          <a:ln w="12700">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149" name="Shape 149"/>
          <p:cNvSpPr/>
          <p:nvPr/>
        </p:nvSpPr>
        <p:spPr>
          <a:xfrm>
            <a:off x="7709930" y="1171209"/>
            <a:ext cx="389832" cy="260053"/>
          </a:xfrm>
          <a:prstGeom prst="rect">
            <a:avLst/>
          </a:prstGeom>
          <a:ln w="12700">
            <a:miter lim="400000"/>
          </a:ln>
          <a:extLst>
            <a:ext uri="{C572A759-6A51-4108-AA02-DFA0A04FC94B}">
              <ma14:wrappingTextBoxFlag xmlns:ma14="http://schemas.microsoft.com/office/mac/drawingml/2011/main" val="1"/>
            </a:ext>
          </a:extLst>
        </p:spPr>
        <p:txBody>
          <a:bodyPr wrap="none" lIns="19050" tIns="19050" rIns="19050" bIns="19050">
            <a:spAutoFit/>
          </a:bodyPr>
          <a:lstStyle>
            <a:lvl1pPr algn="r" defTabSz="412750">
              <a:spcBef>
                <a:spcPts val="1100"/>
              </a:spcBef>
              <a:defRPr sz="1600" b="0"/>
            </a:lvl1pPr>
          </a:lstStyle>
          <a:p>
            <a:r>
              <a:t>167</a:t>
            </a:r>
          </a:p>
        </p:txBody>
      </p:sp>
      <p:sp>
        <p:nvSpPr>
          <p:cNvPr id="150" name="Shape 150"/>
          <p:cNvSpPr/>
          <p:nvPr/>
        </p:nvSpPr>
        <p:spPr>
          <a:xfrm>
            <a:off x="4646290" y="1607976"/>
            <a:ext cx="276821" cy="260053"/>
          </a:xfrm>
          <a:prstGeom prst="rect">
            <a:avLst/>
          </a:prstGeom>
          <a:ln w="12700">
            <a:miter lim="400000"/>
          </a:ln>
          <a:extLst>
            <a:ext uri="{C572A759-6A51-4108-AA02-DFA0A04FC94B}">
              <ma14:wrappingTextBoxFlag xmlns:ma14="http://schemas.microsoft.com/office/mac/drawingml/2011/main" val="1"/>
            </a:ext>
          </a:extLst>
        </p:spPr>
        <p:txBody>
          <a:bodyPr wrap="none" lIns="19050" tIns="19050" rIns="19050" bIns="19050">
            <a:spAutoFit/>
          </a:bodyPr>
          <a:lstStyle>
            <a:lvl1pPr algn="r" defTabSz="412750">
              <a:spcBef>
                <a:spcPts val="1100"/>
              </a:spcBef>
              <a:defRPr sz="1600" b="0"/>
            </a:lvl1pPr>
          </a:lstStyle>
          <a:p>
            <a:r>
              <a:t>38</a:t>
            </a:r>
          </a:p>
        </p:txBody>
      </p:sp>
      <p:sp>
        <p:nvSpPr>
          <p:cNvPr id="151" name="Shape 151"/>
          <p:cNvSpPr/>
          <p:nvPr/>
        </p:nvSpPr>
        <p:spPr>
          <a:xfrm>
            <a:off x="4163388" y="2042382"/>
            <a:ext cx="276821" cy="260053"/>
          </a:xfrm>
          <a:prstGeom prst="rect">
            <a:avLst/>
          </a:prstGeom>
          <a:ln w="12700">
            <a:miter lim="400000"/>
          </a:ln>
          <a:extLst>
            <a:ext uri="{C572A759-6A51-4108-AA02-DFA0A04FC94B}">
              <ma14:wrappingTextBoxFlag xmlns:ma14="http://schemas.microsoft.com/office/mac/drawingml/2011/main" val="1"/>
            </a:ext>
          </a:extLst>
        </p:spPr>
        <p:txBody>
          <a:bodyPr wrap="none" lIns="19050" tIns="19050" rIns="19050" bIns="19050">
            <a:spAutoFit/>
          </a:bodyPr>
          <a:lstStyle>
            <a:lvl1pPr algn="r" defTabSz="412750">
              <a:spcBef>
                <a:spcPts val="1100"/>
              </a:spcBef>
              <a:defRPr sz="1600" b="0"/>
            </a:lvl1pPr>
          </a:lstStyle>
          <a:p>
            <a:r>
              <a:t>18</a:t>
            </a:r>
          </a:p>
        </p:txBody>
      </p:sp>
      <p:sp>
        <p:nvSpPr>
          <p:cNvPr id="152" name="Shape 152"/>
          <p:cNvSpPr/>
          <p:nvPr/>
        </p:nvSpPr>
        <p:spPr>
          <a:xfrm>
            <a:off x="4069170" y="2482682"/>
            <a:ext cx="276821" cy="260053"/>
          </a:xfrm>
          <a:prstGeom prst="rect">
            <a:avLst/>
          </a:prstGeom>
          <a:ln w="12700">
            <a:miter lim="400000"/>
          </a:ln>
          <a:extLst>
            <a:ext uri="{C572A759-6A51-4108-AA02-DFA0A04FC94B}">
              <ma14:wrappingTextBoxFlag xmlns:ma14="http://schemas.microsoft.com/office/mac/drawingml/2011/main" val="1"/>
            </a:ext>
          </a:extLst>
        </p:spPr>
        <p:txBody>
          <a:bodyPr wrap="none" lIns="19050" tIns="19050" rIns="19050" bIns="19050">
            <a:spAutoFit/>
          </a:bodyPr>
          <a:lstStyle>
            <a:lvl1pPr algn="r" defTabSz="412750">
              <a:spcBef>
                <a:spcPts val="1100"/>
              </a:spcBef>
              <a:defRPr sz="1600" b="0"/>
            </a:lvl1pPr>
          </a:lstStyle>
          <a:p>
            <a:r>
              <a:t>14</a:t>
            </a:r>
          </a:p>
        </p:txBody>
      </p:sp>
      <p:sp>
        <p:nvSpPr>
          <p:cNvPr id="153" name="Shape 153"/>
          <p:cNvSpPr/>
          <p:nvPr/>
        </p:nvSpPr>
        <p:spPr>
          <a:xfrm>
            <a:off x="4024355" y="2919435"/>
            <a:ext cx="261740" cy="260053"/>
          </a:xfrm>
          <a:prstGeom prst="rect">
            <a:avLst/>
          </a:prstGeom>
          <a:ln w="12700">
            <a:miter lim="400000"/>
          </a:ln>
          <a:extLst>
            <a:ext uri="{C572A759-6A51-4108-AA02-DFA0A04FC94B}">
              <ma14:wrappingTextBoxFlag xmlns:ma14="http://schemas.microsoft.com/office/mac/drawingml/2011/main" val="1"/>
            </a:ext>
          </a:extLst>
        </p:spPr>
        <p:txBody>
          <a:bodyPr wrap="none" lIns="19050" tIns="19050" rIns="19050" bIns="19050">
            <a:spAutoFit/>
          </a:bodyPr>
          <a:lstStyle>
            <a:lvl1pPr algn="r" defTabSz="412750">
              <a:spcBef>
                <a:spcPts val="1100"/>
              </a:spcBef>
              <a:defRPr sz="1600" b="0"/>
            </a:lvl1pPr>
          </a:lstStyle>
          <a:p>
            <a:r>
              <a:t>11</a:t>
            </a:r>
          </a:p>
        </p:txBody>
      </p:sp>
      <p:sp>
        <p:nvSpPr>
          <p:cNvPr id="154" name="Shape 154"/>
          <p:cNvSpPr/>
          <p:nvPr/>
        </p:nvSpPr>
        <p:spPr>
          <a:xfrm>
            <a:off x="4024355" y="3355997"/>
            <a:ext cx="261740" cy="260054"/>
          </a:xfrm>
          <a:prstGeom prst="rect">
            <a:avLst/>
          </a:prstGeom>
          <a:ln w="12700">
            <a:miter lim="400000"/>
          </a:ln>
          <a:extLst>
            <a:ext uri="{C572A759-6A51-4108-AA02-DFA0A04FC94B}">
              <ma14:wrappingTextBoxFlag xmlns:ma14="http://schemas.microsoft.com/office/mac/drawingml/2011/main" val="1"/>
            </a:ext>
          </a:extLst>
        </p:spPr>
        <p:txBody>
          <a:bodyPr wrap="none" lIns="19050" tIns="19050" rIns="19050" bIns="19050">
            <a:spAutoFit/>
          </a:bodyPr>
          <a:lstStyle>
            <a:lvl1pPr algn="r" defTabSz="412750">
              <a:spcBef>
                <a:spcPts val="1100"/>
              </a:spcBef>
              <a:defRPr sz="1600" b="0"/>
            </a:lvl1pPr>
          </a:lstStyle>
          <a:p>
            <a:r>
              <a:t>11</a:t>
            </a:r>
          </a:p>
        </p:txBody>
      </p:sp>
      <p:sp>
        <p:nvSpPr>
          <p:cNvPr id="155" name="Shape 155"/>
          <p:cNvSpPr/>
          <p:nvPr/>
        </p:nvSpPr>
        <p:spPr>
          <a:xfrm>
            <a:off x="4024355" y="3792560"/>
            <a:ext cx="261740" cy="260053"/>
          </a:xfrm>
          <a:prstGeom prst="rect">
            <a:avLst/>
          </a:prstGeom>
          <a:ln w="12700">
            <a:miter lim="400000"/>
          </a:ln>
          <a:extLst>
            <a:ext uri="{C572A759-6A51-4108-AA02-DFA0A04FC94B}">
              <ma14:wrappingTextBoxFlag xmlns:ma14="http://schemas.microsoft.com/office/mac/drawingml/2011/main" val="1"/>
            </a:ext>
          </a:extLst>
        </p:spPr>
        <p:txBody>
          <a:bodyPr wrap="none" lIns="19050" tIns="19050" rIns="19050" bIns="19050">
            <a:spAutoFit/>
          </a:bodyPr>
          <a:lstStyle>
            <a:lvl1pPr algn="r" defTabSz="412750">
              <a:spcBef>
                <a:spcPts val="1100"/>
              </a:spcBef>
              <a:defRPr sz="1600" b="0"/>
            </a:lvl1pPr>
          </a:lstStyle>
          <a:p>
            <a:r>
              <a:t>11</a:t>
            </a:r>
          </a:p>
        </p:txBody>
      </p:sp>
      <p:sp>
        <p:nvSpPr>
          <p:cNvPr id="156" name="Shape 156"/>
          <p:cNvSpPr/>
          <p:nvPr/>
        </p:nvSpPr>
        <p:spPr>
          <a:xfrm>
            <a:off x="3870237" y="4229122"/>
            <a:ext cx="163811" cy="260054"/>
          </a:xfrm>
          <a:prstGeom prst="rect">
            <a:avLst/>
          </a:prstGeom>
          <a:ln w="12700">
            <a:miter lim="400000"/>
          </a:ln>
          <a:extLst>
            <a:ext uri="{C572A759-6A51-4108-AA02-DFA0A04FC94B}">
              <ma14:wrappingTextBoxFlag xmlns:ma14="http://schemas.microsoft.com/office/mac/drawingml/2011/main" val="1"/>
            </a:ext>
          </a:extLst>
        </p:spPr>
        <p:txBody>
          <a:bodyPr wrap="none" lIns="19050" tIns="19050" rIns="19050" bIns="19050">
            <a:spAutoFit/>
          </a:bodyPr>
          <a:lstStyle>
            <a:lvl1pPr algn="r" defTabSz="412750">
              <a:spcBef>
                <a:spcPts val="1100"/>
              </a:spcBef>
              <a:defRPr sz="1600" b="0"/>
            </a:lvl1pPr>
          </a:lstStyle>
          <a:p>
            <a:r>
              <a:t>4</a:t>
            </a:r>
          </a:p>
        </p:txBody>
      </p:sp>
      <p:sp>
        <p:nvSpPr>
          <p:cNvPr id="157" name="Shape 157"/>
          <p:cNvSpPr/>
          <p:nvPr/>
        </p:nvSpPr>
        <p:spPr>
          <a:xfrm>
            <a:off x="3870237" y="4665685"/>
            <a:ext cx="163811" cy="260053"/>
          </a:xfrm>
          <a:prstGeom prst="rect">
            <a:avLst/>
          </a:prstGeom>
          <a:ln w="12700">
            <a:miter lim="400000"/>
          </a:ln>
          <a:extLst>
            <a:ext uri="{C572A759-6A51-4108-AA02-DFA0A04FC94B}">
              <ma14:wrappingTextBoxFlag xmlns:ma14="http://schemas.microsoft.com/office/mac/drawingml/2011/main" val="1"/>
            </a:ext>
          </a:extLst>
        </p:spPr>
        <p:txBody>
          <a:bodyPr wrap="none" lIns="19050" tIns="19050" rIns="19050" bIns="19050">
            <a:spAutoFit/>
          </a:bodyPr>
          <a:lstStyle>
            <a:lvl1pPr algn="r" defTabSz="412750">
              <a:spcBef>
                <a:spcPts val="1100"/>
              </a:spcBef>
              <a:defRPr sz="1600" b="0"/>
            </a:lvl1pPr>
          </a:lstStyle>
          <a:p>
            <a:r>
              <a:t>4</a:t>
            </a:r>
          </a:p>
        </p:txBody>
      </p:sp>
      <p:sp>
        <p:nvSpPr>
          <p:cNvPr id="158" name="Shape 158"/>
          <p:cNvSpPr/>
          <p:nvPr/>
        </p:nvSpPr>
        <p:spPr>
          <a:xfrm>
            <a:off x="3870237" y="5101657"/>
            <a:ext cx="163811" cy="260053"/>
          </a:xfrm>
          <a:prstGeom prst="rect">
            <a:avLst/>
          </a:prstGeom>
          <a:ln w="12700">
            <a:miter lim="400000"/>
          </a:ln>
          <a:extLst>
            <a:ext uri="{C572A759-6A51-4108-AA02-DFA0A04FC94B}">
              <ma14:wrappingTextBoxFlag xmlns:ma14="http://schemas.microsoft.com/office/mac/drawingml/2011/main" val="1"/>
            </a:ext>
          </a:extLst>
        </p:spPr>
        <p:txBody>
          <a:bodyPr wrap="none" lIns="19050" tIns="19050" rIns="19050" bIns="19050">
            <a:spAutoFit/>
          </a:bodyPr>
          <a:lstStyle>
            <a:lvl1pPr algn="r" defTabSz="412750">
              <a:spcBef>
                <a:spcPts val="1100"/>
              </a:spcBef>
              <a:defRPr sz="1600" b="0"/>
            </a:lvl1pPr>
          </a:lstStyle>
          <a:p>
            <a:r>
              <a:t>4</a:t>
            </a:r>
          </a:p>
        </p:txBody>
      </p:sp>
      <p:sp>
        <p:nvSpPr>
          <p:cNvPr id="159" name="Shape 159"/>
          <p:cNvSpPr/>
          <p:nvPr/>
        </p:nvSpPr>
        <p:spPr>
          <a:xfrm>
            <a:off x="3630609" y="5621176"/>
            <a:ext cx="163811" cy="260054"/>
          </a:xfrm>
          <a:prstGeom prst="rect">
            <a:avLst/>
          </a:prstGeom>
          <a:ln w="12700">
            <a:miter lim="400000"/>
          </a:ln>
          <a:extLst>
            <a:ext uri="{C572A759-6A51-4108-AA02-DFA0A04FC94B}">
              <ma14:wrappingTextBoxFlag xmlns:ma14="http://schemas.microsoft.com/office/mac/drawingml/2011/main" val="1"/>
            </a:ext>
          </a:extLst>
        </p:spPr>
        <p:txBody>
          <a:bodyPr wrap="none" lIns="19050" tIns="19050" rIns="19050" bIns="19050">
            <a:spAutoFit/>
          </a:bodyPr>
          <a:lstStyle>
            <a:lvl1pPr algn="ctr" defTabSz="412750">
              <a:spcBef>
                <a:spcPts val="1100"/>
              </a:spcBef>
              <a:defRPr sz="1600" b="0"/>
            </a:lvl1pPr>
          </a:lstStyle>
          <a:p>
            <a:r>
              <a:t>0</a:t>
            </a:r>
          </a:p>
        </p:txBody>
      </p:sp>
      <p:sp>
        <p:nvSpPr>
          <p:cNvPr id="160" name="Shape 160"/>
          <p:cNvSpPr/>
          <p:nvPr/>
        </p:nvSpPr>
        <p:spPr>
          <a:xfrm>
            <a:off x="4757585" y="5621176"/>
            <a:ext cx="276822" cy="260054"/>
          </a:xfrm>
          <a:prstGeom prst="rect">
            <a:avLst/>
          </a:prstGeom>
          <a:ln w="12700">
            <a:miter lim="400000"/>
          </a:ln>
          <a:extLst>
            <a:ext uri="{C572A759-6A51-4108-AA02-DFA0A04FC94B}">
              <ma14:wrappingTextBoxFlag xmlns:ma14="http://schemas.microsoft.com/office/mac/drawingml/2011/main" val="1"/>
            </a:ext>
          </a:extLst>
        </p:spPr>
        <p:txBody>
          <a:bodyPr wrap="none" lIns="19050" tIns="19050" rIns="19050" bIns="19050">
            <a:spAutoFit/>
          </a:bodyPr>
          <a:lstStyle>
            <a:lvl1pPr algn="ctr" defTabSz="412750">
              <a:spcBef>
                <a:spcPts val="1100"/>
              </a:spcBef>
              <a:defRPr sz="1600" b="0"/>
            </a:lvl1pPr>
          </a:lstStyle>
          <a:p>
            <a:r>
              <a:t>50</a:t>
            </a:r>
          </a:p>
        </p:txBody>
      </p:sp>
      <p:sp>
        <p:nvSpPr>
          <p:cNvPr id="161" name="Shape 161"/>
          <p:cNvSpPr/>
          <p:nvPr/>
        </p:nvSpPr>
        <p:spPr>
          <a:xfrm>
            <a:off x="5898849" y="5621176"/>
            <a:ext cx="389832" cy="260054"/>
          </a:xfrm>
          <a:prstGeom prst="rect">
            <a:avLst/>
          </a:prstGeom>
          <a:ln w="12700">
            <a:miter lim="400000"/>
          </a:ln>
          <a:extLst>
            <a:ext uri="{C572A759-6A51-4108-AA02-DFA0A04FC94B}">
              <ma14:wrappingTextBoxFlag xmlns:ma14="http://schemas.microsoft.com/office/mac/drawingml/2011/main" val="1"/>
            </a:ext>
          </a:extLst>
        </p:spPr>
        <p:txBody>
          <a:bodyPr wrap="none" lIns="19050" tIns="19050" rIns="19050" bIns="19050">
            <a:spAutoFit/>
          </a:bodyPr>
          <a:lstStyle>
            <a:lvl1pPr algn="ctr" defTabSz="412750">
              <a:spcBef>
                <a:spcPts val="1100"/>
              </a:spcBef>
              <a:defRPr sz="1600" b="0"/>
            </a:lvl1pPr>
          </a:lstStyle>
          <a:p>
            <a:r>
              <a:t>100</a:t>
            </a:r>
          </a:p>
        </p:txBody>
      </p:sp>
      <p:sp>
        <p:nvSpPr>
          <p:cNvPr id="162" name="Shape 162"/>
          <p:cNvSpPr/>
          <p:nvPr/>
        </p:nvSpPr>
        <p:spPr>
          <a:xfrm>
            <a:off x="7075186" y="5621176"/>
            <a:ext cx="389832" cy="260054"/>
          </a:xfrm>
          <a:prstGeom prst="rect">
            <a:avLst/>
          </a:prstGeom>
          <a:ln w="12700">
            <a:miter lim="400000"/>
          </a:ln>
          <a:extLst>
            <a:ext uri="{C572A759-6A51-4108-AA02-DFA0A04FC94B}">
              <ma14:wrappingTextBoxFlag xmlns:ma14="http://schemas.microsoft.com/office/mac/drawingml/2011/main" val="1"/>
            </a:ext>
          </a:extLst>
        </p:spPr>
        <p:txBody>
          <a:bodyPr wrap="none" lIns="19050" tIns="19050" rIns="19050" bIns="19050">
            <a:spAutoFit/>
          </a:bodyPr>
          <a:lstStyle>
            <a:lvl1pPr algn="ctr" defTabSz="412750">
              <a:spcBef>
                <a:spcPts val="1100"/>
              </a:spcBef>
              <a:defRPr sz="1600" b="0"/>
            </a:lvl1pPr>
          </a:lstStyle>
          <a:p>
            <a:r>
              <a:t>150</a:t>
            </a:r>
          </a:p>
        </p:txBody>
      </p:sp>
      <p:sp>
        <p:nvSpPr>
          <p:cNvPr id="163" name="Shape 163"/>
          <p:cNvSpPr/>
          <p:nvPr/>
        </p:nvSpPr>
        <p:spPr>
          <a:xfrm>
            <a:off x="8280099" y="5621176"/>
            <a:ext cx="389831" cy="260054"/>
          </a:xfrm>
          <a:prstGeom prst="rect">
            <a:avLst/>
          </a:prstGeom>
          <a:ln w="12700">
            <a:miter lim="400000"/>
          </a:ln>
          <a:extLst>
            <a:ext uri="{C572A759-6A51-4108-AA02-DFA0A04FC94B}">
              <ma14:wrappingTextBoxFlag xmlns:ma14="http://schemas.microsoft.com/office/mac/drawingml/2011/main" val="1"/>
            </a:ext>
          </a:extLst>
        </p:spPr>
        <p:txBody>
          <a:bodyPr wrap="none" lIns="19050" tIns="19050" rIns="19050" bIns="19050">
            <a:spAutoFit/>
          </a:bodyPr>
          <a:lstStyle>
            <a:lvl1pPr algn="ctr" defTabSz="412750">
              <a:spcBef>
                <a:spcPts val="1100"/>
              </a:spcBef>
              <a:defRPr sz="1600" b="0"/>
            </a:lvl1pPr>
          </a:lstStyle>
          <a:p>
            <a:r>
              <a:t>200</a:t>
            </a:r>
          </a:p>
        </p:txBody>
      </p:sp>
      <p:sp>
        <p:nvSpPr>
          <p:cNvPr id="164" name="Shape 164"/>
          <p:cNvSpPr/>
          <p:nvPr/>
        </p:nvSpPr>
        <p:spPr>
          <a:xfrm flipV="1">
            <a:off x="3705370" y="1089043"/>
            <a:ext cx="1" cy="4430838"/>
          </a:xfrm>
          <a:prstGeom prst="line">
            <a:avLst/>
          </a:prstGeom>
          <a:ln w="12700">
            <a:solidFill>
              <a:srgbClr val="000000"/>
            </a:solidFill>
            <a:prstDash val="sysDot"/>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Tree>
    <p:extLst>
      <p:ext uri="{BB962C8B-B14F-4D97-AF65-F5344CB8AC3E}">
        <p14:creationId xmlns:p14="http://schemas.microsoft.com/office/powerpoint/2010/main" val="2706254043"/>
      </p:ext>
    </p:extLst>
  </p:cSld>
  <p:clrMapOvr>
    <a:masterClrMapping/>
  </p:clrMapOvr>
  <p:transition xmlns:p14="http://schemas.microsoft.com/office/powerpoint/2010/mai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Shape 168"/>
          <p:cNvSpPr>
            <a:spLocks noGrp="1"/>
          </p:cNvSpPr>
          <p:nvPr>
            <p:ph type="title"/>
          </p:nvPr>
        </p:nvSpPr>
        <p:spPr>
          <a:prstGeom prst="rect">
            <a:avLst/>
          </a:prstGeom>
        </p:spPr>
        <p:txBody>
          <a:bodyPr/>
          <a:lstStyle/>
          <a:p>
            <a:pPr defTabSz="841247">
              <a:defRPr sz="2576"/>
            </a:pPr>
            <a:r>
              <a:rPr lang="en-AU" dirty="0" smtClean="0"/>
              <a:t>CPU Architecture</a:t>
            </a:r>
            <a:endParaRPr dirty="0"/>
          </a:p>
        </p:txBody>
      </p:sp>
      <p:sp>
        <p:nvSpPr>
          <p:cNvPr id="169" name="Shape 169"/>
          <p:cNvSpPr/>
          <p:nvPr/>
        </p:nvSpPr>
        <p:spPr>
          <a:xfrm flipH="1" flipV="1">
            <a:off x="2459760" y="3726531"/>
            <a:ext cx="8204137" cy="1"/>
          </a:xfrm>
          <a:prstGeom prst="line">
            <a:avLst/>
          </a:prstGeom>
          <a:ln w="50800">
            <a:solidFill>
              <a:srgbClr val="BFC0BF"/>
            </a:solidFill>
            <a:custDash>
              <a:ds d="200000" sp="200000"/>
            </a:custDash>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170" name="Shape 170"/>
          <p:cNvSpPr/>
          <p:nvPr/>
        </p:nvSpPr>
        <p:spPr>
          <a:xfrm flipH="1">
            <a:off x="3469171" y="4207239"/>
            <a:ext cx="3582509" cy="821961"/>
          </a:xfrm>
          <a:prstGeom prst="rect">
            <a:avLst/>
          </a:prstGeom>
          <a:ln w="12700">
            <a:solidFill>
              <a:srgbClr val="000000"/>
            </a:solidFill>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171" name="Shape 171"/>
          <p:cNvSpPr/>
          <p:nvPr/>
        </p:nvSpPr>
        <p:spPr>
          <a:xfrm flipH="1">
            <a:off x="6535423" y="4289323"/>
            <a:ext cx="301024" cy="657793"/>
          </a:xfrm>
          <a:prstGeom prst="rect">
            <a:avLst/>
          </a:prstGeom>
          <a:solidFill>
            <a:srgbClr val="D8232A"/>
          </a:solidFill>
          <a:ln w="12700">
            <a:solidFill>
              <a:srgbClr val="000000"/>
            </a:solidFill>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172" name="Shape 172"/>
          <p:cNvSpPr/>
          <p:nvPr/>
        </p:nvSpPr>
        <p:spPr>
          <a:xfrm flipH="1">
            <a:off x="6179741" y="4289323"/>
            <a:ext cx="301024" cy="657793"/>
          </a:xfrm>
          <a:prstGeom prst="rect">
            <a:avLst/>
          </a:prstGeom>
          <a:solidFill>
            <a:srgbClr val="D8232A"/>
          </a:solidFill>
          <a:ln w="12700">
            <a:solidFill>
              <a:srgbClr val="000000"/>
            </a:solidFill>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173" name="Shape 173"/>
          <p:cNvSpPr/>
          <p:nvPr/>
        </p:nvSpPr>
        <p:spPr>
          <a:xfrm flipH="1">
            <a:off x="5824072" y="4289323"/>
            <a:ext cx="301024" cy="657793"/>
          </a:xfrm>
          <a:prstGeom prst="rect">
            <a:avLst/>
          </a:prstGeom>
          <a:solidFill>
            <a:srgbClr val="D8232A"/>
          </a:solidFill>
          <a:ln w="12700">
            <a:solidFill>
              <a:srgbClr val="000000"/>
            </a:solidFill>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174" name="Shape 174"/>
          <p:cNvSpPr/>
          <p:nvPr/>
        </p:nvSpPr>
        <p:spPr>
          <a:xfrm flipH="1">
            <a:off x="5468389" y="4289323"/>
            <a:ext cx="301024" cy="657793"/>
          </a:xfrm>
          <a:prstGeom prst="rect">
            <a:avLst/>
          </a:prstGeom>
          <a:solidFill>
            <a:srgbClr val="D8232A"/>
          </a:solidFill>
          <a:ln w="12700">
            <a:solidFill>
              <a:srgbClr val="000000"/>
            </a:solidFill>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175" name="Shape 175"/>
          <p:cNvSpPr/>
          <p:nvPr/>
        </p:nvSpPr>
        <p:spPr>
          <a:xfrm flipH="1">
            <a:off x="5112707" y="4289323"/>
            <a:ext cx="301024" cy="657793"/>
          </a:xfrm>
          <a:prstGeom prst="rect">
            <a:avLst/>
          </a:prstGeom>
          <a:solidFill>
            <a:srgbClr val="D8232A"/>
          </a:solidFill>
          <a:ln w="12700">
            <a:solidFill>
              <a:srgbClr val="000000"/>
            </a:solidFill>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176" name="Shape 176"/>
          <p:cNvSpPr/>
          <p:nvPr/>
        </p:nvSpPr>
        <p:spPr>
          <a:xfrm flipH="1">
            <a:off x="4756353" y="4289323"/>
            <a:ext cx="301024" cy="657793"/>
          </a:xfrm>
          <a:prstGeom prst="rect">
            <a:avLst/>
          </a:prstGeom>
          <a:solidFill>
            <a:srgbClr val="D8232A"/>
          </a:solidFill>
          <a:ln w="12700">
            <a:solidFill>
              <a:srgbClr val="000000"/>
            </a:solidFill>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177" name="Shape 177"/>
          <p:cNvSpPr/>
          <p:nvPr/>
        </p:nvSpPr>
        <p:spPr>
          <a:xfrm flipH="1">
            <a:off x="4400670" y="4289323"/>
            <a:ext cx="301024" cy="657793"/>
          </a:xfrm>
          <a:prstGeom prst="rect">
            <a:avLst/>
          </a:prstGeom>
          <a:solidFill>
            <a:srgbClr val="D8232A"/>
          </a:solidFill>
          <a:ln w="12700">
            <a:solidFill>
              <a:srgbClr val="000000"/>
            </a:solidFill>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178" name="Shape 178"/>
          <p:cNvSpPr/>
          <p:nvPr/>
        </p:nvSpPr>
        <p:spPr>
          <a:xfrm flipH="1">
            <a:off x="4044987" y="4289323"/>
            <a:ext cx="301024" cy="657793"/>
          </a:xfrm>
          <a:prstGeom prst="rect">
            <a:avLst/>
          </a:prstGeom>
          <a:solidFill>
            <a:srgbClr val="D8232A"/>
          </a:solidFill>
          <a:ln w="12700">
            <a:solidFill>
              <a:srgbClr val="000000"/>
            </a:solidFill>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179" name="Shape 179"/>
          <p:cNvSpPr/>
          <p:nvPr/>
        </p:nvSpPr>
        <p:spPr>
          <a:xfrm flipH="1">
            <a:off x="3689305" y="4289323"/>
            <a:ext cx="301024" cy="657793"/>
          </a:xfrm>
          <a:prstGeom prst="rect">
            <a:avLst/>
          </a:prstGeom>
          <a:solidFill>
            <a:srgbClr val="D8232A"/>
          </a:solidFill>
          <a:ln w="12700">
            <a:solidFill>
              <a:srgbClr val="000000"/>
            </a:solidFill>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180" name="Shape 180"/>
          <p:cNvSpPr/>
          <p:nvPr/>
        </p:nvSpPr>
        <p:spPr>
          <a:xfrm flipV="1">
            <a:off x="5260425" y="3721065"/>
            <a:ext cx="1" cy="485519"/>
          </a:xfrm>
          <a:prstGeom prst="line">
            <a:avLst/>
          </a:prstGeom>
          <a:ln w="12700">
            <a:solidFill>
              <a:srgbClr val="000000"/>
            </a:solidFill>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181" name="Shape 181"/>
          <p:cNvSpPr/>
          <p:nvPr/>
        </p:nvSpPr>
        <p:spPr>
          <a:xfrm flipH="1" flipV="1">
            <a:off x="4023519" y="3726531"/>
            <a:ext cx="1237872" cy="1"/>
          </a:xfrm>
          <a:prstGeom prst="line">
            <a:avLst/>
          </a:prstGeom>
          <a:ln w="88900">
            <a:solidFill>
              <a:srgbClr val="000000"/>
            </a:solidFill>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grpSp>
        <p:nvGrpSpPr>
          <p:cNvPr id="194" name="Group 194"/>
          <p:cNvGrpSpPr/>
          <p:nvPr/>
        </p:nvGrpSpPr>
        <p:grpSpPr>
          <a:xfrm>
            <a:off x="6146254" y="1821531"/>
            <a:ext cx="2426246" cy="1905001"/>
            <a:chOff x="0" y="0"/>
            <a:chExt cx="2426245" cy="1904999"/>
          </a:xfrm>
        </p:grpSpPr>
        <p:sp>
          <p:nvSpPr>
            <p:cNvPr id="182" name="Shape 182"/>
            <p:cNvSpPr/>
            <p:nvPr/>
          </p:nvSpPr>
          <p:spPr>
            <a:xfrm flipV="1">
              <a:off x="1213122" y="1533425"/>
              <a:ext cx="1" cy="371575"/>
            </a:xfrm>
            <a:prstGeom prst="line">
              <a:avLst/>
            </a:prstGeom>
            <a:noFill/>
            <a:ln w="12700" cap="flat">
              <a:solidFill>
                <a:srgbClr val="BFC0BF"/>
              </a:solidFill>
              <a:prstDash val="solid"/>
              <a:miter lim="400000"/>
            </a:ln>
            <a:effectLst/>
          </p:spPr>
          <p:txBody>
            <a:bodyPr wrap="square" lIns="19050" tIns="19050" rIns="19050" bIns="19050" numCol="1" anchor="ctr">
              <a:noAutofit/>
            </a:bodyPr>
            <a:lstStyle/>
            <a:p>
              <a:pPr algn="ctr" defTabSz="412750">
                <a:defRPr sz="1600" b="0">
                  <a:latin typeface="Helvetica Light"/>
                  <a:ea typeface="Helvetica Light"/>
                  <a:cs typeface="Helvetica Light"/>
                  <a:sym typeface="Helvetica Light"/>
                </a:defRPr>
              </a:pPr>
              <a:endParaRPr/>
            </a:p>
          </p:txBody>
        </p:sp>
        <p:sp>
          <p:nvSpPr>
            <p:cNvPr id="183" name="Shape 183"/>
            <p:cNvSpPr/>
            <p:nvPr/>
          </p:nvSpPr>
          <p:spPr>
            <a:xfrm flipH="1">
              <a:off x="0" y="7013"/>
              <a:ext cx="2426246" cy="1526413"/>
            </a:xfrm>
            <a:prstGeom prst="rect">
              <a:avLst/>
            </a:prstGeom>
            <a:noFill/>
            <a:ln w="12700" cap="flat">
              <a:solidFill>
                <a:srgbClr val="BFC0BF"/>
              </a:solidFill>
              <a:prstDash val="solid"/>
              <a:miter lim="400000"/>
            </a:ln>
            <a:effectLst/>
          </p:spPr>
          <p:txBody>
            <a:bodyPr wrap="square" lIns="19050" tIns="19050" rIns="19050" bIns="19050" numCol="1" anchor="ctr">
              <a:noAutofit/>
            </a:bodyPr>
            <a:lstStyle/>
            <a:p>
              <a:pPr algn="ctr" defTabSz="412750">
                <a:defRPr sz="1400" b="0">
                  <a:latin typeface="Helvetica Light"/>
                  <a:ea typeface="Helvetica Light"/>
                  <a:cs typeface="Helvetica Light"/>
                  <a:sym typeface="Helvetica Light"/>
                </a:defRPr>
              </a:pPr>
              <a:endParaRPr/>
            </a:p>
          </p:txBody>
        </p:sp>
        <p:sp>
          <p:nvSpPr>
            <p:cNvPr id="184" name="Shape 184"/>
            <p:cNvSpPr/>
            <p:nvPr/>
          </p:nvSpPr>
          <p:spPr>
            <a:xfrm flipH="1">
              <a:off x="66280" y="1240216"/>
              <a:ext cx="2300751" cy="228598"/>
            </a:xfrm>
            <a:prstGeom prst="rect">
              <a:avLst/>
            </a:prstGeom>
            <a:noFill/>
            <a:ln w="12700" cap="flat">
              <a:solidFill>
                <a:srgbClr val="BFC0BF"/>
              </a:solidFill>
              <a:prstDash val="solid"/>
              <a:miter lim="400000"/>
            </a:ln>
            <a:effectLst/>
          </p:spPr>
          <p:txBody>
            <a:bodyPr wrap="square" lIns="19050" tIns="19050" rIns="19050" bIns="19050" numCol="1" anchor="ctr">
              <a:noAutofit/>
            </a:bodyPr>
            <a:lstStyle/>
            <a:p>
              <a:pPr algn="ctr" defTabSz="412750">
                <a:defRPr sz="1400" b="0">
                  <a:latin typeface="Helvetica Light"/>
                  <a:ea typeface="Helvetica Light"/>
                  <a:cs typeface="Helvetica Light"/>
                  <a:sym typeface="Helvetica Light"/>
                </a:defRPr>
              </a:pPr>
              <a:endParaRPr/>
            </a:p>
          </p:txBody>
        </p:sp>
        <p:sp>
          <p:nvSpPr>
            <p:cNvPr id="185" name="Shape 185"/>
            <p:cNvSpPr/>
            <p:nvPr/>
          </p:nvSpPr>
          <p:spPr>
            <a:xfrm flipH="1">
              <a:off x="66280" y="884789"/>
              <a:ext cx="460757" cy="228597"/>
            </a:xfrm>
            <a:prstGeom prst="rect">
              <a:avLst/>
            </a:prstGeom>
            <a:noFill/>
            <a:ln w="12700" cap="flat">
              <a:solidFill>
                <a:srgbClr val="BFC0BF"/>
              </a:solidFill>
              <a:prstDash val="solid"/>
              <a:miter lim="400000"/>
            </a:ln>
            <a:effectLst/>
          </p:spPr>
          <p:txBody>
            <a:bodyPr wrap="square" lIns="19050" tIns="19050" rIns="19050" bIns="19050" numCol="1" anchor="ctr">
              <a:noAutofit/>
            </a:bodyPr>
            <a:lstStyle/>
            <a:p>
              <a:pPr algn="ctr" defTabSz="412750">
                <a:defRPr sz="1600" b="0">
                  <a:latin typeface="Helvetica Light"/>
                  <a:ea typeface="Helvetica Light"/>
                  <a:cs typeface="Helvetica Light"/>
                  <a:sym typeface="Helvetica Light"/>
                </a:defRPr>
              </a:pPr>
              <a:endParaRPr/>
            </a:p>
          </p:txBody>
        </p:sp>
        <p:sp>
          <p:nvSpPr>
            <p:cNvPr id="186" name="Shape 186"/>
            <p:cNvSpPr/>
            <p:nvPr/>
          </p:nvSpPr>
          <p:spPr>
            <a:xfrm flipH="1">
              <a:off x="66280" y="592240"/>
              <a:ext cx="230379" cy="228598"/>
            </a:xfrm>
            <a:prstGeom prst="rect">
              <a:avLst/>
            </a:prstGeom>
            <a:noFill/>
            <a:ln w="12700" cap="flat">
              <a:solidFill>
                <a:srgbClr val="BFC0BF"/>
              </a:solidFill>
              <a:prstDash val="solid"/>
              <a:miter lim="400000"/>
            </a:ln>
            <a:effectLst/>
          </p:spPr>
          <p:txBody>
            <a:bodyPr wrap="square" lIns="19050" tIns="19050" rIns="19050" bIns="19050" numCol="1" anchor="ctr">
              <a:noAutofit/>
            </a:bodyPr>
            <a:lstStyle/>
            <a:p>
              <a:pPr algn="ctr" defTabSz="412750">
                <a:defRPr sz="1400" b="0">
                  <a:latin typeface="Helvetica Light"/>
                  <a:ea typeface="Helvetica Light"/>
                  <a:cs typeface="Helvetica Light"/>
                  <a:sym typeface="Helvetica Light"/>
                </a:defRPr>
              </a:pPr>
              <a:endParaRPr/>
            </a:p>
          </p:txBody>
        </p:sp>
        <p:sp>
          <p:nvSpPr>
            <p:cNvPr id="187" name="Shape 187"/>
            <p:cNvSpPr/>
            <p:nvPr/>
          </p:nvSpPr>
          <p:spPr>
            <a:xfrm>
              <a:off x="1897714" y="884789"/>
              <a:ext cx="460757" cy="228597"/>
            </a:xfrm>
            <a:prstGeom prst="rect">
              <a:avLst/>
            </a:prstGeom>
            <a:noFill/>
            <a:ln w="12700" cap="flat">
              <a:solidFill>
                <a:srgbClr val="BFC0BF"/>
              </a:solidFill>
              <a:prstDash val="solid"/>
              <a:miter lim="400000"/>
            </a:ln>
            <a:effectLst/>
          </p:spPr>
          <p:txBody>
            <a:bodyPr wrap="square" lIns="19050" tIns="19050" rIns="19050" bIns="19050" numCol="1" anchor="ctr">
              <a:noAutofit/>
            </a:bodyPr>
            <a:lstStyle/>
            <a:p>
              <a:pPr algn="ctr" defTabSz="412750">
                <a:defRPr sz="1600" b="0">
                  <a:latin typeface="Helvetica Light"/>
                  <a:ea typeface="Helvetica Light"/>
                  <a:cs typeface="Helvetica Light"/>
                  <a:sym typeface="Helvetica Light"/>
                </a:defRPr>
              </a:pPr>
              <a:endParaRPr/>
            </a:p>
          </p:txBody>
        </p:sp>
        <p:sp>
          <p:nvSpPr>
            <p:cNvPr id="188" name="Shape 188"/>
            <p:cNvSpPr/>
            <p:nvPr/>
          </p:nvSpPr>
          <p:spPr>
            <a:xfrm>
              <a:off x="2128092" y="592240"/>
              <a:ext cx="230379" cy="228598"/>
            </a:xfrm>
            <a:prstGeom prst="rect">
              <a:avLst/>
            </a:prstGeom>
            <a:noFill/>
            <a:ln w="12700" cap="flat">
              <a:solidFill>
                <a:srgbClr val="BFC0BF"/>
              </a:solidFill>
              <a:prstDash val="solid"/>
              <a:miter lim="400000"/>
            </a:ln>
            <a:effectLst/>
          </p:spPr>
          <p:txBody>
            <a:bodyPr wrap="square" lIns="19050" tIns="19050" rIns="19050" bIns="19050" numCol="1" anchor="ctr">
              <a:noAutofit/>
            </a:bodyPr>
            <a:lstStyle/>
            <a:p>
              <a:pPr algn="ctr" defTabSz="412750">
                <a:defRPr sz="1400" b="0">
                  <a:latin typeface="Helvetica Light"/>
                  <a:ea typeface="Helvetica Light"/>
                  <a:cs typeface="Helvetica Light"/>
                  <a:sym typeface="Helvetica Light"/>
                </a:defRPr>
              </a:pPr>
              <a:endParaRPr/>
            </a:p>
          </p:txBody>
        </p:sp>
        <p:sp>
          <p:nvSpPr>
            <p:cNvPr id="189" name="Shape 189"/>
            <p:cNvSpPr/>
            <p:nvPr/>
          </p:nvSpPr>
          <p:spPr>
            <a:xfrm flipH="1">
              <a:off x="399846" y="91250"/>
              <a:ext cx="620695" cy="620695"/>
            </a:xfrm>
            <a:prstGeom prst="ellipse">
              <a:avLst/>
            </a:prstGeom>
            <a:noFill/>
            <a:ln w="12700" cap="flat">
              <a:solidFill>
                <a:srgbClr val="BFC0BF"/>
              </a:solidFill>
              <a:prstDash val="solid"/>
              <a:miter lim="400000"/>
            </a:ln>
            <a:effectLst/>
          </p:spPr>
          <p:txBody>
            <a:bodyPr wrap="square" lIns="19050" tIns="19050" rIns="19050" bIns="19050" numCol="1" anchor="ctr">
              <a:noAutofit/>
            </a:bodyPr>
            <a:lstStyle/>
            <a:p>
              <a:pPr algn="ctr" defTabSz="412750">
                <a:defRPr sz="1400" b="0">
                  <a:latin typeface="Helvetica Light"/>
                  <a:ea typeface="Helvetica Light"/>
                  <a:cs typeface="Helvetica Light"/>
                  <a:sym typeface="Helvetica Light"/>
                </a:defRPr>
              </a:pPr>
              <a:endParaRPr/>
            </a:p>
          </p:txBody>
        </p:sp>
        <p:sp>
          <p:nvSpPr>
            <p:cNvPr id="190" name="Shape 190"/>
            <p:cNvSpPr/>
            <p:nvPr/>
          </p:nvSpPr>
          <p:spPr>
            <a:xfrm>
              <a:off x="1404210" y="91250"/>
              <a:ext cx="620695" cy="620695"/>
            </a:xfrm>
            <a:prstGeom prst="ellipse">
              <a:avLst/>
            </a:prstGeom>
            <a:noFill/>
            <a:ln w="12700" cap="flat">
              <a:solidFill>
                <a:srgbClr val="BFC0BF"/>
              </a:solidFill>
              <a:prstDash val="solid"/>
              <a:miter lim="400000"/>
            </a:ln>
            <a:effectLst/>
          </p:spPr>
          <p:txBody>
            <a:bodyPr wrap="square" lIns="19050" tIns="19050" rIns="19050" bIns="19050" numCol="1" anchor="ctr">
              <a:noAutofit/>
            </a:bodyPr>
            <a:lstStyle/>
            <a:p>
              <a:pPr algn="ctr" defTabSz="412750">
                <a:defRPr sz="1400" b="0">
                  <a:latin typeface="Helvetica Light"/>
                  <a:ea typeface="Helvetica Light"/>
                  <a:cs typeface="Helvetica Light"/>
                  <a:sym typeface="Helvetica Light"/>
                </a:defRPr>
              </a:pPr>
              <a:endParaRPr/>
            </a:p>
          </p:txBody>
        </p:sp>
        <p:sp>
          <p:nvSpPr>
            <p:cNvPr id="191" name="Shape 191"/>
            <p:cNvSpPr/>
            <p:nvPr/>
          </p:nvSpPr>
          <p:spPr>
            <a:xfrm flipH="1">
              <a:off x="326366" y="313377"/>
              <a:ext cx="767680" cy="121176"/>
            </a:xfrm>
            <a:custGeom>
              <a:avLst/>
              <a:gdLst/>
              <a:ahLst/>
              <a:cxnLst>
                <a:cxn ang="0">
                  <a:pos x="wd2" y="hd2"/>
                </a:cxn>
                <a:cxn ang="5400000">
                  <a:pos x="wd2" y="hd2"/>
                </a:cxn>
                <a:cxn ang="10800000">
                  <a:pos x="wd2" y="hd2"/>
                </a:cxn>
                <a:cxn ang="16200000">
                  <a:pos x="wd2" y="hd2"/>
                </a:cxn>
              </a:cxnLst>
              <a:rect l="0" t="0" r="r" b="b"/>
              <a:pathLst>
                <a:path w="21600" h="18731" extrusionOk="0">
                  <a:moveTo>
                    <a:pt x="0" y="8721"/>
                  </a:moveTo>
                  <a:cubicBezTo>
                    <a:pt x="368" y="16393"/>
                    <a:pt x="1459" y="20690"/>
                    <a:pt x="2444" y="17853"/>
                  </a:cubicBezTo>
                  <a:cubicBezTo>
                    <a:pt x="3725" y="14159"/>
                    <a:pt x="4290" y="-910"/>
                    <a:pt x="5734" y="44"/>
                  </a:cubicBezTo>
                  <a:cubicBezTo>
                    <a:pt x="7134" y="968"/>
                    <a:pt x="7630" y="18027"/>
                    <a:pt x="9070" y="17883"/>
                  </a:cubicBezTo>
                  <a:cubicBezTo>
                    <a:pt x="10465" y="17744"/>
                    <a:pt x="10960" y="1077"/>
                    <a:pt x="12361" y="712"/>
                  </a:cubicBezTo>
                  <a:cubicBezTo>
                    <a:pt x="13794" y="338"/>
                    <a:pt x="14252" y="16557"/>
                    <a:pt x="15665" y="18026"/>
                  </a:cubicBezTo>
                  <a:cubicBezTo>
                    <a:pt x="17248" y="19671"/>
                    <a:pt x="17782" y="4203"/>
                    <a:pt x="19345" y="2691"/>
                  </a:cubicBezTo>
                  <a:cubicBezTo>
                    <a:pt x="19773" y="2276"/>
                    <a:pt x="20155" y="3076"/>
                    <a:pt x="20498" y="4490"/>
                  </a:cubicBezTo>
                  <a:cubicBezTo>
                    <a:pt x="21023" y="6653"/>
                    <a:pt x="21420" y="10045"/>
                    <a:pt x="21600" y="14062"/>
                  </a:cubicBezTo>
                </a:path>
              </a:pathLst>
            </a:custGeom>
            <a:noFill/>
            <a:ln w="12700" cap="flat">
              <a:solidFill>
                <a:srgbClr val="BFC0BF"/>
              </a:solidFill>
              <a:prstDash val="solid"/>
              <a:miter lim="400000"/>
            </a:ln>
            <a:effectLst/>
          </p:spPr>
          <p:txBody>
            <a:bodyPr wrap="square" lIns="19050" tIns="19050" rIns="19050" bIns="19050" numCol="1" anchor="ctr">
              <a:noAutofit/>
            </a:bodyPr>
            <a:lstStyle/>
            <a:p>
              <a:pPr algn="ctr" defTabSz="412750">
                <a:defRPr sz="1400" b="0">
                  <a:latin typeface="Helvetica Light"/>
                  <a:ea typeface="Helvetica Light"/>
                  <a:cs typeface="Helvetica Light"/>
                  <a:sym typeface="Helvetica Light"/>
                </a:defRPr>
              </a:pPr>
              <a:endParaRPr/>
            </a:p>
          </p:txBody>
        </p:sp>
        <p:sp>
          <p:nvSpPr>
            <p:cNvPr id="192" name="Shape 192"/>
            <p:cNvSpPr/>
            <p:nvPr/>
          </p:nvSpPr>
          <p:spPr>
            <a:xfrm flipH="1">
              <a:off x="1300665" y="313377"/>
              <a:ext cx="767679" cy="121176"/>
            </a:xfrm>
            <a:custGeom>
              <a:avLst/>
              <a:gdLst/>
              <a:ahLst/>
              <a:cxnLst>
                <a:cxn ang="0">
                  <a:pos x="wd2" y="hd2"/>
                </a:cxn>
                <a:cxn ang="5400000">
                  <a:pos x="wd2" y="hd2"/>
                </a:cxn>
                <a:cxn ang="10800000">
                  <a:pos x="wd2" y="hd2"/>
                </a:cxn>
                <a:cxn ang="16200000">
                  <a:pos x="wd2" y="hd2"/>
                </a:cxn>
              </a:cxnLst>
              <a:rect l="0" t="0" r="r" b="b"/>
              <a:pathLst>
                <a:path w="21600" h="18731" extrusionOk="0">
                  <a:moveTo>
                    <a:pt x="0" y="8721"/>
                  </a:moveTo>
                  <a:cubicBezTo>
                    <a:pt x="368" y="16393"/>
                    <a:pt x="1459" y="20690"/>
                    <a:pt x="2444" y="17853"/>
                  </a:cubicBezTo>
                  <a:cubicBezTo>
                    <a:pt x="3725" y="14159"/>
                    <a:pt x="4290" y="-910"/>
                    <a:pt x="5734" y="44"/>
                  </a:cubicBezTo>
                  <a:cubicBezTo>
                    <a:pt x="7134" y="968"/>
                    <a:pt x="7630" y="18027"/>
                    <a:pt x="9070" y="17883"/>
                  </a:cubicBezTo>
                  <a:cubicBezTo>
                    <a:pt x="10465" y="17744"/>
                    <a:pt x="10960" y="1077"/>
                    <a:pt x="12361" y="712"/>
                  </a:cubicBezTo>
                  <a:cubicBezTo>
                    <a:pt x="13794" y="338"/>
                    <a:pt x="14252" y="16557"/>
                    <a:pt x="15665" y="18026"/>
                  </a:cubicBezTo>
                  <a:cubicBezTo>
                    <a:pt x="17248" y="19671"/>
                    <a:pt x="17782" y="4203"/>
                    <a:pt x="19345" y="2691"/>
                  </a:cubicBezTo>
                  <a:cubicBezTo>
                    <a:pt x="19773" y="2276"/>
                    <a:pt x="20155" y="3076"/>
                    <a:pt x="20498" y="4490"/>
                  </a:cubicBezTo>
                  <a:cubicBezTo>
                    <a:pt x="21023" y="6653"/>
                    <a:pt x="21420" y="10045"/>
                    <a:pt x="21600" y="14062"/>
                  </a:cubicBezTo>
                </a:path>
              </a:pathLst>
            </a:custGeom>
            <a:noFill/>
            <a:ln w="12700" cap="flat">
              <a:solidFill>
                <a:srgbClr val="BFC0BF"/>
              </a:solidFill>
              <a:prstDash val="solid"/>
              <a:miter lim="400000"/>
            </a:ln>
            <a:effectLst/>
          </p:spPr>
          <p:txBody>
            <a:bodyPr wrap="square" lIns="19050" tIns="19050" rIns="19050" bIns="19050" numCol="1" anchor="ctr">
              <a:noAutofit/>
            </a:bodyPr>
            <a:lstStyle/>
            <a:p>
              <a:pPr algn="ctr" defTabSz="412750">
                <a:defRPr sz="1400" b="0">
                  <a:latin typeface="Helvetica Light"/>
                  <a:ea typeface="Helvetica Light"/>
                  <a:cs typeface="Helvetica Light"/>
                  <a:sym typeface="Helvetica Light"/>
                </a:defRPr>
              </a:pPr>
              <a:endParaRPr/>
            </a:p>
          </p:txBody>
        </p:sp>
        <p:sp>
          <p:nvSpPr>
            <p:cNvPr id="193" name="Shape 193"/>
            <p:cNvSpPr/>
            <p:nvPr/>
          </p:nvSpPr>
          <p:spPr>
            <a:xfrm flipV="1">
              <a:off x="1202664" y="0"/>
              <a:ext cx="1" cy="1141930"/>
            </a:xfrm>
            <a:prstGeom prst="line">
              <a:avLst/>
            </a:prstGeom>
            <a:noFill/>
            <a:ln w="12700" cap="flat">
              <a:solidFill>
                <a:srgbClr val="BFC0BF"/>
              </a:solidFill>
              <a:custDash>
                <a:ds d="100000" sp="200000"/>
              </a:custDash>
              <a:round/>
            </a:ln>
            <a:effectLst/>
          </p:spPr>
          <p:txBody>
            <a:bodyPr wrap="square" lIns="19050" tIns="19050" rIns="19050" bIns="19050" numCol="1" anchor="ctr">
              <a:noAutofit/>
            </a:bodyPr>
            <a:lstStyle/>
            <a:p>
              <a:pPr algn="ctr" defTabSz="412750">
                <a:defRPr sz="1400" b="0">
                  <a:latin typeface="Helvetica Light"/>
                  <a:ea typeface="Helvetica Light"/>
                  <a:cs typeface="Helvetica Light"/>
                  <a:sym typeface="Helvetica Light"/>
                </a:defRPr>
              </a:pPr>
              <a:endParaRPr/>
            </a:p>
          </p:txBody>
        </p:sp>
      </p:grpSp>
      <p:sp>
        <p:nvSpPr>
          <p:cNvPr id="195" name="Shape 195"/>
          <p:cNvSpPr/>
          <p:nvPr/>
        </p:nvSpPr>
        <p:spPr>
          <a:xfrm>
            <a:off x="1081813" y="1339786"/>
            <a:ext cx="819048" cy="396815"/>
          </a:xfrm>
          <a:prstGeom prst="rect">
            <a:avLst/>
          </a:prstGeom>
          <a:ln w="12700">
            <a:miter lim="400000"/>
          </a:ln>
          <a:extLst>
            <a:ext uri="{C572A759-6A51-4108-AA02-DFA0A04FC94B}">
              <ma14:wrappingTextBoxFlag xmlns:ma14="http://schemas.microsoft.com/office/mac/drawingml/2011/main" val="1"/>
            </a:ext>
          </a:extLst>
        </p:spPr>
        <p:txBody>
          <a:bodyPr lIns="19050" tIns="19050" rIns="19050" bIns="19050" anchor="ctr"/>
          <a:lstStyle>
            <a:lvl1pPr algn="r">
              <a:defRPr sz="1800" b="0"/>
            </a:lvl1pPr>
          </a:lstStyle>
          <a:p>
            <a:r>
              <a:t>Core</a:t>
            </a:r>
          </a:p>
        </p:txBody>
      </p:sp>
      <p:sp>
        <p:nvSpPr>
          <p:cNvPr id="196" name="Shape 196"/>
          <p:cNvSpPr/>
          <p:nvPr/>
        </p:nvSpPr>
        <p:spPr>
          <a:xfrm>
            <a:off x="1428136" y="1941801"/>
            <a:ext cx="472725" cy="396814"/>
          </a:xfrm>
          <a:prstGeom prst="rect">
            <a:avLst/>
          </a:prstGeom>
          <a:ln w="12700">
            <a:miter lim="400000"/>
          </a:ln>
          <a:extLst>
            <a:ext uri="{C572A759-6A51-4108-AA02-DFA0A04FC94B}">
              <ma14:wrappingTextBoxFlag xmlns:ma14="http://schemas.microsoft.com/office/mac/drawingml/2011/main" val="1"/>
            </a:ext>
          </a:extLst>
        </p:spPr>
        <p:txBody>
          <a:bodyPr lIns="19050" tIns="19050" rIns="19050" bIns="19050" anchor="ctr"/>
          <a:lstStyle>
            <a:lvl1pPr algn="r">
              <a:defRPr sz="1800" b="0"/>
            </a:lvl1pPr>
          </a:lstStyle>
          <a:p>
            <a:r>
              <a:t>L1</a:t>
            </a:r>
          </a:p>
        </p:txBody>
      </p:sp>
      <p:sp>
        <p:nvSpPr>
          <p:cNvPr id="197" name="Shape 197"/>
          <p:cNvSpPr/>
          <p:nvPr/>
        </p:nvSpPr>
        <p:spPr>
          <a:xfrm>
            <a:off x="1428136" y="2324059"/>
            <a:ext cx="472725" cy="396814"/>
          </a:xfrm>
          <a:prstGeom prst="rect">
            <a:avLst/>
          </a:prstGeom>
          <a:ln w="12700">
            <a:miter lim="400000"/>
          </a:ln>
          <a:extLst>
            <a:ext uri="{C572A759-6A51-4108-AA02-DFA0A04FC94B}">
              <ma14:wrappingTextBoxFlag xmlns:ma14="http://schemas.microsoft.com/office/mac/drawingml/2011/main" val="1"/>
            </a:ext>
          </a:extLst>
        </p:spPr>
        <p:txBody>
          <a:bodyPr lIns="19050" tIns="19050" rIns="19050" bIns="19050" anchor="ctr"/>
          <a:lstStyle>
            <a:lvl1pPr algn="r">
              <a:defRPr sz="1800" b="0"/>
            </a:lvl1pPr>
          </a:lstStyle>
          <a:p>
            <a:r>
              <a:t>L2</a:t>
            </a:r>
          </a:p>
        </p:txBody>
      </p:sp>
      <p:sp>
        <p:nvSpPr>
          <p:cNvPr id="198" name="Shape 198"/>
          <p:cNvSpPr/>
          <p:nvPr/>
        </p:nvSpPr>
        <p:spPr>
          <a:xfrm>
            <a:off x="1428136" y="2791210"/>
            <a:ext cx="472725" cy="396815"/>
          </a:xfrm>
          <a:prstGeom prst="rect">
            <a:avLst/>
          </a:prstGeom>
          <a:ln w="12700">
            <a:miter lim="400000"/>
          </a:ln>
          <a:extLst>
            <a:ext uri="{C572A759-6A51-4108-AA02-DFA0A04FC94B}">
              <ma14:wrappingTextBoxFlag xmlns:ma14="http://schemas.microsoft.com/office/mac/drawingml/2011/main" val="1"/>
            </a:ext>
          </a:extLst>
        </p:spPr>
        <p:txBody>
          <a:bodyPr lIns="19050" tIns="19050" rIns="19050" bIns="19050" anchor="ctr"/>
          <a:lstStyle>
            <a:lvl1pPr algn="r">
              <a:defRPr sz="1800" b="0"/>
            </a:lvl1pPr>
          </a:lstStyle>
          <a:p>
            <a:r>
              <a:t>L3</a:t>
            </a:r>
          </a:p>
        </p:txBody>
      </p:sp>
      <p:sp>
        <p:nvSpPr>
          <p:cNvPr id="199" name="Shape 199"/>
          <p:cNvSpPr/>
          <p:nvPr/>
        </p:nvSpPr>
        <p:spPr>
          <a:xfrm>
            <a:off x="469900" y="4358323"/>
            <a:ext cx="1430961" cy="396814"/>
          </a:xfrm>
          <a:prstGeom prst="rect">
            <a:avLst/>
          </a:prstGeom>
          <a:ln w="12700">
            <a:miter lim="400000"/>
          </a:ln>
          <a:extLst>
            <a:ext uri="{C572A759-6A51-4108-AA02-DFA0A04FC94B}">
              <ma14:wrappingTextBoxFlag xmlns:ma14="http://schemas.microsoft.com/office/mac/drawingml/2011/main" val="1"/>
            </a:ext>
          </a:extLst>
        </p:spPr>
        <p:txBody>
          <a:bodyPr lIns="19050" tIns="19050" rIns="19050" bIns="19050" anchor="ctr"/>
          <a:lstStyle>
            <a:lvl1pPr algn="r">
              <a:defRPr sz="1800" b="0"/>
            </a:lvl1pPr>
          </a:lstStyle>
          <a:p>
            <a:r>
              <a:t>Main memory</a:t>
            </a:r>
          </a:p>
        </p:txBody>
      </p:sp>
      <p:sp>
        <p:nvSpPr>
          <p:cNvPr id="200" name="Shape 200"/>
          <p:cNvSpPr/>
          <p:nvPr/>
        </p:nvSpPr>
        <p:spPr>
          <a:xfrm>
            <a:off x="469900" y="3535359"/>
            <a:ext cx="1430961" cy="396814"/>
          </a:xfrm>
          <a:prstGeom prst="rect">
            <a:avLst/>
          </a:prstGeom>
          <a:ln w="12700">
            <a:miter lim="400000"/>
          </a:ln>
          <a:extLst>
            <a:ext uri="{C572A759-6A51-4108-AA02-DFA0A04FC94B}">
              <ma14:wrappingTextBoxFlag xmlns:ma14="http://schemas.microsoft.com/office/mac/drawingml/2011/main" val="1"/>
            </a:ext>
          </a:extLst>
        </p:spPr>
        <p:txBody>
          <a:bodyPr lIns="19050" tIns="19050" rIns="19050" bIns="19050" anchor="ctr"/>
          <a:lstStyle>
            <a:lvl1pPr algn="r">
              <a:defRPr sz="1800" b="0"/>
            </a:lvl1pPr>
          </a:lstStyle>
          <a:p>
            <a:r>
              <a:t>Northbridge</a:t>
            </a:r>
          </a:p>
        </p:txBody>
      </p:sp>
      <p:sp>
        <p:nvSpPr>
          <p:cNvPr id="201" name="Shape 201"/>
          <p:cNvSpPr/>
          <p:nvPr/>
        </p:nvSpPr>
        <p:spPr>
          <a:xfrm flipV="1">
            <a:off x="4032188" y="3235547"/>
            <a:ext cx="1" cy="485519"/>
          </a:xfrm>
          <a:prstGeom prst="line">
            <a:avLst/>
          </a:prstGeom>
          <a:ln>
            <a:solidFill>
              <a:srgbClr val="000000"/>
            </a:solidFill>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202" name="Shape 202"/>
          <p:cNvSpPr/>
          <p:nvPr/>
        </p:nvSpPr>
        <p:spPr>
          <a:xfrm flipH="1">
            <a:off x="2447063" y="1241063"/>
            <a:ext cx="3170251" cy="1994486"/>
          </a:xfrm>
          <a:prstGeom prst="rect">
            <a:avLst/>
          </a:prstGeom>
          <a:ln>
            <a:solidFill>
              <a:srgbClr val="000000"/>
            </a:solidFill>
            <a:miter lim="400000"/>
          </a:ln>
        </p:spPr>
        <p:txBody>
          <a:bodyPr lIns="19050" tIns="19050" rIns="19050" bIns="19050" anchor="ctr"/>
          <a:lstStyle/>
          <a:p>
            <a:pPr algn="ctr" defTabSz="412750">
              <a:defRPr sz="1400" b="0">
                <a:latin typeface="Helvetica Light"/>
                <a:ea typeface="Helvetica Light"/>
                <a:cs typeface="Helvetica Light"/>
                <a:sym typeface="Helvetica Light"/>
              </a:defRPr>
            </a:pPr>
            <a:endParaRPr/>
          </a:p>
        </p:txBody>
      </p:sp>
      <p:sp>
        <p:nvSpPr>
          <p:cNvPr id="203" name="Shape 203"/>
          <p:cNvSpPr/>
          <p:nvPr/>
        </p:nvSpPr>
        <p:spPr>
          <a:xfrm flipH="1">
            <a:off x="2533667" y="2852427"/>
            <a:ext cx="3006273" cy="298696"/>
          </a:xfrm>
          <a:prstGeom prst="rect">
            <a:avLst/>
          </a:prstGeom>
          <a:solidFill>
            <a:srgbClr val="FF9300"/>
          </a:solidFill>
          <a:ln>
            <a:solidFill>
              <a:srgbClr val="000000"/>
            </a:solidFill>
            <a:miter lim="400000"/>
          </a:ln>
        </p:spPr>
        <p:txBody>
          <a:bodyPr lIns="19050" tIns="19050" rIns="19050" bIns="19050" anchor="ctr"/>
          <a:lstStyle/>
          <a:p>
            <a:pPr algn="ctr" defTabSz="412750">
              <a:defRPr sz="1400" b="0">
                <a:latin typeface="Helvetica Light"/>
                <a:ea typeface="Helvetica Light"/>
                <a:cs typeface="Helvetica Light"/>
                <a:sym typeface="Helvetica Light"/>
              </a:defRPr>
            </a:pPr>
            <a:endParaRPr/>
          </a:p>
        </p:txBody>
      </p:sp>
      <p:sp>
        <p:nvSpPr>
          <p:cNvPr id="204" name="Shape 204"/>
          <p:cNvSpPr/>
          <p:nvPr/>
        </p:nvSpPr>
        <p:spPr>
          <a:xfrm flipH="1">
            <a:off x="2533668" y="2388008"/>
            <a:ext cx="602047" cy="298697"/>
          </a:xfrm>
          <a:prstGeom prst="rect">
            <a:avLst/>
          </a:prstGeom>
          <a:solidFill>
            <a:srgbClr val="FFD324"/>
          </a:solidFill>
          <a:ln>
            <a:solidFill>
              <a:srgbClr val="000000"/>
            </a:solidFill>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205" name="Shape 205"/>
          <p:cNvSpPr/>
          <p:nvPr/>
        </p:nvSpPr>
        <p:spPr>
          <a:xfrm flipH="1">
            <a:off x="2533668" y="2005750"/>
            <a:ext cx="301024" cy="298697"/>
          </a:xfrm>
          <a:prstGeom prst="rect">
            <a:avLst/>
          </a:prstGeom>
          <a:solidFill>
            <a:schemeClr val="accent6"/>
          </a:solidFill>
          <a:ln>
            <a:solidFill>
              <a:srgbClr val="000000"/>
            </a:solidFill>
            <a:miter lim="400000"/>
          </a:ln>
        </p:spPr>
        <p:txBody>
          <a:bodyPr lIns="19050" tIns="19050" rIns="19050" bIns="19050" anchor="ctr"/>
          <a:lstStyle/>
          <a:p>
            <a:pPr algn="ctr" defTabSz="412750">
              <a:defRPr sz="1400" b="0">
                <a:latin typeface="Helvetica Light"/>
                <a:ea typeface="Helvetica Light"/>
                <a:cs typeface="Helvetica Light"/>
                <a:sym typeface="Helvetica Light"/>
              </a:defRPr>
            </a:pPr>
            <a:endParaRPr/>
          </a:p>
        </p:txBody>
      </p:sp>
      <p:sp>
        <p:nvSpPr>
          <p:cNvPr id="206" name="Shape 206"/>
          <p:cNvSpPr/>
          <p:nvPr/>
        </p:nvSpPr>
        <p:spPr>
          <a:xfrm>
            <a:off x="4926709" y="2388008"/>
            <a:ext cx="602047" cy="298697"/>
          </a:xfrm>
          <a:prstGeom prst="rect">
            <a:avLst/>
          </a:prstGeom>
          <a:ln>
            <a:solidFill>
              <a:srgbClr val="000000"/>
            </a:solidFill>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207" name="Shape 207"/>
          <p:cNvSpPr/>
          <p:nvPr/>
        </p:nvSpPr>
        <p:spPr>
          <a:xfrm>
            <a:off x="5227732" y="2005750"/>
            <a:ext cx="301024" cy="298697"/>
          </a:xfrm>
          <a:prstGeom prst="rect">
            <a:avLst/>
          </a:prstGeom>
          <a:ln>
            <a:solidFill>
              <a:srgbClr val="000000"/>
            </a:solidFill>
            <a:miter lim="400000"/>
          </a:ln>
        </p:spPr>
        <p:txBody>
          <a:bodyPr lIns="19050" tIns="19050" rIns="19050" bIns="19050" anchor="ctr"/>
          <a:lstStyle/>
          <a:p>
            <a:pPr algn="ctr" defTabSz="412750">
              <a:defRPr sz="1400" b="0">
                <a:latin typeface="Helvetica Light"/>
                <a:ea typeface="Helvetica Light"/>
                <a:cs typeface="Helvetica Light"/>
                <a:sym typeface="Helvetica Light"/>
              </a:defRPr>
            </a:pPr>
            <a:endParaRPr/>
          </a:p>
        </p:txBody>
      </p:sp>
      <p:sp>
        <p:nvSpPr>
          <p:cNvPr id="208" name="Shape 208"/>
          <p:cNvSpPr/>
          <p:nvPr/>
        </p:nvSpPr>
        <p:spPr>
          <a:xfrm flipH="1">
            <a:off x="2969521" y="1351132"/>
            <a:ext cx="811030" cy="811029"/>
          </a:xfrm>
          <a:prstGeom prst="ellipse">
            <a:avLst/>
          </a:prstGeom>
          <a:ln>
            <a:solidFill>
              <a:srgbClr val="000000"/>
            </a:solidFill>
            <a:miter lim="400000"/>
          </a:ln>
        </p:spPr>
        <p:txBody>
          <a:bodyPr lIns="19050" tIns="19050" rIns="19050" bIns="19050" anchor="ctr"/>
          <a:lstStyle/>
          <a:p>
            <a:pPr algn="ctr" defTabSz="412750">
              <a:defRPr sz="1400" b="0">
                <a:latin typeface="Helvetica Light"/>
                <a:ea typeface="Helvetica Light"/>
                <a:cs typeface="Helvetica Light"/>
                <a:sym typeface="Helvetica Light"/>
              </a:defRPr>
            </a:pPr>
            <a:endParaRPr/>
          </a:p>
        </p:txBody>
      </p:sp>
      <p:sp>
        <p:nvSpPr>
          <p:cNvPr id="209" name="Shape 209"/>
          <p:cNvSpPr/>
          <p:nvPr/>
        </p:nvSpPr>
        <p:spPr>
          <a:xfrm>
            <a:off x="4281873" y="1351132"/>
            <a:ext cx="811030" cy="811029"/>
          </a:xfrm>
          <a:prstGeom prst="ellipse">
            <a:avLst/>
          </a:prstGeom>
          <a:ln>
            <a:solidFill>
              <a:srgbClr val="000000"/>
            </a:solidFill>
            <a:miter lim="400000"/>
          </a:ln>
        </p:spPr>
        <p:txBody>
          <a:bodyPr lIns="19050" tIns="19050" rIns="19050" bIns="19050" anchor="ctr"/>
          <a:lstStyle/>
          <a:p>
            <a:pPr algn="ctr" defTabSz="412750">
              <a:defRPr sz="1400" b="0">
                <a:latin typeface="Helvetica Light"/>
                <a:ea typeface="Helvetica Light"/>
                <a:cs typeface="Helvetica Light"/>
                <a:sym typeface="Helvetica Light"/>
              </a:defRPr>
            </a:pPr>
            <a:endParaRPr/>
          </a:p>
        </p:txBody>
      </p:sp>
      <p:sp>
        <p:nvSpPr>
          <p:cNvPr id="210" name="Shape 210"/>
          <p:cNvSpPr/>
          <p:nvPr/>
        </p:nvSpPr>
        <p:spPr>
          <a:xfrm flipH="1">
            <a:off x="2873509" y="1641373"/>
            <a:ext cx="1003087" cy="158336"/>
          </a:xfrm>
          <a:custGeom>
            <a:avLst/>
            <a:gdLst/>
            <a:ahLst/>
            <a:cxnLst>
              <a:cxn ang="0">
                <a:pos x="wd2" y="hd2"/>
              </a:cxn>
              <a:cxn ang="5400000">
                <a:pos x="wd2" y="hd2"/>
              </a:cxn>
              <a:cxn ang="10800000">
                <a:pos x="wd2" y="hd2"/>
              </a:cxn>
              <a:cxn ang="16200000">
                <a:pos x="wd2" y="hd2"/>
              </a:cxn>
            </a:cxnLst>
            <a:rect l="0" t="0" r="r" b="b"/>
            <a:pathLst>
              <a:path w="21600" h="18731" extrusionOk="0">
                <a:moveTo>
                  <a:pt x="0" y="8721"/>
                </a:moveTo>
                <a:cubicBezTo>
                  <a:pt x="368" y="16393"/>
                  <a:pt x="1459" y="20690"/>
                  <a:pt x="2444" y="17853"/>
                </a:cubicBezTo>
                <a:cubicBezTo>
                  <a:pt x="3725" y="14159"/>
                  <a:pt x="4290" y="-910"/>
                  <a:pt x="5734" y="44"/>
                </a:cubicBezTo>
                <a:cubicBezTo>
                  <a:pt x="7134" y="968"/>
                  <a:pt x="7630" y="18027"/>
                  <a:pt x="9070" y="17883"/>
                </a:cubicBezTo>
                <a:cubicBezTo>
                  <a:pt x="10465" y="17744"/>
                  <a:pt x="10960" y="1077"/>
                  <a:pt x="12361" y="712"/>
                </a:cubicBezTo>
                <a:cubicBezTo>
                  <a:pt x="13794" y="338"/>
                  <a:pt x="14252" y="16557"/>
                  <a:pt x="15665" y="18026"/>
                </a:cubicBezTo>
                <a:cubicBezTo>
                  <a:pt x="17248" y="19671"/>
                  <a:pt x="17782" y="4203"/>
                  <a:pt x="19345" y="2691"/>
                </a:cubicBezTo>
                <a:cubicBezTo>
                  <a:pt x="19773" y="2276"/>
                  <a:pt x="20155" y="3076"/>
                  <a:pt x="20498" y="4490"/>
                </a:cubicBezTo>
                <a:cubicBezTo>
                  <a:pt x="21023" y="6653"/>
                  <a:pt x="21420" y="10045"/>
                  <a:pt x="21600" y="14062"/>
                </a:cubicBezTo>
              </a:path>
            </a:pathLst>
          </a:custGeom>
          <a:ln>
            <a:solidFill>
              <a:srgbClr val="000000"/>
            </a:solidFill>
            <a:miter lim="400000"/>
          </a:ln>
        </p:spPr>
        <p:txBody>
          <a:bodyPr lIns="19050" tIns="19050" rIns="19050" bIns="19050" anchor="ctr"/>
          <a:lstStyle/>
          <a:p>
            <a:pPr algn="ctr" defTabSz="412750">
              <a:defRPr sz="1400" b="0">
                <a:latin typeface="Helvetica Light"/>
                <a:ea typeface="Helvetica Light"/>
                <a:cs typeface="Helvetica Light"/>
                <a:sym typeface="Helvetica Light"/>
              </a:defRPr>
            </a:pPr>
            <a:endParaRPr/>
          </a:p>
        </p:txBody>
      </p:sp>
      <p:sp>
        <p:nvSpPr>
          <p:cNvPr id="211" name="Shape 211"/>
          <p:cNvSpPr/>
          <p:nvPr/>
        </p:nvSpPr>
        <p:spPr>
          <a:xfrm flipH="1">
            <a:off x="4146575" y="1641373"/>
            <a:ext cx="1003087" cy="158336"/>
          </a:xfrm>
          <a:custGeom>
            <a:avLst/>
            <a:gdLst/>
            <a:ahLst/>
            <a:cxnLst>
              <a:cxn ang="0">
                <a:pos x="wd2" y="hd2"/>
              </a:cxn>
              <a:cxn ang="5400000">
                <a:pos x="wd2" y="hd2"/>
              </a:cxn>
              <a:cxn ang="10800000">
                <a:pos x="wd2" y="hd2"/>
              </a:cxn>
              <a:cxn ang="16200000">
                <a:pos x="wd2" y="hd2"/>
              </a:cxn>
            </a:cxnLst>
            <a:rect l="0" t="0" r="r" b="b"/>
            <a:pathLst>
              <a:path w="21600" h="18731" extrusionOk="0">
                <a:moveTo>
                  <a:pt x="0" y="8721"/>
                </a:moveTo>
                <a:cubicBezTo>
                  <a:pt x="368" y="16393"/>
                  <a:pt x="1459" y="20690"/>
                  <a:pt x="2444" y="17853"/>
                </a:cubicBezTo>
                <a:cubicBezTo>
                  <a:pt x="3725" y="14159"/>
                  <a:pt x="4290" y="-910"/>
                  <a:pt x="5734" y="44"/>
                </a:cubicBezTo>
                <a:cubicBezTo>
                  <a:pt x="7134" y="968"/>
                  <a:pt x="7630" y="18027"/>
                  <a:pt x="9070" y="17883"/>
                </a:cubicBezTo>
                <a:cubicBezTo>
                  <a:pt x="10465" y="17744"/>
                  <a:pt x="10960" y="1077"/>
                  <a:pt x="12361" y="712"/>
                </a:cubicBezTo>
                <a:cubicBezTo>
                  <a:pt x="13794" y="338"/>
                  <a:pt x="14252" y="16557"/>
                  <a:pt x="15665" y="18026"/>
                </a:cubicBezTo>
                <a:cubicBezTo>
                  <a:pt x="17248" y="19671"/>
                  <a:pt x="17782" y="4203"/>
                  <a:pt x="19345" y="2691"/>
                </a:cubicBezTo>
                <a:cubicBezTo>
                  <a:pt x="19773" y="2276"/>
                  <a:pt x="20155" y="3076"/>
                  <a:pt x="20498" y="4490"/>
                </a:cubicBezTo>
                <a:cubicBezTo>
                  <a:pt x="21023" y="6653"/>
                  <a:pt x="21420" y="10045"/>
                  <a:pt x="21600" y="14062"/>
                </a:cubicBezTo>
              </a:path>
            </a:pathLst>
          </a:custGeom>
          <a:ln>
            <a:solidFill>
              <a:srgbClr val="000000"/>
            </a:solidFill>
            <a:miter lim="400000"/>
          </a:ln>
        </p:spPr>
        <p:txBody>
          <a:bodyPr lIns="19050" tIns="19050" rIns="19050" bIns="19050" anchor="ctr"/>
          <a:lstStyle/>
          <a:p>
            <a:pPr algn="ctr" defTabSz="412750">
              <a:defRPr sz="1400" b="0">
                <a:latin typeface="Helvetica Light"/>
                <a:ea typeface="Helvetica Light"/>
                <a:cs typeface="Helvetica Light"/>
                <a:sym typeface="Helvetica Light"/>
              </a:defRPr>
            </a:pPr>
            <a:endParaRPr/>
          </a:p>
        </p:txBody>
      </p:sp>
      <p:sp>
        <p:nvSpPr>
          <p:cNvPr id="212" name="Shape 212"/>
          <p:cNvSpPr/>
          <p:nvPr/>
        </p:nvSpPr>
        <p:spPr>
          <a:xfrm flipV="1">
            <a:off x="4018523" y="1231899"/>
            <a:ext cx="1" cy="1492102"/>
          </a:xfrm>
          <a:prstGeom prst="line">
            <a:avLst/>
          </a:prstGeom>
          <a:ln w="12700">
            <a:solidFill>
              <a:srgbClr val="000000"/>
            </a:solidFill>
            <a:custDash>
              <a:ds d="100000" sp="200000"/>
            </a:custDash>
          </a:ln>
        </p:spPr>
        <p:txBody>
          <a:bodyPr lIns="19050" tIns="19050" rIns="19050" bIns="19050" anchor="ctr"/>
          <a:lstStyle/>
          <a:p>
            <a:pPr algn="ctr" defTabSz="412750">
              <a:defRPr sz="1400" b="0">
                <a:latin typeface="Helvetica Light"/>
                <a:ea typeface="Helvetica Light"/>
                <a:cs typeface="Helvetica Light"/>
                <a:sym typeface="Helvetica Light"/>
              </a:defRPr>
            </a:pPr>
            <a:endParaRPr/>
          </a:p>
        </p:txBody>
      </p:sp>
      <p:sp>
        <p:nvSpPr>
          <p:cNvPr id="213" name="Shape 213"/>
          <p:cNvSpPr/>
          <p:nvPr/>
        </p:nvSpPr>
        <p:spPr>
          <a:xfrm flipH="1">
            <a:off x="1966289" y="3726531"/>
            <a:ext cx="726342" cy="1"/>
          </a:xfrm>
          <a:prstGeom prst="line">
            <a:avLst/>
          </a:prstGeom>
          <a:ln w="12700">
            <a:solidFill>
              <a:srgbClr val="0000FF"/>
            </a:solidFill>
            <a:miter lim="400000"/>
            <a:headEnd type="oval"/>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214" name="Shape 214"/>
          <p:cNvSpPr/>
          <p:nvPr/>
        </p:nvSpPr>
        <p:spPr>
          <a:xfrm flipH="1" flipV="1">
            <a:off x="1966289" y="2992258"/>
            <a:ext cx="675542" cy="1"/>
          </a:xfrm>
          <a:prstGeom prst="line">
            <a:avLst/>
          </a:prstGeom>
          <a:ln w="12700">
            <a:solidFill>
              <a:srgbClr val="0000FF"/>
            </a:solidFill>
            <a:miter lim="400000"/>
            <a:headEnd type="oval"/>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215" name="Shape 215"/>
          <p:cNvSpPr/>
          <p:nvPr/>
        </p:nvSpPr>
        <p:spPr>
          <a:xfrm flipH="1" flipV="1">
            <a:off x="1966289" y="2535166"/>
            <a:ext cx="675542" cy="1"/>
          </a:xfrm>
          <a:prstGeom prst="line">
            <a:avLst/>
          </a:prstGeom>
          <a:ln w="12700">
            <a:solidFill>
              <a:srgbClr val="0000FF"/>
            </a:solidFill>
            <a:miter lim="400000"/>
            <a:headEnd type="oval"/>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216" name="Shape 216"/>
          <p:cNvSpPr/>
          <p:nvPr/>
        </p:nvSpPr>
        <p:spPr>
          <a:xfrm flipH="1" flipV="1">
            <a:off x="1966289" y="2152908"/>
            <a:ext cx="675542" cy="1"/>
          </a:xfrm>
          <a:prstGeom prst="line">
            <a:avLst/>
          </a:prstGeom>
          <a:ln w="12700">
            <a:solidFill>
              <a:srgbClr val="0000FF"/>
            </a:solidFill>
            <a:miter lim="400000"/>
            <a:headEnd type="oval"/>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217" name="Shape 217"/>
          <p:cNvSpPr/>
          <p:nvPr/>
        </p:nvSpPr>
        <p:spPr>
          <a:xfrm flipH="1" flipV="1">
            <a:off x="1966289" y="1533530"/>
            <a:ext cx="1218822" cy="1"/>
          </a:xfrm>
          <a:prstGeom prst="line">
            <a:avLst/>
          </a:prstGeom>
          <a:ln w="12700">
            <a:solidFill>
              <a:srgbClr val="0000FF"/>
            </a:solidFill>
            <a:miter lim="400000"/>
            <a:headEnd type="oval"/>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218" name="Shape 218"/>
          <p:cNvSpPr/>
          <p:nvPr/>
        </p:nvSpPr>
        <p:spPr>
          <a:xfrm flipH="1" flipV="1">
            <a:off x="1966290" y="4564767"/>
            <a:ext cx="1624710" cy="1"/>
          </a:xfrm>
          <a:prstGeom prst="line">
            <a:avLst/>
          </a:prstGeom>
          <a:ln w="12700">
            <a:solidFill>
              <a:srgbClr val="0000FF"/>
            </a:solidFill>
            <a:miter lim="400000"/>
            <a:headEnd type="oval"/>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Tree>
    <p:extLst>
      <p:ext uri="{BB962C8B-B14F-4D97-AF65-F5344CB8AC3E}">
        <p14:creationId xmlns:p14="http://schemas.microsoft.com/office/powerpoint/2010/main" val="694948107"/>
      </p:ext>
    </p:extLst>
  </p:cSld>
  <p:clrMapOvr>
    <a:masterClrMapping/>
  </p:clrMapOvr>
  <p:transition xmlns:p14="http://schemas.microsoft.com/office/powerpoint/2010/mai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Analysis Principles</a:t>
            </a:r>
            <a:endParaRPr lang="en-US" dirty="0"/>
          </a:p>
        </p:txBody>
      </p:sp>
      <p:sp>
        <p:nvSpPr>
          <p:cNvPr id="3" name="Content Placeholder 2"/>
          <p:cNvSpPr>
            <a:spLocks noGrp="1"/>
          </p:cNvSpPr>
          <p:nvPr>
            <p:ph idx="1"/>
          </p:nvPr>
        </p:nvSpPr>
        <p:spPr/>
        <p:txBody>
          <a:bodyPr/>
          <a:lstStyle/>
          <a:p>
            <a:r>
              <a:rPr lang="en-US" dirty="0" smtClean="0"/>
              <a:t>Operating Systems control access to resources</a:t>
            </a:r>
          </a:p>
          <a:p>
            <a:pPr lvl="2"/>
            <a:r>
              <a:rPr lang="en-US" dirty="0" smtClean="0"/>
              <a:t>CPUs</a:t>
            </a:r>
          </a:p>
          <a:p>
            <a:pPr lvl="2"/>
            <a:r>
              <a:rPr lang="en-US" dirty="0" smtClean="0"/>
              <a:t>Memory</a:t>
            </a:r>
          </a:p>
          <a:p>
            <a:pPr lvl="2"/>
            <a:r>
              <a:rPr lang="en-US" dirty="0" smtClean="0"/>
              <a:t>I/O</a:t>
            </a:r>
          </a:p>
          <a:p>
            <a:pPr lvl="1"/>
            <a:endParaRPr lang="en-US" dirty="0"/>
          </a:p>
          <a:p>
            <a:r>
              <a:rPr lang="en-US" dirty="0" smtClean="0"/>
              <a:t>Primary mechanisms to control access</a:t>
            </a:r>
          </a:p>
          <a:p>
            <a:pPr lvl="2"/>
            <a:r>
              <a:rPr lang="en-US" dirty="0" smtClean="0"/>
              <a:t>Queues</a:t>
            </a:r>
          </a:p>
          <a:p>
            <a:pPr lvl="2"/>
            <a:r>
              <a:rPr lang="en-US" dirty="0" smtClean="0"/>
              <a:t>Locks</a:t>
            </a:r>
          </a:p>
          <a:p>
            <a:pPr lvl="2"/>
            <a:r>
              <a:rPr lang="en-US" dirty="0" smtClean="0"/>
              <a:t>Indirection</a:t>
            </a:r>
          </a:p>
          <a:p>
            <a:pPr lvl="1"/>
            <a:endParaRPr lang="en-US" dirty="0"/>
          </a:p>
          <a:p>
            <a:r>
              <a:rPr lang="en-US" dirty="0" smtClean="0"/>
              <a:t>Examples</a:t>
            </a:r>
          </a:p>
          <a:p>
            <a:pPr lvl="2"/>
            <a:r>
              <a:rPr lang="en-US" dirty="0" smtClean="0"/>
              <a:t>Run queues (CPU)</a:t>
            </a:r>
          </a:p>
          <a:p>
            <a:pPr lvl="2"/>
            <a:r>
              <a:rPr lang="en-US" dirty="0" smtClean="0"/>
              <a:t>Intrinsic locks</a:t>
            </a:r>
          </a:p>
          <a:p>
            <a:pPr lvl="2"/>
            <a:r>
              <a:rPr lang="en-US" dirty="0" smtClean="0"/>
              <a:t>Virtual memory</a:t>
            </a:r>
            <a:endParaRPr lang="en-US" dirty="0"/>
          </a:p>
        </p:txBody>
      </p:sp>
    </p:spTree>
    <p:extLst>
      <p:ext uri="{BB962C8B-B14F-4D97-AF65-F5344CB8AC3E}">
        <p14:creationId xmlns:p14="http://schemas.microsoft.com/office/powerpoint/2010/main" val="25791572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Heuristic</a:t>
            </a:r>
            <a:endParaRPr lang="en-US" dirty="0"/>
          </a:p>
        </p:txBody>
      </p:sp>
      <p:sp>
        <p:nvSpPr>
          <p:cNvPr id="3" name="Content Placeholder 2"/>
          <p:cNvSpPr>
            <a:spLocks noGrp="1"/>
          </p:cNvSpPr>
          <p:nvPr>
            <p:ph idx="1"/>
          </p:nvPr>
        </p:nvSpPr>
        <p:spPr/>
        <p:txBody>
          <a:bodyPr/>
          <a:lstStyle/>
          <a:p>
            <a:r>
              <a:rPr lang="en-US" dirty="0"/>
              <a:t>Check </a:t>
            </a:r>
            <a:r>
              <a:rPr lang="en-US" dirty="0" smtClean="0"/>
              <a:t>machine </a:t>
            </a:r>
            <a:r>
              <a:rPr lang="en-US" dirty="0"/>
              <a:t>isn’t pushed into swap - </a:t>
            </a:r>
            <a:r>
              <a:rPr lang="en-US" b="1" dirty="0" err="1">
                <a:latin typeface="Courier New"/>
                <a:cs typeface="Courier New"/>
              </a:rPr>
              <a:t>vmstat</a:t>
            </a:r>
            <a:r>
              <a:rPr lang="en-US" b="1" dirty="0">
                <a:latin typeface="Courier New"/>
                <a:cs typeface="Courier New"/>
              </a:rPr>
              <a:t> </a:t>
            </a:r>
            <a:r>
              <a:rPr lang="en-US" b="1" dirty="0" smtClean="0">
                <a:latin typeface="Courier New"/>
                <a:cs typeface="Courier New"/>
              </a:rPr>
              <a:t>1</a:t>
            </a:r>
          </a:p>
          <a:p>
            <a:endParaRPr lang="en-US" dirty="0"/>
          </a:p>
          <a:p>
            <a:r>
              <a:rPr lang="en-US" dirty="0"/>
              <a:t>Watch </a:t>
            </a:r>
            <a:r>
              <a:rPr lang="en-US" dirty="0" err="1"/>
              <a:t>mem</a:t>
            </a:r>
            <a:r>
              <a:rPr lang="en-US" dirty="0"/>
              <a:t> and CPU </a:t>
            </a:r>
            <a:r>
              <a:rPr lang="en-US" dirty="0" err="1"/>
              <a:t>utilisation</a:t>
            </a:r>
            <a:r>
              <a:rPr lang="en-US" dirty="0"/>
              <a:t> with machine under load</a:t>
            </a:r>
          </a:p>
          <a:p>
            <a:pPr lvl="2"/>
            <a:r>
              <a:rPr lang="en-US" dirty="0"/>
              <a:t>i</a:t>
            </a:r>
            <a:r>
              <a:rPr lang="en-US" dirty="0" smtClean="0"/>
              <a:t>s </a:t>
            </a:r>
            <a:r>
              <a:rPr lang="en-US" dirty="0"/>
              <a:t>memory </a:t>
            </a:r>
            <a:r>
              <a:rPr lang="en-US" dirty="0" err="1"/>
              <a:t>utilisation</a:t>
            </a:r>
            <a:r>
              <a:rPr lang="en-US" dirty="0"/>
              <a:t> healthy?</a:t>
            </a:r>
          </a:p>
          <a:p>
            <a:pPr lvl="2"/>
            <a:r>
              <a:rPr lang="en-US" dirty="0"/>
              <a:t>i</a:t>
            </a:r>
            <a:r>
              <a:rPr lang="en-US" dirty="0" smtClean="0"/>
              <a:t>s </a:t>
            </a:r>
            <a:r>
              <a:rPr lang="en-US" dirty="0"/>
              <a:t>CPU </a:t>
            </a:r>
            <a:r>
              <a:rPr lang="en-US" dirty="0" err="1"/>
              <a:t>utilisation</a:t>
            </a:r>
            <a:r>
              <a:rPr lang="en-US" dirty="0"/>
              <a:t> close to 100%?</a:t>
            </a:r>
          </a:p>
          <a:p>
            <a:endParaRPr lang="en-US" dirty="0" smtClean="0"/>
          </a:p>
          <a:p>
            <a:r>
              <a:rPr lang="en-US" dirty="0" smtClean="0"/>
              <a:t>If </a:t>
            </a:r>
            <a:r>
              <a:rPr lang="en-US" dirty="0"/>
              <a:t>no, how much system CPU is in use</a:t>
            </a:r>
            <a:r>
              <a:rPr lang="en-US" dirty="0" smtClean="0"/>
              <a:t>?</a:t>
            </a:r>
          </a:p>
          <a:p>
            <a:pPr lvl="2"/>
            <a:r>
              <a:rPr lang="en-US" dirty="0"/>
              <a:t>i</a:t>
            </a:r>
            <a:r>
              <a:rPr lang="en-US" dirty="0" smtClean="0"/>
              <a:t>s </a:t>
            </a:r>
            <a:r>
              <a:rPr lang="en-US" dirty="0"/>
              <a:t>it ~10% or more?</a:t>
            </a:r>
          </a:p>
        </p:txBody>
      </p:sp>
    </p:spTree>
    <p:extLst>
      <p:ext uri="{BB962C8B-B14F-4D97-AF65-F5344CB8AC3E}">
        <p14:creationId xmlns:p14="http://schemas.microsoft.com/office/powerpoint/2010/main" val="26652821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Shape 278"/>
          <p:cNvSpPr/>
          <p:nvPr/>
        </p:nvSpPr>
        <p:spPr>
          <a:xfrm>
            <a:off x="6440561" y="2570347"/>
            <a:ext cx="1719998" cy="793207"/>
          </a:xfrm>
          <a:prstGeom prst="roundRect">
            <a:avLst>
              <a:gd name="adj" fmla="val 24016"/>
            </a:avLst>
          </a:prstGeom>
          <a:solidFill>
            <a:srgbClr val="D9D9D9"/>
          </a:solidFill>
          <a:ln w="12700">
            <a:solidFill>
              <a:srgbClr val="000000"/>
            </a:solidFill>
          </a:ln>
        </p:spPr>
        <p:txBody>
          <a:bodyPr lIns="45719" rIns="45719"/>
          <a:lstStyle/>
          <a:p>
            <a:endParaRPr/>
          </a:p>
        </p:txBody>
      </p:sp>
      <p:sp>
        <p:nvSpPr>
          <p:cNvPr id="279" name="Shape 279"/>
          <p:cNvSpPr/>
          <p:nvPr/>
        </p:nvSpPr>
        <p:spPr>
          <a:xfrm>
            <a:off x="7322713" y="5430827"/>
            <a:ext cx="1047645" cy="793207"/>
          </a:xfrm>
          <a:prstGeom prst="roundRect">
            <a:avLst>
              <a:gd name="adj" fmla="val 24016"/>
            </a:avLst>
          </a:prstGeom>
          <a:solidFill>
            <a:srgbClr val="D9D9D9"/>
          </a:solidFill>
          <a:ln w="12700">
            <a:solidFill>
              <a:srgbClr val="000000"/>
            </a:solidFill>
          </a:ln>
        </p:spPr>
        <p:txBody>
          <a:bodyPr lIns="45719" rIns="45719"/>
          <a:lstStyle/>
          <a:p>
            <a:endParaRPr/>
          </a:p>
        </p:txBody>
      </p:sp>
      <p:sp>
        <p:nvSpPr>
          <p:cNvPr id="280" name="Shape 280"/>
          <p:cNvSpPr/>
          <p:nvPr/>
        </p:nvSpPr>
        <p:spPr>
          <a:xfrm>
            <a:off x="5665029" y="5430827"/>
            <a:ext cx="1325378" cy="793207"/>
          </a:xfrm>
          <a:prstGeom prst="roundRect">
            <a:avLst>
              <a:gd name="adj" fmla="val 24016"/>
            </a:avLst>
          </a:prstGeom>
          <a:solidFill>
            <a:srgbClr val="D9D9D9"/>
          </a:solidFill>
          <a:ln w="12700">
            <a:solidFill>
              <a:srgbClr val="000000"/>
            </a:solidFill>
          </a:ln>
        </p:spPr>
        <p:txBody>
          <a:bodyPr lIns="45719" rIns="45719"/>
          <a:lstStyle/>
          <a:p>
            <a:endParaRPr/>
          </a:p>
        </p:txBody>
      </p:sp>
      <p:sp>
        <p:nvSpPr>
          <p:cNvPr id="281" name="Shape 281"/>
          <p:cNvSpPr/>
          <p:nvPr/>
        </p:nvSpPr>
        <p:spPr>
          <a:xfrm>
            <a:off x="2161271" y="5430827"/>
            <a:ext cx="2235073" cy="793207"/>
          </a:xfrm>
          <a:prstGeom prst="roundRect">
            <a:avLst>
              <a:gd name="adj" fmla="val 24016"/>
            </a:avLst>
          </a:prstGeom>
          <a:solidFill>
            <a:srgbClr val="D9D9D9"/>
          </a:solidFill>
          <a:ln w="12700">
            <a:solidFill>
              <a:srgbClr val="000000"/>
            </a:solidFill>
          </a:ln>
        </p:spPr>
        <p:txBody>
          <a:bodyPr lIns="45719" rIns="45719"/>
          <a:lstStyle/>
          <a:p>
            <a:endParaRPr/>
          </a:p>
        </p:txBody>
      </p:sp>
      <p:sp>
        <p:nvSpPr>
          <p:cNvPr id="282" name="Shape 282"/>
          <p:cNvSpPr/>
          <p:nvPr/>
        </p:nvSpPr>
        <p:spPr>
          <a:xfrm>
            <a:off x="476250" y="5430827"/>
            <a:ext cx="1410058" cy="793207"/>
          </a:xfrm>
          <a:prstGeom prst="roundRect">
            <a:avLst>
              <a:gd name="adj" fmla="val 24016"/>
            </a:avLst>
          </a:prstGeom>
          <a:solidFill>
            <a:srgbClr val="D9D9D9"/>
          </a:solidFill>
          <a:ln w="12700">
            <a:solidFill>
              <a:srgbClr val="000000"/>
            </a:solidFill>
          </a:ln>
        </p:spPr>
        <p:txBody>
          <a:bodyPr lIns="45719" rIns="45719"/>
          <a:lstStyle/>
          <a:p>
            <a:endParaRPr/>
          </a:p>
        </p:txBody>
      </p:sp>
      <p:sp>
        <p:nvSpPr>
          <p:cNvPr id="283" name="Shape 283"/>
          <p:cNvSpPr/>
          <p:nvPr/>
        </p:nvSpPr>
        <p:spPr>
          <a:xfrm>
            <a:off x="6234710" y="1132857"/>
            <a:ext cx="2186598" cy="793207"/>
          </a:xfrm>
          <a:prstGeom prst="roundRect">
            <a:avLst>
              <a:gd name="adj" fmla="val 24016"/>
            </a:avLst>
          </a:prstGeom>
          <a:solidFill>
            <a:srgbClr val="D9D9D9"/>
          </a:solidFill>
          <a:ln w="12700">
            <a:solidFill>
              <a:srgbClr val="000000"/>
            </a:solidFill>
          </a:ln>
        </p:spPr>
        <p:txBody>
          <a:bodyPr lIns="45719" rIns="45719"/>
          <a:lstStyle/>
          <a:p>
            <a:endParaRPr/>
          </a:p>
        </p:txBody>
      </p:sp>
      <p:sp>
        <p:nvSpPr>
          <p:cNvPr id="284" name="Shape 284"/>
          <p:cNvSpPr/>
          <p:nvPr/>
        </p:nvSpPr>
        <p:spPr>
          <a:xfrm>
            <a:off x="1220035" y="1132857"/>
            <a:ext cx="1719999" cy="780507"/>
          </a:xfrm>
          <a:prstGeom prst="roundRect">
            <a:avLst>
              <a:gd name="adj" fmla="val 24407"/>
            </a:avLst>
          </a:prstGeom>
          <a:solidFill>
            <a:srgbClr val="D9D9D9"/>
          </a:solidFill>
          <a:ln w="12700">
            <a:solidFill>
              <a:srgbClr val="000000"/>
            </a:solidFill>
          </a:ln>
        </p:spPr>
        <p:txBody>
          <a:bodyPr lIns="45719" rIns="45719"/>
          <a:lstStyle/>
          <a:p>
            <a:endParaRPr/>
          </a:p>
        </p:txBody>
      </p:sp>
      <p:sp>
        <p:nvSpPr>
          <p:cNvPr id="285" name="Shape 285"/>
          <p:cNvSpPr>
            <a:spLocks noGrp="1"/>
          </p:cNvSpPr>
          <p:nvPr>
            <p:ph type="title"/>
          </p:nvPr>
        </p:nvSpPr>
        <p:spPr>
          <a:prstGeom prst="rect">
            <a:avLst/>
          </a:prstGeom>
        </p:spPr>
        <p:txBody>
          <a:bodyPr/>
          <a:lstStyle/>
          <a:p>
            <a:pPr defTabSz="841247">
              <a:defRPr sz="2576"/>
            </a:pPr>
            <a:r>
              <a:rPr lang="en-AU" dirty="0" smtClean="0"/>
              <a:t>High-level </a:t>
            </a:r>
            <a:r>
              <a:rPr lang="en-US" dirty="0" smtClean="0"/>
              <a:t>Heuristic</a:t>
            </a:r>
            <a:endParaRPr dirty="0"/>
          </a:p>
        </p:txBody>
      </p:sp>
      <p:sp>
        <p:nvSpPr>
          <p:cNvPr id="286" name="Shape 286"/>
          <p:cNvSpPr/>
          <p:nvPr/>
        </p:nvSpPr>
        <p:spPr>
          <a:xfrm rot="5400000">
            <a:off x="1627503" y="3461655"/>
            <a:ext cx="790766" cy="185067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512"/>
                </a:lnTo>
                <a:lnTo>
                  <a:pt x="21600" y="19088"/>
                </a:lnTo>
                <a:lnTo>
                  <a:pt x="10800" y="21600"/>
                </a:lnTo>
                <a:lnTo>
                  <a:pt x="0" y="19088"/>
                </a:lnTo>
                <a:lnTo>
                  <a:pt x="0" y="2512"/>
                </a:lnTo>
                <a:lnTo>
                  <a:pt x="10800" y="0"/>
                </a:lnTo>
                <a:close/>
              </a:path>
            </a:pathLst>
          </a:custGeom>
          <a:solidFill>
            <a:srgbClr val="E3E7FF"/>
          </a:solidFill>
          <a:ln w="12700">
            <a:solidFill>
              <a:srgbClr val="0000FF"/>
            </a:solidFill>
            <a:miter lim="400000"/>
          </a:ln>
        </p:spPr>
        <p:txBody>
          <a:bodyPr lIns="38100" tIns="38100" rIns="38100" bIns="38100" anchor="ctr"/>
          <a:lstStyle/>
          <a:p>
            <a:pPr marL="20319" marR="20319" algn="ctr" defTabSz="457200">
              <a:defRPr b="0">
                <a:uFill>
                  <a:solidFill>
                    <a:srgbClr val="000000"/>
                  </a:solidFill>
                </a:uFill>
              </a:defRPr>
            </a:pPr>
            <a:endParaRPr/>
          </a:p>
        </p:txBody>
      </p:sp>
      <p:sp>
        <p:nvSpPr>
          <p:cNvPr id="287" name="Shape 287"/>
          <p:cNvSpPr/>
          <p:nvPr/>
        </p:nvSpPr>
        <p:spPr>
          <a:xfrm>
            <a:off x="1227036" y="4100801"/>
            <a:ext cx="1591699" cy="682816"/>
          </a:xfrm>
          <a:prstGeom prst="rect">
            <a:avLst/>
          </a:prstGeom>
          <a:ln w="12700">
            <a:miter lim="400000"/>
          </a:ln>
          <a:extLst>
            <a:ext uri="{C572A759-6A51-4108-AA02-DFA0A04FC94B}">
              <ma14:wrappingTextBoxFlag xmlns:ma14="http://schemas.microsoft.com/office/mac/drawingml/2011/main" val="1"/>
            </a:ext>
          </a:extLst>
        </p:spPr>
        <p:txBody>
          <a:bodyPr lIns="19050" tIns="19050" rIns="19050" bIns="19050"/>
          <a:lstStyle>
            <a:lvl1pPr marL="40640" marR="40640" algn="ctr">
              <a:lnSpc>
                <a:spcPct val="110000"/>
              </a:lnSpc>
              <a:defRPr sz="1800" b="0">
                <a:uFill>
                  <a:solidFill>
                    <a:srgbClr val="000000"/>
                  </a:solidFill>
                </a:uFill>
              </a:defRPr>
            </a:lvl1pPr>
          </a:lstStyle>
          <a:p>
            <a:r>
              <a:t>High system CPU (&gt;10%)?</a:t>
            </a:r>
          </a:p>
        </p:txBody>
      </p:sp>
      <p:sp>
        <p:nvSpPr>
          <p:cNvPr id="288" name="Shape 288"/>
          <p:cNvSpPr/>
          <p:nvPr/>
        </p:nvSpPr>
        <p:spPr>
          <a:xfrm rot="5400000">
            <a:off x="4200689" y="3455495"/>
            <a:ext cx="790766" cy="185067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512"/>
                </a:lnTo>
                <a:lnTo>
                  <a:pt x="21600" y="19088"/>
                </a:lnTo>
                <a:lnTo>
                  <a:pt x="10800" y="21600"/>
                </a:lnTo>
                <a:lnTo>
                  <a:pt x="0" y="19088"/>
                </a:lnTo>
                <a:lnTo>
                  <a:pt x="0" y="2512"/>
                </a:lnTo>
                <a:lnTo>
                  <a:pt x="10800" y="0"/>
                </a:lnTo>
                <a:close/>
              </a:path>
            </a:pathLst>
          </a:custGeom>
          <a:solidFill>
            <a:srgbClr val="E3E7FF"/>
          </a:solidFill>
          <a:ln w="12700">
            <a:solidFill>
              <a:srgbClr val="0000FF"/>
            </a:solidFill>
            <a:miter lim="400000"/>
          </a:ln>
        </p:spPr>
        <p:txBody>
          <a:bodyPr lIns="38100" tIns="38100" rIns="38100" bIns="38100" anchor="ctr"/>
          <a:lstStyle/>
          <a:p>
            <a:pPr marL="20319" marR="20319" algn="ctr" defTabSz="457200">
              <a:defRPr b="0">
                <a:uFill>
                  <a:solidFill>
                    <a:srgbClr val="000000"/>
                  </a:solidFill>
                </a:uFill>
              </a:defRPr>
            </a:pPr>
            <a:endParaRPr/>
          </a:p>
        </p:txBody>
      </p:sp>
      <p:sp>
        <p:nvSpPr>
          <p:cNvPr id="289" name="Shape 289"/>
          <p:cNvSpPr/>
          <p:nvPr/>
        </p:nvSpPr>
        <p:spPr>
          <a:xfrm>
            <a:off x="3778604" y="4094641"/>
            <a:ext cx="1634937" cy="682816"/>
          </a:xfrm>
          <a:prstGeom prst="rect">
            <a:avLst/>
          </a:prstGeom>
          <a:ln w="12700">
            <a:miter lim="400000"/>
          </a:ln>
          <a:extLst>
            <a:ext uri="{C572A759-6A51-4108-AA02-DFA0A04FC94B}">
              <ma14:wrappingTextBoxFlag xmlns:ma14="http://schemas.microsoft.com/office/mac/drawingml/2011/main" val="1"/>
            </a:ext>
          </a:extLst>
        </p:spPr>
        <p:txBody>
          <a:bodyPr lIns="19050" tIns="19050" rIns="19050" bIns="19050"/>
          <a:lstStyle>
            <a:lvl1pPr marL="40640" marR="40640" algn="ctr">
              <a:lnSpc>
                <a:spcPct val="110000"/>
              </a:lnSpc>
              <a:defRPr sz="1800" b="0">
                <a:uFill>
                  <a:solidFill>
                    <a:srgbClr val="000000"/>
                  </a:solidFill>
                </a:uFill>
              </a:defRPr>
            </a:lvl1pPr>
          </a:lstStyle>
          <a:p>
            <a:r>
              <a:rPr lang="en-AU" dirty="0" smtClean="0"/>
              <a:t>CPU </a:t>
            </a:r>
            <a:r>
              <a:rPr dirty="0" smtClean="0"/>
              <a:t>~</a:t>
            </a:r>
            <a:r>
              <a:rPr dirty="0"/>
              <a:t>100% </a:t>
            </a:r>
            <a:r>
              <a:rPr lang="en-AU" dirty="0" smtClean="0"/>
              <a:t>user </a:t>
            </a:r>
            <a:r>
              <a:rPr dirty="0" smtClean="0"/>
              <a:t>utilis</a:t>
            </a:r>
            <a:r>
              <a:rPr lang="en-AU" dirty="0" err="1" smtClean="0"/>
              <a:t>ed</a:t>
            </a:r>
            <a:r>
              <a:rPr dirty="0" smtClean="0"/>
              <a:t>?</a:t>
            </a:r>
            <a:endParaRPr dirty="0"/>
          </a:p>
        </p:txBody>
      </p:sp>
      <p:sp>
        <p:nvSpPr>
          <p:cNvPr id="290" name="Shape 290"/>
          <p:cNvSpPr/>
          <p:nvPr/>
        </p:nvSpPr>
        <p:spPr>
          <a:xfrm rot="5400000">
            <a:off x="4200689" y="597341"/>
            <a:ext cx="790766" cy="185067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512"/>
                </a:lnTo>
                <a:lnTo>
                  <a:pt x="21600" y="19088"/>
                </a:lnTo>
                <a:lnTo>
                  <a:pt x="10800" y="21600"/>
                </a:lnTo>
                <a:lnTo>
                  <a:pt x="0" y="19088"/>
                </a:lnTo>
                <a:lnTo>
                  <a:pt x="0" y="2512"/>
                </a:lnTo>
                <a:lnTo>
                  <a:pt x="10800" y="0"/>
                </a:lnTo>
                <a:close/>
              </a:path>
            </a:pathLst>
          </a:custGeom>
          <a:solidFill>
            <a:srgbClr val="E3E7FF"/>
          </a:solidFill>
          <a:ln w="12700">
            <a:solidFill>
              <a:srgbClr val="0000FF"/>
            </a:solidFill>
            <a:miter lim="400000"/>
          </a:ln>
        </p:spPr>
        <p:txBody>
          <a:bodyPr lIns="38100" tIns="38100" rIns="38100" bIns="38100" anchor="ctr"/>
          <a:lstStyle/>
          <a:p>
            <a:pPr marL="20319" marR="20319" algn="ctr" defTabSz="457200">
              <a:defRPr b="0">
                <a:uFill>
                  <a:solidFill>
                    <a:srgbClr val="000000"/>
                  </a:solidFill>
                </a:uFill>
              </a:defRPr>
            </a:pPr>
            <a:endParaRPr/>
          </a:p>
        </p:txBody>
      </p:sp>
      <p:sp>
        <p:nvSpPr>
          <p:cNvPr id="291" name="Shape 291"/>
          <p:cNvSpPr/>
          <p:nvPr/>
        </p:nvSpPr>
        <p:spPr>
          <a:xfrm>
            <a:off x="3800223" y="1236487"/>
            <a:ext cx="1591698" cy="691607"/>
          </a:xfrm>
          <a:prstGeom prst="rect">
            <a:avLst/>
          </a:prstGeom>
          <a:ln w="12700">
            <a:miter lim="400000"/>
          </a:ln>
          <a:extLst>
            <a:ext uri="{C572A759-6A51-4108-AA02-DFA0A04FC94B}">
              <ma14:wrappingTextBoxFlag xmlns:ma14="http://schemas.microsoft.com/office/mac/drawingml/2011/main" val="1"/>
            </a:ext>
          </a:extLst>
        </p:spPr>
        <p:txBody>
          <a:bodyPr lIns="19050" tIns="19050" rIns="19050" bIns="19050"/>
          <a:lstStyle>
            <a:lvl1pPr marL="40640" marR="40640" algn="ctr">
              <a:lnSpc>
                <a:spcPct val="110000"/>
              </a:lnSpc>
              <a:defRPr sz="1800" b="0">
                <a:uFill>
                  <a:solidFill>
                    <a:srgbClr val="000000"/>
                  </a:solidFill>
                </a:uFill>
              </a:defRPr>
            </a:lvl1pPr>
          </a:lstStyle>
          <a:p>
            <a:r>
              <a:t>Is machine swapping?</a:t>
            </a:r>
          </a:p>
        </p:txBody>
      </p:sp>
      <p:sp>
        <p:nvSpPr>
          <p:cNvPr id="292" name="Shape 292"/>
          <p:cNvSpPr/>
          <p:nvPr/>
        </p:nvSpPr>
        <p:spPr>
          <a:xfrm rot="5400000">
            <a:off x="4200689" y="1851683"/>
            <a:ext cx="790766" cy="220757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076"/>
                </a:lnTo>
                <a:lnTo>
                  <a:pt x="21600" y="19524"/>
                </a:lnTo>
                <a:lnTo>
                  <a:pt x="10800" y="21600"/>
                </a:lnTo>
                <a:lnTo>
                  <a:pt x="0" y="19524"/>
                </a:lnTo>
                <a:lnTo>
                  <a:pt x="0" y="2076"/>
                </a:lnTo>
                <a:lnTo>
                  <a:pt x="10800" y="0"/>
                </a:lnTo>
                <a:close/>
              </a:path>
            </a:pathLst>
          </a:custGeom>
          <a:solidFill>
            <a:srgbClr val="E3E7FF"/>
          </a:solidFill>
          <a:ln w="12700">
            <a:solidFill>
              <a:srgbClr val="0000FF"/>
            </a:solidFill>
            <a:miter lim="400000"/>
          </a:ln>
        </p:spPr>
        <p:txBody>
          <a:bodyPr lIns="38100" tIns="38100" rIns="38100" bIns="38100" anchor="ctr"/>
          <a:lstStyle/>
          <a:p>
            <a:pPr marL="20319" marR="20319" algn="ctr" defTabSz="457200">
              <a:defRPr b="0">
                <a:uFill>
                  <a:solidFill>
                    <a:srgbClr val="000000"/>
                  </a:solidFill>
                </a:uFill>
              </a:defRPr>
            </a:pPr>
            <a:endParaRPr/>
          </a:p>
        </p:txBody>
      </p:sp>
      <p:sp>
        <p:nvSpPr>
          <p:cNvPr id="293" name="Shape 293"/>
          <p:cNvSpPr/>
          <p:nvPr/>
        </p:nvSpPr>
        <p:spPr>
          <a:xfrm>
            <a:off x="3324901" y="2669281"/>
            <a:ext cx="2542343" cy="682816"/>
          </a:xfrm>
          <a:prstGeom prst="rect">
            <a:avLst/>
          </a:prstGeom>
          <a:ln w="12700">
            <a:miter lim="400000"/>
          </a:ln>
          <a:extLst>
            <a:ext uri="{C572A759-6A51-4108-AA02-DFA0A04FC94B}">
              <ma14:wrappingTextBoxFlag xmlns:ma14="http://schemas.microsoft.com/office/mac/drawingml/2011/main" val="1"/>
            </a:ext>
          </a:extLst>
        </p:spPr>
        <p:txBody>
          <a:bodyPr lIns="19050" tIns="19050" rIns="19050" bIns="19050"/>
          <a:lstStyle>
            <a:lvl1pPr marL="40640" marR="40640" algn="ctr">
              <a:lnSpc>
                <a:spcPct val="110000"/>
              </a:lnSpc>
              <a:defRPr sz="1800" b="0">
                <a:uFill>
                  <a:solidFill>
                    <a:srgbClr val="000000"/>
                  </a:solidFill>
                </a:uFill>
              </a:defRPr>
            </a:lvl1pPr>
          </a:lstStyle>
          <a:p>
            <a:r>
              <a:t>Healthy memory utilisation?</a:t>
            </a:r>
          </a:p>
        </p:txBody>
      </p:sp>
      <p:sp>
        <p:nvSpPr>
          <p:cNvPr id="294" name="Shape 294"/>
          <p:cNvSpPr/>
          <p:nvPr/>
        </p:nvSpPr>
        <p:spPr>
          <a:xfrm rot="5400000">
            <a:off x="6761177" y="3461655"/>
            <a:ext cx="790766" cy="185067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512"/>
                </a:lnTo>
                <a:lnTo>
                  <a:pt x="21600" y="19088"/>
                </a:lnTo>
                <a:lnTo>
                  <a:pt x="10800" y="21600"/>
                </a:lnTo>
                <a:lnTo>
                  <a:pt x="0" y="19088"/>
                </a:lnTo>
                <a:lnTo>
                  <a:pt x="0" y="2512"/>
                </a:lnTo>
                <a:lnTo>
                  <a:pt x="10800" y="0"/>
                </a:lnTo>
                <a:close/>
              </a:path>
            </a:pathLst>
          </a:custGeom>
          <a:solidFill>
            <a:srgbClr val="E3E7FF"/>
          </a:solidFill>
          <a:ln w="12700">
            <a:solidFill>
              <a:srgbClr val="0000FF"/>
            </a:solidFill>
            <a:miter lim="400000"/>
          </a:ln>
        </p:spPr>
        <p:txBody>
          <a:bodyPr lIns="38100" tIns="38100" rIns="38100" bIns="38100" anchor="ctr"/>
          <a:lstStyle/>
          <a:p>
            <a:pPr marL="20319" marR="20319" algn="ctr" defTabSz="457200">
              <a:defRPr b="0">
                <a:uFill>
                  <a:solidFill>
                    <a:srgbClr val="000000"/>
                  </a:solidFill>
                </a:uFill>
              </a:defRPr>
            </a:pPr>
            <a:endParaRPr/>
          </a:p>
        </p:txBody>
      </p:sp>
      <p:sp>
        <p:nvSpPr>
          <p:cNvPr id="295" name="Shape 295"/>
          <p:cNvSpPr/>
          <p:nvPr/>
        </p:nvSpPr>
        <p:spPr>
          <a:xfrm>
            <a:off x="6487521" y="4100801"/>
            <a:ext cx="1338078" cy="682816"/>
          </a:xfrm>
          <a:prstGeom prst="rect">
            <a:avLst/>
          </a:prstGeom>
          <a:ln w="12700">
            <a:miter lim="400000"/>
          </a:ln>
          <a:extLst>
            <a:ext uri="{C572A759-6A51-4108-AA02-DFA0A04FC94B}">
              <ma14:wrappingTextBoxFlag xmlns:ma14="http://schemas.microsoft.com/office/mac/drawingml/2011/main" val="1"/>
            </a:ext>
          </a:extLst>
        </p:spPr>
        <p:txBody>
          <a:bodyPr lIns="19050" tIns="19050" rIns="19050" bIns="19050"/>
          <a:lstStyle>
            <a:lvl1pPr marL="40640" marR="40640" algn="ctr">
              <a:lnSpc>
                <a:spcPct val="110000"/>
              </a:lnSpc>
              <a:defRPr sz="1800" b="0">
                <a:uFill>
                  <a:solidFill>
                    <a:srgbClr val="000000"/>
                  </a:solidFill>
                </a:uFill>
              </a:defRPr>
            </a:lvl1pPr>
          </a:lstStyle>
          <a:p>
            <a:r>
              <a:t>Lots of GC activity?</a:t>
            </a:r>
          </a:p>
        </p:txBody>
      </p:sp>
      <p:sp>
        <p:nvSpPr>
          <p:cNvPr id="296" name="Shape 296"/>
          <p:cNvSpPr/>
          <p:nvPr/>
        </p:nvSpPr>
        <p:spPr>
          <a:xfrm>
            <a:off x="540393" y="5544583"/>
            <a:ext cx="1281771" cy="685801"/>
          </a:xfrm>
          <a:prstGeom prst="rect">
            <a:avLst/>
          </a:prstGeom>
          <a:ln w="12700">
            <a:miter lim="400000"/>
          </a:ln>
          <a:extLst>
            <a:ext uri="{C572A759-6A51-4108-AA02-DFA0A04FC94B}">
              <ma14:wrappingTextBoxFlag xmlns:ma14="http://schemas.microsoft.com/office/mac/drawingml/2011/main" val="1"/>
            </a:ext>
          </a:extLst>
        </p:spPr>
        <p:txBody>
          <a:bodyPr lIns="19050" tIns="19050" rIns="19050" bIns="19050"/>
          <a:lstStyle>
            <a:lvl1pPr marL="40640" marR="40640" algn="ctr">
              <a:lnSpc>
                <a:spcPct val="110000"/>
              </a:lnSpc>
              <a:defRPr sz="1800" b="0">
                <a:uFill>
                  <a:solidFill>
                    <a:srgbClr val="000000"/>
                  </a:solidFill>
                </a:uFill>
              </a:defRPr>
            </a:lvl1pPr>
          </a:lstStyle>
          <a:p>
            <a:r>
              <a:rPr dirty="0"/>
              <a:t>Investigate </a:t>
            </a:r>
            <a:r>
              <a:rPr dirty="0" smtClean="0"/>
              <a:t>I</a:t>
            </a:r>
            <a:r>
              <a:rPr lang="en-AU" dirty="0" smtClean="0"/>
              <a:t>/</a:t>
            </a:r>
            <a:r>
              <a:rPr dirty="0" smtClean="0"/>
              <a:t>O</a:t>
            </a:r>
            <a:endParaRPr dirty="0"/>
          </a:p>
        </p:txBody>
      </p:sp>
      <p:sp>
        <p:nvSpPr>
          <p:cNvPr id="297" name="Shape 297"/>
          <p:cNvSpPr/>
          <p:nvPr/>
        </p:nvSpPr>
        <p:spPr>
          <a:xfrm>
            <a:off x="7441800" y="5538283"/>
            <a:ext cx="809470" cy="685801"/>
          </a:xfrm>
          <a:prstGeom prst="rect">
            <a:avLst/>
          </a:prstGeom>
          <a:ln w="12700">
            <a:miter lim="400000"/>
          </a:ln>
          <a:extLst>
            <a:ext uri="{C572A759-6A51-4108-AA02-DFA0A04FC94B}">
              <ma14:wrappingTextBoxFlag xmlns:ma14="http://schemas.microsoft.com/office/mac/drawingml/2011/main" val="1"/>
            </a:ext>
          </a:extLst>
        </p:spPr>
        <p:txBody>
          <a:bodyPr lIns="19050" tIns="19050" rIns="19050" bIns="19050"/>
          <a:lstStyle>
            <a:lvl1pPr marL="40640" marR="40640" algn="ctr">
              <a:lnSpc>
                <a:spcPct val="110000"/>
              </a:lnSpc>
              <a:defRPr sz="1800" b="0">
                <a:uFill>
                  <a:solidFill>
                    <a:srgbClr val="000000"/>
                  </a:solidFill>
                </a:uFill>
              </a:defRPr>
            </a:lvl1pPr>
          </a:lstStyle>
          <a:p>
            <a:r>
              <a:t>Tune GC</a:t>
            </a:r>
          </a:p>
        </p:txBody>
      </p:sp>
      <p:sp>
        <p:nvSpPr>
          <p:cNvPr id="298" name="Shape 298"/>
          <p:cNvSpPr/>
          <p:nvPr/>
        </p:nvSpPr>
        <p:spPr>
          <a:xfrm>
            <a:off x="5796702" y="5544583"/>
            <a:ext cx="1062031" cy="685801"/>
          </a:xfrm>
          <a:prstGeom prst="rect">
            <a:avLst/>
          </a:prstGeom>
          <a:ln w="12700">
            <a:miter lim="400000"/>
          </a:ln>
          <a:extLst>
            <a:ext uri="{C572A759-6A51-4108-AA02-DFA0A04FC94B}">
              <ma14:wrappingTextBoxFlag xmlns:ma14="http://schemas.microsoft.com/office/mac/drawingml/2011/main" val="1"/>
            </a:ext>
          </a:extLst>
        </p:spPr>
        <p:txBody>
          <a:bodyPr lIns="19050" tIns="19050" rIns="19050" bIns="19050"/>
          <a:lstStyle>
            <a:lvl1pPr marL="40640" marR="40640" algn="ctr">
              <a:lnSpc>
                <a:spcPct val="110000"/>
              </a:lnSpc>
              <a:defRPr sz="1800" b="0">
                <a:uFill>
                  <a:solidFill>
                    <a:srgbClr val="000000"/>
                  </a:solidFill>
                </a:uFill>
              </a:defRPr>
            </a:lvl1pPr>
          </a:lstStyle>
          <a:p>
            <a:r>
              <a:t>Examine app code</a:t>
            </a:r>
          </a:p>
        </p:txBody>
      </p:sp>
      <p:sp>
        <p:nvSpPr>
          <p:cNvPr id="299" name="Shape 299"/>
          <p:cNvSpPr/>
          <p:nvPr/>
        </p:nvSpPr>
        <p:spPr>
          <a:xfrm>
            <a:off x="2218463" y="5544583"/>
            <a:ext cx="2120690" cy="685801"/>
          </a:xfrm>
          <a:prstGeom prst="rect">
            <a:avLst/>
          </a:prstGeom>
          <a:ln w="12700">
            <a:miter lim="400000"/>
          </a:ln>
          <a:extLst>
            <a:ext uri="{C572A759-6A51-4108-AA02-DFA0A04FC94B}">
              <ma14:wrappingTextBoxFlag xmlns:ma14="http://schemas.microsoft.com/office/mac/drawingml/2011/main" val="1"/>
            </a:ext>
          </a:extLst>
        </p:spPr>
        <p:txBody>
          <a:bodyPr lIns="19050" tIns="19050" rIns="19050" bIns="19050"/>
          <a:lstStyle>
            <a:lvl1pPr marL="40640" marR="40640" algn="ctr">
              <a:lnSpc>
                <a:spcPct val="110000"/>
              </a:lnSpc>
              <a:defRPr sz="1800" b="0">
                <a:uFill>
                  <a:solidFill>
                    <a:srgbClr val="000000"/>
                  </a:solidFill>
                </a:uFill>
              </a:defRPr>
            </a:lvl1pPr>
          </a:lstStyle>
          <a:p>
            <a:r>
              <a:t>Investigate context switching</a:t>
            </a:r>
          </a:p>
        </p:txBody>
      </p:sp>
      <p:sp>
        <p:nvSpPr>
          <p:cNvPr id="300" name="Shape 300"/>
          <p:cNvSpPr/>
          <p:nvPr/>
        </p:nvSpPr>
        <p:spPr>
          <a:xfrm flipH="1">
            <a:off x="2929400" y="1517191"/>
            <a:ext cx="675133" cy="1"/>
          </a:xfrm>
          <a:prstGeom prst="line">
            <a:avLst/>
          </a:prstGeom>
          <a:ln w="12700">
            <a:solidFill>
              <a:srgbClr val="000000"/>
            </a:solidFill>
            <a:miter lim="400000"/>
            <a:headEnd type="arrow"/>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301" name="Shape 301"/>
          <p:cNvSpPr/>
          <p:nvPr/>
        </p:nvSpPr>
        <p:spPr>
          <a:xfrm>
            <a:off x="1376822" y="1213990"/>
            <a:ext cx="1422758" cy="685801"/>
          </a:xfrm>
          <a:prstGeom prst="rect">
            <a:avLst/>
          </a:prstGeom>
          <a:ln w="12700">
            <a:miter lim="400000"/>
          </a:ln>
          <a:extLst>
            <a:ext uri="{C572A759-6A51-4108-AA02-DFA0A04FC94B}">
              <ma14:wrappingTextBoxFlag xmlns:ma14="http://schemas.microsoft.com/office/mac/drawingml/2011/main" val="1"/>
            </a:ext>
          </a:extLst>
        </p:spPr>
        <p:txBody>
          <a:bodyPr lIns="19050" tIns="19050" rIns="19050" bIns="19050"/>
          <a:lstStyle/>
          <a:p>
            <a:pPr marL="40640" marR="40640" algn="ctr">
              <a:defRPr sz="1800" b="0">
                <a:uFill>
                  <a:solidFill>
                    <a:srgbClr val="000000"/>
                  </a:solidFill>
                </a:uFill>
              </a:defRPr>
            </a:pPr>
            <a:r>
              <a:t>Start </a:t>
            </a:r>
            <a:br/>
            <a:r>
              <a:rPr sz="2000" b="1">
                <a:latin typeface="Courier New"/>
                <a:ea typeface="Courier New"/>
                <a:cs typeface="Courier New"/>
                <a:sym typeface="Courier New"/>
              </a:rPr>
              <a:t>vmstat 1</a:t>
            </a:r>
          </a:p>
        </p:txBody>
      </p:sp>
      <p:sp>
        <p:nvSpPr>
          <p:cNvPr id="302" name="Shape 302"/>
          <p:cNvSpPr/>
          <p:nvPr/>
        </p:nvSpPr>
        <p:spPr>
          <a:xfrm>
            <a:off x="6589181" y="2668862"/>
            <a:ext cx="1422758" cy="685801"/>
          </a:xfrm>
          <a:prstGeom prst="rect">
            <a:avLst/>
          </a:prstGeom>
          <a:ln w="12700">
            <a:miter lim="400000"/>
          </a:ln>
          <a:extLst>
            <a:ext uri="{C572A759-6A51-4108-AA02-DFA0A04FC94B}">
              <ma14:wrappingTextBoxFlag xmlns:ma14="http://schemas.microsoft.com/office/mac/drawingml/2011/main" val="1"/>
            </a:ext>
          </a:extLst>
        </p:spPr>
        <p:txBody>
          <a:bodyPr lIns="19050" tIns="19050" rIns="19050" bIns="19050"/>
          <a:lstStyle>
            <a:lvl1pPr marL="40640" marR="40640" algn="ctr">
              <a:lnSpc>
                <a:spcPct val="110000"/>
              </a:lnSpc>
              <a:defRPr sz="1800" b="0">
                <a:uFill>
                  <a:solidFill>
                    <a:srgbClr val="000000"/>
                  </a:solidFill>
                </a:uFill>
              </a:defRPr>
            </a:lvl1pPr>
          </a:lstStyle>
          <a:p>
            <a:r>
              <a:t>Investigate memory</a:t>
            </a:r>
          </a:p>
        </p:txBody>
      </p:sp>
      <p:sp>
        <p:nvSpPr>
          <p:cNvPr id="303" name="Shape 303"/>
          <p:cNvSpPr/>
          <p:nvPr/>
        </p:nvSpPr>
        <p:spPr>
          <a:xfrm>
            <a:off x="6304753" y="1236298"/>
            <a:ext cx="2120689" cy="680429"/>
          </a:xfrm>
          <a:prstGeom prst="rect">
            <a:avLst/>
          </a:prstGeom>
          <a:ln w="12700">
            <a:miter lim="400000"/>
          </a:ln>
          <a:extLst>
            <a:ext uri="{C572A759-6A51-4108-AA02-DFA0A04FC94B}">
              <ma14:wrappingTextBoxFlag xmlns:ma14="http://schemas.microsoft.com/office/mac/drawingml/2011/main" val="1"/>
            </a:ext>
          </a:extLst>
        </p:spPr>
        <p:txBody>
          <a:bodyPr lIns="19050" tIns="19050" rIns="19050" bIns="19050"/>
          <a:lstStyle>
            <a:lvl1pPr marL="40640" marR="40640" algn="ctr">
              <a:lnSpc>
                <a:spcPct val="110000"/>
              </a:lnSpc>
              <a:defRPr sz="1800" b="0">
                <a:uFill>
                  <a:solidFill>
                    <a:srgbClr val="000000"/>
                  </a:solidFill>
                </a:uFill>
              </a:defRPr>
            </a:lvl1pPr>
          </a:lstStyle>
          <a:p>
            <a:r>
              <a:t>Move process to another machine</a:t>
            </a:r>
          </a:p>
        </p:txBody>
      </p:sp>
      <p:grpSp>
        <p:nvGrpSpPr>
          <p:cNvPr id="312" name="Group 312"/>
          <p:cNvGrpSpPr/>
          <p:nvPr/>
        </p:nvGrpSpPr>
        <p:grpSpPr>
          <a:xfrm>
            <a:off x="1396173" y="4777456"/>
            <a:ext cx="1253425" cy="597750"/>
            <a:chOff x="0" y="0"/>
            <a:chExt cx="1253424" cy="597749"/>
          </a:xfrm>
        </p:grpSpPr>
        <p:grpSp>
          <p:nvGrpSpPr>
            <p:cNvPr id="307" name="Group 307"/>
            <p:cNvGrpSpPr/>
            <p:nvPr/>
          </p:nvGrpSpPr>
          <p:grpSpPr>
            <a:xfrm>
              <a:off x="0" y="0"/>
              <a:ext cx="257408" cy="597750"/>
              <a:chOff x="0" y="0"/>
              <a:chExt cx="257407" cy="597749"/>
            </a:xfrm>
          </p:grpSpPr>
          <p:sp>
            <p:nvSpPr>
              <p:cNvPr id="304" name="Shape 304"/>
              <p:cNvSpPr/>
              <p:nvPr/>
            </p:nvSpPr>
            <p:spPr>
              <a:xfrm flipV="1">
                <a:off x="128703" y="0"/>
                <a:ext cx="1" cy="597750"/>
              </a:xfrm>
              <a:prstGeom prst="line">
                <a:avLst/>
              </a:prstGeom>
              <a:noFill/>
              <a:ln w="12700" cap="flat">
                <a:solidFill>
                  <a:srgbClr val="000000"/>
                </a:solidFill>
                <a:prstDash val="solid"/>
                <a:miter lim="400000"/>
                <a:headEnd type="arrow" w="med" len="med"/>
              </a:ln>
              <a:effectLst/>
            </p:spPr>
            <p:txBody>
              <a:bodyPr wrap="square" lIns="19050" tIns="19050" rIns="19050" bIns="19050" numCol="1" anchor="ctr">
                <a:noAutofit/>
              </a:bodyPr>
              <a:lstStyle/>
              <a:p>
                <a:pPr algn="ctr" defTabSz="412750">
                  <a:defRPr sz="1600" b="0">
                    <a:latin typeface="Helvetica Light"/>
                    <a:ea typeface="Helvetica Light"/>
                    <a:cs typeface="Helvetica Light"/>
                    <a:sym typeface="Helvetica Light"/>
                  </a:defRPr>
                </a:pPr>
                <a:endParaRPr/>
              </a:p>
            </p:txBody>
          </p:sp>
          <p:sp>
            <p:nvSpPr>
              <p:cNvPr id="305" name="Shape 305"/>
              <p:cNvSpPr/>
              <p:nvPr/>
            </p:nvSpPr>
            <p:spPr>
              <a:xfrm>
                <a:off x="4278" y="172861"/>
                <a:ext cx="248852" cy="248852"/>
              </a:xfrm>
              <a:prstGeom prst="ellipse">
                <a:avLst/>
              </a:prstGeom>
              <a:solidFill>
                <a:schemeClr val="accent3">
                  <a:lumOff val="44000"/>
                </a:schemeClr>
              </a:solidFill>
              <a:ln w="12700" cap="flat">
                <a:solidFill>
                  <a:srgbClr val="000000"/>
                </a:solidFill>
                <a:prstDash val="solid"/>
                <a:miter lim="400000"/>
              </a:ln>
              <a:effectLst/>
            </p:spPr>
            <p:txBody>
              <a:bodyPr wrap="square" lIns="19050" tIns="19050" rIns="19050" bIns="19050" numCol="1" anchor="ctr">
                <a:noAutofit/>
              </a:bodyPr>
              <a:lstStyle/>
              <a:p>
                <a:pPr algn="ctr" defTabSz="412750">
                  <a:defRPr sz="1600" b="0">
                    <a:latin typeface="Helvetica Light"/>
                    <a:ea typeface="Helvetica Light"/>
                    <a:cs typeface="Helvetica Light"/>
                    <a:sym typeface="Helvetica Light"/>
                  </a:defRPr>
                </a:pPr>
                <a:endParaRPr/>
              </a:p>
            </p:txBody>
          </p:sp>
          <p:sp>
            <p:nvSpPr>
              <p:cNvPr id="306" name="Shape 306"/>
              <p:cNvSpPr/>
              <p:nvPr/>
            </p:nvSpPr>
            <p:spPr>
              <a:xfrm>
                <a:off x="0" y="167842"/>
                <a:ext cx="257408" cy="2573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9050" tIns="19050" rIns="19050" bIns="19050" numCol="1" anchor="ctr">
                <a:noAutofit/>
              </a:bodyPr>
              <a:lstStyle>
                <a:lvl1pPr marL="40640" marR="40640" algn="ctr">
                  <a:defRPr sz="1200">
                    <a:uFill>
                      <a:solidFill>
                        <a:srgbClr val="000000"/>
                      </a:solidFill>
                    </a:uFill>
                  </a:defRPr>
                </a:lvl1pPr>
              </a:lstStyle>
              <a:p>
                <a:r>
                  <a:t>Y</a:t>
                </a:r>
              </a:p>
            </p:txBody>
          </p:sp>
        </p:grpSp>
        <p:grpSp>
          <p:nvGrpSpPr>
            <p:cNvPr id="311" name="Group 311"/>
            <p:cNvGrpSpPr/>
            <p:nvPr/>
          </p:nvGrpSpPr>
          <p:grpSpPr>
            <a:xfrm>
              <a:off x="996016" y="0"/>
              <a:ext cx="257409" cy="597750"/>
              <a:chOff x="0" y="0"/>
              <a:chExt cx="257407" cy="597749"/>
            </a:xfrm>
          </p:grpSpPr>
          <p:sp>
            <p:nvSpPr>
              <p:cNvPr id="308" name="Shape 308"/>
              <p:cNvSpPr/>
              <p:nvPr/>
            </p:nvSpPr>
            <p:spPr>
              <a:xfrm flipV="1">
                <a:off x="128703" y="0"/>
                <a:ext cx="1" cy="597750"/>
              </a:xfrm>
              <a:prstGeom prst="line">
                <a:avLst/>
              </a:prstGeom>
              <a:noFill/>
              <a:ln w="12700" cap="flat">
                <a:solidFill>
                  <a:srgbClr val="000000"/>
                </a:solidFill>
                <a:prstDash val="solid"/>
                <a:miter lim="400000"/>
                <a:headEnd type="arrow" w="med" len="med"/>
              </a:ln>
              <a:effectLst/>
            </p:spPr>
            <p:txBody>
              <a:bodyPr wrap="square" lIns="19050" tIns="19050" rIns="19050" bIns="19050" numCol="1" anchor="ctr">
                <a:noAutofit/>
              </a:bodyPr>
              <a:lstStyle/>
              <a:p>
                <a:pPr algn="ctr" defTabSz="412750">
                  <a:defRPr sz="1600" b="0">
                    <a:latin typeface="Helvetica Light"/>
                    <a:ea typeface="Helvetica Light"/>
                    <a:cs typeface="Helvetica Light"/>
                    <a:sym typeface="Helvetica Light"/>
                  </a:defRPr>
                </a:pPr>
                <a:endParaRPr/>
              </a:p>
            </p:txBody>
          </p:sp>
          <p:sp>
            <p:nvSpPr>
              <p:cNvPr id="309" name="Shape 309"/>
              <p:cNvSpPr/>
              <p:nvPr/>
            </p:nvSpPr>
            <p:spPr>
              <a:xfrm>
                <a:off x="4278" y="172861"/>
                <a:ext cx="248852" cy="248852"/>
              </a:xfrm>
              <a:prstGeom prst="ellipse">
                <a:avLst/>
              </a:prstGeom>
              <a:solidFill>
                <a:schemeClr val="accent3">
                  <a:lumOff val="44000"/>
                </a:schemeClr>
              </a:solidFill>
              <a:ln w="12700" cap="flat">
                <a:solidFill>
                  <a:srgbClr val="000000"/>
                </a:solidFill>
                <a:prstDash val="solid"/>
                <a:miter lim="400000"/>
              </a:ln>
              <a:effectLst/>
            </p:spPr>
            <p:txBody>
              <a:bodyPr wrap="square" lIns="19050" tIns="19050" rIns="19050" bIns="19050" numCol="1" anchor="ctr">
                <a:noAutofit/>
              </a:bodyPr>
              <a:lstStyle/>
              <a:p>
                <a:pPr algn="ctr" defTabSz="412750">
                  <a:defRPr sz="1600" b="0">
                    <a:latin typeface="Helvetica Light"/>
                    <a:ea typeface="Helvetica Light"/>
                    <a:cs typeface="Helvetica Light"/>
                    <a:sym typeface="Helvetica Light"/>
                  </a:defRPr>
                </a:pPr>
                <a:endParaRPr/>
              </a:p>
            </p:txBody>
          </p:sp>
          <p:sp>
            <p:nvSpPr>
              <p:cNvPr id="310" name="Shape 310"/>
              <p:cNvSpPr/>
              <p:nvPr/>
            </p:nvSpPr>
            <p:spPr>
              <a:xfrm>
                <a:off x="0" y="167842"/>
                <a:ext cx="257408" cy="2573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9050" tIns="19050" rIns="19050" bIns="19050" numCol="1" anchor="ctr">
                <a:noAutofit/>
              </a:bodyPr>
              <a:lstStyle>
                <a:lvl1pPr marL="40640" marR="40640" algn="ctr">
                  <a:defRPr sz="1200">
                    <a:uFill>
                      <a:solidFill>
                        <a:srgbClr val="000000"/>
                      </a:solidFill>
                    </a:uFill>
                  </a:defRPr>
                </a:lvl1pPr>
              </a:lstStyle>
              <a:p>
                <a:r>
                  <a:t>N</a:t>
                </a:r>
              </a:p>
            </p:txBody>
          </p:sp>
        </p:grpSp>
      </p:grpSp>
      <p:grpSp>
        <p:nvGrpSpPr>
          <p:cNvPr id="316" name="Group 316"/>
          <p:cNvGrpSpPr/>
          <p:nvPr/>
        </p:nvGrpSpPr>
        <p:grpSpPr>
          <a:xfrm>
            <a:off x="7568190" y="4777456"/>
            <a:ext cx="257409" cy="597750"/>
            <a:chOff x="0" y="0"/>
            <a:chExt cx="257407" cy="597749"/>
          </a:xfrm>
        </p:grpSpPr>
        <p:sp>
          <p:nvSpPr>
            <p:cNvPr id="313" name="Shape 313"/>
            <p:cNvSpPr/>
            <p:nvPr/>
          </p:nvSpPr>
          <p:spPr>
            <a:xfrm flipV="1">
              <a:off x="128703" y="0"/>
              <a:ext cx="1" cy="597750"/>
            </a:xfrm>
            <a:prstGeom prst="line">
              <a:avLst/>
            </a:prstGeom>
            <a:noFill/>
            <a:ln w="12700" cap="flat">
              <a:solidFill>
                <a:srgbClr val="000000"/>
              </a:solidFill>
              <a:prstDash val="solid"/>
              <a:miter lim="400000"/>
              <a:headEnd type="arrow" w="med" len="med"/>
            </a:ln>
            <a:effectLst/>
          </p:spPr>
          <p:txBody>
            <a:bodyPr wrap="square" lIns="19050" tIns="19050" rIns="19050" bIns="19050" numCol="1" anchor="ctr">
              <a:noAutofit/>
            </a:bodyPr>
            <a:lstStyle/>
            <a:p>
              <a:pPr algn="ctr" defTabSz="412750">
                <a:defRPr sz="1600" b="0">
                  <a:latin typeface="Helvetica Light"/>
                  <a:ea typeface="Helvetica Light"/>
                  <a:cs typeface="Helvetica Light"/>
                  <a:sym typeface="Helvetica Light"/>
                </a:defRPr>
              </a:pPr>
              <a:endParaRPr/>
            </a:p>
          </p:txBody>
        </p:sp>
        <p:sp>
          <p:nvSpPr>
            <p:cNvPr id="314" name="Shape 314"/>
            <p:cNvSpPr/>
            <p:nvPr/>
          </p:nvSpPr>
          <p:spPr>
            <a:xfrm>
              <a:off x="4278" y="172861"/>
              <a:ext cx="248852" cy="248852"/>
            </a:xfrm>
            <a:prstGeom prst="ellipse">
              <a:avLst/>
            </a:prstGeom>
            <a:solidFill>
              <a:schemeClr val="accent3">
                <a:lumOff val="44000"/>
              </a:schemeClr>
            </a:solidFill>
            <a:ln w="12700" cap="flat">
              <a:solidFill>
                <a:srgbClr val="000000"/>
              </a:solidFill>
              <a:prstDash val="solid"/>
              <a:miter lim="400000"/>
            </a:ln>
            <a:effectLst/>
          </p:spPr>
          <p:txBody>
            <a:bodyPr wrap="square" lIns="19050" tIns="19050" rIns="19050" bIns="19050" numCol="1" anchor="ctr">
              <a:noAutofit/>
            </a:bodyPr>
            <a:lstStyle/>
            <a:p>
              <a:pPr algn="ctr" defTabSz="412750">
                <a:defRPr sz="1600" b="0">
                  <a:latin typeface="Helvetica Light"/>
                  <a:ea typeface="Helvetica Light"/>
                  <a:cs typeface="Helvetica Light"/>
                  <a:sym typeface="Helvetica Light"/>
                </a:defRPr>
              </a:pPr>
              <a:endParaRPr/>
            </a:p>
          </p:txBody>
        </p:sp>
        <p:sp>
          <p:nvSpPr>
            <p:cNvPr id="315" name="Shape 315"/>
            <p:cNvSpPr/>
            <p:nvPr/>
          </p:nvSpPr>
          <p:spPr>
            <a:xfrm>
              <a:off x="0" y="167842"/>
              <a:ext cx="257408" cy="2573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9050" tIns="19050" rIns="19050" bIns="19050" numCol="1" anchor="ctr">
              <a:noAutofit/>
            </a:bodyPr>
            <a:lstStyle>
              <a:lvl1pPr marL="40640" marR="40640" algn="ctr">
                <a:defRPr sz="1200">
                  <a:uFill>
                    <a:solidFill>
                      <a:srgbClr val="000000"/>
                    </a:solidFill>
                  </a:uFill>
                </a:defRPr>
              </a:lvl1pPr>
            </a:lstStyle>
            <a:p>
              <a:r>
                <a:t>Y</a:t>
              </a:r>
            </a:p>
          </p:txBody>
        </p:sp>
      </p:grpSp>
      <p:grpSp>
        <p:nvGrpSpPr>
          <p:cNvPr id="320" name="Group 320"/>
          <p:cNvGrpSpPr/>
          <p:nvPr/>
        </p:nvGrpSpPr>
        <p:grpSpPr>
          <a:xfrm>
            <a:off x="6572174" y="4777456"/>
            <a:ext cx="257408" cy="597750"/>
            <a:chOff x="0" y="0"/>
            <a:chExt cx="257407" cy="597749"/>
          </a:xfrm>
        </p:grpSpPr>
        <p:sp>
          <p:nvSpPr>
            <p:cNvPr id="317" name="Shape 317"/>
            <p:cNvSpPr/>
            <p:nvPr/>
          </p:nvSpPr>
          <p:spPr>
            <a:xfrm flipV="1">
              <a:off x="128703" y="0"/>
              <a:ext cx="1" cy="597750"/>
            </a:xfrm>
            <a:prstGeom prst="line">
              <a:avLst/>
            </a:prstGeom>
            <a:noFill/>
            <a:ln w="12700" cap="flat">
              <a:solidFill>
                <a:srgbClr val="000000"/>
              </a:solidFill>
              <a:prstDash val="solid"/>
              <a:miter lim="400000"/>
              <a:headEnd type="arrow" w="med" len="med"/>
            </a:ln>
            <a:effectLst/>
          </p:spPr>
          <p:txBody>
            <a:bodyPr wrap="square" lIns="19050" tIns="19050" rIns="19050" bIns="19050" numCol="1" anchor="ctr">
              <a:noAutofit/>
            </a:bodyPr>
            <a:lstStyle/>
            <a:p>
              <a:pPr algn="ctr" defTabSz="412750">
                <a:defRPr sz="1600" b="0">
                  <a:latin typeface="Helvetica Light"/>
                  <a:ea typeface="Helvetica Light"/>
                  <a:cs typeface="Helvetica Light"/>
                  <a:sym typeface="Helvetica Light"/>
                </a:defRPr>
              </a:pPr>
              <a:endParaRPr/>
            </a:p>
          </p:txBody>
        </p:sp>
        <p:sp>
          <p:nvSpPr>
            <p:cNvPr id="318" name="Shape 318"/>
            <p:cNvSpPr/>
            <p:nvPr/>
          </p:nvSpPr>
          <p:spPr>
            <a:xfrm>
              <a:off x="4278" y="172861"/>
              <a:ext cx="248852" cy="248852"/>
            </a:xfrm>
            <a:prstGeom prst="ellipse">
              <a:avLst/>
            </a:prstGeom>
            <a:solidFill>
              <a:schemeClr val="accent3">
                <a:lumOff val="44000"/>
              </a:schemeClr>
            </a:solidFill>
            <a:ln w="12700" cap="flat">
              <a:solidFill>
                <a:srgbClr val="000000"/>
              </a:solidFill>
              <a:prstDash val="solid"/>
              <a:miter lim="400000"/>
            </a:ln>
            <a:effectLst/>
          </p:spPr>
          <p:txBody>
            <a:bodyPr wrap="square" lIns="19050" tIns="19050" rIns="19050" bIns="19050" numCol="1" anchor="ctr">
              <a:noAutofit/>
            </a:bodyPr>
            <a:lstStyle/>
            <a:p>
              <a:pPr algn="ctr" defTabSz="412750">
                <a:defRPr sz="1600" b="0">
                  <a:latin typeface="Helvetica Light"/>
                  <a:ea typeface="Helvetica Light"/>
                  <a:cs typeface="Helvetica Light"/>
                  <a:sym typeface="Helvetica Light"/>
                </a:defRPr>
              </a:pPr>
              <a:endParaRPr/>
            </a:p>
          </p:txBody>
        </p:sp>
        <p:sp>
          <p:nvSpPr>
            <p:cNvPr id="319" name="Shape 319"/>
            <p:cNvSpPr/>
            <p:nvPr/>
          </p:nvSpPr>
          <p:spPr>
            <a:xfrm>
              <a:off x="0" y="167842"/>
              <a:ext cx="257408" cy="2573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9050" tIns="19050" rIns="19050" bIns="19050" numCol="1" anchor="ctr">
              <a:noAutofit/>
            </a:bodyPr>
            <a:lstStyle>
              <a:lvl1pPr marL="40640" marR="40640" algn="ctr">
                <a:defRPr sz="1200">
                  <a:uFill>
                    <a:solidFill>
                      <a:srgbClr val="000000"/>
                    </a:solidFill>
                  </a:uFill>
                </a:defRPr>
              </a:lvl1pPr>
            </a:lstStyle>
            <a:p>
              <a:r>
                <a:t>N</a:t>
              </a:r>
            </a:p>
          </p:txBody>
        </p:sp>
      </p:grpSp>
      <p:grpSp>
        <p:nvGrpSpPr>
          <p:cNvPr id="324" name="Group 324"/>
          <p:cNvGrpSpPr/>
          <p:nvPr/>
        </p:nvGrpSpPr>
        <p:grpSpPr>
          <a:xfrm>
            <a:off x="4467368" y="3357203"/>
            <a:ext cx="257409" cy="597751"/>
            <a:chOff x="0" y="0"/>
            <a:chExt cx="257407" cy="597749"/>
          </a:xfrm>
        </p:grpSpPr>
        <p:sp>
          <p:nvSpPr>
            <p:cNvPr id="321" name="Shape 321"/>
            <p:cNvSpPr/>
            <p:nvPr/>
          </p:nvSpPr>
          <p:spPr>
            <a:xfrm flipV="1">
              <a:off x="128703" y="0"/>
              <a:ext cx="1" cy="597750"/>
            </a:xfrm>
            <a:prstGeom prst="line">
              <a:avLst/>
            </a:prstGeom>
            <a:noFill/>
            <a:ln w="12700" cap="flat">
              <a:solidFill>
                <a:srgbClr val="000000"/>
              </a:solidFill>
              <a:prstDash val="solid"/>
              <a:miter lim="400000"/>
              <a:headEnd type="arrow" w="med" len="med"/>
            </a:ln>
            <a:effectLst/>
          </p:spPr>
          <p:txBody>
            <a:bodyPr wrap="square" lIns="19050" tIns="19050" rIns="19050" bIns="19050" numCol="1" anchor="ctr">
              <a:noAutofit/>
            </a:bodyPr>
            <a:lstStyle/>
            <a:p>
              <a:pPr algn="ctr" defTabSz="412750">
                <a:defRPr sz="1600" b="0">
                  <a:latin typeface="Helvetica Light"/>
                  <a:ea typeface="Helvetica Light"/>
                  <a:cs typeface="Helvetica Light"/>
                  <a:sym typeface="Helvetica Light"/>
                </a:defRPr>
              </a:pPr>
              <a:endParaRPr/>
            </a:p>
          </p:txBody>
        </p:sp>
        <p:sp>
          <p:nvSpPr>
            <p:cNvPr id="322" name="Shape 322"/>
            <p:cNvSpPr/>
            <p:nvPr/>
          </p:nvSpPr>
          <p:spPr>
            <a:xfrm>
              <a:off x="4278" y="172861"/>
              <a:ext cx="248852" cy="248852"/>
            </a:xfrm>
            <a:prstGeom prst="ellipse">
              <a:avLst/>
            </a:prstGeom>
            <a:solidFill>
              <a:schemeClr val="accent3">
                <a:lumOff val="44000"/>
              </a:schemeClr>
            </a:solidFill>
            <a:ln w="12700" cap="flat">
              <a:solidFill>
                <a:srgbClr val="000000"/>
              </a:solidFill>
              <a:prstDash val="solid"/>
              <a:miter lim="400000"/>
            </a:ln>
            <a:effectLst/>
          </p:spPr>
          <p:txBody>
            <a:bodyPr wrap="square" lIns="19050" tIns="19050" rIns="19050" bIns="19050" numCol="1" anchor="ctr">
              <a:noAutofit/>
            </a:bodyPr>
            <a:lstStyle/>
            <a:p>
              <a:pPr algn="ctr" defTabSz="412750">
                <a:defRPr sz="1600" b="0">
                  <a:latin typeface="Helvetica Light"/>
                  <a:ea typeface="Helvetica Light"/>
                  <a:cs typeface="Helvetica Light"/>
                  <a:sym typeface="Helvetica Light"/>
                </a:defRPr>
              </a:pPr>
              <a:endParaRPr/>
            </a:p>
          </p:txBody>
        </p:sp>
        <p:sp>
          <p:nvSpPr>
            <p:cNvPr id="323" name="Shape 323"/>
            <p:cNvSpPr/>
            <p:nvPr/>
          </p:nvSpPr>
          <p:spPr>
            <a:xfrm>
              <a:off x="0" y="167842"/>
              <a:ext cx="257408" cy="2573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9050" tIns="19050" rIns="19050" bIns="19050" numCol="1" anchor="ctr">
              <a:noAutofit/>
            </a:bodyPr>
            <a:lstStyle>
              <a:lvl1pPr marL="40640" marR="40640" algn="ctr">
                <a:defRPr sz="1200">
                  <a:uFill>
                    <a:solidFill>
                      <a:srgbClr val="000000"/>
                    </a:solidFill>
                  </a:uFill>
                </a:defRPr>
              </a:lvl1pPr>
            </a:lstStyle>
            <a:p>
              <a:r>
                <a:rPr lang="en-GB" dirty="0" smtClean="0"/>
                <a:t>Y</a:t>
              </a:r>
              <a:endParaRPr dirty="0"/>
            </a:p>
          </p:txBody>
        </p:sp>
      </p:grpSp>
      <p:grpSp>
        <p:nvGrpSpPr>
          <p:cNvPr id="328" name="Group 328"/>
          <p:cNvGrpSpPr/>
          <p:nvPr/>
        </p:nvGrpSpPr>
        <p:grpSpPr>
          <a:xfrm>
            <a:off x="4467368" y="1917889"/>
            <a:ext cx="257409" cy="597750"/>
            <a:chOff x="0" y="0"/>
            <a:chExt cx="257407" cy="597749"/>
          </a:xfrm>
        </p:grpSpPr>
        <p:sp>
          <p:nvSpPr>
            <p:cNvPr id="325" name="Shape 325"/>
            <p:cNvSpPr/>
            <p:nvPr/>
          </p:nvSpPr>
          <p:spPr>
            <a:xfrm flipV="1">
              <a:off x="128703" y="0"/>
              <a:ext cx="1" cy="597750"/>
            </a:xfrm>
            <a:prstGeom prst="line">
              <a:avLst/>
            </a:prstGeom>
            <a:noFill/>
            <a:ln w="12700" cap="flat">
              <a:solidFill>
                <a:srgbClr val="000000"/>
              </a:solidFill>
              <a:prstDash val="solid"/>
              <a:miter lim="400000"/>
              <a:headEnd type="arrow" w="med" len="med"/>
            </a:ln>
            <a:effectLst/>
          </p:spPr>
          <p:txBody>
            <a:bodyPr wrap="square" lIns="19050" tIns="19050" rIns="19050" bIns="19050" numCol="1" anchor="ctr">
              <a:noAutofit/>
            </a:bodyPr>
            <a:lstStyle/>
            <a:p>
              <a:pPr algn="ctr" defTabSz="412750">
                <a:defRPr sz="1600" b="0">
                  <a:latin typeface="Helvetica Light"/>
                  <a:ea typeface="Helvetica Light"/>
                  <a:cs typeface="Helvetica Light"/>
                  <a:sym typeface="Helvetica Light"/>
                </a:defRPr>
              </a:pPr>
              <a:endParaRPr/>
            </a:p>
          </p:txBody>
        </p:sp>
        <p:sp>
          <p:nvSpPr>
            <p:cNvPr id="326" name="Shape 326"/>
            <p:cNvSpPr/>
            <p:nvPr/>
          </p:nvSpPr>
          <p:spPr>
            <a:xfrm>
              <a:off x="4278" y="172861"/>
              <a:ext cx="248852" cy="248852"/>
            </a:xfrm>
            <a:prstGeom prst="ellipse">
              <a:avLst/>
            </a:prstGeom>
            <a:solidFill>
              <a:schemeClr val="accent3">
                <a:lumOff val="44000"/>
              </a:schemeClr>
            </a:solidFill>
            <a:ln w="12700" cap="flat">
              <a:solidFill>
                <a:srgbClr val="000000"/>
              </a:solidFill>
              <a:prstDash val="solid"/>
              <a:miter lim="400000"/>
            </a:ln>
            <a:effectLst/>
          </p:spPr>
          <p:txBody>
            <a:bodyPr wrap="square" lIns="19050" tIns="19050" rIns="19050" bIns="19050" numCol="1" anchor="ctr">
              <a:noAutofit/>
            </a:bodyPr>
            <a:lstStyle/>
            <a:p>
              <a:pPr algn="ctr" defTabSz="412750">
                <a:defRPr sz="1600" b="0">
                  <a:latin typeface="Helvetica Light"/>
                  <a:ea typeface="Helvetica Light"/>
                  <a:cs typeface="Helvetica Light"/>
                  <a:sym typeface="Helvetica Light"/>
                </a:defRPr>
              </a:pPr>
              <a:endParaRPr/>
            </a:p>
          </p:txBody>
        </p:sp>
        <p:sp>
          <p:nvSpPr>
            <p:cNvPr id="327" name="Shape 327"/>
            <p:cNvSpPr/>
            <p:nvPr/>
          </p:nvSpPr>
          <p:spPr>
            <a:xfrm>
              <a:off x="0" y="167842"/>
              <a:ext cx="257408" cy="2573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9050" tIns="19050" rIns="19050" bIns="19050" numCol="1" anchor="ctr">
              <a:noAutofit/>
            </a:bodyPr>
            <a:lstStyle>
              <a:lvl1pPr marL="40640" marR="40640" algn="ctr">
                <a:defRPr sz="1200">
                  <a:uFill>
                    <a:solidFill>
                      <a:srgbClr val="000000"/>
                    </a:solidFill>
                  </a:uFill>
                </a:defRPr>
              </a:lvl1pPr>
            </a:lstStyle>
            <a:p>
              <a:r>
                <a:t>N</a:t>
              </a:r>
            </a:p>
          </p:txBody>
        </p:sp>
      </p:grpSp>
      <p:sp>
        <p:nvSpPr>
          <p:cNvPr id="329" name="Shape 329"/>
          <p:cNvSpPr/>
          <p:nvPr/>
        </p:nvSpPr>
        <p:spPr>
          <a:xfrm flipV="1">
            <a:off x="2991549" y="4385966"/>
            <a:ext cx="671958" cy="1"/>
          </a:xfrm>
          <a:prstGeom prst="line">
            <a:avLst/>
          </a:prstGeom>
          <a:ln w="12700">
            <a:solidFill>
              <a:srgbClr val="000000"/>
            </a:solidFill>
            <a:miter lim="400000"/>
            <a:headEnd type="arrow"/>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grpSp>
        <p:nvGrpSpPr>
          <p:cNvPr id="332" name="Group 332"/>
          <p:cNvGrpSpPr/>
          <p:nvPr/>
        </p:nvGrpSpPr>
        <p:grpSpPr>
          <a:xfrm>
            <a:off x="3227670" y="4252365"/>
            <a:ext cx="257408" cy="257372"/>
            <a:chOff x="0" y="167842"/>
            <a:chExt cx="257407" cy="257370"/>
          </a:xfrm>
        </p:grpSpPr>
        <p:sp>
          <p:nvSpPr>
            <p:cNvPr id="330" name="Shape 330"/>
            <p:cNvSpPr/>
            <p:nvPr/>
          </p:nvSpPr>
          <p:spPr>
            <a:xfrm>
              <a:off x="4278" y="172861"/>
              <a:ext cx="248852" cy="248852"/>
            </a:xfrm>
            <a:prstGeom prst="ellipse">
              <a:avLst/>
            </a:prstGeom>
            <a:solidFill>
              <a:schemeClr val="accent3">
                <a:lumOff val="44000"/>
              </a:schemeClr>
            </a:solidFill>
            <a:ln w="12700" cap="flat">
              <a:solidFill>
                <a:srgbClr val="000000"/>
              </a:solidFill>
              <a:prstDash val="solid"/>
              <a:miter lim="400000"/>
            </a:ln>
            <a:effectLst/>
          </p:spPr>
          <p:txBody>
            <a:bodyPr wrap="square" lIns="19050" tIns="19050" rIns="19050" bIns="19050" numCol="1" anchor="ctr">
              <a:noAutofit/>
            </a:bodyPr>
            <a:lstStyle/>
            <a:p>
              <a:pPr algn="ctr" defTabSz="412750">
                <a:defRPr sz="1600" b="0">
                  <a:latin typeface="Helvetica Light"/>
                  <a:ea typeface="Helvetica Light"/>
                  <a:cs typeface="Helvetica Light"/>
                  <a:sym typeface="Helvetica Light"/>
                </a:defRPr>
              </a:pPr>
              <a:endParaRPr/>
            </a:p>
          </p:txBody>
        </p:sp>
        <p:sp>
          <p:nvSpPr>
            <p:cNvPr id="331" name="Shape 331"/>
            <p:cNvSpPr/>
            <p:nvPr/>
          </p:nvSpPr>
          <p:spPr>
            <a:xfrm>
              <a:off x="0" y="167842"/>
              <a:ext cx="257408" cy="2573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9050" tIns="19050" rIns="19050" bIns="19050" numCol="1" anchor="ctr">
              <a:noAutofit/>
            </a:bodyPr>
            <a:lstStyle>
              <a:lvl1pPr marL="40640" marR="40640" algn="ctr">
                <a:defRPr sz="1200">
                  <a:uFill>
                    <a:solidFill>
                      <a:srgbClr val="000000"/>
                    </a:solidFill>
                  </a:uFill>
                </a:defRPr>
              </a:lvl1pPr>
            </a:lstStyle>
            <a:p>
              <a:r>
                <a:t>N</a:t>
              </a:r>
            </a:p>
          </p:txBody>
        </p:sp>
      </p:grpSp>
      <p:grpSp>
        <p:nvGrpSpPr>
          <p:cNvPr id="337" name="Group 337"/>
          <p:cNvGrpSpPr/>
          <p:nvPr/>
        </p:nvGrpSpPr>
        <p:grpSpPr>
          <a:xfrm>
            <a:off x="5515938" y="4252365"/>
            <a:ext cx="671958" cy="257372"/>
            <a:chOff x="0" y="0"/>
            <a:chExt cx="671956" cy="257370"/>
          </a:xfrm>
        </p:grpSpPr>
        <p:sp>
          <p:nvSpPr>
            <p:cNvPr id="333" name="Shape 333"/>
            <p:cNvSpPr/>
            <p:nvPr/>
          </p:nvSpPr>
          <p:spPr>
            <a:xfrm flipH="1" flipV="1">
              <a:off x="-1" y="133600"/>
              <a:ext cx="671958" cy="1"/>
            </a:xfrm>
            <a:prstGeom prst="line">
              <a:avLst/>
            </a:prstGeom>
            <a:noFill/>
            <a:ln w="12700" cap="flat">
              <a:solidFill>
                <a:srgbClr val="000000"/>
              </a:solidFill>
              <a:prstDash val="solid"/>
              <a:miter lim="400000"/>
              <a:headEnd type="arrow" w="med" len="med"/>
            </a:ln>
            <a:effectLst/>
          </p:spPr>
          <p:txBody>
            <a:bodyPr wrap="square" lIns="19050" tIns="19050" rIns="19050" bIns="19050" numCol="1" anchor="ctr">
              <a:noAutofit/>
            </a:bodyPr>
            <a:lstStyle/>
            <a:p>
              <a:pPr algn="ctr" defTabSz="412750">
                <a:defRPr sz="1600" b="0">
                  <a:latin typeface="Helvetica Light"/>
                  <a:ea typeface="Helvetica Light"/>
                  <a:cs typeface="Helvetica Light"/>
                  <a:sym typeface="Helvetica Light"/>
                </a:defRPr>
              </a:pPr>
              <a:endParaRPr/>
            </a:p>
          </p:txBody>
        </p:sp>
        <p:grpSp>
          <p:nvGrpSpPr>
            <p:cNvPr id="336" name="Group 336"/>
            <p:cNvGrpSpPr/>
            <p:nvPr/>
          </p:nvGrpSpPr>
          <p:grpSpPr>
            <a:xfrm>
              <a:off x="173246" y="0"/>
              <a:ext cx="257409" cy="257371"/>
              <a:chOff x="0" y="167842"/>
              <a:chExt cx="257407" cy="257370"/>
            </a:xfrm>
          </p:grpSpPr>
          <p:sp>
            <p:nvSpPr>
              <p:cNvPr id="334" name="Shape 334"/>
              <p:cNvSpPr/>
              <p:nvPr/>
            </p:nvSpPr>
            <p:spPr>
              <a:xfrm>
                <a:off x="4278" y="172861"/>
                <a:ext cx="248852" cy="248852"/>
              </a:xfrm>
              <a:prstGeom prst="ellipse">
                <a:avLst/>
              </a:prstGeom>
              <a:solidFill>
                <a:schemeClr val="accent3">
                  <a:lumOff val="44000"/>
                </a:schemeClr>
              </a:solidFill>
              <a:ln w="12700" cap="flat">
                <a:solidFill>
                  <a:srgbClr val="000000"/>
                </a:solidFill>
                <a:prstDash val="solid"/>
                <a:miter lim="400000"/>
              </a:ln>
              <a:effectLst/>
            </p:spPr>
            <p:txBody>
              <a:bodyPr wrap="square" lIns="19050" tIns="19050" rIns="19050" bIns="19050" numCol="1" anchor="ctr">
                <a:noAutofit/>
              </a:bodyPr>
              <a:lstStyle/>
              <a:p>
                <a:pPr algn="ctr" defTabSz="412750">
                  <a:defRPr sz="1600" b="0">
                    <a:latin typeface="Helvetica Light"/>
                    <a:ea typeface="Helvetica Light"/>
                    <a:cs typeface="Helvetica Light"/>
                    <a:sym typeface="Helvetica Light"/>
                  </a:defRPr>
                </a:pPr>
                <a:endParaRPr/>
              </a:p>
            </p:txBody>
          </p:sp>
          <p:sp>
            <p:nvSpPr>
              <p:cNvPr id="335" name="Shape 335"/>
              <p:cNvSpPr/>
              <p:nvPr/>
            </p:nvSpPr>
            <p:spPr>
              <a:xfrm>
                <a:off x="0" y="167842"/>
                <a:ext cx="257408" cy="2573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9050" tIns="19050" rIns="19050" bIns="19050" numCol="1" anchor="ctr">
                <a:noAutofit/>
              </a:bodyPr>
              <a:lstStyle>
                <a:lvl1pPr marL="40640" marR="40640" algn="ctr">
                  <a:defRPr sz="1200">
                    <a:uFill>
                      <a:solidFill>
                        <a:srgbClr val="000000"/>
                      </a:solidFill>
                    </a:uFill>
                  </a:defRPr>
                </a:lvl1pPr>
              </a:lstStyle>
              <a:p>
                <a:r>
                  <a:t>Y</a:t>
                </a:r>
              </a:p>
            </p:txBody>
          </p:sp>
        </p:grpSp>
      </p:grpSp>
      <p:grpSp>
        <p:nvGrpSpPr>
          <p:cNvPr id="342" name="Group 342"/>
          <p:cNvGrpSpPr/>
          <p:nvPr/>
        </p:nvGrpSpPr>
        <p:grpSpPr>
          <a:xfrm>
            <a:off x="5706438" y="2814085"/>
            <a:ext cx="671958" cy="257372"/>
            <a:chOff x="0" y="0"/>
            <a:chExt cx="671956" cy="257370"/>
          </a:xfrm>
        </p:grpSpPr>
        <p:sp>
          <p:nvSpPr>
            <p:cNvPr id="338" name="Shape 338"/>
            <p:cNvSpPr/>
            <p:nvPr/>
          </p:nvSpPr>
          <p:spPr>
            <a:xfrm flipH="1" flipV="1">
              <a:off x="-1" y="133600"/>
              <a:ext cx="671958" cy="1"/>
            </a:xfrm>
            <a:prstGeom prst="line">
              <a:avLst/>
            </a:prstGeom>
            <a:noFill/>
            <a:ln w="12700" cap="flat">
              <a:solidFill>
                <a:srgbClr val="000000"/>
              </a:solidFill>
              <a:prstDash val="solid"/>
              <a:miter lim="400000"/>
              <a:headEnd type="arrow" w="med" len="med"/>
            </a:ln>
            <a:effectLst/>
          </p:spPr>
          <p:txBody>
            <a:bodyPr wrap="square" lIns="19050" tIns="19050" rIns="19050" bIns="19050" numCol="1" anchor="ctr">
              <a:noAutofit/>
            </a:bodyPr>
            <a:lstStyle/>
            <a:p>
              <a:pPr algn="ctr" defTabSz="412750">
                <a:defRPr sz="1600" b="0">
                  <a:latin typeface="Helvetica Light"/>
                  <a:ea typeface="Helvetica Light"/>
                  <a:cs typeface="Helvetica Light"/>
                  <a:sym typeface="Helvetica Light"/>
                </a:defRPr>
              </a:pPr>
              <a:endParaRPr/>
            </a:p>
          </p:txBody>
        </p:sp>
        <p:grpSp>
          <p:nvGrpSpPr>
            <p:cNvPr id="341" name="Group 341"/>
            <p:cNvGrpSpPr/>
            <p:nvPr/>
          </p:nvGrpSpPr>
          <p:grpSpPr>
            <a:xfrm>
              <a:off x="173246" y="0"/>
              <a:ext cx="257409" cy="257371"/>
              <a:chOff x="0" y="167842"/>
              <a:chExt cx="257407" cy="257370"/>
            </a:xfrm>
          </p:grpSpPr>
          <p:sp>
            <p:nvSpPr>
              <p:cNvPr id="339" name="Shape 339"/>
              <p:cNvSpPr/>
              <p:nvPr/>
            </p:nvSpPr>
            <p:spPr>
              <a:xfrm>
                <a:off x="4278" y="172861"/>
                <a:ext cx="248852" cy="248852"/>
              </a:xfrm>
              <a:prstGeom prst="ellipse">
                <a:avLst/>
              </a:prstGeom>
              <a:solidFill>
                <a:schemeClr val="accent3">
                  <a:lumOff val="44000"/>
                </a:schemeClr>
              </a:solidFill>
              <a:ln w="12700" cap="flat">
                <a:solidFill>
                  <a:srgbClr val="000000"/>
                </a:solidFill>
                <a:prstDash val="solid"/>
                <a:miter lim="400000"/>
              </a:ln>
              <a:effectLst/>
            </p:spPr>
            <p:txBody>
              <a:bodyPr wrap="square" lIns="19050" tIns="19050" rIns="19050" bIns="19050" numCol="1" anchor="ctr">
                <a:noAutofit/>
              </a:bodyPr>
              <a:lstStyle/>
              <a:p>
                <a:pPr algn="ctr" defTabSz="412750">
                  <a:defRPr sz="1600" b="0">
                    <a:latin typeface="Helvetica Light"/>
                    <a:ea typeface="Helvetica Light"/>
                    <a:cs typeface="Helvetica Light"/>
                    <a:sym typeface="Helvetica Light"/>
                  </a:defRPr>
                </a:pPr>
                <a:endParaRPr/>
              </a:p>
            </p:txBody>
          </p:sp>
          <p:sp>
            <p:nvSpPr>
              <p:cNvPr id="340" name="Shape 340"/>
              <p:cNvSpPr/>
              <p:nvPr/>
            </p:nvSpPr>
            <p:spPr>
              <a:xfrm>
                <a:off x="0" y="167842"/>
                <a:ext cx="257408" cy="2573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9050" tIns="19050" rIns="19050" bIns="19050" numCol="1" anchor="ctr">
                <a:noAutofit/>
              </a:bodyPr>
              <a:lstStyle>
                <a:lvl1pPr marL="40640" marR="40640" algn="ctr">
                  <a:defRPr sz="1200">
                    <a:uFill>
                      <a:solidFill>
                        <a:srgbClr val="000000"/>
                      </a:solidFill>
                    </a:uFill>
                  </a:defRPr>
                </a:lvl1pPr>
              </a:lstStyle>
              <a:p>
                <a:r>
                  <a:rPr lang="en-GB" dirty="0" smtClean="0"/>
                  <a:t>N</a:t>
                </a:r>
                <a:endParaRPr dirty="0"/>
              </a:p>
            </p:txBody>
          </p:sp>
        </p:grpSp>
      </p:grpSp>
      <p:grpSp>
        <p:nvGrpSpPr>
          <p:cNvPr id="347" name="Group 347"/>
          <p:cNvGrpSpPr/>
          <p:nvPr/>
        </p:nvGrpSpPr>
        <p:grpSpPr>
          <a:xfrm>
            <a:off x="5515938" y="1375806"/>
            <a:ext cx="671958" cy="257371"/>
            <a:chOff x="0" y="0"/>
            <a:chExt cx="671956" cy="257370"/>
          </a:xfrm>
        </p:grpSpPr>
        <p:sp>
          <p:nvSpPr>
            <p:cNvPr id="343" name="Shape 343"/>
            <p:cNvSpPr/>
            <p:nvPr/>
          </p:nvSpPr>
          <p:spPr>
            <a:xfrm flipH="1" flipV="1">
              <a:off x="-1" y="133600"/>
              <a:ext cx="671958" cy="1"/>
            </a:xfrm>
            <a:prstGeom prst="line">
              <a:avLst/>
            </a:prstGeom>
            <a:noFill/>
            <a:ln w="12700" cap="flat">
              <a:solidFill>
                <a:srgbClr val="000000"/>
              </a:solidFill>
              <a:prstDash val="solid"/>
              <a:miter lim="400000"/>
              <a:headEnd type="arrow" w="med" len="med"/>
            </a:ln>
            <a:effectLst/>
          </p:spPr>
          <p:txBody>
            <a:bodyPr wrap="square" lIns="19050" tIns="19050" rIns="19050" bIns="19050" numCol="1" anchor="ctr">
              <a:noAutofit/>
            </a:bodyPr>
            <a:lstStyle/>
            <a:p>
              <a:pPr algn="ctr" defTabSz="412750">
                <a:defRPr sz="1600" b="0">
                  <a:latin typeface="Helvetica Light"/>
                  <a:ea typeface="Helvetica Light"/>
                  <a:cs typeface="Helvetica Light"/>
                  <a:sym typeface="Helvetica Light"/>
                </a:defRPr>
              </a:pPr>
              <a:endParaRPr/>
            </a:p>
          </p:txBody>
        </p:sp>
        <p:grpSp>
          <p:nvGrpSpPr>
            <p:cNvPr id="346" name="Group 346"/>
            <p:cNvGrpSpPr/>
            <p:nvPr/>
          </p:nvGrpSpPr>
          <p:grpSpPr>
            <a:xfrm>
              <a:off x="173246" y="0"/>
              <a:ext cx="257409" cy="257371"/>
              <a:chOff x="0" y="167842"/>
              <a:chExt cx="257407" cy="257370"/>
            </a:xfrm>
          </p:grpSpPr>
          <p:sp>
            <p:nvSpPr>
              <p:cNvPr id="344" name="Shape 344"/>
              <p:cNvSpPr/>
              <p:nvPr/>
            </p:nvSpPr>
            <p:spPr>
              <a:xfrm>
                <a:off x="4278" y="172861"/>
                <a:ext cx="248852" cy="248852"/>
              </a:xfrm>
              <a:prstGeom prst="ellipse">
                <a:avLst/>
              </a:prstGeom>
              <a:solidFill>
                <a:schemeClr val="accent3">
                  <a:lumOff val="44000"/>
                </a:schemeClr>
              </a:solidFill>
              <a:ln w="12700" cap="flat">
                <a:solidFill>
                  <a:srgbClr val="000000"/>
                </a:solidFill>
                <a:prstDash val="solid"/>
                <a:miter lim="400000"/>
              </a:ln>
              <a:effectLst/>
            </p:spPr>
            <p:txBody>
              <a:bodyPr wrap="square" lIns="19050" tIns="19050" rIns="19050" bIns="19050" numCol="1" anchor="ctr">
                <a:noAutofit/>
              </a:bodyPr>
              <a:lstStyle/>
              <a:p>
                <a:pPr algn="ctr" defTabSz="412750">
                  <a:defRPr sz="1600" b="0">
                    <a:latin typeface="Helvetica Light"/>
                    <a:ea typeface="Helvetica Light"/>
                    <a:cs typeface="Helvetica Light"/>
                    <a:sym typeface="Helvetica Light"/>
                  </a:defRPr>
                </a:pPr>
                <a:endParaRPr/>
              </a:p>
            </p:txBody>
          </p:sp>
          <p:sp>
            <p:nvSpPr>
              <p:cNvPr id="345" name="Shape 345"/>
              <p:cNvSpPr/>
              <p:nvPr/>
            </p:nvSpPr>
            <p:spPr>
              <a:xfrm>
                <a:off x="0" y="167842"/>
                <a:ext cx="257408" cy="2573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9050" tIns="19050" rIns="19050" bIns="19050" numCol="1" anchor="ctr">
                <a:noAutofit/>
              </a:bodyPr>
              <a:lstStyle>
                <a:lvl1pPr marL="40640" marR="40640" algn="ctr">
                  <a:defRPr sz="1200">
                    <a:uFill>
                      <a:solidFill>
                        <a:srgbClr val="000000"/>
                      </a:solidFill>
                    </a:uFill>
                  </a:defRPr>
                </a:lvl1pPr>
              </a:lstStyle>
              <a:p>
                <a:r>
                  <a:t>Y</a:t>
                </a:r>
              </a:p>
            </p:txBody>
          </p:sp>
        </p:grpSp>
      </p:grpSp>
    </p:spTree>
    <p:extLst>
      <p:ext uri="{BB962C8B-B14F-4D97-AF65-F5344CB8AC3E}">
        <p14:creationId xmlns:p14="http://schemas.microsoft.com/office/powerpoint/2010/main" val="837803344"/>
      </p:ext>
    </p:extLst>
  </p:cSld>
  <p:clrMapOvr>
    <a:masterClrMapping/>
  </p:clrMapOvr>
  <p:transition xmlns:p14="http://schemas.microsoft.com/office/powerpoint/2010/mai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Performance </a:t>
            </a:r>
            <a:r>
              <a:rPr lang="en-US" dirty="0" err="1" smtClean="0"/>
              <a:t>Antipatterns</a:t>
            </a:r>
            <a:endParaRPr lang="en-US" dirty="0"/>
          </a:p>
        </p:txBody>
      </p:sp>
      <p:sp>
        <p:nvSpPr>
          <p:cNvPr id="3" name="Content Placeholder 2"/>
          <p:cNvSpPr>
            <a:spLocks noGrp="1"/>
          </p:cNvSpPr>
          <p:nvPr>
            <p:ph idx="1"/>
          </p:nvPr>
        </p:nvSpPr>
        <p:spPr/>
        <p:txBody>
          <a:bodyPr/>
          <a:lstStyle/>
          <a:p>
            <a:r>
              <a:rPr lang="en-US" dirty="0" smtClean="0"/>
              <a:t>UAT is my Desktop</a:t>
            </a:r>
          </a:p>
          <a:p>
            <a:pPr lvl="2"/>
            <a:endParaRPr lang="en-US" dirty="0" smtClean="0"/>
          </a:p>
          <a:p>
            <a:r>
              <a:rPr lang="en-US" dirty="0" smtClean="0"/>
              <a:t>PROD-like Data is Hard</a:t>
            </a:r>
          </a:p>
          <a:p>
            <a:pPr lvl="2"/>
            <a:endParaRPr lang="en-US" dirty="0" smtClean="0"/>
          </a:p>
          <a:p>
            <a:r>
              <a:rPr lang="en-US" dirty="0" smtClean="0"/>
              <a:t>Fiddle With Switches</a:t>
            </a:r>
          </a:p>
          <a:p>
            <a:pPr lvl="2"/>
            <a:endParaRPr lang="en-US" dirty="0" smtClean="0"/>
          </a:p>
          <a:p>
            <a:r>
              <a:rPr lang="en-US" dirty="0"/>
              <a:t>Tuning By </a:t>
            </a:r>
            <a:r>
              <a:rPr lang="en-US" dirty="0" smtClean="0"/>
              <a:t>Folklore</a:t>
            </a:r>
          </a:p>
          <a:p>
            <a:pPr lvl="2"/>
            <a:endParaRPr lang="en-US" dirty="0" smtClean="0"/>
          </a:p>
          <a:p>
            <a:r>
              <a:rPr lang="en-US" dirty="0" smtClean="0"/>
              <a:t>Blame Donkey</a:t>
            </a:r>
          </a:p>
          <a:p>
            <a:pPr lvl="2"/>
            <a:endParaRPr lang="en-US" dirty="0" smtClean="0"/>
          </a:p>
          <a:p>
            <a:r>
              <a:rPr lang="en-US" dirty="0" smtClean="0"/>
              <a:t>Reductionist Bias</a:t>
            </a:r>
          </a:p>
        </p:txBody>
      </p:sp>
    </p:spTree>
    <p:extLst>
      <p:ext uri="{BB962C8B-B14F-4D97-AF65-F5344CB8AC3E}">
        <p14:creationId xmlns:p14="http://schemas.microsoft.com/office/powerpoint/2010/main" val="41820428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UAT is my Desktop</a:t>
            </a:r>
            <a:endParaRPr lang="en-US" dirty="0"/>
          </a:p>
        </p:txBody>
      </p:sp>
      <p:pic>
        <p:nvPicPr>
          <p:cNvPr id="4" name="Content Placeholder 3" descr="uat_desktop.png"/>
          <p:cNvPicPr>
            <a:picLocks noGrp="1" noChangeAspect="1"/>
          </p:cNvPicPr>
          <p:nvPr>
            <p:ph idx="1"/>
          </p:nvPr>
        </p:nvPicPr>
        <p:blipFill>
          <a:blip r:embed="rId3">
            <a:extLst>
              <a:ext uri="{28A0092B-C50C-407E-A947-70E740481C1C}">
                <a14:useLocalDpi xmlns:a14="http://schemas.microsoft.com/office/drawing/2010/main" val="0"/>
              </a:ext>
            </a:extLst>
          </a:blip>
          <a:srcRect t="1483" b="1483"/>
          <a:stretch>
            <a:fillRect/>
          </a:stretch>
        </p:blipFill>
        <p:spPr/>
      </p:pic>
    </p:spTree>
    <p:extLst>
      <p:ext uri="{BB962C8B-B14F-4D97-AF65-F5344CB8AC3E}">
        <p14:creationId xmlns:p14="http://schemas.microsoft.com/office/powerpoint/2010/main" val="16127150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UAT is my Desktop</a:t>
            </a:r>
          </a:p>
        </p:txBody>
      </p:sp>
      <p:sp>
        <p:nvSpPr>
          <p:cNvPr id="3" name="Content Placeholder 2"/>
          <p:cNvSpPr>
            <a:spLocks noGrp="1"/>
          </p:cNvSpPr>
          <p:nvPr>
            <p:ph idx="1"/>
          </p:nvPr>
        </p:nvSpPr>
        <p:spPr/>
        <p:txBody>
          <a:bodyPr/>
          <a:lstStyle/>
          <a:p>
            <a:r>
              <a:rPr lang="en-US" dirty="0"/>
              <a:t>UAT environment differs significantly from PROD</a:t>
            </a:r>
          </a:p>
          <a:p>
            <a:pPr lvl="2"/>
            <a:r>
              <a:rPr lang="en-US" dirty="0"/>
              <a:t>"A full-size UAT environment would be too </a:t>
            </a:r>
            <a:r>
              <a:rPr lang="en-US" dirty="0" smtClean="0"/>
              <a:t>expensive”</a:t>
            </a:r>
          </a:p>
          <a:p>
            <a:pPr lvl="2"/>
            <a:endParaRPr lang="en-US" dirty="0"/>
          </a:p>
          <a:p>
            <a:r>
              <a:rPr lang="en-US" dirty="0"/>
              <a:t>Reality</a:t>
            </a:r>
          </a:p>
          <a:p>
            <a:pPr lvl="2"/>
            <a:r>
              <a:rPr lang="en-US" dirty="0"/>
              <a:t>t</a:t>
            </a:r>
            <a:r>
              <a:rPr lang="en-US" dirty="0" smtClean="0"/>
              <a:t>rack </a:t>
            </a:r>
            <a:r>
              <a:rPr lang="en-US" dirty="0"/>
              <a:t>cost of outages &amp; lost customers</a:t>
            </a:r>
          </a:p>
          <a:p>
            <a:pPr lvl="2"/>
            <a:r>
              <a:rPr lang="en-US" dirty="0"/>
              <a:t>o</a:t>
            </a:r>
            <a:r>
              <a:rPr lang="en-US" dirty="0" smtClean="0"/>
              <a:t>utages </a:t>
            </a:r>
            <a:r>
              <a:rPr lang="en-US" dirty="0"/>
              <a:t>caused by differences in </a:t>
            </a:r>
            <a:r>
              <a:rPr lang="en-US" dirty="0" err="1" smtClean="0"/>
              <a:t>env</a:t>
            </a:r>
            <a:r>
              <a:rPr lang="en-US" dirty="0" smtClean="0"/>
              <a:t> almost </a:t>
            </a:r>
            <a:r>
              <a:rPr lang="en-US" dirty="0"/>
              <a:t>always more expensive than a few more </a:t>
            </a:r>
            <a:r>
              <a:rPr lang="en-US" dirty="0" smtClean="0"/>
              <a:t>boxes</a:t>
            </a:r>
          </a:p>
          <a:p>
            <a:pPr lvl="2"/>
            <a:endParaRPr lang="en-US" dirty="0"/>
          </a:p>
          <a:p>
            <a:r>
              <a:rPr lang="en-US" dirty="0"/>
              <a:t>Java has complex adaptive runtime </a:t>
            </a:r>
            <a:r>
              <a:rPr lang="en-US" dirty="0" err="1"/>
              <a:t>behaviour</a:t>
            </a:r>
            <a:endParaRPr lang="en-US" dirty="0"/>
          </a:p>
          <a:p>
            <a:endParaRPr lang="en-US" dirty="0" smtClean="0"/>
          </a:p>
          <a:p>
            <a:r>
              <a:rPr lang="en-US" dirty="0" smtClean="0"/>
              <a:t>“</a:t>
            </a:r>
            <a:r>
              <a:rPr lang="en-US" dirty="0"/>
              <a:t>Some unrepresentative UAT is better than nothing” is a dangerous half-truth</a:t>
            </a:r>
          </a:p>
        </p:txBody>
      </p:sp>
    </p:spTree>
    <p:extLst>
      <p:ext uri="{BB962C8B-B14F-4D97-AF65-F5344CB8AC3E}">
        <p14:creationId xmlns:p14="http://schemas.microsoft.com/office/powerpoint/2010/main" val="3502313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Top-Down Analysis</a:t>
            </a:r>
            <a:endParaRPr lang="en-US" dirty="0"/>
          </a:p>
        </p:txBody>
      </p:sp>
      <p:sp>
        <p:nvSpPr>
          <p:cNvPr id="3" name="Content Placeholder 2"/>
          <p:cNvSpPr>
            <a:spLocks noGrp="1"/>
          </p:cNvSpPr>
          <p:nvPr>
            <p:ph idx="1"/>
          </p:nvPr>
        </p:nvSpPr>
        <p:spPr/>
        <p:txBody>
          <a:bodyPr/>
          <a:lstStyle/>
          <a:p>
            <a:r>
              <a:rPr lang="en-US" dirty="0" smtClean="0"/>
              <a:t>Consider 5 different top-level aspects of system</a:t>
            </a:r>
          </a:p>
          <a:p>
            <a:pPr lvl="2"/>
            <a:r>
              <a:rPr lang="en-US" dirty="0" smtClean="0"/>
              <a:t>all can consume scarce system resources</a:t>
            </a:r>
          </a:p>
          <a:p>
            <a:pPr lvl="2"/>
            <a:endParaRPr lang="en-US" dirty="0"/>
          </a:p>
          <a:p>
            <a:r>
              <a:rPr lang="en-US" dirty="0" smtClean="0"/>
              <a:t>Possible major contributor to performance issue</a:t>
            </a:r>
          </a:p>
          <a:p>
            <a:pPr lvl="2"/>
            <a:r>
              <a:rPr lang="en-US" dirty="0" smtClean="0"/>
              <a:t>the “dominating consumer” of resources</a:t>
            </a:r>
          </a:p>
          <a:p>
            <a:pPr lvl="2"/>
            <a:endParaRPr lang="en-US" dirty="0"/>
          </a:p>
          <a:p>
            <a:r>
              <a:rPr lang="en-US" dirty="0" smtClean="0"/>
              <a:t>Use simple heuristics to identify which is responsible</a:t>
            </a:r>
          </a:p>
          <a:p>
            <a:pPr lvl="2"/>
            <a:r>
              <a:rPr lang="en-US" dirty="0" smtClean="0"/>
              <a:t>fix, then re-analyze performance</a:t>
            </a:r>
          </a:p>
          <a:p>
            <a:pPr lvl="2"/>
            <a:endParaRPr lang="en-US" dirty="0"/>
          </a:p>
          <a:p>
            <a:r>
              <a:rPr lang="en-US" dirty="0" smtClean="0"/>
              <a:t>Provide examples of each system being responsible</a:t>
            </a:r>
          </a:p>
          <a:p>
            <a:pPr lvl="2"/>
            <a:r>
              <a:rPr lang="en-US" dirty="0" smtClean="0"/>
              <a:t>and how to identify and fix</a:t>
            </a:r>
          </a:p>
        </p:txBody>
      </p:sp>
    </p:spTree>
    <p:extLst>
      <p:ext uri="{BB962C8B-B14F-4D97-AF65-F5344CB8AC3E}">
        <p14:creationId xmlns:p14="http://schemas.microsoft.com/office/powerpoint/2010/main" val="12992143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PROD-like Data is Hard</a:t>
            </a:r>
          </a:p>
        </p:txBody>
      </p:sp>
      <p:pic>
        <p:nvPicPr>
          <p:cNvPr id="4" name="Content Placeholder 3" descr="apple_orange.png"/>
          <p:cNvPicPr>
            <a:picLocks noGrp="1" noChangeAspect="1"/>
          </p:cNvPicPr>
          <p:nvPr>
            <p:ph idx="1"/>
          </p:nvPr>
        </p:nvPicPr>
        <p:blipFill>
          <a:blip r:embed="rId3">
            <a:extLst>
              <a:ext uri="{28A0092B-C50C-407E-A947-70E740481C1C}">
                <a14:useLocalDpi xmlns:a14="http://schemas.microsoft.com/office/drawing/2010/main" val="0"/>
              </a:ext>
            </a:extLst>
          </a:blip>
          <a:srcRect l="1660" r="1660"/>
          <a:stretch>
            <a:fillRect/>
          </a:stretch>
        </p:blipFill>
        <p:spPr/>
      </p:pic>
    </p:spTree>
    <p:extLst>
      <p:ext uri="{BB962C8B-B14F-4D97-AF65-F5344CB8AC3E}">
        <p14:creationId xmlns:p14="http://schemas.microsoft.com/office/powerpoint/2010/main" val="12603162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PROD-like Data is Hard</a:t>
            </a:r>
          </a:p>
        </p:txBody>
      </p:sp>
      <p:pic>
        <p:nvPicPr>
          <p:cNvPr id="4" name="Content Placeholder 3" descr="test_prod.png"/>
          <p:cNvPicPr>
            <a:picLocks noGrp="1" noChangeAspect="1"/>
          </p:cNvPicPr>
          <p:nvPr>
            <p:ph idx="1"/>
          </p:nvPr>
        </p:nvPicPr>
        <p:blipFill>
          <a:blip r:embed="rId3">
            <a:extLst>
              <a:ext uri="{28A0092B-C50C-407E-A947-70E740481C1C}">
                <a14:useLocalDpi xmlns:a14="http://schemas.microsoft.com/office/drawing/2010/main" val="0"/>
              </a:ext>
            </a:extLst>
          </a:blip>
          <a:srcRect l="4558" r="4558"/>
          <a:stretch>
            <a:fillRect/>
          </a:stretch>
        </p:blipFill>
        <p:spPr>
          <a:xfrm>
            <a:off x="457200" y="914400"/>
            <a:ext cx="8229600" cy="5536276"/>
          </a:xfrm>
        </p:spPr>
      </p:pic>
    </p:spTree>
    <p:extLst>
      <p:ext uri="{BB962C8B-B14F-4D97-AF65-F5344CB8AC3E}">
        <p14:creationId xmlns:p14="http://schemas.microsoft.com/office/powerpoint/2010/main" val="33270596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PROD-like Data is Hard</a:t>
            </a:r>
          </a:p>
        </p:txBody>
      </p:sp>
      <p:sp>
        <p:nvSpPr>
          <p:cNvPr id="3" name="Content Placeholder 2"/>
          <p:cNvSpPr>
            <a:spLocks noGrp="1"/>
          </p:cNvSpPr>
          <p:nvPr>
            <p:ph idx="1"/>
          </p:nvPr>
        </p:nvSpPr>
        <p:spPr/>
        <p:txBody>
          <a:bodyPr/>
          <a:lstStyle/>
          <a:p>
            <a:r>
              <a:rPr lang="en-US" dirty="0"/>
              <a:t>Data in UAT looks nothing like PROD</a:t>
            </a:r>
          </a:p>
          <a:p>
            <a:pPr lvl="2"/>
            <a:r>
              <a:rPr lang="en-US" dirty="0"/>
              <a:t>"It's too hard to keep PROD and UAT in </a:t>
            </a:r>
            <a:r>
              <a:rPr lang="en-US" dirty="0" smtClean="0"/>
              <a:t>synch”</a:t>
            </a:r>
          </a:p>
          <a:p>
            <a:pPr lvl="2"/>
            <a:endParaRPr lang="en-US" dirty="0"/>
          </a:p>
          <a:p>
            <a:r>
              <a:rPr lang="en-US" dirty="0"/>
              <a:t>Reality</a:t>
            </a:r>
          </a:p>
          <a:p>
            <a:pPr lvl="2"/>
            <a:r>
              <a:rPr lang="en-US" dirty="0"/>
              <a:t>d</a:t>
            </a:r>
            <a:r>
              <a:rPr lang="en-US" dirty="0" smtClean="0"/>
              <a:t>ata </a:t>
            </a:r>
            <a:r>
              <a:rPr lang="en-US" dirty="0"/>
              <a:t>in UAT must be PROD-like for accurate </a:t>
            </a:r>
            <a:r>
              <a:rPr lang="en-US" dirty="0" smtClean="0"/>
              <a:t>results</a:t>
            </a:r>
          </a:p>
          <a:p>
            <a:pPr lvl="2"/>
            <a:endParaRPr lang="en-US" dirty="0"/>
          </a:p>
          <a:p>
            <a:r>
              <a:rPr lang="en-US" dirty="0"/>
              <a:t>Another example: “something is better than nothing”</a:t>
            </a:r>
          </a:p>
          <a:p>
            <a:pPr lvl="2"/>
            <a:r>
              <a:rPr lang="en-US" dirty="0"/>
              <a:t>e</a:t>
            </a:r>
            <a:r>
              <a:rPr lang="en-US" dirty="0" smtClean="0"/>
              <a:t>ven </a:t>
            </a:r>
            <a:r>
              <a:rPr lang="en-US" dirty="0"/>
              <a:t>less true with data than environment setup</a:t>
            </a:r>
          </a:p>
          <a:p>
            <a:pPr lvl="2"/>
            <a:r>
              <a:rPr lang="en-US" dirty="0"/>
              <a:t>c</a:t>
            </a:r>
            <a:r>
              <a:rPr lang="en-US" dirty="0" smtClean="0"/>
              <a:t>an </a:t>
            </a:r>
            <a:r>
              <a:rPr lang="en-US" dirty="0"/>
              <a:t>promote a false sense of </a:t>
            </a:r>
            <a:r>
              <a:rPr lang="en-US" dirty="0" smtClean="0"/>
              <a:t>security</a:t>
            </a:r>
          </a:p>
          <a:p>
            <a:pPr lvl="2"/>
            <a:endParaRPr lang="en-US" dirty="0"/>
          </a:p>
          <a:p>
            <a:r>
              <a:rPr lang="en-US" dirty="0" smtClean="0"/>
              <a:t>Invest </a:t>
            </a:r>
            <a:r>
              <a:rPr lang="en-US" dirty="0"/>
              <a:t>in formal data refresh process PROD -&gt; UAT</a:t>
            </a:r>
          </a:p>
          <a:p>
            <a:endParaRPr lang="en-US" dirty="0" smtClean="0"/>
          </a:p>
          <a:p>
            <a:r>
              <a:rPr lang="en-US" dirty="0" smtClean="0"/>
              <a:t>Over</a:t>
            </a:r>
            <a:r>
              <a:rPr lang="en-US" dirty="0"/>
              <a:t>-prepare for at-scale launches</a:t>
            </a:r>
          </a:p>
        </p:txBody>
      </p:sp>
    </p:spTree>
    <p:extLst>
      <p:ext uri="{BB962C8B-B14F-4D97-AF65-F5344CB8AC3E}">
        <p14:creationId xmlns:p14="http://schemas.microsoft.com/office/powerpoint/2010/main" val="18677793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Fiddle With Switches</a:t>
            </a:r>
            <a:endParaRPr lang="en-US" dirty="0"/>
          </a:p>
        </p:txBody>
      </p:sp>
      <p:pic>
        <p:nvPicPr>
          <p:cNvPr id="4" name="Content Placeholder 3" descr="switches.png"/>
          <p:cNvPicPr>
            <a:picLocks noGrp="1" noChangeAspect="1"/>
          </p:cNvPicPr>
          <p:nvPr>
            <p:ph idx="1"/>
          </p:nvPr>
        </p:nvPicPr>
        <p:blipFill>
          <a:blip r:embed="rId3">
            <a:extLst>
              <a:ext uri="{28A0092B-C50C-407E-A947-70E740481C1C}">
                <a14:useLocalDpi xmlns:a14="http://schemas.microsoft.com/office/drawing/2010/main" val="0"/>
              </a:ext>
            </a:extLst>
          </a:blip>
          <a:srcRect l="3555" r="3555"/>
          <a:stretch>
            <a:fillRect/>
          </a:stretch>
        </p:blipFill>
        <p:spPr>
          <a:xfrm>
            <a:off x="381000" y="914400"/>
            <a:ext cx="8382000" cy="5638800"/>
          </a:xfrm>
        </p:spPr>
      </p:pic>
    </p:spTree>
    <p:extLst>
      <p:ext uri="{BB962C8B-B14F-4D97-AF65-F5344CB8AC3E}">
        <p14:creationId xmlns:p14="http://schemas.microsoft.com/office/powerpoint/2010/main" val="11996574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Fiddle With Switches</a:t>
            </a:r>
            <a:endParaRPr lang="en-US" dirty="0"/>
          </a:p>
        </p:txBody>
      </p:sp>
      <p:sp>
        <p:nvSpPr>
          <p:cNvPr id="3" name="Content Placeholder 2"/>
          <p:cNvSpPr>
            <a:spLocks noGrp="1"/>
          </p:cNvSpPr>
          <p:nvPr>
            <p:ph idx="1"/>
          </p:nvPr>
        </p:nvSpPr>
        <p:spPr/>
        <p:txBody>
          <a:bodyPr/>
          <a:lstStyle/>
          <a:p>
            <a:r>
              <a:rPr lang="en-US" dirty="0"/>
              <a:t>Team becomes obsessed with JVM switches</a:t>
            </a:r>
          </a:p>
          <a:p>
            <a:pPr lvl="2"/>
            <a:r>
              <a:rPr lang="en-US" dirty="0"/>
              <a:t>“If I just change these settings, we’ll get better results</a:t>
            </a:r>
            <a:r>
              <a:rPr lang="en-US" dirty="0" smtClean="0"/>
              <a:t>”</a:t>
            </a:r>
          </a:p>
          <a:p>
            <a:pPr lvl="2"/>
            <a:endParaRPr lang="en-US" dirty="0"/>
          </a:p>
          <a:p>
            <a:r>
              <a:rPr lang="en-US" dirty="0"/>
              <a:t>Reality</a:t>
            </a:r>
          </a:p>
          <a:p>
            <a:pPr lvl="2"/>
            <a:r>
              <a:rPr lang="en-US" dirty="0"/>
              <a:t>t</a:t>
            </a:r>
            <a:r>
              <a:rPr lang="en-US" dirty="0" smtClean="0"/>
              <a:t>eam </a:t>
            </a:r>
            <a:r>
              <a:rPr lang="en-US" dirty="0"/>
              <a:t>does not understand impact of </a:t>
            </a:r>
            <a:r>
              <a:rPr lang="en-US" dirty="0" smtClean="0"/>
              <a:t>changes</a:t>
            </a:r>
          </a:p>
          <a:p>
            <a:pPr lvl="2"/>
            <a:endParaRPr lang="en-US" dirty="0"/>
          </a:p>
          <a:p>
            <a:r>
              <a:rPr lang="en-US" dirty="0"/>
              <a:t>Root causes</a:t>
            </a:r>
          </a:p>
          <a:p>
            <a:pPr lvl="2"/>
            <a:r>
              <a:rPr lang="en-US" dirty="0"/>
              <a:t>Lack of Understanding</a:t>
            </a:r>
          </a:p>
          <a:p>
            <a:pPr lvl="2"/>
            <a:r>
              <a:rPr lang="en-US" dirty="0"/>
              <a:t>Misunderstood Problem</a:t>
            </a:r>
          </a:p>
        </p:txBody>
      </p:sp>
    </p:spTree>
    <p:extLst>
      <p:ext uri="{BB962C8B-B14F-4D97-AF65-F5344CB8AC3E}">
        <p14:creationId xmlns:p14="http://schemas.microsoft.com/office/powerpoint/2010/main" val="16081547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Fiddle With Switches</a:t>
            </a:r>
          </a:p>
        </p:txBody>
      </p:sp>
      <p:sp>
        <p:nvSpPr>
          <p:cNvPr id="3" name="Content Placeholder 2"/>
          <p:cNvSpPr>
            <a:spLocks noGrp="1"/>
          </p:cNvSpPr>
          <p:nvPr>
            <p:ph idx="1"/>
          </p:nvPr>
        </p:nvSpPr>
        <p:spPr/>
        <p:txBody>
          <a:bodyPr/>
          <a:lstStyle/>
          <a:p>
            <a:r>
              <a:rPr lang="en-US" dirty="0"/>
              <a:t>JVM has </a:t>
            </a:r>
            <a:r>
              <a:rPr lang="en-US" i="1" dirty="0"/>
              <a:t>hundreds</a:t>
            </a:r>
            <a:r>
              <a:rPr lang="en-US" dirty="0"/>
              <a:t> of switches</a:t>
            </a:r>
          </a:p>
          <a:p>
            <a:pPr lvl="2"/>
            <a:r>
              <a:rPr lang="en-US" dirty="0"/>
              <a:t>h</a:t>
            </a:r>
            <a:r>
              <a:rPr lang="en-US" dirty="0" smtClean="0"/>
              <a:t>ighly </a:t>
            </a:r>
            <a:r>
              <a:rPr lang="en-US" dirty="0"/>
              <a:t>configurable runtime</a:t>
            </a:r>
          </a:p>
          <a:p>
            <a:pPr lvl="2"/>
            <a:r>
              <a:rPr lang="en-US" dirty="0"/>
              <a:t>g</a:t>
            </a:r>
            <a:r>
              <a:rPr lang="en-US" dirty="0" smtClean="0"/>
              <a:t>reat </a:t>
            </a:r>
            <a:r>
              <a:rPr lang="en-US" dirty="0"/>
              <a:t>temptation to fiddle </a:t>
            </a:r>
            <a:r>
              <a:rPr lang="en-US" dirty="0" smtClean="0"/>
              <a:t>– RESIST</a:t>
            </a:r>
          </a:p>
          <a:p>
            <a:pPr lvl="2"/>
            <a:endParaRPr lang="en-US" dirty="0"/>
          </a:p>
          <a:p>
            <a:r>
              <a:rPr lang="en-US" dirty="0"/>
              <a:t>Defaults &amp; self-management often </a:t>
            </a:r>
            <a:r>
              <a:rPr lang="en-US" dirty="0" smtClean="0"/>
              <a:t>sufficient</a:t>
            </a:r>
          </a:p>
          <a:p>
            <a:endParaRPr lang="en-US" dirty="0"/>
          </a:p>
          <a:p>
            <a:r>
              <a:rPr lang="en-US" dirty="0"/>
              <a:t>Before putting any change to switches live</a:t>
            </a:r>
          </a:p>
          <a:p>
            <a:pPr lvl="2"/>
            <a:r>
              <a:rPr lang="en-US" dirty="0"/>
              <a:t>m</a:t>
            </a:r>
            <a:r>
              <a:rPr lang="en-US" dirty="0" smtClean="0"/>
              <a:t>easure </a:t>
            </a:r>
            <a:r>
              <a:rPr lang="en-US" dirty="0"/>
              <a:t>in </a:t>
            </a:r>
            <a:r>
              <a:rPr lang="en-US" dirty="0" smtClean="0"/>
              <a:t>PROD</a:t>
            </a:r>
          </a:p>
          <a:p>
            <a:pPr lvl="2"/>
            <a:r>
              <a:rPr lang="en-US" dirty="0" smtClean="0"/>
              <a:t>confirm in UAT</a:t>
            </a:r>
            <a:endParaRPr lang="en-US" dirty="0"/>
          </a:p>
          <a:p>
            <a:pPr lvl="2"/>
            <a:r>
              <a:rPr lang="en-US" dirty="0"/>
              <a:t>c</a:t>
            </a:r>
            <a:r>
              <a:rPr lang="en-US" dirty="0" smtClean="0"/>
              <a:t>hange </a:t>
            </a:r>
            <a:r>
              <a:rPr lang="en-US" dirty="0"/>
              <a:t>1 switch at a time in UAT</a:t>
            </a:r>
          </a:p>
          <a:p>
            <a:pPr lvl="2"/>
            <a:r>
              <a:rPr lang="en-US" dirty="0"/>
              <a:t>t</a:t>
            </a:r>
            <a:r>
              <a:rPr lang="en-US" dirty="0" smtClean="0"/>
              <a:t>est </a:t>
            </a:r>
            <a:r>
              <a:rPr lang="en-US" dirty="0"/>
              <a:t>&amp; </a:t>
            </a:r>
            <a:r>
              <a:rPr lang="en-US" dirty="0" smtClean="0"/>
              <a:t>retest </a:t>
            </a:r>
            <a:r>
              <a:rPr lang="en-US" dirty="0"/>
              <a:t>change in UAT</a:t>
            </a:r>
          </a:p>
          <a:p>
            <a:pPr lvl="2"/>
            <a:r>
              <a:rPr lang="en-US" dirty="0"/>
              <a:t>h</a:t>
            </a:r>
            <a:r>
              <a:rPr lang="en-US" dirty="0" smtClean="0"/>
              <a:t>ave </a:t>
            </a:r>
            <a:r>
              <a:rPr lang="en-US" dirty="0"/>
              <a:t>someone recheck your reasoning</a:t>
            </a:r>
          </a:p>
          <a:p>
            <a:pPr lvl="2"/>
            <a:r>
              <a:rPr lang="en-US" dirty="0"/>
              <a:t>i</a:t>
            </a:r>
            <a:r>
              <a:rPr lang="en-US" dirty="0" smtClean="0"/>
              <a:t>mplement </a:t>
            </a:r>
            <a:r>
              <a:rPr lang="en-US" dirty="0"/>
              <a:t>in PROD</a:t>
            </a:r>
          </a:p>
          <a:p>
            <a:pPr lvl="2"/>
            <a:r>
              <a:rPr lang="en-US" dirty="0"/>
              <a:t>m</a:t>
            </a:r>
            <a:r>
              <a:rPr lang="en-US" dirty="0" smtClean="0"/>
              <a:t>easure </a:t>
            </a:r>
            <a:r>
              <a:rPr lang="en-US" dirty="0"/>
              <a:t>again in PROD</a:t>
            </a:r>
          </a:p>
        </p:txBody>
      </p:sp>
    </p:spTree>
    <p:extLst>
      <p:ext uri="{BB962C8B-B14F-4D97-AF65-F5344CB8AC3E}">
        <p14:creationId xmlns:p14="http://schemas.microsoft.com/office/powerpoint/2010/main" val="33931936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Fiddle With Switches</a:t>
            </a:r>
          </a:p>
        </p:txBody>
      </p:sp>
      <p:pic>
        <p:nvPicPr>
          <p:cNvPr id="4" name="Content Placeholder 3" descr="cms_switches.png"/>
          <p:cNvPicPr>
            <a:picLocks noGrp="1" noChangeAspect="1"/>
          </p:cNvPicPr>
          <p:nvPr>
            <p:ph idx="1"/>
          </p:nvPr>
        </p:nvPicPr>
        <p:blipFill>
          <a:blip r:embed="rId3">
            <a:extLst>
              <a:ext uri="{28A0092B-C50C-407E-A947-70E740481C1C}">
                <a14:useLocalDpi xmlns:a14="http://schemas.microsoft.com/office/drawing/2010/main" val="0"/>
              </a:ext>
            </a:extLst>
          </a:blip>
          <a:srcRect l="5304" r="5304"/>
          <a:stretch>
            <a:fillRect/>
          </a:stretch>
        </p:blipFill>
        <p:spPr>
          <a:xfrm>
            <a:off x="381000" y="990600"/>
            <a:ext cx="8382000" cy="5638800"/>
          </a:xfrm>
        </p:spPr>
      </p:pic>
    </p:spTree>
    <p:extLst>
      <p:ext uri="{BB962C8B-B14F-4D97-AF65-F5344CB8AC3E}">
        <p14:creationId xmlns:p14="http://schemas.microsoft.com/office/powerpoint/2010/main" val="8545855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Tuning By Folklore</a:t>
            </a:r>
            <a:endParaRPr lang="en-US" dirty="0"/>
          </a:p>
        </p:txBody>
      </p:sp>
      <p:pic>
        <p:nvPicPr>
          <p:cNvPr id="4" name="Content Placeholder 3" descr="folklore.png"/>
          <p:cNvPicPr>
            <a:picLocks noGrp="1" noChangeAspect="1"/>
          </p:cNvPicPr>
          <p:nvPr>
            <p:ph idx="1"/>
          </p:nvPr>
        </p:nvPicPr>
        <p:blipFill rotWithShape="1">
          <a:blip r:embed="rId3">
            <a:extLst>
              <a:ext uri="{28A0092B-C50C-407E-A947-70E740481C1C}">
                <a14:useLocalDpi xmlns:a14="http://schemas.microsoft.com/office/drawing/2010/main" val="0"/>
              </a:ext>
            </a:extLst>
          </a:blip>
          <a:srcRect l="-4824" t="-12919" r="-7718" b="-12084"/>
          <a:stretch/>
        </p:blipFill>
        <p:spPr>
          <a:xfrm>
            <a:off x="0" y="1066800"/>
            <a:ext cx="9144000" cy="4703406"/>
          </a:xfrm>
        </p:spPr>
      </p:pic>
    </p:spTree>
    <p:extLst>
      <p:ext uri="{BB962C8B-B14F-4D97-AF65-F5344CB8AC3E}">
        <p14:creationId xmlns:p14="http://schemas.microsoft.com/office/powerpoint/2010/main" val="30593497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Tuning By Folklore</a:t>
            </a:r>
            <a:endParaRPr lang="en-US" dirty="0"/>
          </a:p>
        </p:txBody>
      </p:sp>
      <p:sp>
        <p:nvSpPr>
          <p:cNvPr id="3" name="Content Placeholder 2"/>
          <p:cNvSpPr>
            <a:spLocks noGrp="1"/>
          </p:cNvSpPr>
          <p:nvPr>
            <p:ph idx="1"/>
          </p:nvPr>
        </p:nvSpPr>
        <p:spPr/>
        <p:txBody>
          <a:bodyPr/>
          <a:lstStyle/>
          <a:p>
            <a:r>
              <a:rPr lang="en-US" dirty="0"/>
              <a:t>Code and switches changes are being applied blind</a:t>
            </a:r>
          </a:p>
          <a:p>
            <a:pPr lvl="2"/>
            <a:r>
              <a:rPr lang="en-US" dirty="0"/>
              <a:t>“I found these great tips on Stack Overflow / Google</a:t>
            </a:r>
            <a:r>
              <a:rPr lang="en-US" dirty="0" smtClean="0"/>
              <a:t>”</a:t>
            </a:r>
          </a:p>
          <a:p>
            <a:pPr lvl="2"/>
            <a:endParaRPr lang="en-US" dirty="0"/>
          </a:p>
          <a:p>
            <a:r>
              <a:rPr lang="en-US" dirty="0"/>
              <a:t>Reality</a:t>
            </a:r>
          </a:p>
          <a:p>
            <a:pPr lvl="2"/>
            <a:r>
              <a:rPr lang="en-US" dirty="0" err="1"/>
              <a:t>d</a:t>
            </a:r>
            <a:r>
              <a:rPr lang="en-US" dirty="0" err="1" smtClean="0"/>
              <a:t>ev</a:t>
            </a:r>
            <a:r>
              <a:rPr lang="en-US" dirty="0" smtClean="0"/>
              <a:t> </a:t>
            </a:r>
            <a:r>
              <a:rPr lang="en-US" dirty="0"/>
              <a:t>does not understand </a:t>
            </a:r>
            <a:r>
              <a:rPr lang="en-US" dirty="0" smtClean="0"/>
              <a:t>context </a:t>
            </a:r>
            <a:r>
              <a:rPr lang="en-US" dirty="0"/>
              <a:t>/</a:t>
            </a:r>
            <a:r>
              <a:rPr lang="en-US" dirty="0" smtClean="0"/>
              <a:t> </a:t>
            </a:r>
            <a:r>
              <a:rPr lang="en-US" dirty="0"/>
              <a:t>basis of tip &amp; true impact is </a:t>
            </a:r>
            <a:r>
              <a:rPr lang="en-US" dirty="0" smtClean="0"/>
              <a:t>unknown</a:t>
            </a:r>
          </a:p>
          <a:p>
            <a:pPr lvl="2"/>
            <a:endParaRPr lang="en-US" dirty="0"/>
          </a:p>
          <a:p>
            <a:r>
              <a:rPr lang="en-US" dirty="0"/>
              <a:t>Root cause</a:t>
            </a:r>
          </a:p>
          <a:p>
            <a:pPr lvl="2"/>
            <a:r>
              <a:rPr lang="en-US" dirty="0"/>
              <a:t>Lack of Understanding</a:t>
            </a:r>
          </a:p>
          <a:p>
            <a:pPr lvl="2"/>
            <a:r>
              <a:rPr lang="en-US" dirty="0"/>
              <a:t>Peer </a:t>
            </a:r>
            <a:r>
              <a:rPr lang="en-US" dirty="0" smtClean="0"/>
              <a:t>Pressure</a:t>
            </a:r>
          </a:p>
          <a:p>
            <a:pPr lvl="2"/>
            <a:endParaRPr lang="en-US" dirty="0"/>
          </a:p>
          <a:p>
            <a:r>
              <a:rPr lang="en-US" dirty="0"/>
              <a:t>Resolutions</a:t>
            </a:r>
          </a:p>
          <a:p>
            <a:pPr lvl="2"/>
            <a:r>
              <a:rPr lang="en-US" dirty="0"/>
              <a:t>o</a:t>
            </a:r>
            <a:r>
              <a:rPr lang="en-US" dirty="0" smtClean="0"/>
              <a:t>nly </a:t>
            </a:r>
            <a:r>
              <a:rPr lang="en-US" dirty="0"/>
              <a:t>apply well-tested &amp; well-understood </a:t>
            </a:r>
            <a:r>
              <a:rPr lang="en-US" dirty="0" smtClean="0"/>
              <a:t>techniques</a:t>
            </a:r>
          </a:p>
          <a:p>
            <a:pPr lvl="2"/>
            <a:r>
              <a:rPr lang="en-US" dirty="0" smtClean="0"/>
              <a:t>which </a:t>
            </a:r>
            <a:r>
              <a:rPr lang="en-US" dirty="0"/>
              <a:t>directly affect the most important aspects of system</a:t>
            </a:r>
          </a:p>
        </p:txBody>
      </p:sp>
    </p:spTree>
    <p:extLst>
      <p:ext uri="{BB962C8B-B14F-4D97-AF65-F5344CB8AC3E}">
        <p14:creationId xmlns:p14="http://schemas.microsoft.com/office/powerpoint/2010/main" val="7684914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Tips</a:t>
            </a:r>
            <a:endParaRPr lang="en-US" dirty="0"/>
          </a:p>
        </p:txBody>
      </p:sp>
      <p:sp>
        <p:nvSpPr>
          <p:cNvPr id="3" name="Content Placeholder 2"/>
          <p:cNvSpPr>
            <a:spLocks noGrp="1"/>
          </p:cNvSpPr>
          <p:nvPr>
            <p:ph idx="1"/>
          </p:nvPr>
        </p:nvSpPr>
        <p:spPr/>
        <p:txBody>
          <a:bodyPr/>
          <a:lstStyle/>
          <a:p>
            <a:r>
              <a:rPr lang="en-US" dirty="0"/>
              <a:t>A tip is a workaround for a known problem</a:t>
            </a:r>
          </a:p>
          <a:p>
            <a:pPr lvl="2"/>
            <a:r>
              <a:rPr lang="en-US" dirty="0"/>
              <a:t>l</a:t>
            </a:r>
            <a:r>
              <a:rPr lang="en-US" dirty="0" smtClean="0"/>
              <a:t>eads </a:t>
            </a:r>
            <a:r>
              <a:rPr lang="en-US" dirty="0"/>
              <a:t>to “Tuning By Folklore</a:t>
            </a:r>
            <a:r>
              <a:rPr lang="en-US" dirty="0" smtClean="0"/>
              <a:t>”</a:t>
            </a:r>
          </a:p>
          <a:p>
            <a:pPr lvl="2"/>
            <a:r>
              <a:rPr lang="en-US" dirty="0" smtClean="0"/>
              <a:t>solution </a:t>
            </a:r>
            <a:r>
              <a:rPr lang="en-US" dirty="0"/>
              <a:t>looking for a </a:t>
            </a:r>
            <a:r>
              <a:rPr lang="en-US" dirty="0" smtClean="0"/>
              <a:t>problem</a:t>
            </a:r>
          </a:p>
          <a:p>
            <a:pPr lvl="2"/>
            <a:endParaRPr lang="en-US" dirty="0"/>
          </a:p>
          <a:p>
            <a:r>
              <a:rPr lang="en-US" dirty="0"/>
              <a:t>Tips have a shelf life &amp; date badly</a:t>
            </a:r>
          </a:p>
          <a:p>
            <a:pPr lvl="2"/>
            <a:r>
              <a:rPr lang="en-US" dirty="0"/>
              <a:t>s</a:t>
            </a:r>
            <a:r>
              <a:rPr lang="en-US" dirty="0" smtClean="0"/>
              <a:t>omeone </a:t>
            </a:r>
            <a:r>
              <a:rPr lang="en-US" dirty="0"/>
              <a:t>will come up with a solution rendering the tip </a:t>
            </a:r>
            <a:r>
              <a:rPr lang="en-US" dirty="0" smtClean="0"/>
              <a:t>useless</a:t>
            </a:r>
          </a:p>
          <a:p>
            <a:pPr lvl="2"/>
            <a:endParaRPr lang="en-US" dirty="0"/>
          </a:p>
          <a:p>
            <a:r>
              <a:rPr lang="en-US" dirty="0"/>
              <a:t>E</a:t>
            </a:r>
            <a:r>
              <a:rPr lang="en-US" dirty="0" smtClean="0"/>
              <a:t>.g</a:t>
            </a:r>
            <a:r>
              <a:rPr lang="en-US" dirty="0"/>
              <a:t>. setting -</a:t>
            </a:r>
            <a:r>
              <a:rPr lang="en-US" dirty="0" err="1"/>
              <a:t>Xmx</a:t>
            </a:r>
            <a:r>
              <a:rPr lang="en-US" dirty="0"/>
              <a:t> == -</a:t>
            </a:r>
            <a:r>
              <a:rPr lang="en-US" dirty="0" err="1"/>
              <a:t>Xms</a:t>
            </a:r>
            <a:r>
              <a:rPr lang="en-US" dirty="0"/>
              <a:t> turns off adaptive sizing</a:t>
            </a:r>
          </a:p>
          <a:p>
            <a:pPr lvl="2"/>
            <a:r>
              <a:rPr lang="en-US" dirty="0"/>
              <a:t>common setting when adaptive sizing was immature</a:t>
            </a:r>
          </a:p>
          <a:p>
            <a:pPr lvl="2"/>
            <a:r>
              <a:rPr lang="en-US" dirty="0"/>
              <a:t>adaptive sizing now mature and this setting can be </a:t>
            </a:r>
            <a:r>
              <a:rPr lang="en-US" dirty="0" smtClean="0"/>
              <a:t>harmful</a:t>
            </a:r>
          </a:p>
          <a:p>
            <a:pPr lvl="2"/>
            <a:endParaRPr lang="en-US" dirty="0"/>
          </a:p>
          <a:p>
            <a:r>
              <a:rPr lang="en-US" dirty="0"/>
              <a:t>Admin manuals contain general advice devoid of context</a:t>
            </a:r>
          </a:p>
          <a:p>
            <a:pPr lvl="2"/>
            <a:r>
              <a:rPr lang="en-US" dirty="0"/>
              <a:t>p</a:t>
            </a:r>
            <a:r>
              <a:rPr lang="en-US" dirty="0" smtClean="0"/>
              <a:t>erformance </a:t>
            </a:r>
            <a:r>
              <a:rPr lang="en-US" dirty="0"/>
              <a:t>happens in a specific context</a:t>
            </a:r>
          </a:p>
        </p:txBody>
      </p:sp>
    </p:spTree>
    <p:extLst>
      <p:ext uri="{BB962C8B-B14F-4D97-AF65-F5344CB8AC3E}">
        <p14:creationId xmlns:p14="http://schemas.microsoft.com/office/powerpoint/2010/main" val="265113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a:spLocks noGrp="1"/>
          </p:cNvSpPr>
          <p:nvPr>
            <p:ph type="title"/>
          </p:nvPr>
        </p:nvSpPr>
        <p:spPr>
          <a:prstGeom prst="rect">
            <a:avLst/>
          </a:prstGeom>
        </p:spPr>
        <p:txBody>
          <a:bodyPr/>
          <a:lstStyle>
            <a:lvl1pPr defTabSz="841247">
              <a:defRPr sz="2576"/>
            </a:lvl1pPr>
          </a:lstStyle>
          <a:p>
            <a:r>
              <a:rPr dirty="0"/>
              <a:t>External Systems</a:t>
            </a:r>
          </a:p>
        </p:txBody>
      </p:sp>
      <p:graphicFrame>
        <p:nvGraphicFramePr>
          <p:cNvPr id="159" name="Table 159"/>
          <p:cNvGraphicFramePr/>
          <p:nvPr>
            <p:extLst>
              <p:ext uri="{D42A27DB-BD31-4B8C-83A1-F6EECF244321}">
                <p14:modId xmlns:p14="http://schemas.microsoft.com/office/powerpoint/2010/main" val="441261977"/>
              </p:ext>
            </p:extLst>
          </p:nvPr>
        </p:nvGraphicFramePr>
        <p:xfrm>
          <a:off x="2245054" y="2931535"/>
          <a:ext cx="2203686" cy="1733502"/>
        </p:xfrm>
        <a:graphic>
          <a:graphicData uri="http://schemas.openxmlformats.org/drawingml/2006/table">
            <a:tbl>
              <a:tblPr/>
              <a:tblGrid>
                <a:gridCol w="367281"/>
                <a:gridCol w="367281"/>
                <a:gridCol w="367281"/>
                <a:gridCol w="367281"/>
                <a:gridCol w="367281"/>
                <a:gridCol w="367281"/>
              </a:tblGrid>
              <a:tr h="288917">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800" dirty="0"/>
                    </a:p>
                  </a:txBody>
                  <a:tcPr marL="50800" marR="50800" marT="50800" marB="50800" horzOverflow="overflow">
                    <a:lnL w="38100">
                      <a:solidFill>
                        <a:srgbClr val="0000FF"/>
                      </a:solidFill>
                      <a:miter lim="400000"/>
                    </a:lnL>
                    <a:lnR w="19050">
                      <a:solidFill>
                        <a:srgbClr val="0000FF"/>
                      </a:solidFill>
                      <a:miter lim="400000"/>
                    </a:lnR>
                    <a:lnT w="3810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800" dirty="0"/>
                    </a:p>
                  </a:txBody>
                  <a:tcPr marL="50800" marR="50800" marT="50800" marB="50800" horzOverflow="overflow">
                    <a:lnL w="19050">
                      <a:solidFill>
                        <a:srgbClr val="0000FF"/>
                      </a:solidFill>
                      <a:miter lim="400000"/>
                    </a:lnL>
                    <a:lnR w="19050">
                      <a:solidFill>
                        <a:srgbClr val="0000FF"/>
                      </a:solidFill>
                      <a:miter lim="400000"/>
                    </a:lnR>
                    <a:lnT w="3810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800"/>
                    </a:p>
                  </a:txBody>
                  <a:tcPr marL="50800" marR="50800" marT="50800" marB="50800" horzOverflow="overflow">
                    <a:lnL w="19050">
                      <a:solidFill>
                        <a:srgbClr val="0000FF"/>
                      </a:solidFill>
                      <a:miter lim="400000"/>
                    </a:lnL>
                    <a:lnR w="19050">
                      <a:solidFill>
                        <a:srgbClr val="0000FF"/>
                      </a:solidFill>
                      <a:miter lim="400000"/>
                    </a:lnR>
                    <a:lnT w="3810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800"/>
                    </a:p>
                  </a:txBody>
                  <a:tcPr marL="50800" marR="50800" marT="50800" marB="50800" horzOverflow="overflow">
                    <a:lnL w="19050">
                      <a:solidFill>
                        <a:srgbClr val="0000FF"/>
                      </a:solidFill>
                      <a:miter lim="400000"/>
                    </a:lnL>
                    <a:lnR w="19050">
                      <a:solidFill>
                        <a:srgbClr val="0000FF"/>
                      </a:solidFill>
                      <a:miter lim="400000"/>
                    </a:lnR>
                    <a:lnT w="3810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800"/>
                    </a:p>
                  </a:txBody>
                  <a:tcPr marL="50800" marR="50800" marT="50800" marB="50800" horzOverflow="overflow">
                    <a:lnL w="19050">
                      <a:solidFill>
                        <a:srgbClr val="0000FF"/>
                      </a:solidFill>
                      <a:miter lim="400000"/>
                    </a:lnL>
                    <a:lnR w="19050">
                      <a:solidFill>
                        <a:srgbClr val="0000FF"/>
                      </a:solidFill>
                      <a:miter lim="400000"/>
                    </a:lnR>
                    <a:lnT w="3810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800"/>
                    </a:p>
                  </a:txBody>
                  <a:tcPr marL="50800" marR="50800" marT="50800" marB="50800" horzOverflow="overflow">
                    <a:lnL w="19050">
                      <a:solidFill>
                        <a:srgbClr val="0000FF"/>
                      </a:solidFill>
                      <a:miter lim="400000"/>
                    </a:lnL>
                    <a:lnR w="38100">
                      <a:solidFill>
                        <a:srgbClr val="0000FF"/>
                      </a:solidFill>
                      <a:miter lim="400000"/>
                    </a:lnR>
                    <a:lnT w="38100">
                      <a:solidFill>
                        <a:srgbClr val="0000FF"/>
                      </a:solidFill>
                      <a:miter lim="400000"/>
                    </a:lnT>
                    <a:lnB w="19050">
                      <a:solidFill>
                        <a:srgbClr val="0000FF"/>
                      </a:solidFill>
                      <a:miter lim="400000"/>
                    </a:lnB>
                    <a:noFill/>
                  </a:tcPr>
                </a:tc>
              </a:tr>
              <a:tr h="288917">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800"/>
                    </a:p>
                  </a:txBody>
                  <a:tcPr marL="50800" marR="50800" marT="50800" marB="50800" horzOverflow="overflow">
                    <a:lnL w="38100">
                      <a:solidFill>
                        <a:srgbClr val="0000FF"/>
                      </a:solidFill>
                      <a:miter lim="400000"/>
                    </a:lnL>
                    <a:lnR w="19050">
                      <a:solidFill>
                        <a:srgbClr val="0000FF"/>
                      </a:solidFill>
                      <a:miter lim="400000"/>
                    </a:lnR>
                    <a:lnT w="1905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800"/>
                    </a:p>
                  </a:txBody>
                  <a:tcPr marL="50800" marR="50800" marT="50800" marB="50800" horzOverflow="overflow">
                    <a:lnL w="19050">
                      <a:solidFill>
                        <a:srgbClr val="0000FF"/>
                      </a:solidFill>
                      <a:miter lim="400000"/>
                    </a:lnL>
                    <a:lnR w="19050">
                      <a:solidFill>
                        <a:srgbClr val="0000FF"/>
                      </a:solidFill>
                      <a:miter lim="400000"/>
                    </a:lnR>
                    <a:lnT w="1905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800"/>
                    </a:p>
                  </a:txBody>
                  <a:tcPr marL="50800" marR="50800" marT="50800" marB="50800" horzOverflow="overflow">
                    <a:lnL w="19050">
                      <a:solidFill>
                        <a:srgbClr val="0000FF"/>
                      </a:solidFill>
                      <a:miter lim="400000"/>
                    </a:lnL>
                    <a:lnR w="19050">
                      <a:solidFill>
                        <a:srgbClr val="0000FF"/>
                      </a:solidFill>
                      <a:miter lim="400000"/>
                    </a:lnR>
                    <a:lnT w="1905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800"/>
                    </a:p>
                  </a:txBody>
                  <a:tcPr marL="50800" marR="50800" marT="50800" marB="50800" horzOverflow="overflow">
                    <a:lnL w="19050">
                      <a:solidFill>
                        <a:srgbClr val="0000FF"/>
                      </a:solidFill>
                      <a:miter lim="400000"/>
                    </a:lnL>
                    <a:lnR w="19050">
                      <a:solidFill>
                        <a:srgbClr val="0000FF"/>
                      </a:solidFill>
                      <a:miter lim="400000"/>
                    </a:lnR>
                    <a:lnT w="1905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800"/>
                    </a:p>
                  </a:txBody>
                  <a:tcPr marL="50800" marR="50800" marT="50800" marB="50800" horzOverflow="overflow">
                    <a:lnL w="19050">
                      <a:solidFill>
                        <a:srgbClr val="0000FF"/>
                      </a:solidFill>
                      <a:miter lim="400000"/>
                    </a:lnL>
                    <a:lnR w="19050">
                      <a:solidFill>
                        <a:srgbClr val="0000FF"/>
                      </a:solidFill>
                      <a:miter lim="400000"/>
                    </a:lnR>
                    <a:lnT w="1905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800"/>
                    </a:p>
                  </a:txBody>
                  <a:tcPr marL="50800" marR="50800" marT="50800" marB="50800" horzOverflow="overflow">
                    <a:lnL w="19050">
                      <a:solidFill>
                        <a:srgbClr val="0000FF"/>
                      </a:solidFill>
                      <a:miter lim="400000"/>
                    </a:lnL>
                    <a:lnR w="38100">
                      <a:solidFill>
                        <a:srgbClr val="0000FF"/>
                      </a:solidFill>
                      <a:miter lim="400000"/>
                    </a:lnR>
                    <a:lnT w="19050">
                      <a:solidFill>
                        <a:srgbClr val="0000FF"/>
                      </a:solidFill>
                      <a:miter lim="400000"/>
                    </a:lnT>
                    <a:lnB w="19050">
                      <a:solidFill>
                        <a:srgbClr val="0000FF"/>
                      </a:solidFill>
                      <a:miter lim="400000"/>
                    </a:lnB>
                    <a:noFill/>
                  </a:tcPr>
                </a:tc>
              </a:tr>
              <a:tr h="288917">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800"/>
                    </a:p>
                  </a:txBody>
                  <a:tcPr marL="50800" marR="50800" marT="50800" marB="50800" horzOverflow="overflow">
                    <a:lnL w="38100">
                      <a:solidFill>
                        <a:srgbClr val="0000FF"/>
                      </a:solidFill>
                      <a:miter lim="400000"/>
                    </a:lnL>
                    <a:lnR w="19050">
                      <a:solidFill>
                        <a:srgbClr val="0000FF"/>
                      </a:solidFill>
                      <a:miter lim="400000"/>
                    </a:lnR>
                    <a:lnT w="1905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800"/>
                    </a:p>
                  </a:txBody>
                  <a:tcPr marL="50800" marR="50800" marT="50800" marB="50800" horzOverflow="overflow">
                    <a:lnL w="19050">
                      <a:solidFill>
                        <a:srgbClr val="0000FF"/>
                      </a:solidFill>
                      <a:miter lim="400000"/>
                    </a:lnL>
                    <a:lnR w="19050">
                      <a:solidFill>
                        <a:srgbClr val="0000FF"/>
                      </a:solidFill>
                      <a:miter lim="400000"/>
                    </a:lnR>
                    <a:lnT w="1905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800"/>
                    </a:p>
                  </a:txBody>
                  <a:tcPr marL="50800" marR="50800" marT="50800" marB="50800" horzOverflow="overflow">
                    <a:lnL w="19050">
                      <a:solidFill>
                        <a:srgbClr val="0000FF"/>
                      </a:solidFill>
                      <a:miter lim="400000"/>
                    </a:lnL>
                    <a:lnR w="19050">
                      <a:solidFill>
                        <a:srgbClr val="0000FF"/>
                      </a:solidFill>
                      <a:miter lim="400000"/>
                    </a:lnR>
                    <a:lnT w="1905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800" dirty="0"/>
                    </a:p>
                  </a:txBody>
                  <a:tcPr marL="50800" marR="50800" marT="50800" marB="50800" horzOverflow="overflow">
                    <a:lnL w="19050">
                      <a:solidFill>
                        <a:srgbClr val="0000FF"/>
                      </a:solidFill>
                      <a:miter lim="400000"/>
                    </a:lnL>
                    <a:lnR w="19050">
                      <a:solidFill>
                        <a:srgbClr val="0000FF"/>
                      </a:solidFill>
                      <a:miter lim="400000"/>
                    </a:lnR>
                    <a:lnT w="1905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800" dirty="0"/>
                    </a:p>
                  </a:txBody>
                  <a:tcPr marL="50800" marR="50800" marT="50800" marB="50800" horzOverflow="overflow">
                    <a:lnL w="19050">
                      <a:solidFill>
                        <a:srgbClr val="0000FF"/>
                      </a:solidFill>
                      <a:miter lim="400000"/>
                    </a:lnL>
                    <a:lnR w="19050">
                      <a:solidFill>
                        <a:srgbClr val="0000FF"/>
                      </a:solidFill>
                      <a:miter lim="400000"/>
                    </a:lnR>
                    <a:lnT w="1905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800"/>
                    </a:p>
                  </a:txBody>
                  <a:tcPr marL="50800" marR="50800" marT="50800" marB="50800" horzOverflow="overflow">
                    <a:lnL w="19050">
                      <a:solidFill>
                        <a:srgbClr val="0000FF"/>
                      </a:solidFill>
                      <a:miter lim="400000"/>
                    </a:lnL>
                    <a:lnR w="38100">
                      <a:solidFill>
                        <a:srgbClr val="0000FF"/>
                      </a:solidFill>
                      <a:miter lim="400000"/>
                    </a:lnR>
                    <a:lnT w="19050">
                      <a:solidFill>
                        <a:srgbClr val="0000FF"/>
                      </a:solidFill>
                      <a:miter lim="400000"/>
                    </a:lnT>
                    <a:lnB w="19050">
                      <a:solidFill>
                        <a:srgbClr val="0000FF"/>
                      </a:solidFill>
                      <a:miter lim="400000"/>
                    </a:lnB>
                    <a:noFill/>
                  </a:tcPr>
                </a:tc>
              </a:tr>
              <a:tr h="288917">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800"/>
                    </a:p>
                  </a:txBody>
                  <a:tcPr marL="50800" marR="50800" marT="50800" marB="50800" horzOverflow="overflow">
                    <a:lnL w="38100">
                      <a:solidFill>
                        <a:srgbClr val="0000FF"/>
                      </a:solidFill>
                      <a:miter lim="400000"/>
                    </a:lnL>
                    <a:lnR w="19050">
                      <a:solidFill>
                        <a:srgbClr val="0000FF"/>
                      </a:solidFill>
                      <a:miter lim="400000"/>
                    </a:lnR>
                    <a:lnT w="1905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800"/>
                    </a:p>
                  </a:txBody>
                  <a:tcPr marL="50800" marR="50800" marT="50800" marB="50800" horzOverflow="overflow">
                    <a:lnL w="19050">
                      <a:solidFill>
                        <a:srgbClr val="0000FF"/>
                      </a:solidFill>
                      <a:miter lim="400000"/>
                    </a:lnL>
                    <a:lnR w="19050">
                      <a:solidFill>
                        <a:srgbClr val="0000FF"/>
                      </a:solidFill>
                      <a:miter lim="400000"/>
                    </a:lnR>
                    <a:lnT w="1905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800"/>
                    </a:p>
                  </a:txBody>
                  <a:tcPr marL="50800" marR="50800" marT="50800" marB="50800" horzOverflow="overflow">
                    <a:lnL w="19050">
                      <a:solidFill>
                        <a:srgbClr val="0000FF"/>
                      </a:solidFill>
                      <a:miter lim="400000"/>
                    </a:lnL>
                    <a:lnR w="19050">
                      <a:solidFill>
                        <a:srgbClr val="0000FF"/>
                      </a:solidFill>
                      <a:miter lim="400000"/>
                    </a:lnR>
                    <a:lnT w="1905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800"/>
                    </a:p>
                  </a:txBody>
                  <a:tcPr marL="50800" marR="50800" marT="50800" marB="50800" horzOverflow="overflow">
                    <a:lnL w="19050">
                      <a:solidFill>
                        <a:srgbClr val="0000FF"/>
                      </a:solidFill>
                      <a:miter lim="400000"/>
                    </a:lnL>
                    <a:lnR w="19050">
                      <a:solidFill>
                        <a:srgbClr val="0000FF"/>
                      </a:solidFill>
                      <a:miter lim="400000"/>
                    </a:lnR>
                    <a:lnT w="1905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800"/>
                    </a:p>
                  </a:txBody>
                  <a:tcPr marL="50800" marR="50800" marT="50800" marB="50800" horzOverflow="overflow">
                    <a:lnL w="19050">
                      <a:solidFill>
                        <a:srgbClr val="0000FF"/>
                      </a:solidFill>
                      <a:miter lim="400000"/>
                    </a:lnL>
                    <a:lnR w="19050">
                      <a:solidFill>
                        <a:srgbClr val="0000FF"/>
                      </a:solidFill>
                      <a:miter lim="400000"/>
                    </a:lnR>
                    <a:lnT w="1905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800"/>
                    </a:p>
                  </a:txBody>
                  <a:tcPr marL="50800" marR="50800" marT="50800" marB="50800" horzOverflow="overflow">
                    <a:lnL w="19050">
                      <a:solidFill>
                        <a:srgbClr val="0000FF"/>
                      </a:solidFill>
                      <a:miter lim="400000"/>
                    </a:lnL>
                    <a:lnR w="38100">
                      <a:solidFill>
                        <a:srgbClr val="0000FF"/>
                      </a:solidFill>
                      <a:miter lim="400000"/>
                    </a:lnR>
                    <a:lnT w="19050">
                      <a:solidFill>
                        <a:srgbClr val="0000FF"/>
                      </a:solidFill>
                      <a:miter lim="400000"/>
                    </a:lnT>
                    <a:lnB w="19050">
                      <a:solidFill>
                        <a:srgbClr val="0000FF"/>
                      </a:solidFill>
                      <a:miter lim="400000"/>
                    </a:lnB>
                    <a:noFill/>
                  </a:tcPr>
                </a:tc>
              </a:tr>
              <a:tr h="288917">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800"/>
                    </a:p>
                  </a:txBody>
                  <a:tcPr marL="50800" marR="50800" marT="50800" marB="50800" horzOverflow="overflow">
                    <a:lnL w="38100">
                      <a:solidFill>
                        <a:srgbClr val="0000FF"/>
                      </a:solidFill>
                      <a:miter lim="400000"/>
                    </a:lnL>
                    <a:lnR w="19050">
                      <a:solidFill>
                        <a:srgbClr val="0000FF"/>
                      </a:solidFill>
                      <a:miter lim="400000"/>
                    </a:lnR>
                    <a:lnT w="1905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800"/>
                    </a:p>
                  </a:txBody>
                  <a:tcPr marL="50800" marR="50800" marT="50800" marB="50800" horzOverflow="overflow">
                    <a:lnL w="19050">
                      <a:solidFill>
                        <a:srgbClr val="0000FF"/>
                      </a:solidFill>
                      <a:miter lim="400000"/>
                    </a:lnL>
                    <a:lnR w="19050">
                      <a:solidFill>
                        <a:srgbClr val="0000FF"/>
                      </a:solidFill>
                      <a:miter lim="400000"/>
                    </a:lnR>
                    <a:lnT w="1905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800"/>
                    </a:p>
                  </a:txBody>
                  <a:tcPr marL="50800" marR="50800" marT="50800" marB="50800" horzOverflow="overflow">
                    <a:lnL w="19050">
                      <a:solidFill>
                        <a:srgbClr val="0000FF"/>
                      </a:solidFill>
                      <a:miter lim="400000"/>
                    </a:lnL>
                    <a:lnR w="19050">
                      <a:solidFill>
                        <a:srgbClr val="0000FF"/>
                      </a:solidFill>
                      <a:miter lim="400000"/>
                    </a:lnR>
                    <a:lnT w="1905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800"/>
                    </a:p>
                  </a:txBody>
                  <a:tcPr marL="50800" marR="50800" marT="50800" marB="50800" horzOverflow="overflow">
                    <a:lnL w="19050">
                      <a:solidFill>
                        <a:srgbClr val="0000FF"/>
                      </a:solidFill>
                      <a:miter lim="400000"/>
                    </a:lnL>
                    <a:lnR w="19050">
                      <a:solidFill>
                        <a:srgbClr val="0000FF"/>
                      </a:solidFill>
                      <a:miter lim="400000"/>
                    </a:lnR>
                    <a:lnT w="1905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800"/>
                    </a:p>
                  </a:txBody>
                  <a:tcPr marL="50800" marR="50800" marT="50800" marB="50800" horzOverflow="overflow">
                    <a:lnL w="19050">
                      <a:solidFill>
                        <a:srgbClr val="0000FF"/>
                      </a:solidFill>
                      <a:miter lim="400000"/>
                    </a:lnL>
                    <a:lnR w="19050">
                      <a:solidFill>
                        <a:srgbClr val="0000FF"/>
                      </a:solidFill>
                      <a:miter lim="400000"/>
                    </a:lnR>
                    <a:lnT w="1905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800" dirty="0"/>
                    </a:p>
                  </a:txBody>
                  <a:tcPr marL="50800" marR="50800" marT="50800" marB="50800" horzOverflow="overflow">
                    <a:lnL w="19050">
                      <a:solidFill>
                        <a:srgbClr val="0000FF"/>
                      </a:solidFill>
                      <a:miter lim="400000"/>
                    </a:lnL>
                    <a:lnR w="38100">
                      <a:solidFill>
                        <a:srgbClr val="0000FF"/>
                      </a:solidFill>
                      <a:miter lim="400000"/>
                    </a:lnR>
                    <a:lnT w="19050">
                      <a:solidFill>
                        <a:srgbClr val="0000FF"/>
                      </a:solidFill>
                      <a:miter lim="400000"/>
                    </a:lnT>
                    <a:lnB w="19050">
                      <a:solidFill>
                        <a:srgbClr val="0000FF"/>
                      </a:solidFill>
                      <a:miter lim="400000"/>
                    </a:lnB>
                    <a:noFill/>
                  </a:tcPr>
                </a:tc>
              </a:tr>
              <a:tr h="288917">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800"/>
                    </a:p>
                  </a:txBody>
                  <a:tcPr marL="50800" marR="50800" marT="50800" marB="50800" horzOverflow="overflow">
                    <a:lnL w="38100">
                      <a:solidFill>
                        <a:srgbClr val="0000FF"/>
                      </a:solidFill>
                      <a:miter lim="400000"/>
                    </a:lnL>
                    <a:lnR w="19050">
                      <a:solidFill>
                        <a:srgbClr val="0000FF"/>
                      </a:solidFill>
                      <a:miter lim="400000"/>
                    </a:lnR>
                    <a:lnT w="19050">
                      <a:solidFill>
                        <a:srgbClr val="0000FF"/>
                      </a:solidFill>
                      <a:miter lim="400000"/>
                    </a:lnT>
                    <a:lnB w="3810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800"/>
                    </a:p>
                  </a:txBody>
                  <a:tcPr marL="50800" marR="50800" marT="50800" marB="50800" horzOverflow="overflow">
                    <a:lnL w="19050">
                      <a:solidFill>
                        <a:srgbClr val="0000FF"/>
                      </a:solidFill>
                      <a:miter lim="400000"/>
                    </a:lnL>
                    <a:lnR w="19050">
                      <a:solidFill>
                        <a:srgbClr val="0000FF"/>
                      </a:solidFill>
                      <a:miter lim="400000"/>
                    </a:lnR>
                    <a:lnT w="19050">
                      <a:solidFill>
                        <a:srgbClr val="0000FF"/>
                      </a:solidFill>
                      <a:miter lim="400000"/>
                    </a:lnT>
                    <a:lnB w="3810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800"/>
                    </a:p>
                  </a:txBody>
                  <a:tcPr marL="50800" marR="50800" marT="50800" marB="50800" horzOverflow="overflow">
                    <a:lnL w="19050">
                      <a:solidFill>
                        <a:srgbClr val="0000FF"/>
                      </a:solidFill>
                      <a:miter lim="400000"/>
                    </a:lnL>
                    <a:lnR w="19050">
                      <a:solidFill>
                        <a:srgbClr val="0000FF"/>
                      </a:solidFill>
                      <a:miter lim="400000"/>
                    </a:lnR>
                    <a:lnT w="19050">
                      <a:solidFill>
                        <a:srgbClr val="0000FF"/>
                      </a:solidFill>
                      <a:miter lim="400000"/>
                    </a:lnT>
                    <a:lnB w="3810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800"/>
                    </a:p>
                  </a:txBody>
                  <a:tcPr marL="50800" marR="50800" marT="50800" marB="50800" horzOverflow="overflow">
                    <a:lnL w="19050">
                      <a:solidFill>
                        <a:srgbClr val="0000FF"/>
                      </a:solidFill>
                      <a:miter lim="400000"/>
                    </a:lnL>
                    <a:lnR w="19050">
                      <a:solidFill>
                        <a:srgbClr val="0000FF"/>
                      </a:solidFill>
                      <a:miter lim="400000"/>
                    </a:lnR>
                    <a:lnT w="19050">
                      <a:solidFill>
                        <a:srgbClr val="0000FF"/>
                      </a:solidFill>
                      <a:miter lim="400000"/>
                    </a:lnT>
                    <a:lnB w="3810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800"/>
                    </a:p>
                  </a:txBody>
                  <a:tcPr marL="50800" marR="50800" marT="50800" marB="50800" horzOverflow="overflow">
                    <a:lnL w="19050">
                      <a:solidFill>
                        <a:srgbClr val="0000FF"/>
                      </a:solidFill>
                      <a:miter lim="400000"/>
                    </a:lnL>
                    <a:lnR w="19050">
                      <a:solidFill>
                        <a:srgbClr val="0000FF"/>
                      </a:solidFill>
                      <a:miter lim="400000"/>
                    </a:lnR>
                    <a:lnT w="19050">
                      <a:solidFill>
                        <a:srgbClr val="0000FF"/>
                      </a:solidFill>
                      <a:miter lim="400000"/>
                    </a:lnT>
                    <a:lnB w="3810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800" dirty="0"/>
                    </a:p>
                  </a:txBody>
                  <a:tcPr marL="50800" marR="50800" marT="50800" marB="50800" horzOverflow="overflow">
                    <a:lnL w="19050">
                      <a:solidFill>
                        <a:srgbClr val="0000FF"/>
                      </a:solidFill>
                      <a:miter lim="400000"/>
                    </a:lnL>
                    <a:lnR w="38100">
                      <a:solidFill>
                        <a:srgbClr val="0000FF"/>
                      </a:solidFill>
                      <a:miter lim="400000"/>
                    </a:lnR>
                    <a:lnT w="19050">
                      <a:solidFill>
                        <a:srgbClr val="0000FF"/>
                      </a:solidFill>
                      <a:miter lim="400000"/>
                    </a:lnT>
                    <a:lnB w="38100">
                      <a:solidFill>
                        <a:srgbClr val="0000FF"/>
                      </a:solidFill>
                      <a:miter lim="400000"/>
                    </a:lnB>
                    <a:noFill/>
                  </a:tcPr>
                </a:tc>
              </a:tr>
            </a:tbl>
          </a:graphicData>
        </a:graphic>
      </p:graphicFrame>
      <p:sp>
        <p:nvSpPr>
          <p:cNvPr id="160" name="Shape 160"/>
          <p:cNvSpPr/>
          <p:nvPr/>
        </p:nvSpPr>
        <p:spPr>
          <a:xfrm>
            <a:off x="2666331" y="3211028"/>
            <a:ext cx="1478952" cy="1222274"/>
          </a:xfrm>
          <a:prstGeom prst="ellipse">
            <a:avLst/>
          </a:prstGeom>
          <a:solidFill>
            <a:srgbClr val="0000FF"/>
          </a:solidFill>
          <a:ln w="50800">
            <a:solidFill>
              <a:schemeClr val="accent3">
                <a:lumOff val="44000"/>
              </a:schemeClr>
            </a:solidFill>
          </a:ln>
        </p:spPr>
        <p:txBody>
          <a:bodyPr lIns="38100" tIns="38100" rIns="38100" bIns="38100" anchor="ctr"/>
          <a:lstStyle/>
          <a:p>
            <a:pPr marL="20319" marR="20319" defTabSz="457200">
              <a:defRPr b="0">
                <a:uFill>
                  <a:solidFill>
                    <a:srgbClr val="000000"/>
                  </a:solidFill>
                </a:uFill>
              </a:defRPr>
            </a:pPr>
            <a:endParaRPr/>
          </a:p>
        </p:txBody>
      </p:sp>
      <p:sp>
        <p:nvSpPr>
          <p:cNvPr id="161" name="Shape 161"/>
          <p:cNvSpPr/>
          <p:nvPr/>
        </p:nvSpPr>
        <p:spPr>
          <a:xfrm>
            <a:off x="6640003" y="1764450"/>
            <a:ext cx="1442385" cy="772477"/>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lstStyle/>
          <a:p>
            <a:pPr marL="20319" marR="20319" algn="ctr" defTabSz="457200">
              <a:defRPr sz="2100">
                <a:solidFill>
                  <a:srgbClr val="D8232A"/>
                </a:solidFill>
                <a:uFill>
                  <a:solidFill>
                    <a:srgbClr val="FF2600"/>
                  </a:solidFill>
                </a:uFill>
              </a:defRPr>
            </a:pPr>
            <a:r>
              <a:rPr b="0" dirty="0"/>
              <a:t>External</a:t>
            </a:r>
          </a:p>
          <a:p>
            <a:pPr marL="20319" marR="20319" algn="ctr" defTabSz="457200">
              <a:defRPr sz="2100">
                <a:solidFill>
                  <a:srgbClr val="D8232A"/>
                </a:solidFill>
                <a:uFill>
                  <a:solidFill>
                    <a:srgbClr val="FF2600"/>
                  </a:solidFill>
                </a:uFill>
              </a:defRPr>
            </a:pPr>
            <a:r>
              <a:rPr b="0" dirty="0"/>
              <a:t> system</a:t>
            </a:r>
          </a:p>
        </p:txBody>
      </p:sp>
      <p:sp>
        <p:nvSpPr>
          <p:cNvPr id="162" name="Shape 162"/>
          <p:cNvSpPr/>
          <p:nvPr/>
        </p:nvSpPr>
        <p:spPr>
          <a:xfrm>
            <a:off x="1279375" y="5483687"/>
            <a:ext cx="2660457" cy="472614"/>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lstStyle>
            <a:lvl1pPr marL="20319" marR="20319" algn="ctr" defTabSz="457200">
              <a:defRPr sz="2100" b="0">
                <a:uFill>
                  <a:solidFill>
                    <a:srgbClr val="264869"/>
                  </a:solidFill>
                </a:uFill>
              </a:defRPr>
            </a:lvl1pPr>
          </a:lstStyle>
          <a:p>
            <a:r>
              <a:t>Operating system</a:t>
            </a:r>
          </a:p>
        </p:txBody>
      </p:sp>
      <p:sp>
        <p:nvSpPr>
          <p:cNvPr id="163" name="Shape 163"/>
          <p:cNvSpPr/>
          <p:nvPr/>
        </p:nvSpPr>
        <p:spPr>
          <a:xfrm>
            <a:off x="3054350" y="3628509"/>
            <a:ext cx="695271" cy="472614"/>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lstStyle>
            <a:lvl1pPr marL="20319" marR="20319" algn="ctr" defTabSz="457200">
              <a:defRPr sz="2100" b="0">
                <a:solidFill>
                  <a:schemeClr val="accent3">
                    <a:lumOff val="44000"/>
                  </a:schemeClr>
                </a:solidFill>
                <a:uFill>
                  <a:solidFill>
                    <a:schemeClr val="accent3">
                      <a:lumOff val="44000"/>
                    </a:schemeClr>
                  </a:solidFill>
                </a:uFill>
              </a:defRPr>
            </a:lvl1pPr>
          </a:lstStyle>
          <a:p>
            <a:r>
              <a:rPr dirty="0"/>
              <a:t>App</a:t>
            </a:r>
          </a:p>
        </p:txBody>
      </p:sp>
      <p:sp>
        <p:nvSpPr>
          <p:cNvPr id="164" name="Shape 164"/>
          <p:cNvSpPr/>
          <p:nvPr/>
        </p:nvSpPr>
        <p:spPr>
          <a:xfrm>
            <a:off x="2091027" y="4665038"/>
            <a:ext cx="763005" cy="472613"/>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lstStyle>
            <a:lvl1pPr marL="20319" marR="20319" algn="ctr" defTabSz="457200">
              <a:defRPr sz="2100" b="0">
                <a:uFill>
                  <a:solidFill>
                    <a:srgbClr val="00A3D7"/>
                  </a:solidFill>
                </a:uFill>
              </a:defRPr>
            </a:lvl1pPr>
          </a:lstStyle>
          <a:p>
            <a:r>
              <a:t>JVM</a:t>
            </a:r>
          </a:p>
        </p:txBody>
      </p:sp>
      <p:sp>
        <p:nvSpPr>
          <p:cNvPr id="165" name="Shape 165"/>
          <p:cNvSpPr/>
          <p:nvPr/>
        </p:nvSpPr>
        <p:spPr>
          <a:xfrm rot="17735078">
            <a:off x="4742374" y="2389188"/>
            <a:ext cx="1170920" cy="2299907"/>
          </a:xfrm>
          <a:custGeom>
            <a:avLst/>
            <a:gdLst/>
            <a:ahLst/>
            <a:cxnLst>
              <a:cxn ang="0">
                <a:pos x="wd2" y="hd2"/>
              </a:cxn>
              <a:cxn ang="5400000">
                <a:pos x="wd2" y="hd2"/>
              </a:cxn>
              <a:cxn ang="10800000">
                <a:pos x="wd2" y="hd2"/>
              </a:cxn>
              <a:cxn ang="16200000">
                <a:pos x="wd2" y="hd2"/>
              </a:cxn>
            </a:cxnLst>
            <a:rect l="0" t="0" r="r" b="b"/>
            <a:pathLst>
              <a:path w="17600" h="21600" extrusionOk="0">
                <a:moveTo>
                  <a:pt x="0" y="0"/>
                </a:moveTo>
                <a:cubicBezTo>
                  <a:pt x="21600" y="11808"/>
                  <a:pt x="17239" y="21600"/>
                  <a:pt x="17239" y="21600"/>
                </a:cubicBezTo>
              </a:path>
            </a:pathLst>
          </a:custGeom>
          <a:ln w="50800">
            <a:solidFill>
              <a:srgbClr val="000000"/>
            </a:solidFill>
            <a:custDash>
              <a:ds d="200000" sp="200000"/>
            </a:custDash>
            <a:tailEnd type="stealth"/>
          </a:ln>
        </p:spPr>
        <p:txBody>
          <a:bodyPr lIns="38100" tIns="38100" rIns="38100" bIns="38100" anchor="ctr"/>
          <a:lstStyle/>
          <a:p>
            <a:pPr algn="ctr" defTabSz="584200">
              <a:defRPr sz="4200" b="0">
                <a:latin typeface="Gill Sans"/>
                <a:ea typeface="Gill Sans"/>
                <a:cs typeface="Gill Sans"/>
                <a:sym typeface="Gill Sans"/>
              </a:defRPr>
            </a:pPr>
            <a:endParaRPr/>
          </a:p>
        </p:txBody>
      </p:sp>
      <p:sp>
        <p:nvSpPr>
          <p:cNvPr id="166" name="Shape 166"/>
          <p:cNvSpPr/>
          <p:nvPr/>
        </p:nvSpPr>
        <p:spPr>
          <a:xfrm rot="6932961">
            <a:off x="4773179" y="2797430"/>
            <a:ext cx="1236054" cy="2275044"/>
          </a:xfrm>
          <a:custGeom>
            <a:avLst/>
            <a:gdLst/>
            <a:ahLst/>
            <a:cxnLst>
              <a:cxn ang="0">
                <a:pos x="wd2" y="hd2"/>
              </a:cxn>
              <a:cxn ang="5400000">
                <a:pos x="wd2" y="hd2"/>
              </a:cxn>
              <a:cxn ang="10800000">
                <a:pos x="wd2" y="hd2"/>
              </a:cxn>
              <a:cxn ang="16200000">
                <a:pos x="wd2" y="hd2"/>
              </a:cxn>
            </a:cxnLst>
            <a:rect l="0" t="0" r="r" b="b"/>
            <a:pathLst>
              <a:path w="20760" h="21600" extrusionOk="0">
                <a:moveTo>
                  <a:pt x="0" y="0"/>
                </a:moveTo>
                <a:cubicBezTo>
                  <a:pt x="12192" y="5895"/>
                  <a:pt x="17448" y="11324"/>
                  <a:pt x="19575" y="15337"/>
                </a:cubicBezTo>
                <a:cubicBezTo>
                  <a:pt x="21600" y="19157"/>
                  <a:pt x="20418" y="21600"/>
                  <a:pt x="20409" y="21600"/>
                </a:cubicBezTo>
              </a:path>
            </a:pathLst>
          </a:custGeom>
          <a:ln w="50800">
            <a:solidFill>
              <a:srgbClr val="D8232A"/>
            </a:solidFill>
            <a:custDash>
              <a:ds d="200000" sp="200000"/>
            </a:custDash>
            <a:tailEnd type="stealth"/>
          </a:ln>
        </p:spPr>
        <p:txBody>
          <a:bodyPr lIns="38100" tIns="38100" rIns="38100" bIns="38100" anchor="ctr"/>
          <a:lstStyle/>
          <a:p>
            <a:pPr algn="ctr" defTabSz="584200">
              <a:defRPr sz="4200" b="0">
                <a:latin typeface="Gill Sans"/>
                <a:ea typeface="Gill Sans"/>
                <a:cs typeface="Gill Sans"/>
                <a:sym typeface="Gill Sans"/>
              </a:defRPr>
            </a:pPr>
            <a:endParaRPr/>
          </a:p>
        </p:txBody>
      </p:sp>
      <p:sp>
        <p:nvSpPr>
          <p:cNvPr id="167" name="Shape 167"/>
          <p:cNvSpPr/>
          <p:nvPr/>
        </p:nvSpPr>
        <p:spPr>
          <a:xfrm>
            <a:off x="1571967" y="1337846"/>
            <a:ext cx="1258131" cy="2110904"/>
          </a:xfrm>
          <a:prstGeom prst="line">
            <a:avLst/>
          </a:prstGeom>
          <a:ln w="50800">
            <a:solidFill>
              <a:srgbClr val="000000"/>
            </a:solidFill>
            <a:custDash>
              <a:ds d="200000" sp="200000"/>
            </a:custDash>
            <a:tailEnd type="stealth"/>
          </a:ln>
        </p:spPr>
        <p:txBody>
          <a:bodyPr lIns="0" tIns="0" rIns="0" bIns="0"/>
          <a:lstStyle/>
          <a:p>
            <a:pPr defTabSz="228600">
              <a:defRPr sz="1200" b="0">
                <a:latin typeface="+mj-lt"/>
                <a:ea typeface="+mj-ea"/>
                <a:cs typeface="+mj-cs"/>
                <a:sym typeface="Helvetica"/>
              </a:defRPr>
            </a:pPr>
            <a:endParaRPr/>
          </a:p>
        </p:txBody>
      </p:sp>
      <p:sp>
        <p:nvSpPr>
          <p:cNvPr id="168" name="Shape 168"/>
          <p:cNvSpPr/>
          <p:nvPr/>
        </p:nvSpPr>
        <p:spPr>
          <a:xfrm>
            <a:off x="1938649" y="1337846"/>
            <a:ext cx="1115182" cy="1939787"/>
          </a:xfrm>
          <a:prstGeom prst="line">
            <a:avLst/>
          </a:prstGeom>
          <a:ln w="50800">
            <a:solidFill>
              <a:srgbClr val="000000"/>
            </a:solidFill>
            <a:custDash>
              <a:ds d="200000" sp="200000"/>
            </a:custDash>
            <a:tailEnd type="stealth"/>
          </a:ln>
        </p:spPr>
        <p:txBody>
          <a:bodyPr lIns="0" tIns="0" rIns="0" bIns="0"/>
          <a:lstStyle/>
          <a:p>
            <a:pPr defTabSz="228600">
              <a:defRPr sz="1200" b="0">
                <a:latin typeface="+mj-lt"/>
                <a:ea typeface="+mj-ea"/>
                <a:cs typeface="+mj-cs"/>
                <a:sym typeface="Helvetica"/>
              </a:defRPr>
            </a:pPr>
            <a:endParaRPr/>
          </a:p>
        </p:txBody>
      </p:sp>
      <p:sp>
        <p:nvSpPr>
          <p:cNvPr id="169" name="Shape 169"/>
          <p:cNvSpPr/>
          <p:nvPr/>
        </p:nvSpPr>
        <p:spPr>
          <a:xfrm>
            <a:off x="2305331" y="1337846"/>
            <a:ext cx="1072068" cy="1878243"/>
          </a:xfrm>
          <a:prstGeom prst="line">
            <a:avLst/>
          </a:prstGeom>
          <a:ln w="50800">
            <a:solidFill>
              <a:srgbClr val="000000"/>
            </a:solidFill>
            <a:custDash>
              <a:ds d="200000" sp="200000"/>
            </a:custDash>
            <a:tailEnd type="stealth"/>
          </a:ln>
        </p:spPr>
        <p:txBody>
          <a:bodyPr lIns="0" tIns="0" rIns="0" bIns="0"/>
          <a:lstStyle/>
          <a:p>
            <a:pPr defTabSz="228600">
              <a:defRPr sz="1200" b="0">
                <a:latin typeface="+mj-lt"/>
                <a:ea typeface="+mj-ea"/>
                <a:cs typeface="+mj-cs"/>
                <a:sym typeface="Helvetica"/>
              </a:defRPr>
            </a:pPr>
            <a:endParaRPr/>
          </a:p>
        </p:txBody>
      </p:sp>
      <p:sp>
        <p:nvSpPr>
          <p:cNvPr id="170" name="Shape 170"/>
          <p:cNvSpPr/>
          <p:nvPr/>
        </p:nvSpPr>
        <p:spPr>
          <a:xfrm>
            <a:off x="1571967" y="1337846"/>
            <a:ext cx="704049" cy="1180688"/>
          </a:xfrm>
          <a:prstGeom prst="line">
            <a:avLst/>
          </a:prstGeom>
          <a:ln w="508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171" name="Shape 171"/>
          <p:cNvSpPr/>
          <p:nvPr/>
        </p:nvSpPr>
        <p:spPr>
          <a:xfrm>
            <a:off x="1938649" y="1337846"/>
            <a:ext cx="1115182" cy="1939787"/>
          </a:xfrm>
          <a:prstGeom prst="line">
            <a:avLst/>
          </a:prstGeom>
          <a:ln w="50800">
            <a:solidFill>
              <a:srgbClr val="000000"/>
            </a:solidFill>
            <a:custDash>
              <a:ds d="200000" sp="200000"/>
            </a:custDash>
          </a:ln>
        </p:spPr>
        <p:txBody>
          <a:bodyPr lIns="0" tIns="0" rIns="0" bIns="0"/>
          <a:lstStyle/>
          <a:p>
            <a:pPr defTabSz="228600">
              <a:defRPr sz="1200" b="0">
                <a:latin typeface="+mj-lt"/>
                <a:ea typeface="+mj-ea"/>
                <a:cs typeface="+mj-cs"/>
                <a:sym typeface="Helvetica"/>
              </a:defRPr>
            </a:pPr>
            <a:endParaRPr/>
          </a:p>
        </p:txBody>
      </p:sp>
      <p:sp>
        <p:nvSpPr>
          <p:cNvPr id="172" name="Shape 172"/>
          <p:cNvSpPr/>
          <p:nvPr/>
        </p:nvSpPr>
        <p:spPr>
          <a:xfrm>
            <a:off x="2305331" y="1337846"/>
            <a:ext cx="1072068" cy="1878243"/>
          </a:xfrm>
          <a:prstGeom prst="line">
            <a:avLst/>
          </a:prstGeom>
          <a:ln w="50800">
            <a:solidFill>
              <a:srgbClr val="000000"/>
            </a:solidFill>
            <a:custDash>
              <a:ds d="200000" sp="200000"/>
            </a:custDash>
          </a:ln>
        </p:spPr>
        <p:txBody>
          <a:bodyPr lIns="0" tIns="0" rIns="0" bIns="0"/>
          <a:lstStyle/>
          <a:p>
            <a:pPr defTabSz="228600">
              <a:defRPr sz="1200" b="0">
                <a:latin typeface="+mj-lt"/>
                <a:ea typeface="+mj-ea"/>
                <a:cs typeface="+mj-cs"/>
                <a:sym typeface="Helvetica"/>
              </a:defRPr>
            </a:pPr>
            <a:endParaRPr/>
          </a:p>
        </p:txBody>
      </p:sp>
      <p:sp>
        <p:nvSpPr>
          <p:cNvPr id="173" name="Shape 173"/>
          <p:cNvSpPr/>
          <p:nvPr/>
        </p:nvSpPr>
        <p:spPr>
          <a:xfrm>
            <a:off x="1938649" y="1337846"/>
            <a:ext cx="688198" cy="1186370"/>
          </a:xfrm>
          <a:prstGeom prst="line">
            <a:avLst/>
          </a:prstGeom>
          <a:ln w="508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174" name="Shape 174"/>
          <p:cNvSpPr/>
          <p:nvPr/>
        </p:nvSpPr>
        <p:spPr>
          <a:xfrm>
            <a:off x="2305331" y="1337846"/>
            <a:ext cx="679078" cy="1180211"/>
          </a:xfrm>
          <a:prstGeom prst="line">
            <a:avLst/>
          </a:prstGeom>
          <a:ln w="508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175" name="Shape 175"/>
          <p:cNvSpPr/>
          <p:nvPr/>
        </p:nvSpPr>
        <p:spPr>
          <a:xfrm rot="17735078">
            <a:off x="5574669" y="2618730"/>
            <a:ext cx="484865" cy="1545048"/>
          </a:xfrm>
          <a:custGeom>
            <a:avLst/>
            <a:gdLst/>
            <a:ahLst/>
            <a:cxnLst>
              <a:cxn ang="0">
                <a:pos x="wd2" y="hd2"/>
              </a:cxn>
              <a:cxn ang="5400000">
                <a:pos x="wd2" y="hd2"/>
              </a:cxn>
              <a:cxn ang="10800000">
                <a:pos x="wd2" y="hd2"/>
              </a:cxn>
              <a:cxn ang="16200000">
                <a:pos x="wd2" y="hd2"/>
              </a:cxn>
            </a:cxnLst>
            <a:rect l="0" t="0" r="r" b="b"/>
            <a:pathLst>
              <a:path w="16156" h="21600" extrusionOk="0">
                <a:moveTo>
                  <a:pt x="0" y="0"/>
                </a:moveTo>
                <a:cubicBezTo>
                  <a:pt x="21600" y="12443"/>
                  <a:pt x="15301" y="21600"/>
                  <a:pt x="15301" y="21600"/>
                </a:cubicBezTo>
              </a:path>
            </a:pathLst>
          </a:custGeom>
          <a:ln w="50800">
            <a:solidFill>
              <a:srgbClr val="000000"/>
            </a:solidFill>
            <a:tailEnd type="stealth"/>
          </a:ln>
        </p:spPr>
        <p:txBody>
          <a:bodyPr lIns="38100" tIns="38100" rIns="38100" bIns="38100" anchor="ctr"/>
          <a:lstStyle/>
          <a:p>
            <a:pPr algn="ctr" defTabSz="584200">
              <a:defRPr sz="4200" b="0">
                <a:latin typeface="Gill Sans"/>
                <a:ea typeface="Gill Sans"/>
                <a:cs typeface="Gill Sans"/>
                <a:sym typeface="Gill Sans"/>
              </a:defRPr>
            </a:pPr>
            <a:endParaRPr/>
          </a:p>
        </p:txBody>
      </p:sp>
      <p:sp>
        <p:nvSpPr>
          <p:cNvPr id="176" name="Shape 176"/>
          <p:cNvSpPr/>
          <p:nvPr/>
        </p:nvSpPr>
        <p:spPr>
          <a:xfrm rot="6932961">
            <a:off x="5333261" y="3386180"/>
            <a:ext cx="1062425" cy="1352237"/>
          </a:xfrm>
          <a:custGeom>
            <a:avLst/>
            <a:gdLst/>
            <a:ahLst/>
            <a:cxnLst>
              <a:cxn ang="0">
                <a:pos x="wd2" y="hd2"/>
              </a:cxn>
              <a:cxn ang="5400000">
                <a:pos x="wd2" y="hd2"/>
              </a:cxn>
              <a:cxn ang="10800000">
                <a:pos x="wd2" y="hd2"/>
              </a:cxn>
              <a:cxn ang="16200000">
                <a:pos x="wd2" y="hd2"/>
              </a:cxn>
            </a:cxnLst>
            <a:rect l="0" t="0" r="r" b="b"/>
            <a:pathLst>
              <a:path w="21591" h="21600" extrusionOk="0">
                <a:moveTo>
                  <a:pt x="0" y="0"/>
                </a:moveTo>
                <a:cubicBezTo>
                  <a:pt x="8140" y="5903"/>
                  <a:pt x="13663" y="11239"/>
                  <a:pt x="17235" y="15288"/>
                </a:cubicBezTo>
                <a:cubicBezTo>
                  <a:pt x="20534" y="19026"/>
                  <a:pt x="21600" y="21600"/>
                  <a:pt x="21590" y="21600"/>
                </a:cubicBezTo>
              </a:path>
            </a:pathLst>
          </a:custGeom>
          <a:ln w="50800">
            <a:solidFill>
              <a:srgbClr val="D8232A"/>
            </a:solidFill>
          </a:ln>
        </p:spPr>
        <p:txBody>
          <a:bodyPr lIns="38100" tIns="38100" rIns="38100" bIns="38100" anchor="ctr"/>
          <a:lstStyle/>
          <a:p>
            <a:pPr algn="ctr" defTabSz="584200">
              <a:defRPr sz="4200" b="0">
                <a:latin typeface="Gill Sans"/>
                <a:ea typeface="Gill Sans"/>
                <a:cs typeface="Gill Sans"/>
                <a:sym typeface="Gill Sans"/>
              </a:defRPr>
            </a:pPr>
            <a:endParaRPr/>
          </a:p>
        </p:txBody>
      </p:sp>
      <p:sp>
        <p:nvSpPr>
          <p:cNvPr id="177" name="Shape 177"/>
          <p:cNvSpPr/>
          <p:nvPr/>
        </p:nvSpPr>
        <p:spPr>
          <a:xfrm>
            <a:off x="1236271" y="1206500"/>
            <a:ext cx="1540066" cy="562246"/>
          </a:xfrm>
          <a:prstGeom prst="rect">
            <a:avLst/>
          </a:prstGeom>
          <a:solidFill>
            <a:schemeClr val="accent3">
              <a:lumOff val="44000"/>
            </a:schemeClr>
          </a:solidFill>
          <a:ln w="3175"/>
        </p:spPr>
        <p:txBody>
          <a:bodyPr lIns="38100" tIns="38100" rIns="38100" bIns="38100" anchor="ctr"/>
          <a:lstStyle/>
          <a:p>
            <a:pPr marL="20319" marR="20319" defTabSz="457200">
              <a:defRPr b="0">
                <a:uFill>
                  <a:solidFill>
                    <a:srgbClr val="000000"/>
                  </a:solidFill>
                </a:uFill>
              </a:defRPr>
            </a:pPr>
            <a:endParaRPr/>
          </a:p>
        </p:txBody>
      </p:sp>
      <p:sp>
        <p:nvSpPr>
          <p:cNvPr id="178" name="Shape 178"/>
          <p:cNvSpPr/>
          <p:nvPr/>
        </p:nvSpPr>
        <p:spPr>
          <a:xfrm>
            <a:off x="1046513" y="1365395"/>
            <a:ext cx="2411163" cy="472613"/>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lstStyle>
            <a:lvl1pPr marL="20319" marR="20319" algn="ctr" defTabSz="457200">
              <a:defRPr sz="2100" b="0">
                <a:uFill>
                  <a:solidFill>
                    <a:srgbClr val="000000"/>
                  </a:solidFill>
                </a:uFill>
              </a:defRPr>
            </a:lvl1pPr>
          </a:lstStyle>
          <a:p>
            <a:r>
              <a:t>Incoming traffic</a:t>
            </a:r>
          </a:p>
        </p:txBody>
      </p:sp>
      <p:sp>
        <p:nvSpPr>
          <p:cNvPr id="179" name="Shape 179"/>
          <p:cNvSpPr/>
          <p:nvPr/>
        </p:nvSpPr>
        <p:spPr>
          <a:xfrm>
            <a:off x="1588248" y="2502109"/>
            <a:ext cx="3449294" cy="2863552"/>
          </a:xfrm>
          <a:prstGeom prst="roundRect">
            <a:avLst>
              <a:gd name="adj" fmla="val 3201"/>
            </a:avLst>
          </a:prstGeom>
          <a:ln w="76200">
            <a:solidFill>
              <a:srgbClr val="8A8A89"/>
            </a:solidFill>
          </a:ln>
        </p:spPr>
        <p:txBody>
          <a:bodyPr lIns="38100" tIns="38100" rIns="38100" bIns="38100" anchor="ctr"/>
          <a:lstStyle/>
          <a:p>
            <a:pPr marL="20319" marR="20319" defTabSz="457200">
              <a:defRPr b="0">
                <a:uFill>
                  <a:solidFill>
                    <a:srgbClr val="000000"/>
                  </a:solidFill>
                </a:uFill>
              </a:defRPr>
            </a:pPr>
            <a:endParaRPr/>
          </a:p>
        </p:txBody>
      </p:sp>
      <p:sp>
        <p:nvSpPr>
          <p:cNvPr id="180" name="Shape 180"/>
          <p:cNvSpPr/>
          <p:nvPr/>
        </p:nvSpPr>
        <p:spPr>
          <a:xfrm>
            <a:off x="6639673" y="2502109"/>
            <a:ext cx="1478952" cy="2863552"/>
          </a:xfrm>
          <a:prstGeom prst="roundRect">
            <a:avLst>
              <a:gd name="adj" fmla="val 6198"/>
            </a:avLst>
          </a:prstGeom>
          <a:solidFill>
            <a:srgbClr val="D8232A"/>
          </a:solidFill>
          <a:ln w="3175"/>
        </p:spPr>
        <p:txBody>
          <a:bodyPr lIns="38100" tIns="38100" rIns="38100" bIns="38100" anchor="ctr"/>
          <a:lstStyle/>
          <a:p>
            <a:pPr marL="20319" marR="20319" defTabSz="457200">
              <a:defRPr b="0">
                <a:solidFill>
                  <a:srgbClr val="FF4300"/>
                </a:solidFill>
                <a:uFill>
                  <a:solidFill>
                    <a:srgbClr val="FF4300"/>
                  </a:solidFill>
                </a:uFill>
              </a:defRPr>
            </a:pPr>
            <a:endParaRPr/>
          </a:p>
        </p:txBody>
      </p:sp>
    </p:spTree>
    <p:extLst>
      <p:ext uri="{BB962C8B-B14F-4D97-AF65-F5344CB8AC3E}">
        <p14:creationId xmlns:p14="http://schemas.microsoft.com/office/powerpoint/2010/main" val="232509639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Tuning is NOT</a:t>
            </a:r>
          </a:p>
        </p:txBody>
      </p:sp>
      <p:sp>
        <p:nvSpPr>
          <p:cNvPr id="3" name="Content Placeholder 2"/>
          <p:cNvSpPr>
            <a:spLocks noGrp="1"/>
          </p:cNvSpPr>
          <p:nvPr>
            <p:ph idx="1"/>
          </p:nvPr>
        </p:nvSpPr>
        <p:spPr/>
        <p:txBody>
          <a:bodyPr/>
          <a:lstStyle/>
          <a:p>
            <a:r>
              <a:rPr lang="en-US" dirty="0"/>
              <a:t>A collection of tips and tricks </a:t>
            </a:r>
            <a:endParaRPr lang="en-US" dirty="0" smtClean="0"/>
          </a:p>
          <a:p>
            <a:endParaRPr lang="en-US" dirty="0"/>
          </a:p>
          <a:p>
            <a:r>
              <a:rPr lang="en-US" dirty="0"/>
              <a:t>Secret sauce</a:t>
            </a:r>
          </a:p>
          <a:p>
            <a:endParaRPr lang="en-US" dirty="0" smtClean="0"/>
          </a:p>
          <a:p>
            <a:r>
              <a:rPr lang="en-US" dirty="0" smtClean="0"/>
              <a:t>Magic </a:t>
            </a:r>
            <a:r>
              <a:rPr lang="en-US" dirty="0"/>
              <a:t>dust that you sprinkle on at the end of a project</a:t>
            </a:r>
          </a:p>
          <a:p>
            <a:endParaRPr lang="en-US" dirty="0" smtClean="0"/>
          </a:p>
          <a:p>
            <a:r>
              <a:rPr lang="en-US" dirty="0" smtClean="0"/>
              <a:t>The </a:t>
            </a:r>
            <a:r>
              <a:rPr lang="en-US" dirty="0"/>
              <a:t>province of “heroes”</a:t>
            </a:r>
          </a:p>
          <a:p>
            <a:endParaRPr lang="en-US" dirty="0" smtClean="0"/>
          </a:p>
          <a:p>
            <a:r>
              <a:rPr lang="en-US" dirty="0" smtClean="0"/>
              <a:t>Particularly </a:t>
            </a:r>
            <a:r>
              <a:rPr lang="en-US" dirty="0"/>
              <a:t>intellectually demanding</a:t>
            </a:r>
          </a:p>
          <a:p>
            <a:endParaRPr lang="en-US" dirty="0" smtClean="0"/>
          </a:p>
          <a:p>
            <a:r>
              <a:rPr lang="en-US" dirty="0" smtClean="0"/>
              <a:t>Usually </a:t>
            </a:r>
            <a:r>
              <a:rPr lang="en-US" dirty="0"/>
              <a:t>very interesting</a:t>
            </a:r>
          </a:p>
        </p:txBody>
      </p:sp>
    </p:spTree>
    <p:extLst>
      <p:ext uri="{BB962C8B-B14F-4D97-AF65-F5344CB8AC3E}">
        <p14:creationId xmlns:p14="http://schemas.microsoft.com/office/powerpoint/2010/main" val="10498592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Blame Donkey</a:t>
            </a:r>
            <a:endParaRPr lang="en-US" dirty="0"/>
          </a:p>
        </p:txBody>
      </p:sp>
      <p:pic>
        <p:nvPicPr>
          <p:cNvPr id="4" name="Content Placeholder 3" descr="donkey.png"/>
          <p:cNvPicPr>
            <a:picLocks noGrp="1" noChangeAspect="1"/>
          </p:cNvPicPr>
          <p:nvPr>
            <p:ph idx="1"/>
          </p:nvPr>
        </p:nvPicPr>
        <p:blipFill rotWithShape="1">
          <a:blip r:embed="rId3">
            <a:extLst>
              <a:ext uri="{28A0092B-C50C-407E-A947-70E740481C1C}">
                <a14:useLocalDpi xmlns:a14="http://schemas.microsoft.com/office/drawing/2010/main" val="0"/>
              </a:ext>
            </a:extLst>
          </a:blip>
          <a:srcRect t="167" b="1869"/>
          <a:stretch/>
        </p:blipFill>
        <p:spPr>
          <a:xfrm>
            <a:off x="1295400" y="990600"/>
            <a:ext cx="6324600" cy="5425689"/>
          </a:xfrm>
        </p:spPr>
      </p:pic>
    </p:spTree>
    <p:extLst>
      <p:ext uri="{BB962C8B-B14F-4D97-AF65-F5344CB8AC3E}">
        <p14:creationId xmlns:p14="http://schemas.microsoft.com/office/powerpoint/2010/main" val="27015170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Blame Donkey</a:t>
            </a:r>
            <a:endParaRPr lang="en-US" dirty="0"/>
          </a:p>
        </p:txBody>
      </p:sp>
      <p:sp>
        <p:nvSpPr>
          <p:cNvPr id="3" name="Content Placeholder 2"/>
          <p:cNvSpPr>
            <a:spLocks noGrp="1"/>
          </p:cNvSpPr>
          <p:nvPr>
            <p:ph idx="1"/>
          </p:nvPr>
        </p:nvSpPr>
        <p:spPr/>
        <p:txBody>
          <a:bodyPr/>
          <a:lstStyle/>
          <a:p>
            <a:r>
              <a:rPr lang="en-US" dirty="0"/>
              <a:t>Certain components are always identified as the issue</a:t>
            </a:r>
          </a:p>
          <a:p>
            <a:pPr lvl="2"/>
            <a:r>
              <a:rPr lang="en-US" dirty="0"/>
              <a:t>“It’s always JMS / Hibernate / ANOTHERTECH”</a:t>
            </a:r>
          </a:p>
          <a:p>
            <a:pPr lvl="2"/>
            <a:r>
              <a:rPr lang="en-US" dirty="0" err="1"/>
              <a:t>A</a:t>
            </a:r>
            <a:r>
              <a:rPr lang="en-US" dirty="0" err="1" smtClean="0"/>
              <a:t>ntiPattern</a:t>
            </a:r>
            <a:r>
              <a:rPr lang="en-US" dirty="0" smtClean="0"/>
              <a:t> </a:t>
            </a:r>
            <a:r>
              <a:rPr lang="en-US" dirty="0"/>
              <a:t>often displayed by management / </a:t>
            </a:r>
            <a:r>
              <a:rPr lang="en-US" dirty="0" smtClean="0"/>
              <a:t>biz</a:t>
            </a:r>
          </a:p>
          <a:p>
            <a:pPr lvl="2"/>
            <a:endParaRPr lang="en-US" dirty="0"/>
          </a:p>
          <a:p>
            <a:r>
              <a:rPr lang="en-US" dirty="0"/>
              <a:t>Reality</a:t>
            </a:r>
          </a:p>
          <a:p>
            <a:pPr lvl="2"/>
            <a:r>
              <a:rPr lang="en-US" dirty="0"/>
              <a:t>i</a:t>
            </a:r>
            <a:r>
              <a:rPr lang="en-US" dirty="0" smtClean="0"/>
              <a:t>nsufficient </a:t>
            </a:r>
            <a:r>
              <a:rPr lang="en-US" dirty="0"/>
              <a:t>analysis has been done to reach this </a:t>
            </a:r>
            <a:r>
              <a:rPr lang="en-US" dirty="0" smtClean="0"/>
              <a:t>conclusion</a:t>
            </a:r>
          </a:p>
          <a:p>
            <a:pPr lvl="2"/>
            <a:endParaRPr lang="en-US" dirty="0"/>
          </a:p>
          <a:p>
            <a:r>
              <a:rPr lang="en-US" dirty="0"/>
              <a:t>Root causes</a:t>
            </a:r>
          </a:p>
          <a:p>
            <a:pPr lvl="2"/>
            <a:r>
              <a:rPr lang="en-US" dirty="0"/>
              <a:t>Peer Pressure</a:t>
            </a:r>
          </a:p>
          <a:p>
            <a:pPr lvl="2"/>
            <a:r>
              <a:rPr lang="en-US" dirty="0"/>
              <a:t>Misunderstood </a:t>
            </a:r>
            <a:r>
              <a:rPr lang="en-US" dirty="0" smtClean="0"/>
              <a:t>Problem</a:t>
            </a:r>
          </a:p>
          <a:p>
            <a:pPr lvl="2"/>
            <a:endParaRPr lang="en-US" dirty="0"/>
          </a:p>
          <a:p>
            <a:r>
              <a:rPr lang="en-US" dirty="0"/>
              <a:t>Resolutions</a:t>
            </a:r>
          </a:p>
          <a:p>
            <a:pPr lvl="2"/>
            <a:r>
              <a:rPr lang="en-US" dirty="0"/>
              <a:t>r</a:t>
            </a:r>
            <a:r>
              <a:rPr lang="en-US" dirty="0" smtClean="0"/>
              <a:t>esist </a:t>
            </a:r>
            <a:r>
              <a:rPr lang="en-US" dirty="0"/>
              <a:t>pressure to rush to conclusions</a:t>
            </a:r>
          </a:p>
          <a:p>
            <a:pPr lvl="2"/>
            <a:r>
              <a:rPr lang="en-US" dirty="0"/>
              <a:t>p</a:t>
            </a:r>
            <a:r>
              <a:rPr lang="en-US" dirty="0" smtClean="0"/>
              <a:t>erform </a:t>
            </a:r>
            <a:r>
              <a:rPr lang="en-US" dirty="0"/>
              <a:t>analysis as normal</a:t>
            </a:r>
          </a:p>
          <a:p>
            <a:pPr lvl="2"/>
            <a:r>
              <a:rPr lang="en-US" dirty="0"/>
              <a:t>c</a:t>
            </a:r>
            <a:r>
              <a:rPr lang="en-US" dirty="0" smtClean="0"/>
              <a:t>ommunicate </a:t>
            </a:r>
            <a:r>
              <a:rPr lang="en-US" dirty="0"/>
              <a:t>the results of analysis to all stakeholders</a:t>
            </a:r>
          </a:p>
        </p:txBody>
      </p:sp>
    </p:spTree>
    <p:extLst>
      <p:ext uri="{BB962C8B-B14F-4D97-AF65-F5344CB8AC3E}">
        <p14:creationId xmlns:p14="http://schemas.microsoft.com/office/powerpoint/2010/main" val="343612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Reductionist Bias</a:t>
            </a:r>
            <a:endParaRPr lang="en-US" dirty="0"/>
          </a:p>
        </p:txBody>
      </p:sp>
      <p:pic>
        <p:nvPicPr>
          <p:cNvPr id="4" name="Content Placeholder 3" descr="microbench.png"/>
          <p:cNvPicPr>
            <a:picLocks noGrp="1" noChangeAspect="1"/>
          </p:cNvPicPr>
          <p:nvPr>
            <p:ph idx="1"/>
          </p:nvPr>
        </p:nvPicPr>
        <p:blipFill rotWithShape="1">
          <a:blip r:embed="rId3">
            <a:extLst>
              <a:ext uri="{28A0092B-C50C-407E-A947-70E740481C1C}">
                <a14:useLocalDpi xmlns:a14="http://schemas.microsoft.com/office/drawing/2010/main" val="0"/>
              </a:ext>
            </a:extLst>
          </a:blip>
          <a:srcRect t="1759" b="1886"/>
          <a:stretch/>
        </p:blipFill>
        <p:spPr>
          <a:xfrm>
            <a:off x="2286000" y="914400"/>
            <a:ext cx="4038600" cy="5252768"/>
          </a:xfrm>
        </p:spPr>
      </p:pic>
    </p:spTree>
    <p:extLst>
      <p:ext uri="{BB962C8B-B14F-4D97-AF65-F5344CB8AC3E}">
        <p14:creationId xmlns:p14="http://schemas.microsoft.com/office/powerpoint/2010/main" val="30904322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Reductionist Bias</a:t>
            </a:r>
            <a:endParaRPr lang="en-US" dirty="0"/>
          </a:p>
        </p:txBody>
      </p:sp>
      <p:sp>
        <p:nvSpPr>
          <p:cNvPr id="3" name="Content Placeholder 2"/>
          <p:cNvSpPr>
            <a:spLocks noGrp="1"/>
          </p:cNvSpPr>
          <p:nvPr>
            <p:ph idx="1"/>
          </p:nvPr>
        </p:nvSpPr>
        <p:spPr/>
        <p:txBody>
          <a:bodyPr/>
          <a:lstStyle/>
          <a:p>
            <a:r>
              <a:rPr lang="en-US" dirty="0"/>
              <a:t>Effort focused on very low-level aspects of the system</a:t>
            </a:r>
          </a:p>
          <a:p>
            <a:pPr lvl="2"/>
            <a:r>
              <a:rPr lang="en-US" dirty="0"/>
              <a:t>“If we can just speed up method dispatch time...</a:t>
            </a:r>
            <a:r>
              <a:rPr lang="en-US" dirty="0" smtClean="0"/>
              <a:t>”</a:t>
            </a:r>
          </a:p>
          <a:p>
            <a:pPr lvl="2"/>
            <a:endParaRPr lang="en-US" dirty="0"/>
          </a:p>
          <a:p>
            <a:r>
              <a:rPr lang="en-US" dirty="0"/>
              <a:t>Reality</a:t>
            </a:r>
          </a:p>
          <a:p>
            <a:pPr lvl="2"/>
            <a:r>
              <a:rPr lang="en-US" dirty="0"/>
              <a:t>Overall impact of micro-changes is utterly </a:t>
            </a:r>
            <a:r>
              <a:rPr lang="en-US" dirty="0" smtClean="0"/>
              <a:t>unknown</a:t>
            </a:r>
          </a:p>
          <a:p>
            <a:pPr lvl="2"/>
            <a:endParaRPr lang="en-US" dirty="0"/>
          </a:p>
          <a:p>
            <a:r>
              <a:rPr lang="en-US" dirty="0"/>
              <a:t>Root causes</a:t>
            </a:r>
          </a:p>
          <a:p>
            <a:pPr lvl="2"/>
            <a:r>
              <a:rPr lang="en-US" dirty="0"/>
              <a:t>Lack of Understanding</a:t>
            </a:r>
          </a:p>
          <a:p>
            <a:pPr lvl="2"/>
            <a:r>
              <a:rPr lang="en-US" dirty="0"/>
              <a:t>Misunderstood Problem</a:t>
            </a:r>
          </a:p>
          <a:p>
            <a:pPr lvl="2"/>
            <a:r>
              <a:rPr lang="en-US" dirty="0" smtClean="0"/>
              <a:t>Peer Pressure</a:t>
            </a:r>
          </a:p>
          <a:p>
            <a:pPr lvl="2"/>
            <a:endParaRPr lang="en-US" dirty="0"/>
          </a:p>
          <a:p>
            <a:r>
              <a:rPr lang="en-US" dirty="0" smtClean="0"/>
              <a:t>Solutions</a:t>
            </a:r>
            <a:endParaRPr lang="en-US" dirty="0"/>
          </a:p>
          <a:p>
            <a:pPr lvl="2"/>
            <a:r>
              <a:rPr lang="en-US" dirty="0"/>
              <a:t>Do not </a:t>
            </a:r>
            <a:r>
              <a:rPr lang="en-US" dirty="0" err="1" smtClean="0"/>
              <a:t>microbench</a:t>
            </a:r>
            <a:r>
              <a:rPr lang="en-US" dirty="0" smtClean="0"/>
              <a:t> </a:t>
            </a:r>
            <a:r>
              <a:rPr lang="en-US" dirty="0"/>
              <a:t>unless you know you are a known use case for it</a:t>
            </a:r>
          </a:p>
        </p:txBody>
      </p:sp>
    </p:spTree>
    <p:extLst>
      <p:ext uri="{BB962C8B-B14F-4D97-AF65-F5344CB8AC3E}">
        <p14:creationId xmlns:p14="http://schemas.microsoft.com/office/powerpoint/2010/main" val="26508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Systems</a:t>
            </a:r>
            <a:endParaRPr lang="en-US" dirty="0"/>
          </a:p>
        </p:txBody>
      </p:sp>
      <p:sp>
        <p:nvSpPr>
          <p:cNvPr id="3" name="Content Placeholder 2"/>
          <p:cNvSpPr>
            <a:spLocks noGrp="1"/>
          </p:cNvSpPr>
          <p:nvPr>
            <p:ph idx="1"/>
          </p:nvPr>
        </p:nvSpPr>
        <p:spPr/>
        <p:txBody>
          <a:bodyPr/>
          <a:lstStyle/>
          <a:p>
            <a:r>
              <a:rPr lang="en-US" dirty="0"/>
              <a:t>Use a thread profiler to identify waiting threads</a:t>
            </a:r>
          </a:p>
          <a:p>
            <a:pPr lvl="2"/>
            <a:r>
              <a:rPr lang="en-US" dirty="0"/>
              <a:t>i</a:t>
            </a:r>
            <a:r>
              <a:rPr lang="en-US" dirty="0" smtClean="0"/>
              <a:t>dentify </a:t>
            </a:r>
            <a:r>
              <a:rPr lang="en-US" dirty="0"/>
              <a:t>what these threads are waiting on</a:t>
            </a:r>
          </a:p>
          <a:p>
            <a:pPr lvl="1"/>
            <a:endParaRPr lang="en-US" dirty="0"/>
          </a:p>
          <a:p>
            <a:r>
              <a:rPr lang="en-US" dirty="0"/>
              <a:t>Some Common Problems</a:t>
            </a:r>
          </a:p>
          <a:p>
            <a:pPr lvl="2"/>
            <a:r>
              <a:rPr lang="en-US" dirty="0"/>
              <a:t>d</a:t>
            </a:r>
            <a:r>
              <a:rPr lang="en-US" dirty="0" smtClean="0"/>
              <a:t>atabase </a:t>
            </a:r>
            <a:r>
              <a:rPr lang="en-US" dirty="0"/>
              <a:t>query not performing well</a:t>
            </a:r>
          </a:p>
          <a:p>
            <a:pPr lvl="2"/>
            <a:r>
              <a:rPr lang="en-US" dirty="0"/>
              <a:t>p</a:t>
            </a:r>
            <a:r>
              <a:rPr lang="en-US" dirty="0" smtClean="0"/>
              <a:t>oor </a:t>
            </a:r>
            <a:r>
              <a:rPr lang="en-US" dirty="0"/>
              <a:t>network latency</a:t>
            </a:r>
          </a:p>
          <a:p>
            <a:pPr lvl="2"/>
            <a:r>
              <a:rPr lang="en-US" dirty="0"/>
              <a:t>s</a:t>
            </a:r>
            <a:r>
              <a:rPr lang="en-US" dirty="0" smtClean="0"/>
              <a:t>low </a:t>
            </a:r>
            <a:r>
              <a:rPr lang="en-US" dirty="0"/>
              <a:t>SOAP / REST call not performing well</a:t>
            </a:r>
          </a:p>
          <a:p>
            <a:pPr lvl="2"/>
            <a:r>
              <a:rPr lang="en-US" dirty="0"/>
              <a:t>p</a:t>
            </a:r>
            <a:r>
              <a:rPr lang="en-US" dirty="0" smtClean="0"/>
              <a:t>oor </a:t>
            </a:r>
            <a:r>
              <a:rPr lang="en-US" dirty="0"/>
              <a:t>throughput from an RMI service</a:t>
            </a:r>
          </a:p>
          <a:p>
            <a:pPr lvl="2"/>
            <a:r>
              <a:rPr lang="en-US" dirty="0" smtClean="0"/>
              <a:t>Authentication </a:t>
            </a:r>
            <a:r>
              <a:rPr lang="en-US" dirty="0"/>
              <a:t>/ Authorization System overwhelmed</a:t>
            </a:r>
          </a:p>
        </p:txBody>
      </p:sp>
    </p:spTree>
    <p:extLst>
      <p:ext uri="{BB962C8B-B14F-4D97-AF65-F5344CB8AC3E}">
        <p14:creationId xmlns:p14="http://schemas.microsoft.com/office/powerpoint/2010/main" val="322478631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 – Code or Architecture Change</a:t>
            </a:r>
            <a:endParaRPr lang="en-US" dirty="0"/>
          </a:p>
        </p:txBody>
      </p:sp>
      <p:sp>
        <p:nvSpPr>
          <p:cNvPr id="3" name="Content Placeholder 2"/>
          <p:cNvSpPr>
            <a:spLocks noGrp="1"/>
          </p:cNvSpPr>
          <p:nvPr>
            <p:ph idx="1"/>
          </p:nvPr>
        </p:nvSpPr>
        <p:spPr/>
        <p:txBody>
          <a:bodyPr/>
          <a:lstStyle/>
          <a:p>
            <a:r>
              <a:rPr lang="en-US" dirty="0" smtClean="0"/>
              <a:t>Improve </a:t>
            </a:r>
            <a:r>
              <a:rPr lang="en-US" dirty="0"/>
              <a:t>the throughput of the external resource</a:t>
            </a:r>
          </a:p>
          <a:p>
            <a:pPr lvl="2"/>
            <a:r>
              <a:rPr lang="en-US" dirty="0"/>
              <a:t>s</a:t>
            </a:r>
            <a:r>
              <a:rPr lang="en-US" dirty="0" smtClean="0"/>
              <a:t>pin </a:t>
            </a:r>
            <a:r>
              <a:rPr lang="en-US" dirty="0"/>
              <a:t>up more database servers</a:t>
            </a:r>
          </a:p>
          <a:p>
            <a:pPr lvl="2"/>
            <a:endParaRPr lang="en-US" dirty="0" smtClean="0"/>
          </a:p>
          <a:p>
            <a:r>
              <a:rPr lang="en-US" dirty="0" smtClean="0"/>
              <a:t>Communicate </a:t>
            </a:r>
            <a:r>
              <a:rPr lang="en-US" dirty="0"/>
              <a:t>with the external system less often</a:t>
            </a:r>
          </a:p>
          <a:p>
            <a:pPr lvl="2"/>
            <a:r>
              <a:rPr lang="en-US" dirty="0"/>
              <a:t>c</a:t>
            </a:r>
            <a:r>
              <a:rPr lang="en-US" dirty="0" smtClean="0"/>
              <a:t>ache </a:t>
            </a:r>
            <a:r>
              <a:rPr lang="en-US" dirty="0"/>
              <a:t>the results of previous calls</a:t>
            </a:r>
          </a:p>
          <a:p>
            <a:pPr lvl="2"/>
            <a:endParaRPr lang="en-US" dirty="0" smtClean="0"/>
          </a:p>
          <a:p>
            <a:r>
              <a:rPr lang="en-US" dirty="0" smtClean="0"/>
              <a:t>Interact </a:t>
            </a:r>
            <a:r>
              <a:rPr lang="en-US" dirty="0"/>
              <a:t>with </a:t>
            </a:r>
            <a:r>
              <a:rPr lang="en-US" dirty="0" smtClean="0"/>
              <a:t>external </a:t>
            </a:r>
            <a:r>
              <a:rPr lang="en-US" dirty="0"/>
              <a:t>system </a:t>
            </a:r>
            <a:r>
              <a:rPr lang="en-US" dirty="0" smtClean="0"/>
              <a:t>more efficiently</a:t>
            </a:r>
          </a:p>
          <a:p>
            <a:pPr lvl="2"/>
            <a:r>
              <a:rPr lang="en-US" dirty="0"/>
              <a:t>b</a:t>
            </a:r>
            <a:r>
              <a:rPr lang="en-US" dirty="0" smtClean="0"/>
              <a:t>atch updates</a:t>
            </a:r>
          </a:p>
          <a:p>
            <a:pPr lvl="2"/>
            <a:r>
              <a:rPr lang="en-US" dirty="0"/>
              <a:t>c</a:t>
            </a:r>
            <a:r>
              <a:rPr lang="en-US" dirty="0" smtClean="0"/>
              <a:t>oarse-grained service calls</a:t>
            </a:r>
            <a:endParaRPr lang="en-US" dirty="0"/>
          </a:p>
        </p:txBody>
      </p:sp>
    </p:spTree>
    <p:extLst>
      <p:ext uri="{BB962C8B-B14F-4D97-AF65-F5344CB8AC3E}">
        <p14:creationId xmlns:p14="http://schemas.microsoft.com/office/powerpoint/2010/main" val="46832262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Shape 182"/>
          <p:cNvSpPr>
            <a:spLocks noGrp="1"/>
          </p:cNvSpPr>
          <p:nvPr>
            <p:ph type="title"/>
          </p:nvPr>
        </p:nvSpPr>
        <p:spPr>
          <a:prstGeom prst="rect">
            <a:avLst/>
          </a:prstGeom>
        </p:spPr>
        <p:txBody>
          <a:bodyPr/>
          <a:lstStyle>
            <a:lvl1pPr defTabSz="841247">
              <a:defRPr sz="2576"/>
            </a:lvl1pPr>
          </a:lstStyle>
          <a:p>
            <a:r>
              <a:rPr lang="en-AU" dirty="0" smtClean="0"/>
              <a:t>Operating</a:t>
            </a:r>
            <a:r>
              <a:rPr dirty="0" smtClean="0"/>
              <a:t> System</a:t>
            </a:r>
            <a:endParaRPr dirty="0"/>
          </a:p>
        </p:txBody>
      </p:sp>
      <p:graphicFrame>
        <p:nvGraphicFramePr>
          <p:cNvPr id="183" name="Table 183"/>
          <p:cNvGraphicFramePr/>
          <p:nvPr>
            <p:extLst>
              <p:ext uri="{D42A27DB-BD31-4B8C-83A1-F6EECF244321}">
                <p14:modId xmlns:p14="http://schemas.microsoft.com/office/powerpoint/2010/main" val="736223619"/>
              </p:ext>
            </p:extLst>
          </p:nvPr>
        </p:nvGraphicFramePr>
        <p:xfrm>
          <a:off x="2245054" y="2931535"/>
          <a:ext cx="2203686" cy="1733502"/>
        </p:xfrm>
        <a:graphic>
          <a:graphicData uri="http://schemas.openxmlformats.org/drawingml/2006/table">
            <a:tbl>
              <a:tblPr/>
              <a:tblGrid>
                <a:gridCol w="367281"/>
                <a:gridCol w="367281"/>
                <a:gridCol w="367281"/>
                <a:gridCol w="367281"/>
                <a:gridCol w="367281"/>
                <a:gridCol w="367281"/>
              </a:tblGrid>
              <a:tr h="288917">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dirty="0"/>
                    </a:p>
                  </a:txBody>
                  <a:tcPr marL="50800" marR="50800" marT="50800" marB="50800" horzOverflow="overflow">
                    <a:lnL w="38100">
                      <a:solidFill>
                        <a:srgbClr val="0000FF"/>
                      </a:solidFill>
                      <a:miter lim="400000"/>
                    </a:lnL>
                    <a:lnR w="19050">
                      <a:solidFill>
                        <a:srgbClr val="0000FF"/>
                      </a:solidFill>
                      <a:miter lim="400000"/>
                    </a:lnR>
                    <a:lnT w="3810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dirty="0"/>
                    </a:p>
                  </a:txBody>
                  <a:tcPr marL="50800" marR="50800" marT="50800" marB="50800" horzOverflow="overflow">
                    <a:lnL w="19050">
                      <a:solidFill>
                        <a:srgbClr val="0000FF"/>
                      </a:solidFill>
                      <a:miter lim="400000"/>
                    </a:lnL>
                    <a:lnR w="19050">
                      <a:solidFill>
                        <a:srgbClr val="0000FF"/>
                      </a:solidFill>
                      <a:miter lim="400000"/>
                    </a:lnR>
                    <a:lnT w="3810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19050">
                      <a:solidFill>
                        <a:srgbClr val="0000FF"/>
                      </a:solidFill>
                      <a:miter lim="400000"/>
                    </a:lnL>
                    <a:lnR w="19050">
                      <a:solidFill>
                        <a:srgbClr val="0000FF"/>
                      </a:solidFill>
                      <a:miter lim="400000"/>
                    </a:lnR>
                    <a:lnT w="3810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19050">
                      <a:solidFill>
                        <a:srgbClr val="0000FF"/>
                      </a:solidFill>
                      <a:miter lim="400000"/>
                    </a:lnL>
                    <a:lnR w="19050">
                      <a:solidFill>
                        <a:srgbClr val="0000FF"/>
                      </a:solidFill>
                      <a:miter lim="400000"/>
                    </a:lnR>
                    <a:lnT w="3810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19050">
                      <a:solidFill>
                        <a:srgbClr val="0000FF"/>
                      </a:solidFill>
                      <a:miter lim="400000"/>
                    </a:lnL>
                    <a:lnR w="19050">
                      <a:solidFill>
                        <a:srgbClr val="0000FF"/>
                      </a:solidFill>
                      <a:miter lim="400000"/>
                    </a:lnR>
                    <a:lnT w="3810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19050">
                      <a:solidFill>
                        <a:srgbClr val="0000FF"/>
                      </a:solidFill>
                      <a:miter lim="400000"/>
                    </a:lnL>
                    <a:lnR w="38100">
                      <a:solidFill>
                        <a:srgbClr val="0000FF"/>
                      </a:solidFill>
                      <a:miter lim="400000"/>
                    </a:lnR>
                    <a:lnT w="38100">
                      <a:solidFill>
                        <a:srgbClr val="0000FF"/>
                      </a:solidFill>
                      <a:miter lim="400000"/>
                    </a:lnT>
                    <a:lnB w="19050">
                      <a:solidFill>
                        <a:srgbClr val="0000FF"/>
                      </a:solidFill>
                      <a:miter lim="400000"/>
                    </a:lnB>
                    <a:noFill/>
                  </a:tcPr>
                </a:tc>
              </a:tr>
              <a:tr h="288917">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38100">
                      <a:solidFill>
                        <a:srgbClr val="0000FF"/>
                      </a:solidFill>
                      <a:miter lim="400000"/>
                    </a:lnL>
                    <a:lnR w="19050">
                      <a:solidFill>
                        <a:srgbClr val="0000FF"/>
                      </a:solidFill>
                      <a:miter lim="400000"/>
                    </a:lnR>
                    <a:lnT w="1905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dirty="0"/>
                    </a:p>
                  </a:txBody>
                  <a:tcPr marL="50800" marR="50800" marT="50800" marB="50800" horzOverflow="overflow">
                    <a:lnL w="19050">
                      <a:solidFill>
                        <a:srgbClr val="0000FF"/>
                      </a:solidFill>
                      <a:miter lim="400000"/>
                    </a:lnL>
                    <a:lnR w="19050">
                      <a:solidFill>
                        <a:srgbClr val="0000FF"/>
                      </a:solidFill>
                      <a:miter lim="400000"/>
                    </a:lnR>
                    <a:lnT w="1905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dirty="0"/>
                    </a:p>
                  </a:txBody>
                  <a:tcPr marL="50800" marR="50800" marT="50800" marB="50800" horzOverflow="overflow">
                    <a:lnL w="19050">
                      <a:solidFill>
                        <a:srgbClr val="0000FF"/>
                      </a:solidFill>
                      <a:miter lim="400000"/>
                    </a:lnL>
                    <a:lnR w="19050">
                      <a:solidFill>
                        <a:srgbClr val="0000FF"/>
                      </a:solidFill>
                      <a:miter lim="400000"/>
                    </a:lnR>
                    <a:lnT w="1905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dirty="0"/>
                    </a:p>
                  </a:txBody>
                  <a:tcPr marL="50800" marR="50800" marT="50800" marB="50800" horzOverflow="overflow">
                    <a:lnL w="19050">
                      <a:solidFill>
                        <a:srgbClr val="0000FF"/>
                      </a:solidFill>
                      <a:miter lim="400000"/>
                    </a:lnL>
                    <a:lnR w="19050">
                      <a:solidFill>
                        <a:srgbClr val="0000FF"/>
                      </a:solidFill>
                      <a:miter lim="400000"/>
                    </a:lnR>
                    <a:lnT w="1905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19050">
                      <a:solidFill>
                        <a:srgbClr val="0000FF"/>
                      </a:solidFill>
                      <a:miter lim="400000"/>
                    </a:lnL>
                    <a:lnR w="19050">
                      <a:solidFill>
                        <a:srgbClr val="0000FF"/>
                      </a:solidFill>
                      <a:miter lim="400000"/>
                    </a:lnR>
                    <a:lnT w="1905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19050">
                      <a:solidFill>
                        <a:srgbClr val="0000FF"/>
                      </a:solidFill>
                      <a:miter lim="400000"/>
                    </a:lnL>
                    <a:lnR w="38100">
                      <a:solidFill>
                        <a:srgbClr val="0000FF"/>
                      </a:solidFill>
                      <a:miter lim="400000"/>
                    </a:lnR>
                    <a:lnT w="19050">
                      <a:solidFill>
                        <a:srgbClr val="0000FF"/>
                      </a:solidFill>
                      <a:miter lim="400000"/>
                    </a:lnT>
                    <a:lnB w="19050">
                      <a:solidFill>
                        <a:srgbClr val="0000FF"/>
                      </a:solidFill>
                      <a:miter lim="400000"/>
                    </a:lnB>
                    <a:noFill/>
                  </a:tcPr>
                </a:tc>
              </a:tr>
              <a:tr h="288917">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38100">
                      <a:solidFill>
                        <a:srgbClr val="0000FF"/>
                      </a:solidFill>
                      <a:miter lim="400000"/>
                    </a:lnL>
                    <a:lnR w="19050">
                      <a:solidFill>
                        <a:srgbClr val="0000FF"/>
                      </a:solidFill>
                      <a:miter lim="400000"/>
                    </a:lnR>
                    <a:lnT w="1905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19050">
                      <a:solidFill>
                        <a:srgbClr val="0000FF"/>
                      </a:solidFill>
                      <a:miter lim="400000"/>
                    </a:lnL>
                    <a:lnR w="19050">
                      <a:solidFill>
                        <a:srgbClr val="0000FF"/>
                      </a:solidFill>
                      <a:miter lim="400000"/>
                    </a:lnR>
                    <a:lnT w="1905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19050">
                      <a:solidFill>
                        <a:srgbClr val="0000FF"/>
                      </a:solidFill>
                      <a:miter lim="400000"/>
                    </a:lnL>
                    <a:lnR w="19050">
                      <a:solidFill>
                        <a:srgbClr val="0000FF"/>
                      </a:solidFill>
                      <a:miter lim="400000"/>
                    </a:lnR>
                    <a:lnT w="1905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19050">
                      <a:solidFill>
                        <a:srgbClr val="0000FF"/>
                      </a:solidFill>
                      <a:miter lim="400000"/>
                    </a:lnL>
                    <a:lnR w="19050">
                      <a:solidFill>
                        <a:srgbClr val="0000FF"/>
                      </a:solidFill>
                      <a:miter lim="400000"/>
                    </a:lnR>
                    <a:lnT w="1905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dirty="0"/>
                    </a:p>
                  </a:txBody>
                  <a:tcPr marL="50800" marR="50800" marT="50800" marB="50800" horzOverflow="overflow">
                    <a:lnL w="19050">
                      <a:solidFill>
                        <a:srgbClr val="0000FF"/>
                      </a:solidFill>
                      <a:miter lim="400000"/>
                    </a:lnL>
                    <a:lnR w="19050">
                      <a:solidFill>
                        <a:srgbClr val="0000FF"/>
                      </a:solidFill>
                      <a:miter lim="400000"/>
                    </a:lnR>
                    <a:lnT w="1905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19050">
                      <a:solidFill>
                        <a:srgbClr val="0000FF"/>
                      </a:solidFill>
                      <a:miter lim="400000"/>
                    </a:lnL>
                    <a:lnR w="38100">
                      <a:solidFill>
                        <a:srgbClr val="0000FF"/>
                      </a:solidFill>
                      <a:miter lim="400000"/>
                    </a:lnR>
                    <a:lnT w="19050">
                      <a:solidFill>
                        <a:srgbClr val="0000FF"/>
                      </a:solidFill>
                      <a:miter lim="400000"/>
                    </a:lnT>
                    <a:lnB w="19050">
                      <a:solidFill>
                        <a:srgbClr val="0000FF"/>
                      </a:solidFill>
                      <a:miter lim="400000"/>
                    </a:lnB>
                    <a:noFill/>
                  </a:tcPr>
                </a:tc>
              </a:tr>
              <a:tr h="288917">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38100">
                      <a:solidFill>
                        <a:srgbClr val="0000FF"/>
                      </a:solidFill>
                      <a:miter lim="400000"/>
                    </a:lnL>
                    <a:lnR w="19050">
                      <a:solidFill>
                        <a:srgbClr val="0000FF"/>
                      </a:solidFill>
                      <a:miter lim="400000"/>
                    </a:lnR>
                    <a:lnT w="1905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19050">
                      <a:solidFill>
                        <a:srgbClr val="0000FF"/>
                      </a:solidFill>
                      <a:miter lim="400000"/>
                    </a:lnL>
                    <a:lnR w="19050">
                      <a:solidFill>
                        <a:srgbClr val="0000FF"/>
                      </a:solidFill>
                      <a:miter lim="400000"/>
                    </a:lnR>
                    <a:lnT w="1905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19050">
                      <a:solidFill>
                        <a:srgbClr val="0000FF"/>
                      </a:solidFill>
                      <a:miter lim="400000"/>
                    </a:lnL>
                    <a:lnR w="19050">
                      <a:solidFill>
                        <a:srgbClr val="0000FF"/>
                      </a:solidFill>
                      <a:miter lim="400000"/>
                    </a:lnR>
                    <a:lnT w="1905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19050">
                      <a:solidFill>
                        <a:srgbClr val="0000FF"/>
                      </a:solidFill>
                      <a:miter lim="400000"/>
                    </a:lnL>
                    <a:lnR w="19050">
                      <a:solidFill>
                        <a:srgbClr val="0000FF"/>
                      </a:solidFill>
                      <a:miter lim="400000"/>
                    </a:lnR>
                    <a:lnT w="1905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dirty="0"/>
                    </a:p>
                  </a:txBody>
                  <a:tcPr marL="50800" marR="50800" marT="50800" marB="50800" horzOverflow="overflow">
                    <a:lnL w="19050">
                      <a:solidFill>
                        <a:srgbClr val="0000FF"/>
                      </a:solidFill>
                      <a:miter lim="400000"/>
                    </a:lnL>
                    <a:lnR w="19050">
                      <a:solidFill>
                        <a:srgbClr val="0000FF"/>
                      </a:solidFill>
                      <a:miter lim="400000"/>
                    </a:lnR>
                    <a:lnT w="1905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dirty="0"/>
                    </a:p>
                  </a:txBody>
                  <a:tcPr marL="50800" marR="50800" marT="50800" marB="50800" horzOverflow="overflow">
                    <a:lnL w="19050">
                      <a:solidFill>
                        <a:srgbClr val="0000FF"/>
                      </a:solidFill>
                      <a:miter lim="400000"/>
                    </a:lnL>
                    <a:lnR w="38100">
                      <a:solidFill>
                        <a:srgbClr val="0000FF"/>
                      </a:solidFill>
                      <a:miter lim="400000"/>
                    </a:lnR>
                    <a:lnT w="19050">
                      <a:solidFill>
                        <a:srgbClr val="0000FF"/>
                      </a:solidFill>
                      <a:miter lim="400000"/>
                    </a:lnT>
                    <a:lnB w="19050">
                      <a:solidFill>
                        <a:srgbClr val="0000FF"/>
                      </a:solidFill>
                      <a:miter lim="400000"/>
                    </a:lnB>
                    <a:noFill/>
                  </a:tcPr>
                </a:tc>
              </a:tr>
              <a:tr h="288917">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38100">
                      <a:solidFill>
                        <a:srgbClr val="0000FF"/>
                      </a:solidFill>
                      <a:miter lim="400000"/>
                    </a:lnL>
                    <a:lnR w="19050">
                      <a:solidFill>
                        <a:srgbClr val="0000FF"/>
                      </a:solidFill>
                      <a:miter lim="400000"/>
                    </a:lnR>
                    <a:lnT w="1905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19050">
                      <a:solidFill>
                        <a:srgbClr val="0000FF"/>
                      </a:solidFill>
                      <a:miter lim="400000"/>
                    </a:lnL>
                    <a:lnR w="19050">
                      <a:solidFill>
                        <a:srgbClr val="0000FF"/>
                      </a:solidFill>
                      <a:miter lim="400000"/>
                    </a:lnR>
                    <a:lnT w="1905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19050">
                      <a:solidFill>
                        <a:srgbClr val="0000FF"/>
                      </a:solidFill>
                      <a:miter lim="400000"/>
                    </a:lnL>
                    <a:lnR w="19050">
                      <a:solidFill>
                        <a:srgbClr val="0000FF"/>
                      </a:solidFill>
                      <a:miter lim="400000"/>
                    </a:lnR>
                    <a:lnT w="1905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19050">
                      <a:solidFill>
                        <a:srgbClr val="0000FF"/>
                      </a:solidFill>
                      <a:miter lim="400000"/>
                    </a:lnL>
                    <a:lnR w="19050">
                      <a:solidFill>
                        <a:srgbClr val="0000FF"/>
                      </a:solidFill>
                      <a:miter lim="400000"/>
                    </a:lnR>
                    <a:lnT w="1905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19050">
                      <a:solidFill>
                        <a:srgbClr val="0000FF"/>
                      </a:solidFill>
                      <a:miter lim="400000"/>
                    </a:lnL>
                    <a:lnR w="19050">
                      <a:solidFill>
                        <a:srgbClr val="0000FF"/>
                      </a:solidFill>
                      <a:miter lim="400000"/>
                    </a:lnR>
                    <a:lnT w="19050">
                      <a:solidFill>
                        <a:srgbClr val="0000FF"/>
                      </a:solidFill>
                      <a:miter lim="400000"/>
                    </a:lnT>
                    <a:lnB w="1905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dirty="0"/>
                    </a:p>
                  </a:txBody>
                  <a:tcPr marL="50800" marR="50800" marT="50800" marB="50800" horzOverflow="overflow">
                    <a:lnL w="19050">
                      <a:solidFill>
                        <a:srgbClr val="0000FF"/>
                      </a:solidFill>
                      <a:miter lim="400000"/>
                    </a:lnL>
                    <a:lnR w="38100">
                      <a:solidFill>
                        <a:srgbClr val="0000FF"/>
                      </a:solidFill>
                      <a:miter lim="400000"/>
                    </a:lnR>
                    <a:lnT w="19050">
                      <a:solidFill>
                        <a:srgbClr val="0000FF"/>
                      </a:solidFill>
                      <a:miter lim="400000"/>
                    </a:lnT>
                    <a:lnB w="19050">
                      <a:solidFill>
                        <a:srgbClr val="0000FF"/>
                      </a:solidFill>
                      <a:miter lim="400000"/>
                    </a:lnB>
                    <a:noFill/>
                  </a:tcPr>
                </a:tc>
              </a:tr>
              <a:tr h="288917">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38100">
                      <a:solidFill>
                        <a:srgbClr val="0000FF"/>
                      </a:solidFill>
                      <a:miter lim="400000"/>
                    </a:lnL>
                    <a:lnR w="19050">
                      <a:solidFill>
                        <a:srgbClr val="0000FF"/>
                      </a:solidFill>
                      <a:miter lim="400000"/>
                    </a:lnR>
                    <a:lnT w="19050">
                      <a:solidFill>
                        <a:srgbClr val="0000FF"/>
                      </a:solidFill>
                      <a:miter lim="400000"/>
                    </a:lnT>
                    <a:lnB w="3810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19050">
                      <a:solidFill>
                        <a:srgbClr val="0000FF"/>
                      </a:solidFill>
                      <a:miter lim="400000"/>
                    </a:lnL>
                    <a:lnR w="19050">
                      <a:solidFill>
                        <a:srgbClr val="0000FF"/>
                      </a:solidFill>
                      <a:miter lim="400000"/>
                    </a:lnR>
                    <a:lnT w="19050">
                      <a:solidFill>
                        <a:srgbClr val="0000FF"/>
                      </a:solidFill>
                      <a:miter lim="400000"/>
                    </a:lnT>
                    <a:lnB w="3810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19050">
                      <a:solidFill>
                        <a:srgbClr val="0000FF"/>
                      </a:solidFill>
                      <a:miter lim="400000"/>
                    </a:lnL>
                    <a:lnR w="19050">
                      <a:solidFill>
                        <a:srgbClr val="0000FF"/>
                      </a:solidFill>
                      <a:miter lim="400000"/>
                    </a:lnR>
                    <a:lnT w="19050">
                      <a:solidFill>
                        <a:srgbClr val="0000FF"/>
                      </a:solidFill>
                      <a:miter lim="400000"/>
                    </a:lnT>
                    <a:lnB w="3810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19050">
                      <a:solidFill>
                        <a:srgbClr val="0000FF"/>
                      </a:solidFill>
                      <a:miter lim="400000"/>
                    </a:lnL>
                    <a:lnR w="19050">
                      <a:solidFill>
                        <a:srgbClr val="0000FF"/>
                      </a:solidFill>
                      <a:miter lim="400000"/>
                    </a:lnR>
                    <a:lnT w="19050">
                      <a:solidFill>
                        <a:srgbClr val="0000FF"/>
                      </a:solidFill>
                      <a:miter lim="400000"/>
                    </a:lnT>
                    <a:lnB w="3810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a:p>
                  </a:txBody>
                  <a:tcPr marL="50800" marR="50800" marT="50800" marB="50800" horzOverflow="overflow">
                    <a:lnL w="19050">
                      <a:solidFill>
                        <a:srgbClr val="0000FF"/>
                      </a:solidFill>
                      <a:miter lim="400000"/>
                    </a:lnL>
                    <a:lnR w="19050">
                      <a:solidFill>
                        <a:srgbClr val="0000FF"/>
                      </a:solidFill>
                      <a:miter lim="400000"/>
                    </a:lnR>
                    <a:lnT w="19050">
                      <a:solidFill>
                        <a:srgbClr val="0000FF"/>
                      </a:solidFill>
                      <a:miter lim="400000"/>
                    </a:lnT>
                    <a:lnB w="38100">
                      <a:solidFill>
                        <a:srgbClr val="0000FF"/>
                      </a:solidFill>
                      <a:miter lim="400000"/>
                    </a:lnB>
                    <a:noFill/>
                  </a:tcPr>
                </a:tc>
                <a:tc>
                  <a:txBody>
                    <a:bodyPr/>
                    <a:lstStyle/>
                    <a:p>
                      <a:pPr marL="20319" marR="20319" algn="l" defTabSz="457200">
                        <a:lnSpc>
                          <a:spcPct val="110000"/>
                        </a:lnSpc>
                        <a:spcBef>
                          <a:spcPts val="600"/>
                        </a:spcBef>
                        <a:tabLst>
                          <a:tab pos="457200" algn="l"/>
                        </a:tabLst>
                        <a:defRPr sz="1400" b="1">
                          <a:solidFill>
                            <a:srgbClr val="1D3756"/>
                          </a:solidFill>
                          <a:uFill>
                            <a:solidFill>
                              <a:srgbClr val="1D3756"/>
                            </a:solidFill>
                          </a:uFill>
                        </a:defRPr>
                      </a:pPr>
                      <a:endParaRPr sz="900" dirty="0"/>
                    </a:p>
                  </a:txBody>
                  <a:tcPr marL="50800" marR="50800" marT="50800" marB="50800" horzOverflow="overflow">
                    <a:lnL w="19050">
                      <a:solidFill>
                        <a:srgbClr val="0000FF"/>
                      </a:solidFill>
                      <a:miter lim="400000"/>
                    </a:lnL>
                    <a:lnR w="38100">
                      <a:solidFill>
                        <a:srgbClr val="0000FF"/>
                      </a:solidFill>
                      <a:miter lim="400000"/>
                    </a:lnR>
                    <a:lnT w="19050">
                      <a:solidFill>
                        <a:srgbClr val="0000FF"/>
                      </a:solidFill>
                      <a:miter lim="400000"/>
                    </a:lnT>
                    <a:lnB w="38100">
                      <a:solidFill>
                        <a:srgbClr val="0000FF"/>
                      </a:solidFill>
                      <a:miter lim="400000"/>
                    </a:lnB>
                    <a:noFill/>
                  </a:tcPr>
                </a:tc>
              </a:tr>
            </a:tbl>
          </a:graphicData>
        </a:graphic>
      </p:graphicFrame>
      <p:sp>
        <p:nvSpPr>
          <p:cNvPr id="184" name="Shape 184"/>
          <p:cNvSpPr/>
          <p:nvPr/>
        </p:nvSpPr>
        <p:spPr>
          <a:xfrm>
            <a:off x="2666331" y="3211028"/>
            <a:ext cx="1478952" cy="1222274"/>
          </a:xfrm>
          <a:prstGeom prst="ellipse">
            <a:avLst/>
          </a:prstGeom>
          <a:solidFill>
            <a:srgbClr val="0000FF"/>
          </a:solidFill>
          <a:ln w="50800">
            <a:solidFill>
              <a:schemeClr val="accent3">
                <a:lumOff val="44000"/>
              </a:schemeClr>
            </a:solidFill>
          </a:ln>
        </p:spPr>
        <p:txBody>
          <a:bodyPr lIns="38100" tIns="38100" rIns="38100" bIns="38100" anchor="ctr"/>
          <a:lstStyle/>
          <a:p>
            <a:pPr marL="20319" marR="20319" defTabSz="457200">
              <a:defRPr b="0">
                <a:uFill>
                  <a:solidFill>
                    <a:srgbClr val="000000"/>
                  </a:solidFill>
                </a:uFill>
              </a:defRPr>
            </a:pPr>
            <a:endParaRPr/>
          </a:p>
        </p:txBody>
      </p:sp>
      <p:sp>
        <p:nvSpPr>
          <p:cNvPr id="185" name="Shape 185"/>
          <p:cNvSpPr/>
          <p:nvPr/>
        </p:nvSpPr>
        <p:spPr>
          <a:xfrm>
            <a:off x="6640003" y="1764450"/>
            <a:ext cx="1442385" cy="772477"/>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lstStyle/>
          <a:p>
            <a:pPr marL="20319" marR="20319" algn="ctr" defTabSz="457200">
              <a:defRPr sz="2100" b="0">
                <a:uFill>
                  <a:solidFill>
                    <a:srgbClr val="FF2600"/>
                  </a:solidFill>
                </a:uFill>
              </a:defRPr>
            </a:pPr>
            <a:r>
              <a:t>External</a:t>
            </a:r>
          </a:p>
          <a:p>
            <a:pPr marL="20319" marR="20319" algn="ctr" defTabSz="457200">
              <a:defRPr sz="2100" b="0">
                <a:uFill>
                  <a:solidFill>
                    <a:srgbClr val="FF2600"/>
                  </a:solidFill>
                </a:uFill>
              </a:defRPr>
            </a:pPr>
            <a:r>
              <a:t> system</a:t>
            </a:r>
          </a:p>
        </p:txBody>
      </p:sp>
      <p:sp>
        <p:nvSpPr>
          <p:cNvPr id="186" name="Shape 186"/>
          <p:cNvSpPr/>
          <p:nvPr/>
        </p:nvSpPr>
        <p:spPr>
          <a:xfrm>
            <a:off x="1330175" y="5483687"/>
            <a:ext cx="2660457" cy="472614"/>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lstStyle>
            <a:lvl1pPr marL="20319" marR="20319" algn="ctr" defTabSz="457200">
              <a:defRPr sz="2100">
                <a:solidFill>
                  <a:srgbClr val="D8232A"/>
                </a:solidFill>
                <a:uFill>
                  <a:solidFill>
                    <a:srgbClr val="264869"/>
                  </a:solidFill>
                </a:uFill>
              </a:defRPr>
            </a:lvl1pPr>
          </a:lstStyle>
          <a:p>
            <a:r>
              <a:t>Operating system</a:t>
            </a:r>
          </a:p>
        </p:txBody>
      </p:sp>
      <p:sp>
        <p:nvSpPr>
          <p:cNvPr id="187" name="Shape 187"/>
          <p:cNvSpPr/>
          <p:nvPr/>
        </p:nvSpPr>
        <p:spPr>
          <a:xfrm>
            <a:off x="3054350" y="3628509"/>
            <a:ext cx="695271" cy="472614"/>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lstStyle>
            <a:lvl1pPr marL="20319" marR="20319" algn="ctr" defTabSz="457200">
              <a:defRPr sz="2100" b="0">
                <a:solidFill>
                  <a:schemeClr val="accent3">
                    <a:lumOff val="44000"/>
                  </a:schemeClr>
                </a:solidFill>
                <a:uFill>
                  <a:solidFill>
                    <a:schemeClr val="accent3">
                      <a:lumOff val="44000"/>
                    </a:schemeClr>
                  </a:solidFill>
                </a:uFill>
              </a:defRPr>
            </a:lvl1pPr>
          </a:lstStyle>
          <a:p>
            <a:r>
              <a:t>App</a:t>
            </a:r>
          </a:p>
        </p:txBody>
      </p:sp>
      <p:sp>
        <p:nvSpPr>
          <p:cNvPr id="188" name="Shape 188"/>
          <p:cNvSpPr/>
          <p:nvPr/>
        </p:nvSpPr>
        <p:spPr>
          <a:xfrm>
            <a:off x="2091027" y="4665038"/>
            <a:ext cx="763005" cy="472613"/>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lstStyle>
            <a:lvl1pPr marL="20319" marR="20319" algn="ctr" defTabSz="457200">
              <a:defRPr sz="2100" b="0">
                <a:uFill>
                  <a:solidFill>
                    <a:srgbClr val="00A3D7"/>
                  </a:solidFill>
                </a:uFill>
              </a:defRPr>
            </a:lvl1pPr>
          </a:lstStyle>
          <a:p>
            <a:r>
              <a:t>JVM</a:t>
            </a:r>
          </a:p>
        </p:txBody>
      </p:sp>
      <p:sp>
        <p:nvSpPr>
          <p:cNvPr id="189" name="Shape 189"/>
          <p:cNvSpPr/>
          <p:nvPr/>
        </p:nvSpPr>
        <p:spPr>
          <a:xfrm rot="17735078">
            <a:off x="4742374" y="2389188"/>
            <a:ext cx="1170920" cy="2299907"/>
          </a:xfrm>
          <a:custGeom>
            <a:avLst/>
            <a:gdLst/>
            <a:ahLst/>
            <a:cxnLst>
              <a:cxn ang="0">
                <a:pos x="wd2" y="hd2"/>
              </a:cxn>
              <a:cxn ang="5400000">
                <a:pos x="wd2" y="hd2"/>
              </a:cxn>
              <a:cxn ang="10800000">
                <a:pos x="wd2" y="hd2"/>
              </a:cxn>
              <a:cxn ang="16200000">
                <a:pos x="wd2" y="hd2"/>
              </a:cxn>
            </a:cxnLst>
            <a:rect l="0" t="0" r="r" b="b"/>
            <a:pathLst>
              <a:path w="17600" h="21600" extrusionOk="0">
                <a:moveTo>
                  <a:pt x="0" y="0"/>
                </a:moveTo>
                <a:cubicBezTo>
                  <a:pt x="21600" y="11808"/>
                  <a:pt x="17239" y="21600"/>
                  <a:pt x="17239" y="21600"/>
                </a:cubicBezTo>
              </a:path>
            </a:pathLst>
          </a:custGeom>
          <a:ln w="50800">
            <a:solidFill>
              <a:srgbClr val="000000"/>
            </a:solidFill>
            <a:custDash>
              <a:ds d="200000" sp="200000"/>
            </a:custDash>
            <a:tailEnd type="stealth"/>
          </a:ln>
        </p:spPr>
        <p:txBody>
          <a:bodyPr lIns="38100" tIns="38100" rIns="38100" bIns="38100" anchor="ctr"/>
          <a:lstStyle/>
          <a:p>
            <a:pPr algn="ctr" defTabSz="584200">
              <a:defRPr sz="4200" b="0">
                <a:latin typeface="Gill Sans"/>
                <a:ea typeface="Gill Sans"/>
                <a:cs typeface="Gill Sans"/>
                <a:sym typeface="Gill Sans"/>
              </a:defRPr>
            </a:pPr>
            <a:endParaRPr/>
          </a:p>
        </p:txBody>
      </p:sp>
      <p:sp>
        <p:nvSpPr>
          <p:cNvPr id="190" name="Shape 190"/>
          <p:cNvSpPr/>
          <p:nvPr/>
        </p:nvSpPr>
        <p:spPr>
          <a:xfrm rot="6932961">
            <a:off x="4773179" y="2797430"/>
            <a:ext cx="1236054" cy="2275044"/>
          </a:xfrm>
          <a:custGeom>
            <a:avLst/>
            <a:gdLst/>
            <a:ahLst/>
            <a:cxnLst>
              <a:cxn ang="0">
                <a:pos x="wd2" y="hd2"/>
              </a:cxn>
              <a:cxn ang="5400000">
                <a:pos x="wd2" y="hd2"/>
              </a:cxn>
              <a:cxn ang="10800000">
                <a:pos x="wd2" y="hd2"/>
              </a:cxn>
              <a:cxn ang="16200000">
                <a:pos x="wd2" y="hd2"/>
              </a:cxn>
            </a:cxnLst>
            <a:rect l="0" t="0" r="r" b="b"/>
            <a:pathLst>
              <a:path w="20760" h="21600" extrusionOk="0">
                <a:moveTo>
                  <a:pt x="0" y="0"/>
                </a:moveTo>
                <a:cubicBezTo>
                  <a:pt x="12192" y="5895"/>
                  <a:pt x="17448" y="11324"/>
                  <a:pt x="19575" y="15337"/>
                </a:cubicBezTo>
                <a:cubicBezTo>
                  <a:pt x="21600" y="19157"/>
                  <a:pt x="20418" y="21600"/>
                  <a:pt x="20409" y="21600"/>
                </a:cubicBezTo>
              </a:path>
            </a:pathLst>
          </a:custGeom>
          <a:ln w="50800">
            <a:solidFill>
              <a:srgbClr val="000000"/>
            </a:solidFill>
            <a:custDash>
              <a:ds d="200000" sp="200000"/>
            </a:custDash>
            <a:tailEnd type="stealth"/>
          </a:ln>
        </p:spPr>
        <p:txBody>
          <a:bodyPr lIns="38100" tIns="38100" rIns="38100" bIns="38100" anchor="ctr"/>
          <a:lstStyle/>
          <a:p>
            <a:pPr algn="ctr" defTabSz="584200">
              <a:defRPr sz="4200" b="0">
                <a:latin typeface="Gill Sans"/>
                <a:ea typeface="Gill Sans"/>
                <a:cs typeface="Gill Sans"/>
                <a:sym typeface="Gill Sans"/>
              </a:defRPr>
            </a:pPr>
            <a:endParaRPr/>
          </a:p>
        </p:txBody>
      </p:sp>
      <p:sp>
        <p:nvSpPr>
          <p:cNvPr id="191" name="Shape 191"/>
          <p:cNvSpPr/>
          <p:nvPr/>
        </p:nvSpPr>
        <p:spPr>
          <a:xfrm>
            <a:off x="1571967" y="1337846"/>
            <a:ext cx="1258131" cy="2110904"/>
          </a:xfrm>
          <a:prstGeom prst="line">
            <a:avLst/>
          </a:prstGeom>
          <a:ln w="50800">
            <a:solidFill>
              <a:srgbClr val="000000"/>
            </a:solidFill>
            <a:custDash>
              <a:ds d="200000" sp="200000"/>
            </a:custDash>
            <a:tailEnd type="stealth"/>
          </a:ln>
        </p:spPr>
        <p:txBody>
          <a:bodyPr lIns="0" tIns="0" rIns="0" bIns="0"/>
          <a:lstStyle/>
          <a:p>
            <a:pPr defTabSz="228600">
              <a:defRPr sz="1200" b="0">
                <a:latin typeface="+mj-lt"/>
                <a:ea typeface="+mj-ea"/>
                <a:cs typeface="+mj-cs"/>
                <a:sym typeface="Helvetica"/>
              </a:defRPr>
            </a:pPr>
            <a:endParaRPr/>
          </a:p>
        </p:txBody>
      </p:sp>
      <p:sp>
        <p:nvSpPr>
          <p:cNvPr id="192" name="Shape 192"/>
          <p:cNvSpPr/>
          <p:nvPr/>
        </p:nvSpPr>
        <p:spPr>
          <a:xfrm>
            <a:off x="1938649" y="1337846"/>
            <a:ext cx="1115182" cy="1939787"/>
          </a:xfrm>
          <a:prstGeom prst="line">
            <a:avLst/>
          </a:prstGeom>
          <a:ln w="50800">
            <a:solidFill>
              <a:srgbClr val="000000"/>
            </a:solidFill>
            <a:custDash>
              <a:ds d="200000" sp="200000"/>
            </a:custDash>
            <a:tailEnd type="stealth"/>
          </a:ln>
        </p:spPr>
        <p:txBody>
          <a:bodyPr lIns="0" tIns="0" rIns="0" bIns="0"/>
          <a:lstStyle/>
          <a:p>
            <a:pPr defTabSz="228600">
              <a:defRPr sz="1200" b="0">
                <a:latin typeface="+mj-lt"/>
                <a:ea typeface="+mj-ea"/>
                <a:cs typeface="+mj-cs"/>
                <a:sym typeface="Helvetica"/>
              </a:defRPr>
            </a:pPr>
            <a:endParaRPr/>
          </a:p>
        </p:txBody>
      </p:sp>
      <p:sp>
        <p:nvSpPr>
          <p:cNvPr id="193" name="Shape 193"/>
          <p:cNvSpPr/>
          <p:nvPr/>
        </p:nvSpPr>
        <p:spPr>
          <a:xfrm>
            <a:off x="2305331" y="1337846"/>
            <a:ext cx="1072068" cy="1878243"/>
          </a:xfrm>
          <a:prstGeom prst="line">
            <a:avLst/>
          </a:prstGeom>
          <a:ln w="50800">
            <a:solidFill>
              <a:srgbClr val="000000"/>
            </a:solidFill>
            <a:custDash>
              <a:ds d="200000" sp="200000"/>
            </a:custDash>
            <a:tailEnd type="stealth"/>
          </a:ln>
        </p:spPr>
        <p:txBody>
          <a:bodyPr lIns="0" tIns="0" rIns="0" bIns="0"/>
          <a:lstStyle/>
          <a:p>
            <a:pPr defTabSz="228600">
              <a:defRPr sz="1200" b="0">
                <a:latin typeface="+mj-lt"/>
                <a:ea typeface="+mj-ea"/>
                <a:cs typeface="+mj-cs"/>
                <a:sym typeface="Helvetica"/>
              </a:defRPr>
            </a:pPr>
            <a:endParaRPr/>
          </a:p>
        </p:txBody>
      </p:sp>
      <p:sp>
        <p:nvSpPr>
          <p:cNvPr id="194" name="Shape 194"/>
          <p:cNvSpPr/>
          <p:nvPr/>
        </p:nvSpPr>
        <p:spPr>
          <a:xfrm>
            <a:off x="1571967" y="1337846"/>
            <a:ext cx="704049" cy="1180688"/>
          </a:xfrm>
          <a:prstGeom prst="line">
            <a:avLst/>
          </a:prstGeom>
          <a:ln w="508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195" name="Shape 195"/>
          <p:cNvSpPr/>
          <p:nvPr/>
        </p:nvSpPr>
        <p:spPr>
          <a:xfrm>
            <a:off x="1938649" y="1337846"/>
            <a:ext cx="1115182" cy="1939787"/>
          </a:xfrm>
          <a:prstGeom prst="line">
            <a:avLst/>
          </a:prstGeom>
          <a:ln w="50800">
            <a:solidFill>
              <a:srgbClr val="000000"/>
            </a:solidFill>
            <a:custDash>
              <a:ds d="200000" sp="200000"/>
            </a:custDash>
          </a:ln>
        </p:spPr>
        <p:txBody>
          <a:bodyPr lIns="0" tIns="0" rIns="0" bIns="0"/>
          <a:lstStyle/>
          <a:p>
            <a:pPr defTabSz="228600">
              <a:defRPr sz="1200" b="0">
                <a:latin typeface="+mj-lt"/>
                <a:ea typeface="+mj-ea"/>
                <a:cs typeface="+mj-cs"/>
                <a:sym typeface="Helvetica"/>
              </a:defRPr>
            </a:pPr>
            <a:endParaRPr/>
          </a:p>
        </p:txBody>
      </p:sp>
      <p:sp>
        <p:nvSpPr>
          <p:cNvPr id="196" name="Shape 196"/>
          <p:cNvSpPr/>
          <p:nvPr/>
        </p:nvSpPr>
        <p:spPr>
          <a:xfrm>
            <a:off x="2305331" y="1337846"/>
            <a:ext cx="1072068" cy="1878243"/>
          </a:xfrm>
          <a:prstGeom prst="line">
            <a:avLst/>
          </a:prstGeom>
          <a:ln w="50800">
            <a:solidFill>
              <a:srgbClr val="000000"/>
            </a:solidFill>
            <a:custDash>
              <a:ds d="200000" sp="200000"/>
            </a:custDash>
          </a:ln>
        </p:spPr>
        <p:txBody>
          <a:bodyPr lIns="0" tIns="0" rIns="0" bIns="0"/>
          <a:lstStyle/>
          <a:p>
            <a:pPr defTabSz="228600">
              <a:defRPr sz="1200" b="0">
                <a:latin typeface="+mj-lt"/>
                <a:ea typeface="+mj-ea"/>
                <a:cs typeface="+mj-cs"/>
                <a:sym typeface="Helvetica"/>
              </a:defRPr>
            </a:pPr>
            <a:endParaRPr/>
          </a:p>
        </p:txBody>
      </p:sp>
      <p:sp>
        <p:nvSpPr>
          <p:cNvPr id="197" name="Shape 197"/>
          <p:cNvSpPr/>
          <p:nvPr/>
        </p:nvSpPr>
        <p:spPr>
          <a:xfrm>
            <a:off x="1938649" y="1337846"/>
            <a:ext cx="688198" cy="1186370"/>
          </a:xfrm>
          <a:prstGeom prst="line">
            <a:avLst/>
          </a:prstGeom>
          <a:ln w="508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198" name="Shape 198"/>
          <p:cNvSpPr/>
          <p:nvPr/>
        </p:nvSpPr>
        <p:spPr>
          <a:xfrm>
            <a:off x="2305331" y="1337846"/>
            <a:ext cx="679078" cy="1180211"/>
          </a:xfrm>
          <a:prstGeom prst="line">
            <a:avLst/>
          </a:prstGeom>
          <a:ln w="50800">
            <a:solidFill>
              <a:srgbClr val="000000"/>
            </a:solidFill>
          </a:ln>
        </p:spPr>
        <p:txBody>
          <a:bodyPr lIns="0" tIns="0" rIns="0" bIns="0"/>
          <a:lstStyle/>
          <a:p>
            <a:pPr defTabSz="228600">
              <a:defRPr sz="1200" b="0">
                <a:latin typeface="+mj-lt"/>
                <a:ea typeface="+mj-ea"/>
                <a:cs typeface="+mj-cs"/>
                <a:sym typeface="Helvetica"/>
              </a:defRPr>
            </a:pPr>
            <a:endParaRPr/>
          </a:p>
        </p:txBody>
      </p:sp>
      <p:sp>
        <p:nvSpPr>
          <p:cNvPr id="199" name="Shape 199"/>
          <p:cNvSpPr/>
          <p:nvPr/>
        </p:nvSpPr>
        <p:spPr>
          <a:xfrm rot="17735078">
            <a:off x="5574669" y="2618730"/>
            <a:ext cx="484865" cy="1545048"/>
          </a:xfrm>
          <a:custGeom>
            <a:avLst/>
            <a:gdLst/>
            <a:ahLst/>
            <a:cxnLst>
              <a:cxn ang="0">
                <a:pos x="wd2" y="hd2"/>
              </a:cxn>
              <a:cxn ang="5400000">
                <a:pos x="wd2" y="hd2"/>
              </a:cxn>
              <a:cxn ang="10800000">
                <a:pos x="wd2" y="hd2"/>
              </a:cxn>
              <a:cxn ang="16200000">
                <a:pos x="wd2" y="hd2"/>
              </a:cxn>
            </a:cxnLst>
            <a:rect l="0" t="0" r="r" b="b"/>
            <a:pathLst>
              <a:path w="16156" h="21600" extrusionOk="0">
                <a:moveTo>
                  <a:pt x="0" y="0"/>
                </a:moveTo>
                <a:cubicBezTo>
                  <a:pt x="21600" y="12443"/>
                  <a:pt x="15301" y="21600"/>
                  <a:pt x="15301" y="21600"/>
                </a:cubicBezTo>
              </a:path>
            </a:pathLst>
          </a:custGeom>
          <a:ln w="50800">
            <a:solidFill>
              <a:srgbClr val="000000"/>
            </a:solidFill>
            <a:tailEnd type="stealth"/>
          </a:ln>
        </p:spPr>
        <p:txBody>
          <a:bodyPr lIns="38100" tIns="38100" rIns="38100" bIns="38100" anchor="ctr"/>
          <a:lstStyle/>
          <a:p>
            <a:pPr algn="ctr" defTabSz="584200">
              <a:defRPr sz="4200" b="0">
                <a:latin typeface="Gill Sans"/>
                <a:ea typeface="Gill Sans"/>
                <a:cs typeface="Gill Sans"/>
                <a:sym typeface="Gill Sans"/>
              </a:defRPr>
            </a:pPr>
            <a:endParaRPr/>
          </a:p>
        </p:txBody>
      </p:sp>
      <p:sp>
        <p:nvSpPr>
          <p:cNvPr id="200" name="Shape 200"/>
          <p:cNvSpPr/>
          <p:nvPr/>
        </p:nvSpPr>
        <p:spPr>
          <a:xfrm rot="6932961">
            <a:off x="5333261" y="3386180"/>
            <a:ext cx="1062425" cy="1352237"/>
          </a:xfrm>
          <a:custGeom>
            <a:avLst/>
            <a:gdLst/>
            <a:ahLst/>
            <a:cxnLst>
              <a:cxn ang="0">
                <a:pos x="wd2" y="hd2"/>
              </a:cxn>
              <a:cxn ang="5400000">
                <a:pos x="wd2" y="hd2"/>
              </a:cxn>
              <a:cxn ang="10800000">
                <a:pos x="wd2" y="hd2"/>
              </a:cxn>
              <a:cxn ang="16200000">
                <a:pos x="wd2" y="hd2"/>
              </a:cxn>
            </a:cxnLst>
            <a:rect l="0" t="0" r="r" b="b"/>
            <a:pathLst>
              <a:path w="21591" h="21600" extrusionOk="0">
                <a:moveTo>
                  <a:pt x="0" y="0"/>
                </a:moveTo>
                <a:cubicBezTo>
                  <a:pt x="8140" y="5903"/>
                  <a:pt x="13663" y="11239"/>
                  <a:pt x="17235" y="15288"/>
                </a:cubicBezTo>
                <a:cubicBezTo>
                  <a:pt x="20534" y="19026"/>
                  <a:pt x="21600" y="21600"/>
                  <a:pt x="21590" y="21600"/>
                </a:cubicBezTo>
              </a:path>
            </a:pathLst>
          </a:custGeom>
          <a:ln w="50800">
            <a:solidFill>
              <a:srgbClr val="000000"/>
            </a:solidFill>
          </a:ln>
        </p:spPr>
        <p:txBody>
          <a:bodyPr lIns="38100" tIns="38100" rIns="38100" bIns="38100" anchor="ctr"/>
          <a:lstStyle/>
          <a:p>
            <a:pPr algn="ctr" defTabSz="584200">
              <a:defRPr sz="4200" b="0">
                <a:latin typeface="Gill Sans"/>
                <a:ea typeface="Gill Sans"/>
                <a:cs typeface="Gill Sans"/>
                <a:sym typeface="Gill Sans"/>
              </a:defRPr>
            </a:pPr>
            <a:endParaRPr/>
          </a:p>
        </p:txBody>
      </p:sp>
      <p:sp>
        <p:nvSpPr>
          <p:cNvPr id="201" name="Shape 201"/>
          <p:cNvSpPr/>
          <p:nvPr/>
        </p:nvSpPr>
        <p:spPr>
          <a:xfrm>
            <a:off x="1236271" y="1206500"/>
            <a:ext cx="1540066" cy="562246"/>
          </a:xfrm>
          <a:prstGeom prst="rect">
            <a:avLst/>
          </a:prstGeom>
          <a:solidFill>
            <a:schemeClr val="accent3">
              <a:lumOff val="44000"/>
            </a:schemeClr>
          </a:solidFill>
          <a:ln w="3175"/>
        </p:spPr>
        <p:txBody>
          <a:bodyPr lIns="38100" tIns="38100" rIns="38100" bIns="38100" anchor="ctr"/>
          <a:lstStyle/>
          <a:p>
            <a:pPr marL="20319" marR="20319" defTabSz="457200">
              <a:defRPr b="0">
                <a:uFill>
                  <a:solidFill>
                    <a:srgbClr val="000000"/>
                  </a:solidFill>
                </a:uFill>
              </a:defRPr>
            </a:pPr>
            <a:endParaRPr/>
          </a:p>
        </p:txBody>
      </p:sp>
      <p:sp>
        <p:nvSpPr>
          <p:cNvPr id="202" name="Shape 202"/>
          <p:cNvSpPr/>
          <p:nvPr/>
        </p:nvSpPr>
        <p:spPr>
          <a:xfrm>
            <a:off x="1046513" y="1365395"/>
            <a:ext cx="2411163" cy="472613"/>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lstStyle>
            <a:lvl1pPr marL="20319" marR="20319" algn="ctr" defTabSz="457200">
              <a:defRPr sz="2100" b="0">
                <a:uFill>
                  <a:solidFill>
                    <a:srgbClr val="000000"/>
                  </a:solidFill>
                </a:uFill>
              </a:defRPr>
            </a:lvl1pPr>
          </a:lstStyle>
          <a:p>
            <a:r>
              <a:t>Incoming traffic</a:t>
            </a:r>
          </a:p>
        </p:txBody>
      </p:sp>
      <p:sp>
        <p:nvSpPr>
          <p:cNvPr id="203" name="Shape 203"/>
          <p:cNvSpPr/>
          <p:nvPr/>
        </p:nvSpPr>
        <p:spPr>
          <a:xfrm>
            <a:off x="1588248" y="2502109"/>
            <a:ext cx="3449294" cy="2863552"/>
          </a:xfrm>
          <a:prstGeom prst="roundRect">
            <a:avLst>
              <a:gd name="adj" fmla="val 3201"/>
            </a:avLst>
          </a:prstGeom>
          <a:ln w="76200">
            <a:solidFill>
              <a:srgbClr val="D8232A"/>
            </a:solidFill>
          </a:ln>
        </p:spPr>
        <p:txBody>
          <a:bodyPr lIns="38100" tIns="38100" rIns="38100" bIns="38100" anchor="ctr"/>
          <a:lstStyle/>
          <a:p>
            <a:pPr marL="20319" marR="20319" defTabSz="457200">
              <a:defRPr b="0">
                <a:uFill>
                  <a:solidFill>
                    <a:srgbClr val="000000"/>
                  </a:solidFill>
                </a:uFill>
              </a:defRPr>
            </a:pPr>
            <a:endParaRPr/>
          </a:p>
        </p:txBody>
      </p:sp>
      <p:sp>
        <p:nvSpPr>
          <p:cNvPr id="204" name="Shape 204"/>
          <p:cNvSpPr/>
          <p:nvPr/>
        </p:nvSpPr>
        <p:spPr>
          <a:xfrm>
            <a:off x="6639673" y="2502109"/>
            <a:ext cx="1478952" cy="2863552"/>
          </a:xfrm>
          <a:prstGeom prst="roundRect">
            <a:avLst>
              <a:gd name="adj" fmla="val 6198"/>
            </a:avLst>
          </a:prstGeom>
          <a:solidFill>
            <a:srgbClr val="BFC0BF"/>
          </a:solidFill>
          <a:ln w="3175"/>
        </p:spPr>
        <p:txBody>
          <a:bodyPr lIns="38100" tIns="38100" rIns="38100" bIns="38100" anchor="ctr"/>
          <a:lstStyle/>
          <a:p>
            <a:pPr marL="20319" marR="20319" defTabSz="457200">
              <a:defRPr b="0">
                <a:solidFill>
                  <a:srgbClr val="FF4300"/>
                </a:solidFill>
                <a:uFill>
                  <a:solidFill>
                    <a:srgbClr val="FF4300"/>
                  </a:solidFill>
                </a:uFill>
              </a:defRPr>
            </a:pPr>
            <a:endParaRPr/>
          </a:p>
        </p:txBody>
      </p:sp>
    </p:spTree>
    <p:extLst>
      <p:ext uri="{BB962C8B-B14F-4D97-AF65-F5344CB8AC3E}">
        <p14:creationId xmlns:p14="http://schemas.microsoft.com/office/powerpoint/2010/main" val="315038593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Operating System</a:t>
            </a:r>
            <a:endParaRPr lang="en-US" dirty="0"/>
          </a:p>
        </p:txBody>
      </p:sp>
      <p:sp>
        <p:nvSpPr>
          <p:cNvPr id="3" name="Content Placeholder 2"/>
          <p:cNvSpPr>
            <a:spLocks noGrp="1"/>
          </p:cNvSpPr>
          <p:nvPr>
            <p:ph idx="1"/>
          </p:nvPr>
        </p:nvSpPr>
        <p:spPr/>
        <p:txBody>
          <a:bodyPr/>
          <a:lstStyle/>
          <a:p>
            <a:r>
              <a:rPr lang="en-US" dirty="0"/>
              <a:t>The OS can manifest a number of performance problems</a:t>
            </a:r>
          </a:p>
          <a:p>
            <a:endParaRPr lang="en-US" dirty="0" smtClean="0"/>
          </a:p>
          <a:p>
            <a:r>
              <a:rPr lang="en-US" dirty="0" smtClean="0"/>
              <a:t>Disk </a:t>
            </a:r>
            <a:r>
              <a:rPr lang="en-US" dirty="0"/>
              <a:t>Read / Write Problems</a:t>
            </a:r>
          </a:p>
          <a:p>
            <a:pPr lvl="2"/>
            <a:r>
              <a:rPr lang="en-US" dirty="0"/>
              <a:t>s</a:t>
            </a:r>
            <a:r>
              <a:rPr lang="en-US" dirty="0" smtClean="0"/>
              <a:t>low </a:t>
            </a:r>
            <a:r>
              <a:rPr lang="en-US" dirty="0"/>
              <a:t>hardware </a:t>
            </a:r>
          </a:p>
          <a:p>
            <a:pPr lvl="2"/>
            <a:r>
              <a:rPr lang="en-US" dirty="0"/>
              <a:t>i</a:t>
            </a:r>
            <a:r>
              <a:rPr lang="en-US" dirty="0" smtClean="0"/>
              <a:t>nefficient </a:t>
            </a:r>
            <a:r>
              <a:rPr lang="en-US" dirty="0"/>
              <a:t>Usage</a:t>
            </a:r>
          </a:p>
          <a:p>
            <a:endParaRPr lang="en-US" dirty="0" smtClean="0"/>
          </a:p>
          <a:p>
            <a:r>
              <a:rPr lang="en-US" dirty="0" smtClean="0"/>
              <a:t>Context </a:t>
            </a:r>
            <a:r>
              <a:rPr lang="en-US" dirty="0"/>
              <a:t>Switching</a:t>
            </a:r>
          </a:p>
          <a:p>
            <a:pPr lvl="2"/>
            <a:r>
              <a:rPr lang="en-US" dirty="0"/>
              <a:t>OS spending too much time switching between tasks</a:t>
            </a:r>
          </a:p>
          <a:p>
            <a:pPr lvl="2"/>
            <a:r>
              <a:rPr lang="en-US" dirty="0"/>
              <a:t>t</a:t>
            </a:r>
            <a:r>
              <a:rPr lang="en-US" dirty="0" smtClean="0"/>
              <a:t>hreads </a:t>
            </a:r>
            <a:r>
              <a:rPr lang="en-US" dirty="0"/>
              <a:t>contending for software lock</a:t>
            </a:r>
          </a:p>
          <a:p>
            <a:pPr lvl="2"/>
            <a:r>
              <a:rPr lang="en-US" dirty="0"/>
              <a:t>c</a:t>
            </a:r>
            <a:r>
              <a:rPr lang="en-US" dirty="0" smtClean="0"/>
              <a:t>ontention </a:t>
            </a:r>
            <a:r>
              <a:rPr lang="en-US" dirty="0"/>
              <a:t>for hardware resources</a:t>
            </a:r>
          </a:p>
        </p:txBody>
      </p:sp>
    </p:spTree>
    <p:extLst>
      <p:ext uri="{BB962C8B-B14F-4D97-AF65-F5344CB8AC3E}">
        <p14:creationId xmlns:p14="http://schemas.microsoft.com/office/powerpoint/2010/main" val="616676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Disk Read / Write Problems</a:t>
            </a:r>
            <a:endParaRPr lang="en-US" dirty="0"/>
          </a:p>
        </p:txBody>
      </p:sp>
      <p:sp>
        <p:nvSpPr>
          <p:cNvPr id="3" name="Content Placeholder 2"/>
          <p:cNvSpPr>
            <a:spLocks noGrp="1"/>
          </p:cNvSpPr>
          <p:nvPr>
            <p:ph idx="1"/>
          </p:nvPr>
        </p:nvSpPr>
        <p:spPr/>
        <p:txBody>
          <a:bodyPr/>
          <a:lstStyle/>
          <a:p>
            <a:r>
              <a:rPr lang="en-US" dirty="0"/>
              <a:t>Get SSDs (if you haven’t already</a:t>
            </a:r>
            <a:r>
              <a:rPr lang="en-US" dirty="0" smtClean="0"/>
              <a:t>)</a:t>
            </a:r>
          </a:p>
          <a:p>
            <a:endParaRPr lang="en-US" dirty="0"/>
          </a:p>
          <a:p>
            <a:r>
              <a:rPr lang="en-US" dirty="0"/>
              <a:t>Use an in-memory cache (for read data</a:t>
            </a:r>
            <a:r>
              <a:rPr lang="en-US" dirty="0" smtClean="0"/>
              <a:t>)</a:t>
            </a:r>
          </a:p>
          <a:p>
            <a:endParaRPr lang="en-US" dirty="0"/>
          </a:p>
          <a:p>
            <a:r>
              <a:rPr lang="en-US" dirty="0"/>
              <a:t>Batch writes</a:t>
            </a:r>
          </a:p>
          <a:p>
            <a:endParaRPr lang="en-US" dirty="0" smtClean="0"/>
          </a:p>
          <a:p>
            <a:r>
              <a:rPr lang="en-US" dirty="0" smtClean="0"/>
              <a:t>Investigate </a:t>
            </a:r>
            <a:r>
              <a:rPr lang="en-US" dirty="0"/>
              <a:t>overall usage profile</a:t>
            </a:r>
          </a:p>
          <a:p>
            <a:pPr lvl="2"/>
            <a:r>
              <a:rPr lang="en-US" dirty="0"/>
              <a:t>a</a:t>
            </a:r>
            <a:r>
              <a:rPr lang="en-US" dirty="0" smtClean="0"/>
              <a:t>re </a:t>
            </a:r>
            <a:r>
              <a:rPr lang="en-US" dirty="0"/>
              <a:t>there large spikes at particular times</a:t>
            </a:r>
            <a:r>
              <a:rPr lang="en-US" dirty="0" smtClean="0"/>
              <a:t>?</a:t>
            </a:r>
          </a:p>
          <a:p>
            <a:pPr lvl="2"/>
            <a:r>
              <a:rPr lang="en-US" dirty="0"/>
              <a:t>o</a:t>
            </a:r>
            <a:r>
              <a:rPr lang="en-US" dirty="0" smtClean="0"/>
              <a:t>ther cyclical patterns in data</a:t>
            </a:r>
          </a:p>
          <a:p>
            <a:pPr lvl="2"/>
            <a:r>
              <a:rPr lang="en-US" dirty="0"/>
              <a:t>o</a:t>
            </a:r>
            <a:r>
              <a:rPr lang="en-US" dirty="0" smtClean="0"/>
              <a:t>utsized consumers</a:t>
            </a:r>
          </a:p>
          <a:p>
            <a:pPr lvl="2"/>
            <a:r>
              <a:rPr lang="en-US" dirty="0"/>
              <a:t>s</a:t>
            </a:r>
            <a:r>
              <a:rPr lang="en-US" dirty="0" smtClean="0"/>
              <a:t>egregate read traffic from write</a:t>
            </a:r>
          </a:p>
          <a:p>
            <a:endParaRPr lang="en-US" dirty="0"/>
          </a:p>
        </p:txBody>
      </p:sp>
    </p:spTree>
    <p:extLst>
      <p:ext uri="{BB962C8B-B14F-4D97-AF65-F5344CB8AC3E}">
        <p14:creationId xmlns:p14="http://schemas.microsoft.com/office/powerpoint/2010/main" val="2165017289"/>
      </p:ext>
    </p:extLst>
  </p:cSld>
  <p:clrMapOvr>
    <a:masterClrMapping/>
  </p:clrMapOvr>
</p:sld>
</file>

<file path=ppt/theme/theme1.xml><?xml version="1.0" encoding="utf-8"?>
<a:theme xmlns:a="http://schemas.openxmlformats.org/drawingml/2006/main" name="ooad01">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oad01">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2"/>
        </a:solidFill>
        <a:ln>
          <a:noFill/>
        </a:ln>
        <a:effectLst/>
        <a:extLs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2"/>
        </a:solidFill>
        <a:ln>
          <a:noFill/>
        </a:ln>
        <a:effectLst/>
        <a:extLs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ooad0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oad0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oad0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oad0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oad0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oad0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oad0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u:\courses\ooad\ooad01.ppt</Template>
  <TotalTime>46326881</TotalTime>
  <Pages>7</Pages>
  <Words>2773</Words>
  <Application>Microsoft Macintosh PowerPoint</Application>
  <PresentationFormat>Letter Paper (8.5x11 in)</PresentationFormat>
  <Paragraphs>479</Paragraphs>
  <Slides>44</Slides>
  <Notes>43</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ooad01</vt:lpstr>
      <vt:lpstr>Optimizing Java – High-Level Benchmarking</vt:lpstr>
      <vt:lpstr>Simple System Model</vt:lpstr>
      <vt:lpstr>Top-Down Analysis</vt:lpstr>
      <vt:lpstr>External Systems</vt:lpstr>
      <vt:lpstr>External Systems</vt:lpstr>
      <vt:lpstr>Fix – Code or Architecture Change</vt:lpstr>
      <vt:lpstr>Operating System</vt:lpstr>
      <vt:lpstr>Operating System</vt:lpstr>
      <vt:lpstr>Disk Read / Write Problems</vt:lpstr>
      <vt:lpstr>Context Switching</vt:lpstr>
      <vt:lpstr>JVM / GC</vt:lpstr>
      <vt:lpstr>JVM / GC</vt:lpstr>
      <vt:lpstr>Application Code</vt:lpstr>
      <vt:lpstr>Application Code</vt:lpstr>
      <vt:lpstr>Application Code</vt:lpstr>
      <vt:lpstr>Too Much Traffic</vt:lpstr>
      <vt:lpstr>Too Much Traffic</vt:lpstr>
      <vt:lpstr>Basic Analysis with Simple Tools</vt:lpstr>
      <vt:lpstr>An Interesting Graph</vt:lpstr>
      <vt:lpstr>Basic Analysis Principles</vt:lpstr>
      <vt:lpstr>Basic Analysis Principles</vt:lpstr>
      <vt:lpstr>The Speed of Memory</vt:lpstr>
      <vt:lpstr>CPU Architecture</vt:lpstr>
      <vt:lpstr>Basic Analysis Principles</vt:lpstr>
      <vt:lpstr>Initial Heuristic</vt:lpstr>
      <vt:lpstr>High-level Heuristic</vt:lpstr>
      <vt:lpstr>Common Performance Antipatterns</vt:lpstr>
      <vt:lpstr>UAT is my Desktop</vt:lpstr>
      <vt:lpstr>UAT is my Desktop</vt:lpstr>
      <vt:lpstr>PROD-like Data is Hard</vt:lpstr>
      <vt:lpstr>PROD-like Data is Hard</vt:lpstr>
      <vt:lpstr>PROD-like Data is Hard</vt:lpstr>
      <vt:lpstr>Fiddle With Switches</vt:lpstr>
      <vt:lpstr>Fiddle With Switches</vt:lpstr>
      <vt:lpstr>Fiddle With Switches</vt:lpstr>
      <vt:lpstr>Fiddle With Switches</vt:lpstr>
      <vt:lpstr>Tuning By Folklore</vt:lpstr>
      <vt:lpstr>Tuning By Folklore</vt:lpstr>
      <vt:lpstr>Performance Tips</vt:lpstr>
      <vt:lpstr>Performance Tuning is NOT</vt:lpstr>
      <vt:lpstr>Blame Donkey</vt:lpstr>
      <vt:lpstr>Blame Donkey</vt:lpstr>
      <vt:lpstr>Reductionist Bias</vt:lpstr>
      <vt:lpstr>Reductionist Bias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subject/>
  <dc:creator/>
  <cp:keywords/>
  <dc:description/>
  <cp:lastModifiedBy>Ben Evans</cp:lastModifiedBy>
  <cp:revision>746</cp:revision>
  <cp:lastPrinted>1998-03-15T20:24:18Z</cp:lastPrinted>
  <dcterms:created xsi:type="dcterms:W3CDTF">1996-07-13T18:10:46Z</dcterms:created>
  <dcterms:modified xsi:type="dcterms:W3CDTF">2017-04-24T21:29:00Z</dcterms:modified>
</cp:coreProperties>
</file>