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handoutMasterIdLst>
    <p:handoutMasterId r:id="rId68"/>
  </p:handoutMasterIdLst>
  <p:sldIdLst>
    <p:sldId id="326" r:id="rId2"/>
    <p:sldId id="381" r:id="rId3"/>
    <p:sldId id="382" r:id="rId4"/>
    <p:sldId id="391" r:id="rId5"/>
    <p:sldId id="392" r:id="rId6"/>
    <p:sldId id="393" r:id="rId7"/>
    <p:sldId id="394" r:id="rId8"/>
    <p:sldId id="395" r:id="rId9"/>
    <p:sldId id="384" r:id="rId10"/>
    <p:sldId id="385" r:id="rId11"/>
    <p:sldId id="386" r:id="rId12"/>
    <p:sldId id="387" r:id="rId13"/>
    <p:sldId id="388" r:id="rId14"/>
    <p:sldId id="396" r:id="rId15"/>
    <p:sldId id="397" r:id="rId16"/>
    <p:sldId id="398" r:id="rId17"/>
    <p:sldId id="389" r:id="rId18"/>
    <p:sldId id="390" r:id="rId19"/>
    <p:sldId id="399" r:id="rId20"/>
    <p:sldId id="404" r:id="rId21"/>
    <p:sldId id="400" r:id="rId22"/>
    <p:sldId id="405" r:id="rId23"/>
    <p:sldId id="407" r:id="rId24"/>
    <p:sldId id="413" r:id="rId25"/>
    <p:sldId id="414" r:id="rId26"/>
    <p:sldId id="446" r:id="rId27"/>
    <p:sldId id="448" r:id="rId28"/>
    <p:sldId id="408" r:id="rId29"/>
    <p:sldId id="410" r:id="rId30"/>
    <p:sldId id="412" r:id="rId31"/>
    <p:sldId id="409" r:id="rId32"/>
    <p:sldId id="411" r:id="rId33"/>
    <p:sldId id="421" r:id="rId34"/>
    <p:sldId id="423" r:id="rId35"/>
    <p:sldId id="432" r:id="rId36"/>
    <p:sldId id="433" r:id="rId37"/>
    <p:sldId id="434" r:id="rId38"/>
    <p:sldId id="435" r:id="rId39"/>
    <p:sldId id="436" r:id="rId40"/>
    <p:sldId id="437" r:id="rId41"/>
    <p:sldId id="438" r:id="rId42"/>
    <p:sldId id="439" r:id="rId43"/>
    <p:sldId id="440" r:id="rId44"/>
    <p:sldId id="443" r:id="rId45"/>
    <p:sldId id="449" r:id="rId46"/>
    <p:sldId id="450" r:id="rId47"/>
    <p:sldId id="447" r:id="rId48"/>
    <p:sldId id="444" r:id="rId49"/>
    <p:sldId id="445" r:id="rId50"/>
    <p:sldId id="428" r:id="rId51"/>
    <p:sldId id="429" r:id="rId52"/>
    <p:sldId id="430" r:id="rId53"/>
    <p:sldId id="431" r:id="rId54"/>
    <p:sldId id="402" r:id="rId55"/>
    <p:sldId id="415" r:id="rId56"/>
    <p:sldId id="416" r:id="rId57"/>
    <p:sldId id="403" r:id="rId58"/>
    <p:sldId id="417" r:id="rId59"/>
    <p:sldId id="419" r:id="rId60"/>
    <p:sldId id="425" r:id="rId61"/>
    <p:sldId id="420" r:id="rId62"/>
    <p:sldId id="426" r:id="rId63"/>
    <p:sldId id="442" r:id="rId64"/>
    <p:sldId id="441" r:id="rId65"/>
    <p:sldId id="418" r:id="rId66"/>
  </p:sldIdLst>
  <p:sldSz cx="9144000" cy="6858000" type="letter"/>
  <p:notesSz cx="6858000" cy="97774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104">
          <p15:clr>
            <a:srgbClr val="A4A3A4"/>
          </p15:clr>
        </p15:guide>
        <p15:guide id="2" pos="2880">
          <p15:clr>
            <a:srgbClr val="A4A3A4"/>
          </p15:clr>
        </p15:guide>
      </p15:sldGuideLst>
    </p:ext>
    <p:ext uri="{2D200454-40CA-4A62-9FC3-DE9A4176ACB9}">
      <p15:notesGuideLst xmlns="" xmlns:p15="http://schemas.microsoft.com/office/powerpoint/2012/main">
        <p15:guide id="1" orient="horz" pos="2738">
          <p15:clr>
            <a:srgbClr val="A4A3A4"/>
          </p15:clr>
        </p15:guide>
        <p15:guide id="2" pos="118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Hunt"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C8FB"/>
    <a:srgbClr val="E3E8FF"/>
    <a:srgbClr val="7F3939"/>
    <a:srgbClr val="5D786B"/>
    <a:srgbClr val="EBFFE3"/>
    <a:srgbClr val="FFCD64"/>
    <a:srgbClr val="FF0000"/>
    <a:srgbClr val="C3CDFF"/>
    <a:srgbClr val="EBDC96"/>
    <a:srgbClr val="9CD6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9"/>
    <p:restoredTop sz="81199" autoAdjust="0"/>
  </p:normalViewPr>
  <p:slideViewPr>
    <p:cSldViewPr>
      <p:cViewPr varScale="1">
        <p:scale>
          <a:sx n="73" d="100"/>
          <a:sy n="73" d="100"/>
        </p:scale>
        <p:origin x="-1376" y="-104"/>
      </p:cViewPr>
      <p:guideLst>
        <p:guide orient="horz" pos="11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1712"/>
    </p:cViewPr>
  </p:sorterViewPr>
  <p:notesViewPr>
    <p:cSldViewPr>
      <p:cViewPr>
        <p:scale>
          <a:sx n="200" d="100"/>
          <a:sy n="200" d="100"/>
        </p:scale>
        <p:origin x="-1040" y="1392"/>
      </p:cViewPr>
      <p:guideLst>
        <p:guide orient="horz" pos="2738"/>
        <p:guide pos="118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9317038"/>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algn="ctr" defTabSz="868363">
              <a:lnSpc>
                <a:spcPct val="90000"/>
              </a:lnSpc>
            </a:pPr>
            <a:r>
              <a:rPr lang="en-GB" sz="1200" b="0"/>
              <a:t>Page </a:t>
            </a:r>
            <a:fld id="{7A277376-56D3-7341-9E88-52E2AD3187B4}" type="slidenum">
              <a:rPr lang="en-GB" sz="1200" b="0"/>
              <a:pPr algn="ctr" defTabSz="868363">
                <a:lnSpc>
                  <a:spcPct val="90000"/>
                </a:lnSpc>
              </a:pPr>
              <a:t>‹#›</a:t>
            </a:fld>
            <a:endParaRPr lang="en-GB" sz="1200" b="0"/>
          </a:p>
        </p:txBody>
      </p:sp>
    </p:spTree>
    <p:extLst>
      <p:ext uri="{BB962C8B-B14F-4D97-AF65-F5344CB8AC3E}">
        <p14:creationId xmlns:p14="http://schemas.microsoft.com/office/powerpoint/2010/main" val="1749882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Rot="1" noChangeAspect="1" noChangeArrowheads="1" noTextEdit="1"/>
          </p:cNvSpPr>
          <p:nvPr>
            <p:ph type="sldImg" idx="2"/>
          </p:nvPr>
        </p:nvSpPr>
        <p:spPr bwMode="auto">
          <a:xfrm>
            <a:off x="1993900" y="985838"/>
            <a:ext cx="4546600" cy="3403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2" name="Rectangle 4"/>
          <p:cNvSpPr>
            <a:spLocks noGrp="1" noChangeArrowheads="1"/>
          </p:cNvSpPr>
          <p:nvPr>
            <p:ph type="body" sz="quarter" idx="3"/>
          </p:nvPr>
        </p:nvSpPr>
        <p:spPr bwMode="auto">
          <a:xfrm>
            <a:off x="2133600" y="4781549"/>
            <a:ext cx="4267200" cy="4995863"/>
          </a:xfrm>
          <a:prstGeom prst="rect">
            <a:avLst/>
          </a:prstGeom>
          <a:noFill/>
          <a:ln>
            <a:solidFill>
              <a:schemeClr val="bg1">
                <a:lumMod val="85000"/>
              </a:schemeClr>
            </a:solidFill>
          </a:ln>
          <a:effectLst/>
          <a:extLst/>
        </p:spPr>
        <p:txBody>
          <a:bodyPr vert="horz" wrap="square" lIns="90488" tIns="44450" rIns="90488" bIns="44450" numCol="1" anchor="t" anchorCtr="0" compatLnSpc="1">
            <a:prstTxWarp prst="textNoShape">
              <a:avLst/>
            </a:prstTxWarp>
          </a:bodyPr>
          <a:lstStyle/>
          <a:p>
            <a:pPr lvl="0"/>
            <a:r>
              <a:rPr lang="en-GB" noProof="0" dirty="0" smtClean="0"/>
              <a:t>Body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 name="Rectangle 6"/>
          <p:cNvSpPr/>
          <p:nvPr/>
        </p:nvSpPr>
        <p:spPr>
          <a:xfrm rot="16200000">
            <a:off x="-2579759" y="6249265"/>
            <a:ext cx="6172203" cy="707886"/>
          </a:xfrm>
          <a:prstGeom prst="rect">
            <a:avLst/>
          </a:prstGeom>
        </p:spPr>
        <p:txBody>
          <a:bodyPr wrap="square">
            <a:spAutoFit/>
          </a:bodyPr>
          <a:lstStyle/>
          <a:p>
            <a:r>
              <a:rPr lang="en-US" sz="4000" dirty="0" smtClean="0">
                <a:solidFill>
                  <a:schemeClr val="bg1">
                    <a:lumMod val="85000"/>
                    <a:alpha val="50000"/>
                  </a:schemeClr>
                </a:solidFill>
                <a:latin typeface="TrebuchetMS"/>
              </a:rPr>
              <a:t>mallon</a:t>
            </a:r>
            <a:r>
              <a:rPr lang="en-US" sz="4000" b="0" dirty="0" smtClean="0">
                <a:solidFill>
                  <a:schemeClr val="bg1">
                    <a:lumMod val="85000"/>
                    <a:alpha val="50000"/>
                  </a:schemeClr>
                </a:solidFill>
                <a:latin typeface="ArialMT"/>
              </a:rPr>
              <a:t>associates</a:t>
            </a:r>
            <a:r>
              <a:rPr lang="en-US" sz="4000" b="0" dirty="0" smtClean="0">
                <a:solidFill>
                  <a:schemeClr val="bg1">
                    <a:lumMod val="85000"/>
                    <a:alpha val="49000"/>
                  </a:schemeClr>
                </a:solidFill>
                <a:latin typeface="ArialMT"/>
              </a:rPr>
              <a:t> </a:t>
            </a:r>
            <a:r>
              <a:rPr lang="en-US" sz="4000" b="0" dirty="0" smtClean="0">
                <a:solidFill>
                  <a:srgbClr val="9CD69C">
                    <a:alpha val="20000"/>
                  </a:srgbClr>
                </a:solidFill>
                <a:latin typeface="ArialMT"/>
              </a:rPr>
              <a:t>Opus</a:t>
            </a:r>
            <a:endParaRPr lang="en-US" sz="4000" dirty="0">
              <a:solidFill>
                <a:srgbClr val="9CD69C">
                  <a:alpha val="20000"/>
                </a:srgbClr>
              </a:solidFill>
            </a:endParaRPr>
          </a:p>
        </p:txBody>
      </p:sp>
      <p:sp>
        <p:nvSpPr>
          <p:cNvPr id="8" name="Rectangle 7"/>
          <p:cNvSpPr/>
          <p:nvPr/>
        </p:nvSpPr>
        <p:spPr>
          <a:xfrm>
            <a:off x="3505200" y="240506"/>
            <a:ext cx="3048000" cy="369332"/>
          </a:xfrm>
          <a:prstGeom prst="rect">
            <a:avLst/>
          </a:prstGeom>
        </p:spPr>
        <p:txBody>
          <a:bodyPr wrap="square">
            <a:spAutoFit/>
          </a:bodyPr>
          <a:lstStyle/>
          <a:p>
            <a:pPr algn="r"/>
            <a:r>
              <a:rPr lang="en-US" sz="1800" dirty="0" smtClean="0">
                <a:solidFill>
                  <a:schemeClr val="bg2">
                    <a:lumMod val="60000"/>
                    <a:lumOff val="40000"/>
                  </a:schemeClr>
                </a:solidFill>
                <a:latin typeface="TrebuchetMS"/>
              </a:rPr>
              <a:t>bundle page </a:t>
            </a:r>
            <a:fld id="{940E12AF-91AB-1041-A448-0EE963EC870F}" type="slidenum">
              <a:rPr lang="en-US" sz="1800" smtClean="0">
                <a:solidFill>
                  <a:schemeClr val="bg2">
                    <a:lumMod val="60000"/>
                    <a:lumOff val="40000"/>
                  </a:schemeClr>
                </a:solidFill>
                <a:latin typeface="TrebuchetMS"/>
              </a:rPr>
              <a:t>‹#›</a:t>
            </a:fld>
            <a:endParaRPr lang="en-US" sz="1800" dirty="0">
              <a:solidFill>
                <a:schemeClr val="bg2">
                  <a:lumMod val="60000"/>
                  <a:lumOff val="40000"/>
                </a:schemeClr>
              </a:solidFill>
            </a:endParaRPr>
          </a:p>
        </p:txBody>
      </p:sp>
      <p:cxnSp>
        <p:nvCxnSpPr>
          <p:cNvPr id="3" name="Straight Connector 2"/>
          <p:cNvCxnSpPr/>
          <p:nvPr/>
        </p:nvCxnSpPr>
        <p:spPr>
          <a:xfrm>
            <a:off x="1524000" y="6414615"/>
            <a:ext cx="52578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1105475" y="5231033"/>
            <a:ext cx="1418853" cy="276999"/>
          </a:xfrm>
          <a:prstGeom prst="rect">
            <a:avLst/>
          </a:prstGeom>
          <a:noFill/>
        </p:spPr>
        <p:txBody>
          <a:bodyPr wrap="none" rtlCol="0">
            <a:spAutoFit/>
          </a:bodyPr>
          <a:lstStyle/>
          <a:p>
            <a:r>
              <a:rPr lang="en-US" sz="1200" b="0" dirty="0" smtClean="0">
                <a:solidFill>
                  <a:srgbClr val="BDBDBD"/>
                </a:solidFill>
              </a:rPr>
              <a:t>@fold before here</a:t>
            </a:r>
            <a:endParaRPr lang="en-US" sz="1200" b="0" dirty="0">
              <a:solidFill>
                <a:srgbClr val="BDBDBD"/>
              </a:solidFill>
            </a:endParaRPr>
          </a:p>
        </p:txBody>
      </p:sp>
      <p:cxnSp>
        <p:nvCxnSpPr>
          <p:cNvPr id="13" name="Straight Connector 12"/>
          <p:cNvCxnSpPr/>
          <p:nvPr/>
        </p:nvCxnSpPr>
        <p:spPr>
          <a:xfrm>
            <a:off x="1676400" y="1432295"/>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024861" y="8512046"/>
            <a:ext cx="1580078" cy="276999"/>
          </a:xfrm>
          <a:prstGeom prst="rect">
            <a:avLst/>
          </a:prstGeom>
          <a:noFill/>
        </p:spPr>
        <p:txBody>
          <a:bodyPr wrap="square" rtlCol="0">
            <a:spAutoFit/>
          </a:bodyPr>
          <a:lstStyle/>
          <a:p>
            <a:r>
              <a:rPr lang="en-US" sz="1200" b="0" dirty="0" smtClean="0">
                <a:solidFill>
                  <a:srgbClr val="BDBDBD"/>
                </a:solidFill>
              </a:rPr>
              <a:t>write</a:t>
            </a:r>
            <a:r>
              <a:rPr lang="en-US" sz="1200" b="0" baseline="0" dirty="0" smtClean="0">
                <a:solidFill>
                  <a:srgbClr val="BDBDBD"/>
                </a:solidFill>
              </a:rPr>
              <a:t> beyond end</a:t>
            </a:r>
            <a:endParaRPr lang="en-US" sz="1200" b="0" dirty="0">
              <a:solidFill>
                <a:srgbClr val="BDBDBD"/>
              </a:solidFill>
            </a:endParaRPr>
          </a:p>
        </p:txBody>
      </p:sp>
      <p:cxnSp>
        <p:nvCxnSpPr>
          <p:cNvPr id="16" name="Straight Connector 15"/>
          <p:cNvCxnSpPr/>
          <p:nvPr/>
        </p:nvCxnSpPr>
        <p:spPr>
          <a:xfrm>
            <a:off x="2109104"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455616"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6200000">
            <a:off x="1337621" y="2748927"/>
            <a:ext cx="954558" cy="276999"/>
          </a:xfrm>
          <a:prstGeom prst="rect">
            <a:avLst/>
          </a:prstGeom>
          <a:noFill/>
        </p:spPr>
        <p:txBody>
          <a:bodyPr wrap="none" rtlCol="0">
            <a:spAutoFit/>
          </a:bodyPr>
          <a:lstStyle/>
          <a:p>
            <a:r>
              <a:rPr lang="en-US" sz="1200" b="0" dirty="0" smtClean="0">
                <a:solidFill>
                  <a:srgbClr val="BDBDBD"/>
                </a:solidFill>
              </a:rPr>
              <a:t>crop region</a:t>
            </a:r>
            <a:endParaRPr lang="en-US" sz="1200" b="0" dirty="0">
              <a:solidFill>
                <a:srgbClr val="BDBDBD"/>
              </a:solidFill>
            </a:endParaRPr>
          </a:p>
        </p:txBody>
      </p:sp>
      <p:cxnSp>
        <p:nvCxnSpPr>
          <p:cNvPr id="14" name="Straight Connector 13"/>
          <p:cNvCxnSpPr/>
          <p:nvPr/>
        </p:nvCxnSpPr>
        <p:spPr>
          <a:xfrm>
            <a:off x="1676400" y="4352027"/>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 name="Down Arrow 1"/>
          <p:cNvSpPr/>
          <p:nvPr/>
        </p:nvSpPr>
        <p:spPr>
          <a:xfrm>
            <a:off x="1752600" y="40505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1752600" y="6107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1752600" y="94607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5400000">
            <a:off x="22479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rot="16200000" flipH="1">
            <a:off x="61341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p:cNvSpPr/>
          <p:nvPr/>
        </p:nvSpPr>
        <p:spPr>
          <a:xfrm flipV="1">
            <a:off x="1752600" y="1535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89019"/>
      </p:ext>
    </p:extLst>
  </p:cSld>
  <p:clrMap bg1="lt1" tx1="dk1" bg2="lt2" tx2="dk2" accent1="accent1" accent2="accent2" accent3="accent3" accent4="accent4" accent5="accent5" accent6="accent6" hlink="hlink" folHlink="folHlink"/>
  <p:notesStyle>
    <a:lvl1pPr marL="0" indent="0" algn="l" defTabSz="915988" rtl="0" eaLnBrk="0" fontAlgn="base" hangingPunct="0">
      <a:lnSpc>
        <a:spcPct val="90000"/>
      </a:lnSpc>
      <a:spcBef>
        <a:spcPts val="600"/>
      </a:spcBef>
      <a:spcAft>
        <a:spcPct val="0"/>
      </a:spcAft>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baseline="0">
        <a:solidFill>
          <a:schemeClr val="tx1"/>
        </a:solidFill>
        <a:latin typeface="Times New Roman" charset="0"/>
        <a:ea typeface="ＭＳ Ｐゴシック" charset="0"/>
        <a:cs typeface="ＭＳ Ｐゴシック" charset="0"/>
      </a:defRPr>
    </a:lvl1pPr>
    <a:lvl2pPr marL="233363" indent="0" algn="l" rtl="0" eaLnBrk="0" fontAlgn="base" hangingPunct="0">
      <a:lnSpc>
        <a:spcPct val="90000"/>
      </a:lnSpc>
      <a:spcBef>
        <a:spcPct val="40000"/>
      </a:spcBef>
      <a:spcAft>
        <a:spcPct val="0"/>
      </a:spcAft>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2pPr>
    <a:lvl3pPr marL="452438" indent="0" algn="l" rtl="0" eaLnBrk="0" fontAlgn="base" hangingPunct="0">
      <a:lnSpc>
        <a:spcPct val="90000"/>
      </a:lnSpc>
      <a:spcBef>
        <a:spcPct val="40000"/>
      </a:spcBef>
      <a:spcAft>
        <a:spcPct val="0"/>
      </a:spcAft>
      <a:tabLst>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3pPr>
    <a:lvl4pPr marL="687388" indent="0" algn="l" rtl="0" eaLnBrk="0" fontAlgn="base" hangingPunct="0">
      <a:lnSpc>
        <a:spcPct val="90000"/>
      </a:lnSpc>
      <a:spcBef>
        <a:spcPct val="40000"/>
      </a:spcBef>
      <a:spcAft>
        <a:spcPct val="0"/>
      </a:spcAft>
      <a:tabLst>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4pPr>
    <a:lvl5pPr marL="914400" indent="0" algn="l" rtl="0" eaLnBrk="0" fontAlgn="base" hangingPunct="0">
      <a:lnSpc>
        <a:spcPct val="90000"/>
      </a:lnSpc>
      <a:spcBef>
        <a:spcPct val="40000"/>
      </a:spcBef>
      <a:spcAft>
        <a:spcPct val="0"/>
      </a:spcAft>
      <a:tabLst>
        <a:tab pos="1146175" algn="l"/>
        <a:tab pos="1368425" algn="l"/>
        <a:tab pos="1600200" algn="l"/>
        <a:tab pos="1830388" algn="l"/>
        <a:tab pos="2054225" algn="l"/>
        <a:tab pos="2284413" algn="l"/>
        <a:tab pos="2514600" algn="l"/>
        <a:tab pos="2746375" algn="l"/>
        <a:tab pos="2968625" algn="l"/>
        <a:tab pos="3200400" algn="l"/>
        <a:tab pos="3430588" algn="l"/>
      </a:tabLst>
      <a:defRPr sz="1000" b="0" i="0" kern="1200">
        <a:solidFill>
          <a:schemeClr val="tx1"/>
        </a:solidFill>
        <a:latin typeface="Book Antiqu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baseline="0" dirty="0" smtClean="0"/>
              <a:t>@</a:t>
            </a:r>
            <a:r>
              <a:rPr lang="en-US" dirty="0" smtClean="0"/>
              <a:t>hide slide, </a:t>
            </a:r>
            <a:r>
              <a:rPr lang="en-US" baseline="0" dirty="0" smtClean="0"/>
              <a:t>title;</a:t>
            </a:r>
          </a:p>
          <a:p>
            <a:r>
              <a:rPr lang="en-US" baseline="0" dirty="0" smtClean="0"/>
              <a:t>@author</a:t>
            </a:r>
            <a:r>
              <a:rPr lang="en-US" dirty="0" smtClean="0"/>
              <a:t> </a:t>
            </a:r>
            <a:r>
              <a:rPr lang="en-US" baseline="0" dirty="0" smtClean="0"/>
              <a:t>Ben Evans</a:t>
            </a:r>
          </a:p>
          <a:p>
            <a:r>
              <a:rPr lang="en-US" dirty="0" smtClean="0"/>
              <a:t>@thanks </a:t>
            </a:r>
            <a:r>
              <a:rPr lang="en-US" baseline="0" dirty="0" smtClean="0"/>
              <a:t>John Hunt;</a:t>
            </a:r>
          </a:p>
          <a:p>
            <a:r>
              <a:rPr lang="en-US" baseline="0" dirty="0" smtClean="0"/>
              <a:t>@copyright</a:t>
            </a:r>
            <a:r>
              <a:rPr lang="en-US" dirty="0" smtClean="0"/>
              <a:t> </a:t>
            </a:r>
            <a:r>
              <a:rPr lang="en-US" baseline="0" dirty="0" smtClean="0"/>
              <a:t>Mallon Associates International Limited;</a:t>
            </a:r>
          </a:p>
          <a:p>
            <a:r>
              <a:rPr lang="en-US" baseline="0" dirty="0" smtClean="0"/>
              <a:t>@tag title;</a:t>
            </a:r>
          </a:p>
          <a:p>
            <a:r>
              <a:rPr lang="en-US" sz="1000" b="0" i="0" kern="1200" baseline="0" dirty="0" smtClean="0">
                <a:solidFill>
                  <a:schemeClr val="tx1"/>
                </a:solidFill>
                <a:latin typeface="Times New Roman" charset="0"/>
                <a:ea typeface="ＭＳ Ｐゴシック" charset="0"/>
                <a:cs typeface="ＭＳ Ｐゴシック" charset="0"/>
              </a:rPr>
              <a:t>This chapter considers real-world optimization of Java &amp; JVM GC.</a:t>
            </a:r>
          </a:p>
          <a:p>
            <a:r>
              <a:rPr lang="en-US" sz="1000" b="0" i="0" kern="1200" baseline="0" dirty="0" smtClean="0">
                <a:solidFill>
                  <a:schemeClr val="tx1"/>
                </a:solidFill>
                <a:latin typeface="Times New Roman" charset="0"/>
                <a:ea typeface="ＭＳ Ｐゴシック" charset="0"/>
                <a:cs typeface="ＭＳ Ｐゴシック" charset="0"/>
              </a:rPr>
              <a:t>@tag intro;</a:t>
            </a:r>
          </a:p>
        </p:txBody>
      </p:sp>
    </p:spTree>
    <p:extLst>
      <p:ext uri="{BB962C8B-B14F-4D97-AF65-F5344CB8AC3E}">
        <p14:creationId xmlns:p14="http://schemas.microsoft.com/office/powerpoint/2010/main" val="56183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defTabSz="228600">
              <a:lnSpc>
                <a:spcPct val="100000"/>
              </a:lnSpc>
              <a:spcBef>
                <a:spcPts val="0"/>
              </a:spcBef>
              <a:tabLst/>
              <a:defRPr sz="1200">
                <a:latin typeface="+mj-lt"/>
                <a:ea typeface="+mj-ea"/>
                <a:cs typeface="+mj-cs"/>
                <a:sym typeface="Helvetica"/>
              </a:defRPr>
            </a:pPr>
            <a:r>
              <a:rPr dirty="0"/>
              <a:t>Hash function maps a data object to a bucket index. Classical case: index points into an array of linked lists. This is how Java implements HashMap, with two additional wrinkles for Java:</a:t>
            </a:r>
          </a:p>
          <a:p>
            <a:pPr defTabSz="228600">
              <a:lnSpc>
                <a:spcPct val="100000"/>
              </a:lnSpc>
              <a:spcBef>
                <a:spcPts val="0"/>
              </a:spcBef>
              <a:tabLst/>
              <a:defRPr sz="1200">
                <a:latin typeface="+mj-lt"/>
                <a:ea typeface="+mj-ea"/>
                <a:cs typeface="+mj-cs"/>
                <a:sym typeface="Helvetica"/>
              </a:defRPr>
            </a:pPr>
            <a:endParaRPr dirty="0"/>
          </a:p>
          <a:p>
            <a:pPr defTabSz="228600">
              <a:lnSpc>
                <a:spcPct val="100000"/>
              </a:lnSpc>
              <a:spcBef>
                <a:spcPts val="0"/>
              </a:spcBef>
              <a:tabLst/>
              <a:defRPr sz="1200">
                <a:latin typeface="+mj-lt"/>
                <a:ea typeface="+mj-ea"/>
                <a:cs typeface="+mj-cs"/>
                <a:sym typeface="Helvetica"/>
              </a:defRPr>
            </a:pPr>
            <a:r>
              <a:rPr dirty="0"/>
              <a:t>* Hash function is supplied by the key objects (and it might be bad)</a:t>
            </a:r>
          </a:p>
          <a:p>
            <a:pPr defTabSz="228600">
              <a:lnSpc>
                <a:spcPct val="100000"/>
              </a:lnSpc>
              <a:spcBef>
                <a:spcPts val="0"/>
              </a:spcBef>
              <a:tabLst/>
              <a:defRPr sz="1200">
                <a:latin typeface="+mj-lt"/>
                <a:ea typeface="+mj-ea"/>
                <a:cs typeface="+mj-cs"/>
                <a:sym typeface="Helvetica"/>
              </a:defRPr>
            </a:pPr>
            <a:r>
              <a:rPr dirty="0"/>
              <a:t>* As HashMap grows, the bucket may become too </a:t>
            </a:r>
            <a:r>
              <a:rPr dirty="0" smtClean="0"/>
              <a:t>small</a:t>
            </a:r>
            <a:endParaRPr lang="en-AU" dirty="0" smtClean="0"/>
          </a:p>
          <a:p>
            <a:pPr defTabSz="228600">
              <a:lnSpc>
                <a:spcPct val="100000"/>
              </a:lnSpc>
              <a:spcBef>
                <a:spcPts val="0"/>
              </a:spcBef>
              <a:tabLst/>
              <a:defRPr sz="1200">
                <a:latin typeface="+mj-lt"/>
                <a:ea typeface="+mj-ea"/>
                <a:cs typeface="+mj-cs"/>
                <a:sym typeface="Helvetica"/>
              </a:defRPr>
            </a:pPr>
            <a:endParaRPr lang="en-AU" dirty="0" smtClean="0"/>
          </a:p>
          <a:p>
            <a:pPr marL="0" marR="0" lvl="1" indent="0" algn="l" defTabSz="228600" rtl="0" eaLnBrk="0" fontAlgn="base" latinLnBrk="0" hangingPunct="0">
              <a:lnSpc>
                <a:spcPct val="100000"/>
              </a:lnSpc>
              <a:spcBef>
                <a:spcPts val="0"/>
              </a:spcBef>
              <a:spcAft>
                <a:spcPct val="0"/>
              </a:spcAft>
              <a:buClrTx/>
              <a:buSzTx/>
              <a:buFontTx/>
              <a:buNone/>
              <a:tabLst/>
              <a:defRPr sz="1200">
                <a:latin typeface="+mj-lt"/>
                <a:ea typeface="+mj-ea"/>
                <a:cs typeface="+mj-cs"/>
                <a:sym typeface="Helvetica"/>
              </a:defRPr>
            </a:pPr>
            <a:r>
              <a:rPr lang="en-US" sz="1200" b="0" i="0" kern="1200" baseline="0" dirty="0" smtClean="0">
                <a:solidFill>
                  <a:schemeClr val="tx1"/>
                </a:solidFill>
                <a:latin typeface="Book Antiqua" charset="0"/>
                <a:ea typeface="ＭＳ Ｐゴシック" charset="0"/>
                <a:cs typeface="+mn-cs"/>
                <a:sym typeface="Helvetica"/>
              </a:rPr>
              <a:t>@tag oops;</a:t>
            </a:r>
            <a:endParaRPr lang="en-US" sz="1200" b="0" i="0" kern="1200" dirty="0" smtClean="0">
              <a:solidFill>
                <a:schemeClr val="tx1"/>
              </a:solidFill>
              <a:latin typeface="Book Antiqua" charset="0"/>
              <a:ea typeface="ＭＳ Ｐゴシック" charset="0"/>
              <a:cs typeface="+mn-cs"/>
              <a:sym typeface="Helvetica"/>
            </a:endParaRPr>
          </a:p>
          <a:p>
            <a:pPr defTabSz="228600">
              <a:lnSpc>
                <a:spcPct val="100000"/>
              </a:lnSpc>
              <a:spcBef>
                <a:spcPts val="0"/>
              </a:spcBef>
              <a:tabLst/>
              <a:defRPr sz="1200">
                <a:latin typeface="+mj-lt"/>
                <a:ea typeface="+mj-ea"/>
                <a:cs typeface="+mj-cs"/>
                <a:sym typeface="Helvetica"/>
              </a:defRPr>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1998663" y="985838"/>
            <a:ext cx="4537075" cy="34036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xfrm>
            <a:off x="1998663" y="985838"/>
            <a:ext cx="4537075" cy="3403600"/>
          </a:xfrm>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lvl1pPr defTabSz="584200">
              <a:lnSpc>
                <a:spcPct val="100000"/>
              </a:lnSpc>
              <a:spcBef>
                <a:spcPts val="0"/>
              </a:spcBef>
              <a:tabLst/>
              <a:defRPr sz="2800">
                <a:latin typeface="Lucida Grande"/>
                <a:ea typeface="Lucida Grande"/>
                <a:cs typeface="Lucida Grande"/>
                <a:sym typeface="Lucida Grande"/>
              </a:defRPr>
            </a:lvl1p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This simple diagram shows a schematic of how the classic CS implementation of a </a:t>
            </a:r>
            <a:r>
              <a:rPr lang="en-US" baseline="0" dirty="0" err="1" smtClean="0"/>
              <a:t>hashtable</a:t>
            </a:r>
            <a:r>
              <a:rPr lang="en-US" baseline="0" dirty="0" smtClean="0"/>
              <a:t> / dictionary / associative array works. The primary idea is that a hash function converts a key object into an </a:t>
            </a:r>
            <a:r>
              <a:rPr lang="en-US" baseline="0" dirty="0" err="1" smtClean="0"/>
              <a:t>int</a:t>
            </a:r>
            <a:r>
              <a:rPr lang="en-US" baseline="0" dirty="0" smtClean="0"/>
              <a:t>, which is then used as the offset into an array. At each array element is the head of a linked list. Lookup is then performed by walking the linked list and comparing the candidate key found at each list position with the input key. When they match, the value object is returned as the looked-up object.</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Note that this description implies a connection between the hash function and a notion of </a:t>
            </a:r>
            <a:r>
              <a:rPr lang="en-US" baseline="0" smtClean="0"/>
              <a:t>object identity.</a:t>
            </a: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409208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mark word is actually a pointer to the mark structure as described. The four states of the object’s intrinsic lock implement “Biased Locking” - which has been the default since Java 6. The locking scheme uses the observed effect that the first thread to lock an object is very likely to be the only thread that will ever lock it, so it is possible to </a:t>
            </a:r>
            <a:r>
              <a:rPr lang="en-US" dirty="0" err="1" smtClean="0"/>
              <a:t>optimise</a:t>
            </a:r>
            <a:r>
              <a:rPr lang="en-US" dirty="0" smtClean="0"/>
              <a:t> by “biasing” an object towards the first thread to lock it, allowing that thread to quickly reacquire a lock on the object. </a:t>
            </a:r>
          </a:p>
          <a:p>
            <a:endParaRPr lang="en-US"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245682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34821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3423296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 JVM understands only 2 types of value – primitive types and object references. Primitive types are fixed-width types with predefined semantics that are not subject to user extension or modification. Object references are typed pointers that may only target </a:t>
            </a:r>
            <a:r>
              <a:rPr lang="en-US" baseline="0" dirty="0" err="1" smtClean="0"/>
              <a:t>instanceOops</a:t>
            </a:r>
            <a:r>
              <a:rPr lang="en-US" baseline="0" dirty="0" smtClean="0"/>
              <a:t> that correspond to objects of a runtime type that is compatible with the static type of the object reference. From this, it is easy to see that an object of type Class&lt;?&gt; must be represented as an </a:t>
            </a:r>
            <a:r>
              <a:rPr lang="en-US" baseline="0" dirty="0" err="1" smtClean="0"/>
              <a:t>instanceOop</a:t>
            </a:r>
            <a:r>
              <a:rPr lang="en-US" baseline="0" dirty="0" smtClean="0"/>
              <a:t> – because Java references can address it.</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 </a:t>
            </a:r>
            <a:r>
              <a:rPr lang="en-US" baseline="0" dirty="0" err="1" smtClean="0"/>
              <a:t>klass</a:t>
            </a:r>
            <a:r>
              <a:rPr lang="en-US" baseline="0" dirty="0" smtClean="0"/>
              <a:t> pointer, however, does not point at an </a:t>
            </a:r>
            <a:r>
              <a:rPr lang="en-US" baseline="0" dirty="0" err="1" smtClean="0"/>
              <a:t>instanceOop</a:t>
            </a:r>
            <a:r>
              <a:rPr lang="en-US" baseline="0" dirty="0" smtClean="0"/>
              <a:t>. One way to see this is to consider </a:t>
            </a:r>
            <a:r>
              <a:rPr lang="en-US" baseline="0" dirty="0" err="1" smtClean="0"/>
              <a:t>metaspace</a:t>
            </a:r>
            <a:r>
              <a:rPr lang="en-US" baseline="0" dirty="0" smtClean="0"/>
              <a:t> (or </a:t>
            </a:r>
            <a:r>
              <a:rPr lang="en-US" baseline="0" dirty="0" err="1" smtClean="0"/>
              <a:t>permgen</a:t>
            </a:r>
            <a:r>
              <a:rPr lang="en-US" baseline="0" dirty="0" smtClean="0"/>
              <a:t> for legacy Java versions). This is outside the main part of the heap, and so is not directly addressable by a Java reference. With this in mind, it should be clear that a </a:t>
            </a:r>
            <a:r>
              <a:rPr lang="en-US" baseline="0" dirty="0" err="1" smtClean="0"/>
              <a:t>klassOop</a:t>
            </a:r>
            <a:r>
              <a:rPr lang="en-US" baseline="0" dirty="0" smtClean="0"/>
              <a:t> is a VM-level representation (or “mirror”) of the metadata about a particular class, and </a:t>
            </a:r>
            <a:r>
              <a:rPr lang="en-US" u="sng" baseline="0" dirty="0" smtClean="0"/>
              <a:t>not</a:t>
            </a:r>
            <a:r>
              <a:rPr lang="en-US" baseline="0" dirty="0" smtClean="0"/>
              <a:t> the Class object as it is known to the Java programmer.</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2497393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lvl1pPr defTabSz="457200">
              <a:lnSpc>
                <a:spcPct val="125000"/>
              </a:lnSpc>
              <a:spcBef>
                <a:spcPts val="0"/>
              </a:spcBef>
              <a:tabLst/>
              <a:defRPr sz="2400">
                <a:latin typeface="Avenir Roman"/>
                <a:ea typeface="Avenir Roman"/>
                <a:cs typeface="Avenir Roman"/>
                <a:sym typeface="Avenir Roman"/>
              </a:defRPr>
            </a:lvl1pPr>
          </a:lstStyle>
          <a:p>
            <a:r>
              <a:rPr dirty="0"/>
              <a:t>The first pointer shows the location of the object in memory. The second pointer points at the class metadata. Taken together, this provides the content of a Java reference (&amp; the typing). Note that </a:t>
            </a:r>
            <a:r>
              <a:rPr dirty="0" smtClean="0"/>
              <a:t>GCs </a:t>
            </a:r>
            <a:r>
              <a:rPr dirty="0"/>
              <a:t>will </a:t>
            </a:r>
            <a:r>
              <a:rPr lang="en-AU" dirty="0" smtClean="0"/>
              <a:t>often </a:t>
            </a:r>
            <a:r>
              <a:rPr dirty="0" smtClean="0"/>
              <a:t>move </a:t>
            </a:r>
            <a:r>
              <a:rPr dirty="0"/>
              <a:t>objects about, but not normally class metadata</a:t>
            </a:r>
            <a:r>
              <a:rPr dirty="0" smtClean="0"/>
              <a:t>.</a:t>
            </a:r>
            <a:endParaRPr lang="en-AU" dirty="0" smtClean="0"/>
          </a:p>
          <a:p>
            <a:endParaRPr lang="en-AU" dirty="0" smtClean="0"/>
          </a:p>
          <a:p>
            <a:pPr marL="0" marR="0" lvl="1" indent="0" algn="l" defTabSz="457200" rtl="0" eaLnBrk="0" fontAlgn="base" latinLnBrk="0" hangingPunct="0">
              <a:lnSpc>
                <a:spcPct val="125000"/>
              </a:lnSpc>
              <a:spcBef>
                <a:spcPts val="0"/>
              </a:spcBef>
              <a:spcAft>
                <a:spcPct val="0"/>
              </a:spcAft>
              <a:buClrTx/>
              <a:buSzTx/>
              <a:buFontTx/>
              <a:buNone/>
              <a:tabLst/>
              <a:defRPr/>
            </a:pPr>
            <a:r>
              <a:rPr lang="en-US" baseline="0" dirty="0" smtClean="0"/>
              <a:t>@tag oops;</a:t>
            </a:r>
            <a:endParaRPr lang="en-US" dirty="0" smtClean="0"/>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The </a:t>
            </a:r>
            <a:r>
              <a:rPr lang="en-US" dirty="0" err="1" smtClean="0"/>
              <a:t>oop</a:t>
            </a:r>
            <a:r>
              <a:rPr lang="en-US" dirty="0" smtClean="0"/>
              <a:t> implementation contains some</a:t>
            </a:r>
            <a:r>
              <a:rPr lang="en-US" baseline="0" dirty="0" smtClean="0"/>
              <a:t> </a:t>
            </a:r>
            <a:r>
              <a:rPr lang="en-US" dirty="0" smtClean="0"/>
              <a:t>strange things, for example, </a:t>
            </a:r>
            <a:r>
              <a:rPr lang="en-US" dirty="0" err="1" smtClean="0"/>
              <a:t>vtables</a:t>
            </a:r>
            <a:r>
              <a:rPr lang="en-US" dirty="0" smtClean="0"/>
              <a:t> are actually kept separate from </a:t>
            </a:r>
            <a:r>
              <a:rPr lang="en-US" dirty="0" err="1" smtClean="0"/>
              <a:t>klassOops</a:t>
            </a:r>
            <a:r>
              <a:rPr lang="en-US" dirty="0" smtClean="0"/>
              <a:t> and the </a:t>
            </a:r>
            <a:r>
              <a:rPr lang="en-US" dirty="0" err="1" smtClean="0"/>
              <a:t>markOop</a:t>
            </a:r>
            <a:r>
              <a:rPr lang="en-US" dirty="0" smtClean="0"/>
              <a:t> looks nothing like the other </a:t>
            </a:r>
            <a:r>
              <a:rPr lang="en-US" dirty="0" err="1" smtClean="0"/>
              <a:t>oop</a:t>
            </a:r>
            <a:r>
              <a:rPr lang="en-US" baseline="0" dirty="0" smtClean="0"/>
              <a:t> types.</a:t>
            </a:r>
            <a:endParaRPr lang="en-US" dirty="0" smtClean="0"/>
          </a:p>
          <a:p>
            <a:endParaRPr lang="en-US"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80280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316256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Of the two rules, the</a:t>
            </a:r>
            <a:r>
              <a:rPr lang="en-US" baseline="0" dirty="0" smtClean="0"/>
              <a:t> first is more of a guideline. The second, however, is absolutely cast-iron. A GC implementation that collected a live object would lead to a </a:t>
            </a:r>
            <a:r>
              <a:rPr lang="en-US" baseline="0" dirty="0" err="1" smtClean="0"/>
              <a:t>segfault</a:t>
            </a:r>
            <a:r>
              <a:rPr lang="en-US" baseline="0" dirty="0" smtClean="0"/>
              <a:t> at best, and the possibility of silent corruption at worst.</a:t>
            </a:r>
            <a:endParaRPr lang="en-US" dirty="0"/>
          </a:p>
        </p:txBody>
      </p:sp>
    </p:spTree>
    <p:extLst>
      <p:ext uri="{BB962C8B-B14F-4D97-AF65-F5344CB8AC3E}">
        <p14:creationId xmlns:p14="http://schemas.microsoft.com/office/powerpoint/2010/main" val="3415434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2"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Stop-the-world works because it prevents application code from invalidating the GC threads view of the state of the heap. It essentially</a:t>
            </a:r>
            <a:r>
              <a:rPr lang="en-US" baseline="0" dirty="0" smtClean="0"/>
              <a:t> creates a temporary fiction that the heap is a static and unchanging data structure. </a:t>
            </a:r>
            <a:r>
              <a:rPr lang="en-US" dirty="0" smtClean="0"/>
              <a:t>This is the simplest case for GC algorithms and until recently has been the most common general-purpose approach  to GC.</a:t>
            </a:r>
          </a:p>
          <a:p>
            <a:endParaRPr lang="en-US" dirty="0" smtClean="0"/>
          </a:p>
          <a:p>
            <a:r>
              <a:rPr lang="en-US" dirty="0" smtClean="0"/>
              <a:t>Concurrent</a:t>
            </a:r>
            <a:r>
              <a:rPr lang="en-US" baseline="0" dirty="0" smtClean="0"/>
              <a:t> algorithms, by contrast, are</a:t>
            </a:r>
            <a:r>
              <a:rPr lang="en-US" dirty="0" smtClean="0"/>
              <a:t> difficult to implement correctly, and are very expensive in terms of computation expended, as compared to an efficient STW algorithm. They are</a:t>
            </a:r>
            <a:r>
              <a:rPr lang="en-US" baseline="0" dirty="0" smtClean="0"/>
              <a:t> also only possible on multicore systems.</a:t>
            </a:r>
            <a:endParaRPr lang="en-US" dirty="0" smtClean="0"/>
          </a:p>
          <a:p>
            <a:endParaRPr lang="en-US" dirty="0" smtClean="0"/>
          </a:p>
          <a:p>
            <a:r>
              <a:rPr lang="en-US" dirty="0" smtClean="0"/>
              <a:t>Care</a:t>
            </a:r>
            <a:r>
              <a:rPr lang="en-US" baseline="0" dirty="0" smtClean="0"/>
              <a:t> should be taken to distinguish between the similar-sounding words “parallel” and “concurrent”, especially as in some older texts, the term “concurrent” is used to mean what is now called a “parallel” garbage collector.</a:t>
            </a:r>
          </a:p>
          <a:p>
            <a:endParaRPr lang="en-US" baseline="0" dirty="0" smtClean="0"/>
          </a:p>
          <a:p>
            <a:r>
              <a:rPr lang="en-US" dirty="0" smtClean="0"/>
              <a:t>Exact schemes</a:t>
            </a:r>
            <a:r>
              <a:rPr lang="en-US" baseline="0" dirty="0" smtClean="0"/>
              <a:t> have an interesting property – because they can tell whether a value is a pointer or an </a:t>
            </a:r>
            <a:r>
              <a:rPr lang="en-US" baseline="0" dirty="0" err="1" smtClean="0"/>
              <a:t>int</a:t>
            </a:r>
            <a:r>
              <a:rPr lang="en-US" baseline="0" dirty="0" smtClean="0"/>
              <a:t>, they can follow all references in the heap and therefore can reliably collect all garbage, if required. Conservative schemes do not have this property and so </a:t>
            </a:r>
            <a:r>
              <a:rPr lang="en-US" dirty="0" smtClean="0"/>
              <a:t>can leak memory. One interesting</a:t>
            </a:r>
            <a:r>
              <a:rPr lang="en-US" baseline="0" dirty="0" smtClean="0"/>
              <a:t> non-Java use case for this can be seen in the Firefox browser, where the </a:t>
            </a:r>
            <a:r>
              <a:rPr lang="en-US" baseline="0" dirty="0" err="1" smtClean="0"/>
              <a:t>Spidermonkey</a:t>
            </a:r>
            <a:r>
              <a:rPr lang="en-US" baseline="0" dirty="0" smtClean="0"/>
              <a:t> </a:t>
            </a:r>
            <a:r>
              <a:rPr lang="en-US" baseline="0" dirty="0" err="1" smtClean="0"/>
              <a:t>Javascript</a:t>
            </a:r>
            <a:r>
              <a:rPr lang="en-US" baseline="0" dirty="0" smtClean="0"/>
              <a:t> engine started out with a conservative GC implementation, but were eventually able to upgrade it to full exactness over a series of releases.</a:t>
            </a:r>
          </a:p>
          <a:p>
            <a:endParaRPr lang="en-US" dirty="0" smtClean="0"/>
          </a:p>
        </p:txBody>
      </p:sp>
    </p:spTree>
    <p:extLst>
      <p:ext uri="{BB962C8B-B14F-4D97-AF65-F5344CB8AC3E}">
        <p14:creationId xmlns:p14="http://schemas.microsoft.com/office/powerpoint/2010/main" val="712872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baseline="0" dirty="0" smtClean="0"/>
              <a:t>Objects managed by a moving collector </a:t>
            </a:r>
            <a:r>
              <a:rPr lang="en-US" dirty="0" smtClean="0"/>
              <a:t>do not have stable addresses</a:t>
            </a:r>
            <a:r>
              <a:rPr lang="en-US" baseline="0" dirty="0" smtClean="0"/>
              <a:t>, and so programming</a:t>
            </a:r>
            <a:r>
              <a:rPr lang="en-US" dirty="0" smtClean="0"/>
              <a:t> environments</a:t>
            </a:r>
            <a:r>
              <a:rPr lang="en-US" baseline="0" dirty="0" smtClean="0"/>
              <a:t> </a:t>
            </a:r>
            <a:r>
              <a:rPr lang="en-US" dirty="0" smtClean="0"/>
              <a:t>that provide access to raw pointers (e.g. C++) are not a natural fit for that type of collector.</a:t>
            </a:r>
          </a:p>
          <a:p>
            <a:endParaRPr lang="en-US" dirty="0" smtClean="0"/>
          </a:p>
          <a:p>
            <a:r>
              <a:rPr lang="en-US" dirty="0" smtClean="0"/>
              <a:t>It is usual for a compacting collector to arrange the surviving objects</a:t>
            </a:r>
            <a:r>
              <a:rPr lang="en-US" baseline="0" dirty="0" smtClean="0"/>
              <a:t> </a:t>
            </a:r>
            <a:r>
              <a:rPr lang="en-US" dirty="0" smtClean="0"/>
              <a:t>at the start of the managed</a:t>
            </a:r>
            <a:r>
              <a:rPr lang="en-US" baseline="0" dirty="0" smtClean="0"/>
              <a:t> </a:t>
            </a:r>
            <a:r>
              <a:rPr lang="en-US" dirty="0" smtClean="0"/>
              <a:t>region and then reset</a:t>
            </a:r>
            <a:r>
              <a:rPr lang="en-US" baseline="0" dirty="0" smtClean="0"/>
              <a:t> </a:t>
            </a:r>
            <a:r>
              <a:rPr lang="en-US" dirty="0" smtClean="0"/>
              <a:t>a pointer that indicates</a:t>
            </a:r>
            <a:r>
              <a:rPr lang="en-US" baseline="0" dirty="0" smtClean="0"/>
              <a:t> </a:t>
            </a:r>
            <a:r>
              <a:rPr lang="en-US" dirty="0" smtClean="0"/>
              <a:t>the start of empty space that is available for objects to be written into. Compacting collectors thus</a:t>
            </a:r>
            <a:r>
              <a:rPr lang="en-US" baseline="0" dirty="0" smtClean="0"/>
              <a:t> </a:t>
            </a:r>
            <a:r>
              <a:rPr lang="en-US" dirty="0" smtClean="0"/>
              <a:t>avoid memory fragmentation</a:t>
            </a:r>
            <a:r>
              <a:rPr lang="en-US" baseline="0" dirty="0" smtClean="0"/>
              <a:t> and do not need to maintain a free list of available chunks of memory.</a:t>
            </a:r>
            <a:endParaRPr lang="en-US" dirty="0"/>
          </a:p>
        </p:txBody>
      </p:sp>
    </p:spTree>
    <p:extLst>
      <p:ext uri="{BB962C8B-B14F-4D97-AF65-F5344CB8AC3E}">
        <p14:creationId xmlns:p14="http://schemas.microsoft.com/office/powerpoint/2010/main" val="114504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When Hotspot</a:t>
            </a:r>
            <a:r>
              <a:rPr lang="en-US" baseline="0" dirty="0" smtClean="0"/>
              <a:t> starts up, it pre-allocates an entire contiguous region of memory for the application. After that, no more system calls are necessary – the Hotspot process manages the memory pool itself, in user space. This has immediate impacts in terms of being able to detect GC-bound applications.</a:t>
            </a:r>
            <a:endParaRPr lang="en-US" dirty="0" smtClean="0"/>
          </a:p>
          <a:p>
            <a:endParaRPr lang="en-US"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The allocation observable is critical for tuning,</a:t>
            </a:r>
            <a:r>
              <a:rPr lang="en-US" baseline="0" dirty="0" smtClean="0"/>
              <a:t> and good GC tools are able to determine it precisely.</a:t>
            </a:r>
          </a:p>
          <a:p>
            <a:endParaRPr lang="en-US" dirty="0"/>
          </a:p>
        </p:txBody>
      </p:sp>
    </p:spTree>
    <p:extLst>
      <p:ext uri="{BB962C8B-B14F-4D97-AF65-F5344CB8AC3E}">
        <p14:creationId xmlns:p14="http://schemas.microsoft.com/office/powerpoint/2010/main" val="63482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a:t>
            </a:r>
            <a:r>
              <a:rPr lang="en-US" baseline="0" dirty="0" smtClean="0"/>
              <a:t> heap has an </a:t>
            </a:r>
            <a:r>
              <a:rPr lang="en-US" baseline="0" dirty="0" err="1" smtClean="0"/>
              <a:t>OldGen</a:t>
            </a:r>
            <a:r>
              <a:rPr lang="en-US" baseline="0" dirty="0" smtClean="0"/>
              <a:t> of 1.5G and 2 survivor spaces of 50M each.</a:t>
            </a:r>
          </a:p>
          <a:p>
            <a:endParaRPr lang="en-US" baseline="0" dirty="0" smtClean="0"/>
          </a:p>
          <a:p>
            <a:r>
              <a:rPr lang="en-US" dirty="0" smtClean="0"/>
              <a:t>This idealized, simple model leads to a situation where no objects ever become eligible for promotion to the Tenured generation, and the space remains empty throughout the run. This is, of course, very unrealistic. </a:t>
            </a:r>
          </a:p>
          <a:p>
            <a:endParaRPr lang="en-US" dirty="0" smtClean="0"/>
          </a:p>
          <a:p>
            <a:r>
              <a:rPr lang="en-US" dirty="0" smtClean="0"/>
              <a:t>Instead, the weak generational hypothesis indicates that object lifetimes will be a distribution, and due to the uncertainty of this distribution, some objects will end up surviving to reach Tenured.</a:t>
            </a:r>
          </a:p>
          <a:p>
            <a:endParaRPr lang="en-US" dirty="0"/>
          </a:p>
        </p:txBody>
      </p:sp>
    </p:spTree>
    <p:extLst>
      <p:ext uri="{BB962C8B-B14F-4D97-AF65-F5344CB8AC3E}">
        <p14:creationId xmlns:p14="http://schemas.microsoft.com/office/powerpoint/2010/main" val="2044231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 shows how allocation can affect when</a:t>
            </a:r>
            <a:r>
              <a:rPr lang="en-US" baseline="0" dirty="0" smtClean="0"/>
              <a:t> GCs can occur. The 500M of objects that were prematurely promoted will die very quickly, but they will not be collected until a Full GC occurs (which will never happen in this contrived example)</a:t>
            </a:r>
            <a:r>
              <a:rPr lang="en-US" baseline="0" dirty="0" smtClean="0"/>
              <a:t>.</a:t>
            </a:r>
          </a:p>
          <a:p>
            <a:endParaRPr lang="en-US" baseline="0" dirty="0" smtClean="0"/>
          </a:p>
          <a:p>
            <a:r>
              <a:rPr lang="en-US" baseline="0" dirty="0" smtClean="0"/>
              <a:t>This example is based upon the Parallel collectors – the situation will be different in G1.</a:t>
            </a:r>
            <a:endParaRPr lang="en-US" dirty="0"/>
          </a:p>
        </p:txBody>
      </p:sp>
    </p:spTree>
    <p:extLst>
      <p:ext uri="{BB962C8B-B14F-4D97-AF65-F5344CB8AC3E}">
        <p14:creationId xmlns:p14="http://schemas.microsoft.com/office/powerpoint/2010/main" val="3731447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1447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In reality, the weak generational hypothesis indicates that object lifetimes will be a distribution, and due to the uncertainty of this distribution, some objects will end up surviving to reach Tenured.</a:t>
            </a:r>
          </a:p>
          <a:p>
            <a:endParaRPr lang="en-US" dirty="0"/>
          </a:p>
        </p:txBody>
      </p:sp>
    </p:spTree>
    <p:extLst>
      <p:ext uri="{BB962C8B-B14F-4D97-AF65-F5344CB8AC3E}">
        <p14:creationId xmlns:p14="http://schemas.microsoft.com/office/powerpoint/2010/main" val="2044231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a:t>
            </a:r>
            <a:r>
              <a:rPr lang="en-US" baseline="0" dirty="0" smtClean="0"/>
              <a:t> weak generational hypothesis indicates that object lifetimes will be a distribution, and due to the uncertainty of this distribution, some objects will end up surviving sufficient collections to reach Tenured. Eventually Tenured will fill, and a full collection will occur.</a:t>
            </a:r>
            <a:endParaRPr lang="en-US" dirty="0"/>
          </a:p>
        </p:txBody>
      </p:sp>
    </p:spTree>
    <p:extLst>
      <p:ext uri="{BB962C8B-B14F-4D97-AF65-F5344CB8AC3E}">
        <p14:creationId xmlns:p14="http://schemas.microsoft.com/office/powerpoint/2010/main" val="1985645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TLAB</a:t>
            </a:r>
            <a:r>
              <a:rPr lang="en-US" baseline="0" dirty="0" smtClean="0"/>
              <a:t> </a:t>
            </a:r>
            <a:r>
              <a:rPr lang="en-US" baseline="0" dirty="0" smtClean="0"/>
              <a:t>could also stand for Translation-Look-Aside Buffer, in operating systems theory.</a:t>
            </a:r>
          </a:p>
          <a:p>
            <a:endParaRPr lang="en-US" baseline="0" dirty="0" smtClean="0"/>
          </a:p>
          <a:p>
            <a:r>
              <a:rPr lang="en-US" baseline="0" dirty="0" smtClean="0"/>
              <a:t>Note that this is not connected to the Java </a:t>
            </a:r>
            <a:r>
              <a:rPr lang="en-US" baseline="0" dirty="0" err="1" smtClean="0"/>
              <a:t>ThreadLocal</a:t>
            </a:r>
            <a:r>
              <a:rPr lang="en-US" baseline="0" dirty="0" smtClean="0"/>
              <a:t> class for thread-private values.</a:t>
            </a:r>
            <a:endParaRPr lang="en-US" dirty="0"/>
          </a:p>
        </p:txBody>
      </p:sp>
    </p:spTree>
    <p:extLst>
      <p:ext uri="{BB962C8B-B14F-4D97-AF65-F5344CB8AC3E}">
        <p14:creationId xmlns:p14="http://schemas.microsoft.com/office/powerpoint/2010/main" val="366126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Note that the low-level control of memory in C / C++ is not just about manual acquire and release semantics.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smtClean="0"/>
          </a:p>
          <a:p>
            <a:endParaRPr lang="en-US" dirty="0"/>
          </a:p>
        </p:txBody>
      </p:sp>
    </p:spTree>
    <p:extLst>
      <p:ext uri="{BB962C8B-B14F-4D97-AF65-F5344CB8AC3E}">
        <p14:creationId xmlns:p14="http://schemas.microsoft.com/office/powerpoint/2010/main" val="316256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2892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terms from-space and</a:t>
            </a:r>
            <a:r>
              <a:rPr lang="en-US" baseline="0" dirty="0" smtClean="0"/>
              <a:t> to-space are sometimes used in relation to collectors. They come into greater prominence in other collectors, especially G1.</a:t>
            </a:r>
            <a:endParaRPr lang="en-US" dirty="0"/>
          </a:p>
        </p:txBody>
      </p:sp>
    </p:spTree>
    <p:extLst>
      <p:ext uri="{BB962C8B-B14F-4D97-AF65-F5344CB8AC3E}">
        <p14:creationId xmlns:p14="http://schemas.microsoft.com/office/powerpoint/2010/main" val="169712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ParallelGC</a:t>
            </a:r>
            <a:r>
              <a:rPr lang="en-US" dirty="0" smtClean="0"/>
              <a:t> is an evacuating collector that only touches live objects,</a:t>
            </a:r>
            <a:r>
              <a:rPr lang="en-US" baseline="0" dirty="0" smtClean="0"/>
              <a:t> which justifies the claim that pause ~ O(#live). The Weak Generational Hypothesis implies that this is a small number of objects, so this implies a short pause time.</a:t>
            </a:r>
          </a:p>
          <a:p>
            <a:endParaRPr lang="en-US" baseline="0" dirty="0" smtClean="0"/>
          </a:p>
          <a:p>
            <a:r>
              <a:rPr lang="en-US" baseline="0" dirty="0" smtClean="0"/>
              <a:t>The same arguments do not carry over into </a:t>
            </a:r>
            <a:r>
              <a:rPr lang="en-US" baseline="0" dirty="0" err="1" smtClean="0"/>
              <a:t>ParallelOld</a:t>
            </a:r>
            <a:r>
              <a:rPr lang="en-US" baseline="0" dirty="0" smtClean="0"/>
              <a:t>. </a:t>
            </a:r>
            <a:endParaRPr lang="en-US" dirty="0"/>
          </a:p>
        </p:txBody>
      </p:sp>
    </p:spTree>
    <p:extLst>
      <p:ext uri="{BB962C8B-B14F-4D97-AF65-F5344CB8AC3E}">
        <p14:creationId xmlns:p14="http://schemas.microsoft.com/office/powerpoint/2010/main" val="3707899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568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a:t>
            </a:r>
            <a:r>
              <a:rPr lang="en-US" baseline="0" dirty="0" smtClean="0"/>
              <a:t> algorithm is a modern reinterpretation of </a:t>
            </a:r>
            <a:r>
              <a:rPr lang="en-US" baseline="0" dirty="0" err="1" smtClean="0"/>
              <a:t>Dijkstra</a:t>
            </a:r>
            <a:r>
              <a:rPr lang="en-US" baseline="0" dirty="0" smtClean="0"/>
              <a:t> &amp; </a:t>
            </a:r>
            <a:r>
              <a:rPr lang="en-US" baseline="0" dirty="0" err="1" smtClean="0"/>
              <a:t>Lamport’s</a:t>
            </a:r>
            <a:r>
              <a:rPr lang="en-US" baseline="0" dirty="0" smtClean="0"/>
              <a:t> landmark 1978 paper “</a:t>
            </a:r>
            <a:r>
              <a:rPr lang="en-US" sz="1000" b="0" i="0" u="none" strike="noStrike" kern="1200" baseline="0" dirty="0" smtClean="0">
                <a:solidFill>
                  <a:schemeClr val="tx1"/>
                </a:solidFill>
                <a:latin typeface="Times New Roman" charset="0"/>
                <a:ea typeface="ＭＳ Ｐゴシック" charset="0"/>
                <a:cs typeface="ＭＳ Ｐゴシック" charset="0"/>
              </a:rPr>
              <a:t>On-the-Fly Garbage Collection: An exercise in Cooperation”, which was a major milestone in GC theory. It forms the basis for much of concurrent marking theory.</a:t>
            </a:r>
            <a:endParaRPr lang="en-US" dirty="0"/>
          </a:p>
        </p:txBody>
      </p:sp>
    </p:spTree>
    <p:extLst>
      <p:ext uri="{BB962C8B-B14F-4D97-AF65-F5344CB8AC3E}">
        <p14:creationId xmlns:p14="http://schemas.microsoft.com/office/powerpoint/2010/main" val="1102321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Note that at</a:t>
            </a:r>
            <a:r>
              <a:rPr lang="en-US" baseline="0" dirty="0" smtClean="0"/>
              <a:t> the end of the GC marking cycle, the object graph has been partitioned into white and black objects. Black objects are live, white objects are garbage and eligible for collection.</a:t>
            </a:r>
            <a:endParaRPr lang="en-US" dirty="0"/>
          </a:p>
        </p:txBody>
      </p:sp>
    </p:spTree>
    <p:extLst>
      <p:ext uri="{BB962C8B-B14F-4D97-AF65-F5344CB8AC3E}">
        <p14:creationId xmlns:p14="http://schemas.microsoft.com/office/powerpoint/2010/main" val="363789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Tricolor marking as</a:t>
            </a:r>
            <a:r>
              <a:rPr lang="en-US" baseline="0" dirty="0" smtClean="0"/>
              <a:t> has been presented has a flaw – it is intended for concurrent use, but it will actually only work for STW usages as described.</a:t>
            </a:r>
            <a:endParaRPr lang="en-US" dirty="0"/>
          </a:p>
        </p:txBody>
      </p:sp>
    </p:spTree>
    <p:extLst>
      <p:ext uri="{BB962C8B-B14F-4D97-AF65-F5344CB8AC3E}">
        <p14:creationId xmlns:p14="http://schemas.microsoft.com/office/powerpoint/2010/main" val="4084389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Mutator</a:t>
            </a:r>
            <a:r>
              <a:rPr lang="en-US" baseline="0" dirty="0" smtClean="0"/>
              <a:t> thread updates the data structure.</a:t>
            </a:r>
            <a:endParaRPr lang="en-US" dirty="0"/>
          </a:p>
        </p:txBody>
      </p:sp>
    </p:spTree>
    <p:extLst>
      <p:ext uri="{BB962C8B-B14F-4D97-AF65-F5344CB8AC3E}">
        <p14:creationId xmlns:p14="http://schemas.microsoft.com/office/powerpoint/2010/main" val="4084389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Mutator</a:t>
            </a:r>
            <a:r>
              <a:rPr lang="en-US" baseline="0" dirty="0" smtClean="0"/>
              <a:t> thread updates the data structure.</a:t>
            </a:r>
            <a:endParaRPr lang="en-US" dirty="0"/>
          </a:p>
        </p:txBody>
      </p:sp>
    </p:spTree>
    <p:extLst>
      <p:ext uri="{BB962C8B-B14F-4D97-AF65-F5344CB8AC3E}">
        <p14:creationId xmlns:p14="http://schemas.microsoft.com/office/powerpoint/2010/main" val="40843894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Marking thread marks the bottom</a:t>
            </a:r>
            <a:r>
              <a:rPr lang="en-US" baseline="0" dirty="0" smtClean="0"/>
              <a:t> node.</a:t>
            </a:r>
            <a:endParaRPr lang="en-US" dirty="0"/>
          </a:p>
        </p:txBody>
      </p:sp>
    </p:spTree>
    <p:extLst>
      <p:ext uri="{BB962C8B-B14F-4D97-AF65-F5344CB8AC3E}">
        <p14:creationId xmlns:p14="http://schemas.microsoft.com/office/powerpoint/2010/main" val="40843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290207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Consider</a:t>
            </a:r>
            <a:r>
              <a:rPr lang="en-US" baseline="0" dirty="0" smtClean="0"/>
              <a:t> what happens i</a:t>
            </a:r>
            <a:r>
              <a:rPr lang="en-US" dirty="0" smtClean="0"/>
              <a:t>f an object has already been colored black by a marking thread, and then is updated to point at a white object by a </a:t>
            </a:r>
            <a:r>
              <a:rPr lang="en-US" dirty="0" err="1" smtClean="0"/>
              <a:t>mutator</a:t>
            </a:r>
            <a:r>
              <a:rPr lang="en-US" dirty="0" smtClean="0"/>
              <a:t> thread.</a:t>
            </a:r>
            <a:r>
              <a:rPr lang="en-US" baseline="0" dirty="0" smtClean="0"/>
              <a:t> </a:t>
            </a:r>
            <a:r>
              <a:rPr lang="en-US" dirty="0" smtClean="0"/>
              <a:t>If all references from grey objects to the new white object are now deleted, we have a situation where the white object should still be reachable, but will be deleted, as it will not be found, according to the rules of the algorithm.</a:t>
            </a:r>
          </a:p>
          <a:p>
            <a:endParaRPr lang="en-US" dirty="0" smtClean="0"/>
          </a:p>
          <a:p>
            <a:r>
              <a:rPr lang="en-US" dirty="0" smtClean="0"/>
              <a:t>To fix this, we can for example use a “write barrier”, so</a:t>
            </a:r>
            <a:r>
              <a:rPr lang="en-US" baseline="0" dirty="0" smtClean="0"/>
              <a:t> that when we update the black object to point at a white object, we change its color back to grey, so that it will be found by the algorithm. The overall condition is called “snapshot at the beginning” (SATB) that ensures that an object is considered live if it was reachable when marking started, or has been allocated since then.</a:t>
            </a:r>
            <a:endParaRPr lang="en-US" dirty="0" smtClean="0"/>
          </a:p>
          <a:p>
            <a:endParaRPr lang="en-US" dirty="0"/>
          </a:p>
        </p:txBody>
      </p:sp>
    </p:spTree>
    <p:extLst>
      <p:ext uri="{BB962C8B-B14F-4D97-AF65-F5344CB8AC3E}">
        <p14:creationId xmlns:p14="http://schemas.microsoft.com/office/powerpoint/2010/main" val="3141044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5686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To understand the point of </a:t>
            </a:r>
            <a:r>
              <a:rPr lang="en-US" dirty="0" err="1" smtClean="0"/>
              <a:t>safepoints</a:t>
            </a:r>
            <a:r>
              <a:rPr lang="en-US" dirty="0" smtClean="0"/>
              <a:t>, consider the case of a fully STW garbage collector. For this to run, it requires a stable object graph. This means that all application threads must be paused. There is no way for a</a:t>
            </a:r>
            <a:r>
              <a:rPr lang="en-US" baseline="0" dirty="0" smtClean="0"/>
              <a:t> GC </a:t>
            </a:r>
            <a:r>
              <a:rPr lang="en-US" dirty="0" smtClean="0"/>
              <a:t>thread to demand that the OS enforces this demand on another </a:t>
            </a:r>
            <a:r>
              <a:rPr lang="en-US" dirty="0" err="1" smtClean="0"/>
              <a:t>userland</a:t>
            </a:r>
            <a:r>
              <a:rPr lang="en-US" baseline="0" dirty="0" smtClean="0"/>
              <a:t> (application) thread</a:t>
            </a:r>
            <a:r>
              <a:rPr lang="en-US" dirty="0" smtClean="0"/>
              <a:t>, so the application threads (which are executing as part of the JVM process) must co-operate to achieve this.</a:t>
            </a:r>
          </a:p>
          <a:p>
            <a:endParaRPr lang="en-US" dirty="0" smtClean="0"/>
          </a:p>
          <a:p>
            <a:r>
              <a:rPr lang="en-US" dirty="0" smtClean="0"/>
              <a:t>For threads executing interpreted code, this means that the implementation of appropriate JVM </a:t>
            </a:r>
            <a:r>
              <a:rPr lang="en-US" dirty="0" err="1" smtClean="0"/>
              <a:t>opcodes</a:t>
            </a:r>
            <a:r>
              <a:rPr lang="en-US" dirty="0" smtClean="0"/>
              <a:t> contains code to yield at a barrier if </a:t>
            </a:r>
            <a:r>
              <a:rPr lang="en-US" dirty="0" err="1" smtClean="0"/>
              <a:t>safepointing</a:t>
            </a:r>
            <a:r>
              <a:rPr lang="en-US" dirty="0" smtClean="0"/>
              <a:t> is required. For JIT-compiled methods, equivalent barriers must be inserted into generated machine code.</a:t>
            </a:r>
            <a:endParaRPr lang="en-US" dirty="0"/>
          </a:p>
        </p:txBody>
      </p:sp>
    </p:spTree>
    <p:extLst>
      <p:ext uri="{BB962C8B-B14F-4D97-AF65-F5344CB8AC3E}">
        <p14:creationId xmlns:p14="http://schemas.microsoft.com/office/powerpoint/2010/main" val="3382485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This idea, that all threads must be fully stopped</a:t>
            </a:r>
            <a:r>
              <a:rPr lang="en-US" baseline="0" dirty="0" smtClean="0"/>
              <a:t> before the STW phase can commence is similar to the </a:t>
            </a:r>
            <a:r>
              <a:rPr lang="en-US" baseline="0" dirty="0" err="1" smtClean="0"/>
              <a:t>java.util.concurrent</a:t>
            </a:r>
            <a:r>
              <a:rPr lang="en-US" baseline="0" dirty="0" smtClean="0"/>
              <a:t> class, the </a:t>
            </a:r>
            <a:r>
              <a:rPr lang="en-US" baseline="0" dirty="0" err="1" smtClean="0"/>
              <a:t>CountDownLatch</a:t>
            </a:r>
            <a:r>
              <a:rPr lang="en-US" baseline="0" dirty="0" smtClean="0"/>
              <a:t>.</a:t>
            </a:r>
            <a:endParaRPr lang="en-US" dirty="0" smtClean="0"/>
          </a:p>
          <a:p>
            <a:endParaRPr lang="en-US" dirty="0"/>
          </a:p>
        </p:txBody>
      </p:sp>
    </p:spTree>
    <p:extLst>
      <p:ext uri="{BB962C8B-B14F-4D97-AF65-F5344CB8AC3E}">
        <p14:creationId xmlns:p14="http://schemas.microsoft.com/office/powerpoint/2010/main" val="1808784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Note that</a:t>
            </a:r>
            <a:r>
              <a:rPr lang="en-US" baseline="0" dirty="0" smtClean="0"/>
              <a:t> in the JNI case, the thread can continue to run, whilst being at a </a:t>
            </a:r>
            <a:r>
              <a:rPr lang="en-US" baseline="0" dirty="0" err="1" smtClean="0"/>
              <a:t>safepoint</a:t>
            </a:r>
            <a:r>
              <a:rPr lang="en-US" baseline="0" dirty="0" smtClean="0"/>
              <a:t>.</a:t>
            </a:r>
            <a:endParaRPr lang="en-US" dirty="0"/>
          </a:p>
        </p:txBody>
      </p:sp>
    </p:spTree>
    <p:extLst>
      <p:ext uri="{BB962C8B-B14F-4D97-AF65-F5344CB8AC3E}">
        <p14:creationId xmlns:p14="http://schemas.microsoft.com/office/powerpoint/2010/main" val="2534716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ParNew</a:t>
            </a:r>
            <a:r>
              <a:rPr lang="en-US" dirty="0" smtClean="0"/>
              <a:t> is very similar to </a:t>
            </a:r>
            <a:r>
              <a:rPr lang="en-US" dirty="0" err="1" smtClean="0"/>
              <a:t>ParallelGC</a:t>
            </a:r>
            <a:r>
              <a:rPr lang="en-US" baseline="0" dirty="0" smtClean="0"/>
              <a:t>, but it collects slightly more information as it needs to interact with CMS during collection. Note that there are now 2 separate STW phases, both of which should be very short. However, on each Full GC, all application threads will have to </a:t>
            </a:r>
            <a:r>
              <a:rPr lang="en-US" baseline="0" smtClean="0"/>
              <a:t>stop twice.</a:t>
            </a:r>
            <a:endParaRPr lang="en-US" dirty="0"/>
          </a:p>
        </p:txBody>
      </p:sp>
    </p:spTree>
    <p:extLst>
      <p:ext uri="{BB962C8B-B14F-4D97-AF65-F5344CB8AC3E}">
        <p14:creationId xmlns:p14="http://schemas.microsoft.com/office/powerpoint/2010/main" val="812437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lack</a:t>
            </a:r>
            <a:r>
              <a:rPr lang="en-US" baseline="0" dirty="0" smtClean="0"/>
              <a:t> of compaction can lead to what is called a “Concurrent Mode Failure” when Tenured is too fragmented to allow some (usually large) objects to be promoted. In this case, the only thing to do is to compact the heap to get all the free space into one place, and try to promote again. The best available compacting collector is Parallel (but it is STW).</a:t>
            </a:r>
          </a:p>
        </p:txBody>
      </p:sp>
    </p:spTree>
    <p:extLst>
      <p:ext uri="{BB962C8B-B14F-4D97-AF65-F5344CB8AC3E}">
        <p14:creationId xmlns:p14="http://schemas.microsoft.com/office/powerpoint/2010/main" val="175277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3779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Free lists are used by in-place</a:t>
            </a:r>
            <a:r>
              <a:rPr lang="en-US" baseline="0" dirty="0" smtClean="0"/>
              <a:t> collectors (such as CMS).</a:t>
            </a:r>
            <a:endParaRPr lang="en-US" dirty="0"/>
          </a:p>
        </p:txBody>
      </p:sp>
    </p:spTree>
    <p:extLst>
      <p:ext uri="{BB962C8B-B14F-4D97-AF65-F5344CB8AC3E}">
        <p14:creationId xmlns:p14="http://schemas.microsoft.com/office/powerpoint/2010/main" val="3034545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9785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There are a number of other Java language constructs that do not appear in </a:t>
            </a:r>
            <a:r>
              <a:rPr lang="en-US" baseline="0" dirty="0" err="1" smtClean="0"/>
              <a:t>bytecode</a:t>
            </a:r>
            <a:r>
              <a:rPr lang="en-US" baseline="0" dirty="0" smtClean="0"/>
              <a:t>, and the rules for what is permissible in the Java language and JVM </a:t>
            </a:r>
            <a:r>
              <a:rPr lang="en-US" baseline="0" dirty="0" err="1" smtClean="0"/>
              <a:t>bytecode</a:t>
            </a:r>
            <a:r>
              <a:rPr lang="en-US" baseline="0" dirty="0" smtClean="0"/>
              <a:t> are different in some areas.</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smtClean="0"/>
          </a:p>
        </p:txBody>
      </p:sp>
    </p:spTree>
    <p:extLst>
      <p:ext uri="{BB962C8B-B14F-4D97-AF65-F5344CB8AC3E}">
        <p14:creationId xmlns:p14="http://schemas.microsoft.com/office/powerpoint/2010/main" val="3922623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official line is that this is concurrent marking,</a:t>
            </a:r>
            <a:r>
              <a:rPr lang="en-US" baseline="0" dirty="0" smtClean="0"/>
              <a:t> incremental compaction.</a:t>
            </a:r>
            <a:endParaRPr lang="en-US" dirty="0"/>
          </a:p>
        </p:txBody>
      </p:sp>
    </p:spTree>
    <p:extLst>
      <p:ext uri="{BB962C8B-B14F-4D97-AF65-F5344CB8AC3E}">
        <p14:creationId xmlns:p14="http://schemas.microsoft.com/office/powerpoint/2010/main" val="237655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JIT compilation produces actual machine code, semantically equivalent to the </a:t>
            </a:r>
            <a:r>
              <a:rPr lang="en-US" baseline="0" dirty="0" err="1" smtClean="0"/>
              <a:t>bytecode</a:t>
            </a:r>
            <a:r>
              <a:rPr lang="en-US" baseline="0" dirty="0" smtClean="0"/>
              <a:t> execution. So, for example, if one compiled method calls another compiled method, then (assuming the methods are not small enough to inline) this will cause the invoke </a:t>
            </a:r>
            <a:r>
              <a:rPr lang="en-US" baseline="0" dirty="0" err="1" smtClean="0"/>
              <a:t>opcode</a:t>
            </a:r>
            <a:r>
              <a:rPr lang="en-US" baseline="0" dirty="0" smtClean="0"/>
              <a:t> to be translated into a call instruction, which targets the address holding the start of the other compiled method’s code.</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p:txBody>
      </p:sp>
    </p:spTree>
    <p:extLst>
      <p:ext uri="{BB962C8B-B14F-4D97-AF65-F5344CB8AC3E}">
        <p14:creationId xmlns:p14="http://schemas.microsoft.com/office/powerpoint/2010/main" val="14281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 JVM only has 2 types of values – primitive types, which are fixed size, and object references, which are machine words (hence eithers 32 or 64-bit width) and are pointers that can only point to </a:t>
            </a:r>
            <a:r>
              <a:rPr lang="en-US" baseline="0" dirty="0" err="1" smtClean="0"/>
              <a:t>instanceOops</a:t>
            </a:r>
            <a:r>
              <a:rPr lang="en-US" baseline="0" dirty="0" smtClean="0"/>
              <a:t> or the null page.</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422032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Accordingly, the </a:t>
            </a:r>
            <a:r>
              <a:rPr lang="en-US" dirty="0" err="1" smtClean="0"/>
              <a:t>oop</a:t>
            </a:r>
            <a:r>
              <a:rPr lang="en-US" dirty="0" smtClean="0"/>
              <a:t> header for objects is 8 bytes on 32-bit and 16 bytes on 64-bit </a:t>
            </a:r>
            <a:r>
              <a:rPr lang="en-US" dirty="0" err="1" smtClean="0"/>
              <a:t>HotSpot</a:t>
            </a:r>
            <a:r>
              <a:rPr lang="en-US" dirty="0" smtClean="0"/>
              <a:t>. Moving from a 32-bit to a 64-bit JVM therefore increases memory </a:t>
            </a:r>
            <a:r>
              <a:rPr lang="en-US" dirty="0" err="1" smtClean="0"/>
              <a:t>utilisation</a:t>
            </a:r>
            <a:r>
              <a:rPr lang="en-US" dirty="0" smtClean="0"/>
              <a:t>. Hotspot also has the </a:t>
            </a:r>
            <a:r>
              <a:rPr lang="en-US" dirty="0" err="1" smtClean="0"/>
              <a:t>CompressedOops</a:t>
            </a:r>
            <a:r>
              <a:rPr lang="en-US" baseline="0" dirty="0" smtClean="0"/>
              <a:t> option (on by default in modern releases of Oracle / </a:t>
            </a:r>
            <a:r>
              <a:rPr lang="en-US" baseline="0" dirty="0" err="1" smtClean="0"/>
              <a:t>OpenJDK</a:t>
            </a:r>
            <a:r>
              <a:rPr lang="en-US" baseline="0" dirty="0" smtClean="0"/>
              <a:t>) which reduces the size of the </a:t>
            </a:r>
            <a:r>
              <a:rPr lang="en-US" baseline="0" dirty="0" err="1" smtClean="0"/>
              <a:t>klass</a:t>
            </a:r>
            <a:r>
              <a:rPr lang="en-US" baseline="0" dirty="0" smtClean="0"/>
              <a:t> word to save space.</a:t>
            </a:r>
            <a:endParaRPr lang="en-US" dirty="0" smtClean="0"/>
          </a:p>
          <a:p>
            <a:endParaRPr lang="en-US"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oops;</a:t>
            </a:r>
            <a:endParaRPr lang="en-US" dirty="0" smtClean="0"/>
          </a:p>
          <a:p>
            <a:endParaRPr lang="en-US" dirty="0"/>
          </a:p>
        </p:txBody>
      </p:sp>
    </p:spTree>
    <p:extLst>
      <p:ext uri="{BB962C8B-B14F-4D97-AF65-F5344CB8AC3E}">
        <p14:creationId xmlns:p14="http://schemas.microsoft.com/office/powerpoint/2010/main" val="136411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xfrm>
            <a:off x="1998663" y="985838"/>
            <a:ext cx="4537075" cy="3403600"/>
          </a:xfrm>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lvl1pPr defTabSz="457200">
              <a:lnSpc>
                <a:spcPct val="125000"/>
              </a:lnSpc>
              <a:spcBef>
                <a:spcPts val="0"/>
              </a:spcBef>
              <a:tabLst/>
              <a:defRPr sz="2400">
                <a:latin typeface="Avenir Roman"/>
                <a:ea typeface="Avenir Roman"/>
                <a:cs typeface="Avenir Roman"/>
                <a:sym typeface="Avenir Roman"/>
              </a:defRPr>
            </a:lvl1pPr>
          </a:lstStyle>
          <a:p>
            <a:r>
              <a:rPr dirty="0"/>
              <a:t>The details of this precise layout are Hotspot-specific, but other JVMs (&amp; in fact, other runtimes in general, including Javascript, .NET and iOS runtimes) will behave in a very similar manner. </a:t>
            </a:r>
            <a:endParaRPr lang="en-AU" dirty="0" smtClean="0"/>
          </a:p>
          <a:p>
            <a:endParaRPr lang="en-AU" dirty="0" smtClean="0"/>
          </a:p>
          <a:p>
            <a:pPr marL="0" marR="0" lvl="1" indent="0" algn="l" defTabSz="457200" rtl="0" eaLnBrk="0" fontAlgn="base" latinLnBrk="0" hangingPunct="0">
              <a:lnSpc>
                <a:spcPct val="125000"/>
              </a:lnSpc>
              <a:spcBef>
                <a:spcPts val="0"/>
              </a:spcBef>
              <a:spcAft>
                <a:spcPct val="0"/>
              </a:spcAft>
              <a:buClrTx/>
              <a:buSzTx/>
              <a:buFontTx/>
              <a:buNone/>
              <a:tabLst/>
              <a:defRPr/>
            </a:pPr>
            <a:r>
              <a:rPr lang="en-US" baseline="0" dirty="0" smtClean="0"/>
              <a:t>@tag oops;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634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1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79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7924800" cy="5486400"/>
          </a:xfrm>
        </p:spPr>
        <p:txBody>
          <a:bodyPr/>
          <a:lstStyle/>
          <a:p>
            <a:pPr lvl="0"/>
            <a:endParaRPr lang="en-US" noProof="0"/>
          </a:p>
        </p:txBody>
      </p:sp>
    </p:spTree>
    <p:extLst>
      <p:ext uri="{BB962C8B-B14F-4D97-AF65-F5344CB8AC3E}">
        <p14:creationId xmlns:p14="http://schemas.microsoft.com/office/powerpoint/2010/main" val="157453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0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98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28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8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72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01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5517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GB" dirty="0"/>
              <a:t>Slide Title</a:t>
            </a:r>
          </a:p>
        </p:txBody>
      </p:sp>
      <p:sp>
        <p:nvSpPr>
          <p:cNvPr id="1027" name="Rectangle 3"/>
          <p:cNvSpPr>
            <a:spLocks noGrp="1" noChangeArrowheads="1"/>
          </p:cNvSpPr>
          <p:nvPr>
            <p:ph type="body" idx="1"/>
          </p:nvPr>
        </p:nvSpPr>
        <p:spPr bwMode="auto">
          <a:xfrm>
            <a:off x="381000" y="1066800"/>
            <a:ext cx="8382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GB" dirty="0" smtClean="0"/>
              <a:t>Major Bullet</a:t>
            </a:r>
            <a:endParaRPr lang="en-GB" dirty="0"/>
          </a:p>
          <a:p>
            <a:pPr lvl="1"/>
            <a:r>
              <a:rPr lang="en-GB" dirty="0" smtClean="0"/>
              <a:t>Rare Bullet</a:t>
            </a:r>
          </a:p>
          <a:p>
            <a:pPr lvl="2"/>
            <a:r>
              <a:rPr lang="en-GB" dirty="0" smtClean="0"/>
              <a:t>Minor Bullet</a:t>
            </a:r>
            <a:endParaRPr lang="en-GB" dirty="0"/>
          </a:p>
        </p:txBody>
      </p:sp>
      <p:sp>
        <p:nvSpPr>
          <p:cNvPr id="1028" name="Line 4"/>
          <p:cNvSpPr>
            <a:spLocks noChangeShapeType="1"/>
          </p:cNvSpPr>
          <p:nvPr/>
        </p:nvSpPr>
        <p:spPr bwMode="auto">
          <a:xfrm>
            <a:off x="469900" y="762000"/>
            <a:ext cx="8280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800" b="0">
          <a:solidFill>
            <a:schemeClr val="tx2"/>
          </a:solidFill>
          <a:latin typeface="+mj-lt"/>
          <a:ea typeface="+mj-ea"/>
          <a:cs typeface="ＭＳ Ｐゴシック" charset="0"/>
        </a:defRPr>
      </a:lvl1pPr>
      <a:lvl2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5pPr>
      <a:lvl6pPr marL="4572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6pPr>
      <a:lvl7pPr marL="9144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7pPr>
      <a:lvl8pPr marL="13716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8pPr>
      <a:lvl9pPr marL="18288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0">
          <a:solidFill>
            <a:schemeClr val="tx1"/>
          </a:solidFill>
          <a:latin typeface="+mn-lt"/>
          <a:ea typeface="+mn-ea"/>
          <a:cs typeface="ＭＳ Ｐゴシック" charset="0"/>
        </a:defRPr>
      </a:lvl1pPr>
      <a:lvl2pPr marL="6858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3pPr>
      <a:lvl4pPr marL="1543050" indent="-171450" algn="l" rtl="0" eaLnBrk="0" fontAlgn="base" hangingPunct="0">
        <a:lnSpc>
          <a:spcPct val="90000"/>
        </a:lnSpc>
        <a:spcBef>
          <a:spcPct val="30000"/>
        </a:spcBef>
        <a:spcAft>
          <a:spcPct val="0"/>
        </a:spcAft>
        <a:defRPr sz="1400" b="0">
          <a:solidFill>
            <a:schemeClr val="tx1"/>
          </a:solidFill>
          <a:latin typeface="+mn-lt"/>
          <a:ea typeface="+mn-ea"/>
        </a:defRPr>
      </a:lvl4pPr>
      <a:lvl5pPr marL="2000250" indent="-171450" algn="l" rtl="0" eaLnBrk="0" fontAlgn="base" hangingPunct="0">
        <a:lnSpc>
          <a:spcPct val="90000"/>
        </a:lnSpc>
        <a:spcBef>
          <a:spcPct val="30000"/>
        </a:spcBef>
        <a:spcAft>
          <a:spcPct val="0"/>
        </a:spcAft>
        <a:defRPr sz="1400" b="0">
          <a:solidFill>
            <a:schemeClr val="tx1"/>
          </a:solidFill>
          <a:latin typeface="+mn-lt"/>
          <a:ea typeface="+mn-ea"/>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Java - Garbage Collection</a:t>
            </a:r>
            <a:endParaRPr lang="en-US" dirty="0"/>
          </a:p>
        </p:txBody>
      </p:sp>
      <p:sp>
        <p:nvSpPr>
          <p:cNvPr id="3" name="Content Placeholder 2"/>
          <p:cNvSpPr>
            <a:spLocks noGrp="1"/>
          </p:cNvSpPr>
          <p:nvPr>
            <p:ph idx="1"/>
          </p:nvPr>
        </p:nvSpPr>
        <p:spPr/>
        <p:txBody>
          <a:bodyPr anchor="t"/>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this slide intentionally left blank</a:t>
            </a:r>
            <a:endParaRPr lang="en-US" dirty="0"/>
          </a:p>
        </p:txBody>
      </p:sp>
    </p:spTree>
    <p:extLst>
      <p:ext uri="{BB962C8B-B14F-4D97-AF65-F5344CB8AC3E}">
        <p14:creationId xmlns:p14="http://schemas.microsoft.com/office/powerpoint/2010/main" val="2322100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lvl1pPr defTabSz="841247">
              <a:defRPr sz="2576"/>
            </a:lvl1pPr>
          </a:lstStyle>
          <a:p>
            <a:r>
              <a:t>Aside: HashMap internals</a:t>
            </a:r>
          </a:p>
        </p:txBody>
      </p:sp>
      <p:sp>
        <p:nvSpPr>
          <p:cNvPr id="235" name="Shape 235"/>
          <p:cNvSpPr/>
          <p:nvPr/>
        </p:nvSpPr>
        <p:spPr>
          <a:xfrm>
            <a:off x="423862" y="1143120"/>
            <a:ext cx="8372476" cy="4946016"/>
          </a:xfrm>
          <a:prstGeom prst="rect">
            <a:avLst/>
          </a:prstGeom>
          <a:solidFill>
            <a:schemeClr val="accent3">
              <a:lumOff val="44000"/>
            </a:schemeClr>
          </a:solidFill>
          <a:ln>
            <a:solidFill>
              <a:srgbClr val="000000"/>
            </a:solidFill>
            <a:miter/>
          </a:ln>
          <a:effectLst>
            <a:outerShdw blurRad="63500" dist="107762" dir="2700000" rotWithShape="0">
              <a:srgbClr val="919191">
                <a:alpha val="74998"/>
              </a:srgbClr>
            </a:outerShdw>
          </a:effectLst>
          <a:extLst>
            <a:ext uri="{C572A759-6A51-4108-AA02-DFA0A04FC94B}">
              <ma14:wrappingTextBoxFlag xmlns:ma14="http://schemas.microsoft.com/office/mac/drawingml/2011/main" val="1"/>
            </a:ext>
          </a:extLst>
        </p:spPr>
        <p:txBody>
          <a:bodyPr tIns="91439" bIns="91439">
            <a:spAutoFit/>
          </a:bodyPr>
          <a:lstStyle/>
          <a:p>
            <a:pPr defTabSz="228600">
              <a:lnSpc>
                <a:spcPct val="110000"/>
              </a:lnSpc>
              <a:defRPr sz="1600" b="0">
                <a:latin typeface="Courier"/>
                <a:ea typeface="Courier"/>
                <a:cs typeface="Courier"/>
                <a:sym typeface="Courier"/>
              </a:defRPr>
            </a:pPr>
            <a:r>
              <a:rPr>
                <a:solidFill>
                  <a:srgbClr val="931A68"/>
                </a:solidFill>
              </a:rPr>
              <a:t>public</a:t>
            </a:r>
            <a:r>
              <a:t> Object get(Object key) {</a:t>
            </a:r>
          </a:p>
          <a:p>
            <a:pPr defTabSz="228600">
              <a:lnSpc>
                <a:spcPct val="110000"/>
              </a:lnSpc>
              <a:defRPr sz="1600" b="0">
                <a:solidFill>
                  <a:srgbClr val="4E9072"/>
                </a:solidFill>
                <a:latin typeface="Courier"/>
                <a:ea typeface="Courier"/>
                <a:cs typeface="Courier"/>
                <a:sym typeface="Courier"/>
              </a:defRPr>
            </a:pPr>
            <a:r>
              <a:rPr>
                <a:solidFill>
                  <a:srgbClr val="000000"/>
                </a:solidFill>
              </a:rPr>
              <a:t>   </a:t>
            </a:r>
            <a:r>
              <a:rPr>
                <a:solidFill>
                  <a:schemeClr val="accent6"/>
                </a:solidFill>
              </a:rPr>
              <a:t>// SIMPLIFY: Null keys are not supported</a:t>
            </a:r>
          </a:p>
          <a:p>
            <a:pPr defTabSz="228600">
              <a:lnSpc>
                <a:spcPct val="110000"/>
              </a:lnSpc>
              <a:defRPr sz="1600" b="0">
                <a:latin typeface="Courier"/>
                <a:ea typeface="Courier"/>
                <a:cs typeface="Courier"/>
                <a:sym typeface="Courier"/>
              </a:defRPr>
            </a:pPr>
            <a:r>
              <a:t>   </a:t>
            </a:r>
            <a:r>
              <a:rPr>
                <a:solidFill>
                  <a:srgbClr val="931A68"/>
                </a:solidFill>
              </a:rPr>
              <a:t>if</a:t>
            </a:r>
            <a:r>
              <a:t> (key == </a:t>
            </a:r>
            <a:r>
              <a:rPr>
                <a:solidFill>
                  <a:srgbClr val="931A68"/>
                </a:solidFill>
              </a:rPr>
              <a:t>null</a:t>
            </a:r>
            <a:r>
              <a:t>) </a:t>
            </a:r>
            <a:r>
              <a:rPr>
                <a:solidFill>
                  <a:srgbClr val="931A68"/>
                </a:solidFill>
              </a:rPr>
              <a:t>return</a:t>
            </a:r>
            <a:r>
              <a:t> </a:t>
            </a:r>
            <a:r>
              <a:rPr>
                <a:solidFill>
                  <a:srgbClr val="931A68"/>
                </a:solidFill>
              </a:rPr>
              <a:t>null</a:t>
            </a:r>
            <a:r>
              <a:t>;</a:t>
            </a:r>
          </a:p>
          <a:p>
            <a:pPr defTabSz="228600">
              <a:lnSpc>
                <a:spcPct val="110000"/>
              </a:lnSpc>
              <a:defRPr sz="1600" b="0">
                <a:latin typeface="Courier"/>
                <a:ea typeface="Courier"/>
                <a:cs typeface="Courier"/>
                <a:sym typeface="Courier"/>
              </a:defRPr>
            </a:pPr>
            <a:r>
              <a:t>        </a:t>
            </a:r>
          </a:p>
          <a:p>
            <a:pPr defTabSz="228600">
              <a:lnSpc>
                <a:spcPct val="110000"/>
              </a:lnSpc>
              <a:defRPr sz="1600" b="0">
                <a:latin typeface="Courier"/>
                <a:ea typeface="Courier"/>
                <a:cs typeface="Courier"/>
                <a:sym typeface="Courier"/>
              </a:defRPr>
            </a:pPr>
            <a:r>
              <a:t>   </a:t>
            </a:r>
            <a:r>
              <a:rPr>
                <a:solidFill>
                  <a:srgbClr val="931A68"/>
                </a:solidFill>
              </a:rPr>
              <a:t>int</a:t>
            </a:r>
            <a:r>
              <a:t> hash = key.hashCode();</a:t>
            </a:r>
          </a:p>
          <a:p>
            <a:pPr defTabSz="228600">
              <a:lnSpc>
                <a:spcPct val="110000"/>
              </a:lnSpc>
              <a:defRPr sz="1600" b="0">
                <a:latin typeface="Courier"/>
                <a:ea typeface="Courier"/>
                <a:cs typeface="Courier"/>
                <a:sym typeface="Courier"/>
              </a:defRPr>
            </a:pPr>
            <a:r>
              <a:t>   </a:t>
            </a:r>
            <a:r>
              <a:rPr>
                <a:solidFill>
                  <a:srgbClr val="931A68"/>
                </a:solidFill>
              </a:rPr>
              <a:t>int</a:t>
            </a:r>
            <a:r>
              <a:t> i = indexFor(hash, </a:t>
            </a:r>
            <a:r>
              <a:rPr>
                <a:solidFill>
                  <a:srgbClr val="0000FF"/>
                </a:solidFill>
              </a:rPr>
              <a:t>table.length</a:t>
            </a:r>
            <a:r>
              <a:t>);</a:t>
            </a:r>
          </a:p>
          <a:p>
            <a:pPr defTabSz="228600">
              <a:lnSpc>
                <a:spcPct val="110000"/>
              </a:lnSpc>
              <a:defRPr sz="1600" b="0">
                <a:latin typeface="Courier"/>
                <a:ea typeface="Courier"/>
                <a:cs typeface="Courier"/>
                <a:sym typeface="Courier"/>
              </a:defRPr>
            </a:pPr>
            <a:r>
              <a:t>   </a:t>
            </a:r>
            <a:r>
              <a:rPr>
                <a:solidFill>
                  <a:srgbClr val="931A68"/>
                </a:solidFill>
              </a:rPr>
              <a:t>for</a:t>
            </a:r>
            <a:r>
              <a:t> (Entry e = </a:t>
            </a:r>
            <a:r>
              <a:rPr>
                <a:solidFill>
                  <a:srgbClr val="0000FF"/>
                </a:solidFill>
              </a:rPr>
              <a:t>table</a:t>
            </a:r>
            <a:r>
              <a:t>[i]; e != </a:t>
            </a:r>
            <a:r>
              <a:rPr>
                <a:solidFill>
                  <a:srgbClr val="931A68"/>
                </a:solidFill>
              </a:rPr>
              <a:t>null</a:t>
            </a:r>
            <a:r>
              <a:t>; e = e.</a:t>
            </a:r>
            <a:r>
              <a:rPr>
                <a:solidFill>
                  <a:srgbClr val="0000FF"/>
                </a:solidFill>
              </a:rPr>
              <a:t>next</a:t>
            </a:r>
            <a:r>
              <a:t>) {</a:t>
            </a:r>
          </a:p>
          <a:p>
            <a:pPr defTabSz="228600">
              <a:lnSpc>
                <a:spcPct val="110000"/>
              </a:lnSpc>
              <a:defRPr sz="1600" b="0">
                <a:latin typeface="Courier"/>
                <a:ea typeface="Courier"/>
                <a:cs typeface="Courier"/>
                <a:sym typeface="Courier"/>
              </a:defRPr>
            </a:pPr>
            <a:r>
              <a:t>      Object k;</a:t>
            </a:r>
          </a:p>
          <a:p>
            <a:pPr defTabSz="228600">
              <a:lnSpc>
                <a:spcPct val="110000"/>
              </a:lnSpc>
              <a:defRPr sz="1600" b="0">
                <a:latin typeface="Courier"/>
                <a:ea typeface="Courier"/>
                <a:cs typeface="Courier"/>
                <a:sym typeface="Courier"/>
              </a:defRPr>
            </a:pPr>
            <a:r>
              <a:t>      </a:t>
            </a:r>
            <a:r>
              <a:rPr>
                <a:solidFill>
                  <a:srgbClr val="931A68"/>
                </a:solidFill>
              </a:rPr>
              <a:t>if</a:t>
            </a:r>
            <a:r>
              <a:t> (e.</a:t>
            </a:r>
            <a:r>
              <a:rPr>
                <a:solidFill>
                  <a:srgbClr val="0000FF"/>
                </a:solidFill>
              </a:rPr>
              <a:t>hash</a:t>
            </a:r>
            <a:r>
              <a:t> == hash &amp;&amp; ((k = e.</a:t>
            </a:r>
            <a:r>
              <a:rPr>
                <a:solidFill>
                  <a:srgbClr val="0000FF"/>
                </a:solidFill>
              </a:rPr>
              <a:t>key</a:t>
            </a:r>
            <a:r>
              <a:t>) == key || key.equals(k)))</a:t>
            </a:r>
          </a:p>
          <a:p>
            <a:pPr defTabSz="228600">
              <a:lnSpc>
                <a:spcPct val="110000"/>
              </a:lnSpc>
              <a:defRPr sz="1600" b="0">
                <a:latin typeface="Courier"/>
                <a:ea typeface="Courier"/>
                <a:cs typeface="Courier"/>
                <a:sym typeface="Courier"/>
              </a:defRPr>
            </a:pPr>
            <a:r>
              <a:t>         </a:t>
            </a:r>
            <a:r>
              <a:rPr>
                <a:solidFill>
                  <a:srgbClr val="931A68"/>
                </a:solidFill>
              </a:rPr>
              <a:t>return</a:t>
            </a:r>
            <a:r>
              <a:t> e.</a:t>
            </a:r>
            <a:r>
              <a:rPr>
                <a:solidFill>
                  <a:srgbClr val="0000FF"/>
                </a:solidFill>
              </a:rPr>
              <a:t>value</a:t>
            </a:r>
            <a:r>
              <a:t>;</a:t>
            </a:r>
          </a:p>
          <a:p>
            <a:pPr defTabSz="228600">
              <a:lnSpc>
                <a:spcPct val="110000"/>
              </a:lnSpc>
              <a:defRPr sz="1600" b="0">
                <a:latin typeface="Courier"/>
                <a:ea typeface="Courier"/>
                <a:cs typeface="Courier"/>
                <a:sym typeface="Courier"/>
              </a:defRPr>
            </a:pPr>
            <a:r>
              <a:t>   }</a:t>
            </a:r>
          </a:p>
          <a:p>
            <a:pPr defTabSz="228600">
              <a:lnSpc>
                <a:spcPct val="110000"/>
              </a:lnSpc>
              <a:defRPr sz="1600" b="0">
                <a:latin typeface="Courier"/>
                <a:ea typeface="Courier"/>
                <a:cs typeface="Courier"/>
                <a:sym typeface="Courier"/>
              </a:defRPr>
            </a:pPr>
            <a:r>
              <a:t>        </a:t>
            </a:r>
          </a:p>
          <a:p>
            <a:pPr defTabSz="228600">
              <a:lnSpc>
                <a:spcPct val="110000"/>
              </a:lnSpc>
              <a:defRPr sz="1600" b="0">
                <a:latin typeface="Courier"/>
                <a:ea typeface="Courier"/>
                <a:cs typeface="Courier"/>
                <a:sym typeface="Courier"/>
              </a:defRPr>
            </a:pPr>
            <a:r>
              <a:t>   </a:t>
            </a:r>
            <a:r>
              <a:rPr>
                <a:solidFill>
                  <a:srgbClr val="931A68"/>
                </a:solidFill>
              </a:rPr>
              <a:t>return</a:t>
            </a:r>
            <a:r>
              <a:t> </a:t>
            </a:r>
            <a:r>
              <a:rPr>
                <a:solidFill>
                  <a:srgbClr val="931A68"/>
                </a:solidFill>
              </a:rPr>
              <a:t>null</a:t>
            </a:r>
            <a:r>
              <a:t>;</a:t>
            </a:r>
          </a:p>
          <a:p>
            <a:pPr defTabSz="228600">
              <a:lnSpc>
                <a:spcPct val="110000"/>
              </a:lnSpc>
              <a:defRPr sz="1600" b="0">
                <a:latin typeface="Courier"/>
                <a:ea typeface="Courier"/>
                <a:cs typeface="Courier"/>
                <a:sym typeface="Courier"/>
              </a:defRPr>
            </a:pPr>
            <a:r>
              <a:t>}</a:t>
            </a:r>
          </a:p>
          <a:p>
            <a:pPr defTabSz="228600">
              <a:lnSpc>
                <a:spcPct val="110000"/>
              </a:lnSpc>
              <a:defRPr sz="1600" b="0">
                <a:latin typeface="Courier"/>
                <a:ea typeface="Courier"/>
                <a:cs typeface="Courier"/>
                <a:sym typeface="Courier"/>
              </a:defRPr>
            </a:pPr>
            <a:r>
              <a:t>    </a:t>
            </a:r>
          </a:p>
          <a:p>
            <a:pPr defTabSz="228600">
              <a:lnSpc>
                <a:spcPct val="110000"/>
              </a:lnSpc>
              <a:defRPr sz="1600" b="0">
                <a:latin typeface="Courier"/>
                <a:ea typeface="Courier"/>
                <a:cs typeface="Courier"/>
                <a:sym typeface="Courier"/>
              </a:defRPr>
            </a:pPr>
            <a:r>
              <a:rPr>
                <a:solidFill>
                  <a:srgbClr val="931A68"/>
                </a:solidFill>
              </a:rPr>
              <a:t>private</a:t>
            </a:r>
            <a:r>
              <a:t> </a:t>
            </a:r>
            <a:r>
              <a:rPr>
                <a:solidFill>
                  <a:srgbClr val="931A68"/>
                </a:solidFill>
              </a:rPr>
              <a:t>int</a:t>
            </a:r>
            <a:r>
              <a:t> indexFor(</a:t>
            </a:r>
            <a:r>
              <a:rPr>
                <a:solidFill>
                  <a:srgbClr val="931A68"/>
                </a:solidFill>
              </a:rPr>
              <a:t>int</a:t>
            </a:r>
            <a:r>
              <a:t> h, </a:t>
            </a:r>
            <a:r>
              <a:rPr>
                <a:solidFill>
                  <a:srgbClr val="931A68"/>
                </a:solidFill>
              </a:rPr>
              <a:t>int</a:t>
            </a:r>
            <a:r>
              <a:t> length) {</a:t>
            </a:r>
          </a:p>
          <a:p>
            <a:pPr defTabSz="228600">
              <a:lnSpc>
                <a:spcPct val="110000"/>
              </a:lnSpc>
              <a:defRPr sz="1600" b="0">
                <a:latin typeface="Courier"/>
                <a:ea typeface="Courier"/>
                <a:cs typeface="Courier"/>
                <a:sym typeface="Courier"/>
              </a:defRPr>
            </a:pPr>
            <a:r>
              <a:t>   </a:t>
            </a:r>
            <a:r>
              <a:rPr>
                <a:solidFill>
                  <a:srgbClr val="931A68"/>
                </a:solidFill>
              </a:rPr>
              <a:t>return</a:t>
            </a:r>
            <a:r>
              <a:t> h &amp; (length-1);</a:t>
            </a:r>
          </a:p>
          <a:p>
            <a:pPr defTabSz="228600">
              <a:lnSpc>
                <a:spcPct val="110000"/>
              </a:lnSpc>
              <a:defRPr sz="1600" b="0">
                <a:latin typeface="Courier"/>
                <a:ea typeface="Courier"/>
                <a:cs typeface="Courier"/>
                <a:sym typeface="Courier"/>
              </a:defRPr>
            </a:pPr>
            <a:r>
              <a:t>}</a:t>
            </a:r>
          </a:p>
        </p:txBody>
      </p:sp>
    </p:spTree>
    <p:extLst>
      <p:ext uri="{BB962C8B-B14F-4D97-AF65-F5344CB8AC3E}">
        <p14:creationId xmlns:p14="http://schemas.microsoft.com/office/powerpoint/2010/main" val="112490823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841247">
              <a:defRPr sz="2576"/>
            </a:lvl1pPr>
          </a:lstStyle>
          <a:p>
            <a:r>
              <a:t>Aside: HashMap internals</a:t>
            </a:r>
          </a:p>
        </p:txBody>
      </p:sp>
      <p:sp>
        <p:nvSpPr>
          <p:cNvPr id="240" name="Shape 240"/>
          <p:cNvSpPr/>
          <p:nvPr/>
        </p:nvSpPr>
        <p:spPr>
          <a:xfrm>
            <a:off x="1676400" y="1371600"/>
            <a:ext cx="6113000" cy="3972367"/>
          </a:xfrm>
          <a:prstGeom prst="rect">
            <a:avLst/>
          </a:prstGeom>
          <a:solidFill>
            <a:schemeClr val="accent3">
              <a:lumOff val="44000"/>
            </a:schemeClr>
          </a:solidFill>
          <a:ln>
            <a:solidFill>
              <a:srgbClr val="000000"/>
            </a:solidFill>
            <a:miter/>
          </a:ln>
          <a:effectLst>
            <a:outerShdw blurRad="63500" dist="107762" dir="2700000" rotWithShape="0">
              <a:srgbClr val="919191">
                <a:alpha val="74998"/>
              </a:srgbClr>
            </a:outerShdw>
          </a:effectLst>
          <a:extLst>
            <a:ext uri="{C572A759-6A51-4108-AA02-DFA0A04FC94B}">
              <ma14:wrappingTextBoxFlag xmlns:ma14="http://schemas.microsoft.com/office/mac/drawingml/2011/main" val="1"/>
            </a:ext>
          </a:extLst>
        </p:spPr>
        <p:txBody>
          <a:bodyPr tIns="91439" bIns="91439">
            <a:spAutoFit/>
          </a:bodyPr>
          <a:lstStyle/>
          <a:p>
            <a:pPr defTabSz="228600">
              <a:lnSpc>
                <a:spcPct val="110000"/>
              </a:lnSpc>
              <a:defRPr sz="1600" b="0">
                <a:solidFill>
                  <a:schemeClr val="accent6"/>
                </a:solidFill>
                <a:latin typeface="Courier"/>
                <a:ea typeface="Courier"/>
                <a:cs typeface="Courier"/>
                <a:sym typeface="Courier"/>
              </a:defRPr>
            </a:pPr>
            <a:r>
              <a:rPr dirty="0"/>
              <a:t>// This is a linked list node</a:t>
            </a:r>
            <a:endParaRPr dirty="0">
              <a:solidFill>
                <a:srgbClr val="000000"/>
              </a:solidFill>
            </a:endParaRPr>
          </a:p>
          <a:p>
            <a:pPr defTabSz="228600">
              <a:lnSpc>
                <a:spcPct val="110000"/>
              </a:lnSpc>
              <a:defRPr sz="1600" b="0">
                <a:latin typeface="Courier"/>
                <a:ea typeface="Courier"/>
                <a:cs typeface="Courier"/>
                <a:sym typeface="Courier"/>
              </a:defRPr>
            </a:pPr>
            <a:r>
              <a:rPr dirty="0">
                <a:solidFill>
                  <a:srgbClr val="931A68"/>
                </a:solidFill>
              </a:rPr>
              <a:t>private</a:t>
            </a:r>
            <a:r>
              <a:rPr dirty="0"/>
              <a:t> </a:t>
            </a:r>
            <a:r>
              <a:rPr dirty="0">
                <a:solidFill>
                  <a:srgbClr val="931A68"/>
                </a:solidFill>
              </a:rPr>
              <a:t>static</a:t>
            </a:r>
            <a:r>
              <a:rPr dirty="0"/>
              <a:t> </a:t>
            </a:r>
            <a:r>
              <a:rPr dirty="0">
                <a:solidFill>
                  <a:srgbClr val="931A68"/>
                </a:solidFill>
              </a:rPr>
              <a:t>class</a:t>
            </a:r>
            <a:r>
              <a:rPr dirty="0"/>
              <a:t> Entry {</a:t>
            </a:r>
          </a:p>
          <a:p>
            <a:pPr defTabSz="228600">
              <a:lnSpc>
                <a:spcPct val="110000"/>
              </a:lnSpc>
              <a:defRPr sz="1600" b="0">
                <a:latin typeface="Courier"/>
                <a:ea typeface="Courier"/>
                <a:cs typeface="Courier"/>
                <a:sym typeface="Courier"/>
              </a:defRPr>
            </a:pPr>
            <a:r>
              <a:rPr dirty="0"/>
              <a:t>   </a:t>
            </a:r>
            <a:r>
              <a:rPr dirty="0">
                <a:solidFill>
                  <a:srgbClr val="931A68"/>
                </a:solidFill>
              </a:rPr>
              <a:t>final</a:t>
            </a:r>
            <a:r>
              <a:rPr dirty="0"/>
              <a:t> </a:t>
            </a:r>
            <a:r>
              <a:rPr dirty="0">
                <a:solidFill>
                  <a:srgbClr val="931A68"/>
                </a:solidFill>
              </a:rPr>
              <a:t>int</a:t>
            </a:r>
            <a:r>
              <a:rPr dirty="0"/>
              <a:t> </a:t>
            </a:r>
            <a:r>
              <a:rPr dirty="0">
                <a:solidFill>
                  <a:srgbClr val="0000FF"/>
                </a:solidFill>
              </a:rPr>
              <a:t>hash</a:t>
            </a:r>
            <a:r>
              <a:rPr dirty="0"/>
              <a:t>;</a:t>
            </a:r>
          </a:p>
          <a:p>
            <a:pPr defTabSz="228600">
              <a:lnSpc>
                <a:spcPct val="110000"/>
              </a:lnSpc>
              <a:defRPr sz="1600" b="0">
                <a:latin typeface="Courier"/>
                <a:ea typeface="Courier"/>
                <a:cs typeface="Courier"/>
                <a:sym typeface="Courier"/>
              </a:defRPr>
            </a:pPr>
            <a:r>
              <a:rPr dirty="0"/>
              <a:t>   </a:t>
            </a:r>
            <a:r>
              <a:rPr dirty="0">
                <a:solidFill>
                  <a:srgbClr val="931A68"/>
                </a:solidFill>
              </a:rPr>
              <a:t>final</a:t>
            </a:r>
            <a:r>
              <a:rPr dirty="0"/>
              <a:t> Object </a:t>
            </a:r>
            <a:r>
              <a:rPr dirty="0">
                <a:solidFill>
                  <a:srgbClr val="0000FF"/>
                </a:solidFill>
              </a:rPr>
              <a:t>key</a:t>
            </a:r>
            <a:r>
              <a:rPr dirty="0"/>
              <a:t>;</a:t>
            </a:r>
          </a:p>
          <a:p>
            <a:pPr defTabSz="228600">
              <a:lnSpc>
                <a:spcPct val="110000"/>
              </a:lnSpc>
              <a:defRPr sz="1600" b="0">
                <a:latin typeface="Courier"/>
                <a:ea typeface="Courier"/>
                <a:cs typeface="Courier"/>
                <a:sym typeface="Courier"/>
              </a:defRPr>
            </a:pPr>
            <a:r>
              <a:rPr dirty="0"/>
              <a:t>   Object </a:t>
            </a:r>
            <a:r>
              <a:rPr dirty="0">
                <a:solidFill>
                  <a:srgbClr val="0000FF"/>
                </a:solidFill>
              </a:rPr>
              <a:t>value</a:t>
            </a:r>
            <a:r>
              <a:rPr dirty="0"/>
              <a:t>;</a:t>
            </a:r>
          </a:p>
          <a:p>
            <a:pPr defTabSz="228600">
              <a:lnSpc>
                <a:spcPct val="110000"/>
              </a:lnSpc>
              <a:defRPr sz="1600" b="0">
                <a:latin typeface="Courier"/>
                <a:ea typeface="Courier"/>
                <a:cs typeface="Courier"/>
                <a:sym typeface="Courier"/>
              </a:defRPr>
            </a:pPr>
            <a:r>
              <a:rPr dirty="0"/>
              <a:t>   Entry </a:t>
            </a:r>
            <a:r>
              <a:rPr dirty="0">
                <a:solidFill>
                  <a:srgbClr val="0000FF"/>
                </a:solidFill>
              </a:rPr>
              <a:t>next</a:t>
            </a:r>
            <a:r>
              <a:rPr dirty="0"/>
              <a:t>;</a:t>
            </a:r>
          </a:p>
          <a:p>
            <a:pPr defTabSz="228600">
              <a:lnSpc>
                <a:spcPct val="110000"/>
              </a:lnSpc>
              <a:defRPr sz="1600" b="0">
                <a:latin typeface="Courier"/>
                <a:ea typeface="Courier"/>
                <a:cs typeface="Courier"/>
                <a:sym typeface="Courier"/>
              </a:defRPr>
            </a:pPr>
            <a:endParaRPr dirty="0"/>
          </a:p>
          <a:p>
            <a:pPr defTabSz="228600">
              <a:lnSpc>
                <a:spcPct val="110000"/>
              </a:lnSpc>
              <a:defRPr sz="1600" b="0">
                <a:latin typeface="Courier"/>
                <a:ea typeface="Courier"/>
                <a:cs typeface="Courier"/>
                <a:sym typeface="Courier"/>
              </a:defRPr>
            </a:pPr>
            <a:r>
              <a:rPr dirty="0"/>
              <a:t>   Entry(</a:t>
            </a:r>
            <a:r>
              <a:rPr dirty="0">
                <a:solidFill>
                  <a:srgbClr val="931A68"/>
                </a:solidFill>
              </a:rPr>
              <a:t>int</a:t>
            </a:r>
            <a:r>
              <a:rPr dirty="0"/>
              <a:t> h, Object k, Object v, Entry n) {</a:t>
            </a:r>
          </a:p>
          <a:p>
            <a:pPr defTabSz="228600">
              <a:lnSpc>
                <a:spcPct val="110000"/>
              </a:lnSpc>
              <a:defRPr sz="1600" b="0">
                <a:latin typeface="Courier"/>
                <a:ea typeface="Courier"/>
                <a:cs typeface="Courier"/>
                <a:sym typeface="Courier"/>
              </a:defRPr>
            </a:pPr>
            <a:r>
              <a:rPr dirty="0"/>
              <a:t>      </a:t>
            </a:r>
            <a:r>
              <a:rPr dirty="0">
                <a:solidFill>
                  <a:srgbClr val="0000FF"/>
                </a:solidFill>
              </a:rPr>
              <a:t>hash</a:t>
            </a:r>
            <a:r>
              <a:rPr dirty="0"/>
              <a:t> = h;</a:t>
            </a:r>
          </a:p>
          <a:p>
            <a:pPr defTabSz="228600">
              <a:lnSpc>
                <a:spcPct val="110000"/>
              </a:lnSpc>
              <a:defRPr sz="1600" b="0">
                <a:latin typeface="Courier"/>
                <a:ea typeface="Courier"/>
                <a:cs typeface="Courier"/>
                <a:sym typeface="Courier"/>
              </a:defRPr>
            </a:pPr>
            <a:r>
              <a:rPr dirty="0"/>
              <a:t>      </a:t>
            </a:r>
            <a:r>
              <a:rPr dirty="0">
                <a:solidFill>
                  <a:srgbClr val="0000FF"/>
                </a:solidFill>
              </a:rPr>
              <a:t>key</a:t>
            </a:r>
            <a:r>
              <a:rPr dirty="0"/>
              <a:t> = k;</a:t>
            </a:r>
          </a:p>
          <a:p>
            <a:pPr defTabSz="228600">
              <a:lnSpc>
                <a:spcPct val="110000"/>
              </a:lnSpc>
              <a:defRPr sz="1600" b="0">
                <a:latin typeface="Courier"/>
                <a:ea typeface="Courier"/>
                <a:cs typeface="Courier"/>
                <a:sym typeface="Courier"/>
              </a:defRPr>
            </a:pPr>
            <a:r>
              <a:rPr dirty="0"/>
              <a:t>      </a:t>
            </a:r>
            <a:r>
              <a:rPr dirty="0">
                <a:solidFill>
                  <a:srgbClr val="0000FF"/>
                </a:solidFill>
              </a:rPr>
              <a:t>value</a:t>
            </a:r>
            <a:r>
              <a:rPr dirty="0"/>
              <a:t> = v</a:t>
            </a:r>
            <a:r>
              <a:rPr dirty="0" smtClean="0"/>
              <a:t>;</a:t>
            </a:r>
            <a:endParaRPr lang="en-GB" dirty="0" smtClean="0"/>
          </a:p>
          <a:p>
            <a:pPr defTabSz="228600">
              <a:lnSpc>
                <a:spcPct val="110000"/>
              </a:lnSpc>
              <a:defRPr sz="1600" b="0">
                <a:latin typeface="Courier"/>
                <a:ea typeface="Courier"/>
                <a:cs typeface="Courier"/>
                <a:sym typeface="Courier"/>
              </a:defRPr>
            </a:pPr>
            <a:r>
              <a:rPr lang="en-GB" dirty="0">
                <a:solidFill>
                  <a:srgbClr val="0000FF"/>
                </a:solidFill>
              </a:rPr>
              <a:t> </a:t>
            </a:r>
            <a:r>
              <a:rPr lang="en-GB" dirty="0" smtClean="0">
                <a:solidFill>
                  <a:srgbClr val="0000FF"/>
                </a:solidFill>
              </a:rPr>
              <a:t>     </a:t>
            </a:r>
            <a:r>
              <a:rPr dirty="0" smtClean="0">
                <a:solidFill>
                  <a:srgbClr val="0000FF"/>
                </a:solidFill>
              </a:rPr>
              <a:t>next</a:t>
            </a:r>
            <a:r>
              <a:rPr dirty="0" smtClean="0"/>
              <a:t> </a:t>
            </a:r>
            <a:r>
              <a:rPr dirty="0"/>
              <a:t>= n;</a:t>
            </a:r>
          </a:p>
          <a:p>
            <a:pPr defTabSz="228600">
              <a:lnSpc>
                <a:spcPct val="110000"/>
              </a:lnSpc>
              <a:defRPr sz="1600" b="0">
                <a:latin typeface="Courier"/>
                <a:ea typeface="Courier"/>
                <a:cs typeface="Courier"/>
                <a:sym typeface="Courier"/>
              </a:defRPr>
            </a:pPr>
            <a:r>
              <a:rPr dirty="0"/>
              <a:t>  }</a:t>
            </a:r>
          </a:p>
          <a:p>
            <a:pPr defTabSz="228600">
              <a:lnSpc>
                <a:spcPct val="110000"/>
              </a:lnSpc>
              <a:defRPr sz="1600" b="0">
                <a:latin typeface="Courier"/>
                <a:ea typeface="Courier"/>
                <a:cs typeface="Courier"/>
                <a:sym typeface="Courier"/>
              </a:defRPr>
            </a:pPr>
            <a:r>
              <a:rPr dirty="0"/>
              <a:t>}</a:t>
            </a:r>
          </a:p>
        </p:txBody>
      </p:sp>
    </p:spTree>
    <p:extLst>
      <p:ext uri="{BB962C8B-B14F-4D97-AF65-F5344CB8AC3E}">
        <p14:creationId xmlns:p14="http://schemas.microsoft.com/office/powerpoint/2010/main" val="106032549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 name="Table 254"/>
          <p:cNvGraphicFramePr/>
          <p:nvPr/>
        </p:nvGraphicFramePr>
        <p:xfrm>
          <a:off x="6243955" y="1649730"/>
          <a:ext cx="857250" cy="336296"/>
        </p:xfrm>
        <a:graphic>
          <a:graphicData uri="http://schemas.openxmlformats.org/drawingml/2006/table">
            <a:tbl>
              <a:tblPr/>
              <a:tblGrid>
                <a:gridCol w="285750"/>
                <a:gridCol w="285750"/>
                <a:gridCol w="285750"/>
              </a:tblGrid>
              <a:tr h="28575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r>
            </a:tbl>
          </a:graphicData>
        </a:graphic>
      </p:graphicFrame>
      <p:graphicFrame>
        <p:nvGraphicFramePr>
          <p:cNvPr id="255" name="Table 255"/>
          <p:cNvGraphicFramePr/>
          <p:nvPr/>
        </p:nvGraphicFramePr>
        <p:xfrm>
          <a:off x="3100705" y="1649730"/>
          <a:ext cx="1155700" cy="336296"/>
        </p:xfrm>
        <a:graphic>
          <a:graphicData uri="http://schemas.openxmlformats.org/drawingml/2006/table">
            <a:tbl>
              <a:tblPr/>
              <a:tblGrid>
                <a:gridCol w="288925"/>
                <a:gridCol w="288925"/>
                <a:gridCol w="288925"/>
                <a:gridCol w="288925"/>
              </a:tblGrid>
              <a:tr h="28575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3175">
                      <a:miter lim="400000"/>
                    </a:lnR>
                    <a:lnT w="25400">
                      <a:solidFill>
                        <a:srgbClr val="0000FF"/>
                      </a:solidFill>
                      <a:miter lim="400000"/>
                    </a:lnT>
                    <a:lnB w="25400">
                      <a:solidFill>
                        <a:srgbClr val="0000FF"/>
                      </a:solidFill>
                      <a:miter lim="400000"/>
                    </a:lnB>
                    <a:solidFill>
                      <a:srgbClr val="E0F8E0"/>
                    </a:solid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3175">
                      <a:miter lim="400000"/>
                    </a:lnL>
                    <a:lnR w="25400">
                      <a:solidFill>
                        <a:srgbClr val="0000FF"/>
                      </a:solidFill>
                      <a:miter lim="400000"/>
                    </a:lnR>
                    <a:lnT w="25400">
                      <a:solidFill>
                        <a:srgbClr val="0000FF"/>
                      </a:solidFill>
                      <a:miter lim="400000"/>
                    </a:lnT>
                    <a:lnB w="25400">
                      <a:solidFill>
                        <a:srgbClr val="0000FF"/>
                      </a:solidFill>
                      <a:miter lim="400000"/>
                    </a:lnB>
                    <a:solidFill>
                      <a:srgbClr val="E0F8E0"/>
                    </a:solidFill>
                  </a:tcPr>
                </a:tc>
              </a:tr>
            </a:tbl>
          </a:graphicData>
        </a:graphic>
      </p:graphicFrame>
      <p:sp>
        <p:nvSpPr>
          <p:cNvPr id="256" name="Shape 256"/>
          <p:cNvSpPr/>
          <p:nvPr/>
        </p:nvSpPr>
        <p:spPr>
          <a:xfrm flipH="1">
            <a:off x="3091944" y="1654385"/>
            <a:ext cx="203248" cy="194275"/>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57" name="Shape 257"/>
          <p:cNvSpPr/>
          <p:nvPr/>
        </p:nvSpPr>
        <p:spPr>
          <a:xfrm flipH="1">
            <a:off x="3098387" y="1641200"/>
            <a:ext cx="296267" cy="296267"/>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58" name="Shape 258"/>
          <p:cNvSpPr/>
          <p:nvPr/>
        </p:nvSpPr>
        <p:spPr>
          <a:xfrm flipH="1">
            <a:off x="3098230" y="1640134"/>
            <a:ext cx="106990" cy="106991"/>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59" name="Shape 259"/>
          <p:cNvSpPr/>
          <p:nvPr/>
        </p:nvSpPr>
        <p:spPr>
          <a:xfrm flipH="1">
            <a:off x="3193637" y="1739800"/>
            <a:ext cx="197667" cy="197667"/>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0" name="Shape 260"/>
          <p:cNvSpPr/>
          <p:nvPr/>
        </p:nvSpPr>
        <p:spPr>
          <a:xfrm flipH="1">
            <a:off x="3288887" y="1835073"/>
            <a:ext cx="102394" cy="102394"/>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1" name="Shape 261"/>
          <p:cNvSpPr/>
          <p:nvPr/>
        </p:nvSpPr>
        <p:spPr>
          <a:xfrm flipH="1" flipV="1">
            <a:off x="3495017" y="1659972"/>
            <a:ext cx="182886" cy="182885"/>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2" name="Shape 262"/>
          <p:cNvSpPr/>
          <p:nvPr/>
        </p:nvSpPr>
        <p:spPr>
          <a:xfrm flipH="1" flipV="1">
            <a:off x="3383604" y="1640667"/>
            <a:ext cx="296268" cy="296267"/>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3" name="Shape 263"/>
          <p:cNvSpPr/>
          <p:nvPr/>
        </p:nvSpPr>
        <p:spPr>
          <a:xfrm flipH="1" flipV="1">
            <a:off x="3573946" y="1640510"/>
            <a:ext cx="106991" cy="106990"/>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4" name="Shape 264"/>
          <p:cNvSpPr/>
          <p:nvPr/>
        </p:nvSpPr>
        <p:spPr>
          <a:xfrm flipH="1" flipV="1">
            <a:off x="3383604" y="1735917"/>
            <a:ext cx="197667" cy="197666"/>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5" name="Shape 265"/>
          <p:cNvSpPr/>
          <p:nvPr/>
        </p:nvSpPr>
        <p:spPr>
          <a:xfrm flipH="1" flipV="1">
            <a:off x="3383604" y="1831167"/>
            <a:ext cx="102395" cy="102394"/>
          </a:xfrm>
          <a:prstGeom prst="line">
            <a:avLst/>
          </a:prstGeom>
          <a:ln w="12700">
            <a:solidFill>
              <a:srgbClr val="0000FF"/>
            </a:solidFill>
          </a:ln>
        </p:spPr>
        <p:txBody>
          <a:bodyPr lIns="0" tIns="0" rIns="0" bIns="0"/>
          <a:lstStyle/>
          <a:p>
            <a:pPr defTabSz="228600">
              <a:defRPr sz="1200" b="0">
                <a:latin typeface="+mj-lt"/>
                <a:ea typeface="+mj-ea"/>
                <a:cs typeface="+mj-cs"/>
                <a:sym typeface="Helvetica"/>
              </a:defRPr>
            </a:pPr>
            <a:endParaRPr/>
          </a:p>
        </p:txBody>
      </p:sp>
      <p:sp>
        <p:nvSpPr>
          <p:cNvPr id="266" name="Shape 266"/>
          <p:cNvSpPr>
            <a:spLocks noGrp="1"/>
          </p:cNvSpPr>
          <p:nvPr>
            <p:ph type="title"/>
          </p:nvPr>
        </p:nvSpPr>
        <p:spPr>
          <a:prstGeom prst="rect">
            <a:avLst/>
          </a:prstGeom>
        </p:spPr>
        <p:txBody>
          <a:bodyPr/>
          <a:lstStyle>
            <a:lvl1pPr defTabSz="841247">
              <a:defRPr sz="2576"/>
            </a:lvl1pPr>
          </a:lstStyle>
          <a:p>
            <a:r>
              <a:rPr dirty="0"/>
              <a:t> </a:t>
            </a:r>
            <a:r>
              <a:rPr lang="en-AU" dirty="0" smtClean="0"/>
              <a:t>Reminder</a:t>
            </a:r>
            <a:r>
              <a:rPr dirty="0" smtClean="0"/>
              <a:t>: </a:t>
            </a:r>
            <a:r>
              <a:rPr dirty="0"/>
              <a:t>Hashing</a:t>
            </a:r>
          </a:p>
        </p:txBody>
      </p:sp>
      <p:graphicFrame>
        <p:nvGraphicFramePr>
          <p:cNvPr id="267" name="Table 267"/>
          <p:cNvGraphicFramePr/>
          <p:nvPr>
            <p:extLst>
              <p:ext uri="{D42A27DB-BD31-4B8C-83A1-F6EECF244321}">
                <p14:modId xmlns:p14="http://schemas.microsoft.com/office/powerpoint/2010/main" val="1598770580"/>
              </p:ext>
            </p:extLst>
          </p:nvPr>
        </p:nvGraphicFramePr>
        <p:xfrm>
          <a:off x="2186305" y="1638299"/>
          <a:ext cx="311150" cy="2690368"/>
        </p:xfrm>
        <a:graphic>
          <a:graphicData uri="http://schemas.openxmlformats.org/drawingml/2006/table">
            <a:tbl>
              <a:tblPr/>
              <a:tblGrid>
                <a:gridCol w="311150"/>
              </a:tblGrid>
              <a:tr h="293370">
                <a:tc>
                  <a:txBody>
                    <a:bodyPr/>
                    <a:lstStyle/>
                    <a:p>
                      <a:pPr marL="20319" marR="20319" algn="l" defTabSz="457200">
                        <a:lnSpc>
                          <a:spcPct val="110000"/>
                        </a:lnSpc>
                        <a:spcBef>
                          <a:spcPts val="600"/>
                        </a:spcBef>
                        <a:tabLst>
                          <a:tab pos="457200" algn="l"/>
                        </a:tabLst>
                        <a:defRPr sz="1400" b="1">
                          <a:solidFill>
                            <a:srgbClr val="00A3D7"/>
                          </a:solidFill>
                          <a:uFill>
                            <a:solidFill>
                              <a:srgbClr val="00A3D7"/>
                            </a:solidFill>
                          </a:uFill>
                        </a:defRPr>
                      </a:pPr>
                      <a:endParaRPr/>
                    </a:p>
                  </a:txBody>
                  <a:tcPr marL="50800" marR="50800" marT="50800" marB="50800" horzOverflow="overflow">
                    <a:lnL w="31750">
                      <a:solidFill>
                        <a:srgbClr val="000000"/>
                      </a:solidFill>
                      <a:miter lim="400000"/>
                    </a:lnL>
                    <a:lnR w="31750">
                      <a:solidFill>
                        <a:srgbClr val="000000"/>
                      </a:solidFill>
                      <a:miter lim="400000"/>
                    </a:lnR>
                    <a:lnT w="31750">
                      <a:solidFill>
                        <a:srgbClr val="000000"/>
                      </a:solidFill>
                      <a:miter lim="400000"/>
                    </a:lnT>
                    <a:lnB w="19050">
                      <a:solidFill>
                        <a:srgbClr val="000000"/>
                      </a:solidFill>
                      <a:miter lim="400000"/>
                    </a:lnB>
                    <a:solidFill>
                      <a:srgbClr val="E3E7FF"/>
                    </a:solidFill>
                  </a:tcPr>
                </a:tc>
              </a:tr>
              <a:tr h="293370">
                <a:tc>
                  <a:txBody>
                    <a:bodyPr/>
                    <a:lstStyle/>
                    <a:p>
                      <a:pPr marL="20319" marR="20319" algn="l" defTabSz="457200">
                        <a:lnSpc>
                          <a:spcPct val="110000"/>
                        </a:lnSpc>
                        <a:spcBef>
                          <a:spcPts val="600"/>
                        </a:spcBef>
                        <a:tabLst>
                          <a:tab pos="457200" algn="l"/>
                        </a:tabLst>
                        <a:defRPr sz="1400" b="1">
                          <a:solidFill>
                            <a:srgbClr val="00A3D7"/>
                          </a:solidFill>
                          <a:uFill>
                            <a:solidFill>
                              <a:srgbClr val="00A3D7"/>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solidFill>
                      <a:srgbClr val="E3E7FF"/>
                    </a:solid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29337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dirty="0"/>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bl>
          </a:graphicData>
        </a:graphic>
      </p:graphicFrame>
      <p:sp>
        <p:nvSpPr>
          <p:cNvPr id="268" name="Shape 268"/>
          <p:cNvSpPr/>
          <p:nvPr/>
        </p:nvSpPr>
        <p:spPr>
          <a:xfrm flipH="1">
            <a:off x="6810375" y="1652839"/>
            <a:ext cx="279372" cy="279372"/>
          </a:xfrm>
          <a:prstGeom prst="line">
            <a:avLst/>
          </a:prstGeom>
          <a:ln w="25400">
            <a:solidFill>
              <a:srgbClr val="8A8A89"/>
            </a:solidFill>
          </a:ln>
        </p:spPr>
        <p:txBody>
          <a:bodyPr lIns="0" tIns="0" rIns="0" bIns="0"/>
          <a:lstStyle/>
          <a:p>
            <a:pPr defTabSz="228600">
              <a:defRPr sz="1200" b="0">
                <a:latin typeface="+mj-lt"/>
                <a:ea typeface="+mj-ea"/>
                <a:cs typeface="+mj-cs"/>
                <a:sym typeface="Helvetica"/>
              </a:defRPr>
            </a:pPr>
            <a:endParaRPr/>
          </a:p>
        </p:txBody>
      </p:sp>
      <p:sp>
        <p:nvSpPr>
          <p:cNvPr id="269" name="Shape 269"/>
          <p:cNvSpPr/>
          <p:nvPr/>
        </p:nvSpPr>
        <p:spPr>
          <a:xfrm flipH="1" flipV="1">
            <a:off x="3898169" y="1788965"/>
            <a:ext cx="711682" cy="1"/>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270" name="Shape 270"/>
          <p:cNvSpPr/>
          <p:nvPr/>
        </p:nvSpPr>
        <p:spPr>
          <a:xfrm flipH="1" flipV="1">
            <a:off x="2336069" y="1788965"/>
            <a:ext cx="711682" cy="1"/>
          </a:xfrm>
          <a:prstGeom prst="line">
            <a:avLst/>
          </a:prstGeom>
          <a:ln w="38100">
            <a:solidFill>
              <a:srgbClr val="00A3D7"/>
            </a:solidFill>
            <a:headEnd type="stealth"/>
          </a:ln>
        </p:spPr>
        <p:txBody>
          <a:bodyPr lIns="0" tIns="0" rIns="0" bIns="0"/>
          <a:lstStyle/>
          <a:p>
            <a:pPr defTabSz="228600">
              <a:defRPr sz="1200" b="0">
                <a:latin typeface="+mj-lt"/>
                <a:ea typeface="+mj-ea"/>
                <a:cs typeface="+mj-cs"/>
                <a:sym typeface="Helvetica"/>
              </a:defRPr>
            </a:pPr>
            <a:endParaRPr/>
          </a:p>
        </p:txBody>
      </p:sp>
      <p:sp>
        <p:nvSpPr>
          <p:cNvPr id="271" name="Shape 271"/>
          <p:cNvSpPr/>
          <p:nvPr/>
        </p:nvSpPr>
        <p:spPr>
          <a:xfrm flipH="1" flipV="1">
            <a:off x="2336069" y="2427140"/>
            <a:ext cx="711682" cy="1"/>
          </a:xfrm>
          <a:prstGeom prst="line">
            <a:avLst/>
          </a:prstGeom>
          <a:ln w="38100">
            <a:solidFill>
              <a:srgbClr val="00A3D7"/>
            </a:solidFill>
            <a:headEnd type="stealth"/>
          </a:ln>
        </p:spPr>
        <p:txBody>
          <a:bodyPr lIns="0" tIns="0" rIns="0" bIns="0"/>
          <a:lstStyle/>
          <a:p>
            <a:pPr defTabSz="228600">
              <a:defRPr sz="1200" b="0">
                <a:latin typeface="+mj-lt"/>
                <a:ea typeface="+mj-ea"/>
                <a:cs typeface="+mj-cs"/>
                <a:sym typeface="Helvetica"/>
              </a:defRPr>
            </a:pPr>
            <a:endParaRPr/>
          </a:p>
        </p:txBody>
      </p:sp>
      <p:graphicFrame>
        <p:nvGraphicFramePr>
          <p:cNvPr id="272" name="Table 272"/>
          <p:cNvGraphicFramePr/>
          <p:nvPr/>
        </p:nvGraphicFramePr>
        <p:xfrm>
          <a:off x="4672330" y="2278380"/>
          <a:ext cx="857250" cy="336296"/>
        </p:xfrm>
        <a:graphic>
          <a:graphicData uri="http://schemas.openxmlformats.org/drawingml/2006/table">
            <a:tbl>
              <a:tblPr/>
              <a:tblGrid>
                <a:gridCol w="285750"/>
                <a:gridCol w="285750"/>
                <a:gridCol w="285750"/>
              </a:tblGrid>
              <a:tr h="28575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pSp>
        <p:nvGrpSpPr>
          <p:cNvPr id="283" name="Group 283"/>
          <p:cNvGrpSpPr/>
          <p:nvPr/>
        </p:nvGrpSpPr>
        <p:grpSpPr>
          <a:xfrm>
            <a:off x="4663569" y="2268784"/>
            <a:ext cx="588993" cy="297333"/>
            <a:chOff x="52878" y="58789"/>
            <a:chExt cx="588991" cy="297331"/>
          </a:xfrm>
        </p:grpSpPr>
        <p:sp>
          <p:nvSpPr>
            <p:cNvPr id="273" name="Shape 273"/>
            <p:cNvSpPr/>
            <p:nvPr/>
          </p:nvSpPr>
          <p:spPr>
            <a:xfrm flipH="1">
              <a:off x="52878" y="73040"/>
              <a:ext cx="203248" cy="1942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4" name="Shape 274"/>
            <p:cNvSpPr/>
            <p:nvPr/>
          </p:nvSpPr>
          <p:spPr>
            <a:xfrm flipH="1">
              <a:off x="59321" y="59854"/>
              <a:ext cx="296267" cy="2962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5" name="Shape 275"/>
            <p:cNvSpPr/>
            <p:nvPr/>
          </p:nvSpPr>
          <p:spPr>
            <a:xfrm flipH="1">
              <a:off x="59164" y="58789"/>
              <a:ext cx="106990" cy="10699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6" name="Shape 276"/>
            <p:cNvSpPr/>
            <p:nvPr/>
          </p:nvSpPr>
          <p:spPr>
            <a:xfrm flipH="1">
              <a:off x="154571" y="158454"/>
              <a:ext cx="197667" cy="1976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7" name="Shape 277"/>
            <p:cNvSpPr/>
            <p:nvPr/>
          </p:nvSpPr>
          <p:spPr>
            <a:xfrm flipH="1">
              <a:off x="249821" y="253727"/>
              <a:ext cx="102395" cy="10239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8" name="Shape 278"/>
            <p:cNvSpPr/>
            <p:nvPr/>
          </p:nvSpPr>
          <p:spPr>
            <a:xfrm flipH="1" flipV="1">
              <a:off x="455952" y="78627"/>
              <a:ext cx="170185" cy="1701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9" name="Shape 279"/>
            <p:cNvSpPr/>
            <p:nvPr/>
          </p:nvSpPr>
          <p:spPr>
            <a:xfrm flipH="1" flipV="1">
              <a:off x="344539" y="59321"/>
              <a:ext cx="296267" cy="2962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0" name="Shape 280"/>
            <p:cNvSpPr/>
            <p:nvPr/>
          </p:nvSpPr>
          <p:spPr>
            <a:xfrm flipH="1" flipV="1">
              <a:off x="534880" y="59164"/>
              <a:ext cx="106991" cy="10699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1" name="Shape 281"/>
            <p:cNvSpPr/>
            <p:nvPr/>
          </p:nvSpPr>
          <p:spPr>
            <a:xfrm flipH="1" flipV="1">
              <a:off x="344539" y="154571"/>
              <a:ext cx="197666" cy="1976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2" name="Shape 282"/>
            <p:cNvSpPr/>
            <p:nvPr/>
          </p:nvSpPr>
          <p:spPr>
            <a:xfrm flipH="1" flipV="1">
              <a:off x="344539" y="249821"/>
              <a:ext cx="102394" cy="10239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289" name="Group 289"/>
          <p:cNvGrpSpPr/>
          <p:nvPr/>
        </p:nvGrpSpPr>
        <p:grpSpPr>
          <a:xfrm>
            <a:off x="6235194" y="1640134"/>
            <a:ext cx="302710" cy="297333"/>
            <a:chOff x="52878" y="0"/>
            <a:chExt cx="302709" cy="297331"/>
          </a:xfrm>
        </p:grpSpPr>
        <p:sp>
          <p:nvSpPr>
            <p:cNvPr id="284" name="Shape 284"/>
            <p:cNvSpPr/>
            <p:nvPr/>
          </p:nvSpPr>
          <p:spPr>
            <a:xfrm flipH="1">
              <a:off x="52878" y="14250"/>
              <a:ext cx="203248" cy="194275"/>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5" name="Shape 285"/>
            <p:cNvSpPr/>
            <p:nvPr/>
          </p:nvSpPr>
          <p:spPr>
            <a:xfrm flipH="1">
              <a:off x="59321" y="1065"/>
              <a:ext cx="296267" cy="296267"/>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6" name="Shape 286"/>
            <p:cNvSpPr/>
            <p:nvPr/>
          </p:nvSpPr>
          <p:spPr>
            <a:xfrm flipH="1">
              <a:off x="59164" y="-1"/>
              <a:ext cx="106990" cy="106991"/>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7" name="Shape 287"/>
            <p:cNvSpPr/>
            <p:nvPr/>
          </p:nvSpPr>
          <p:spPr>
            <a:xfrm flipH="1">
              <a:off x="154571" y="99665"/>
              <a:ext cx="197667" cy="197667"/>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8" name="Shape 288"/>
            <p:cNvSpPr/>
            <p:nvPr/>
          </p:nvSpPr>
          <p:spPr>
            <a:xfrm flipH="1">
              <a:off x="249821" y="194938"/>
              <a:ext cx="102394" cy="102394"/>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295" name="Group 295"/>
          <p:cNvGrpSpPr/>
          <p:nvPr/>
        </p:nvGrpSpPr>
        <p:grpSpPr>
          <a:xfrm rot="5400000">
            <a:off x="6527308" y="1640056"/>
            <a:ext cx="296425" cy="297332"/>
            <a:chOff x="59164" y="0"/>
            <a:chExt cx="296423" cy="297331"/>
          </a:xfrm>
        </p:grpSpPr>
        <p:sp>
          <p:nvSpPr>
            <p:cNvPr id="290" name="Shape 290"/>
            <p:cNvSpPr/>
            <p:nvPr/>
          </p:nvSpPr>
          <p:spPr>
            <a:xfrm flipH="1">
              <a:off x="78627" y="15734"/>
              <a:ext cx="170185" cy="170185"/>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1" name="Shape 291"/>
            <p:cNvSpPr/>
            <p:nvPr/>
          </p:nvSpPr>
          <p:spPr>
            <a:xfrm flipH="1">
              <a:off x="59321" y="1065"/>
              <a:ext cx="296267" cy="296267"/>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2" name="Shape 292"/>
            <p:cNvSpPr/>
            <p:nvPr/>
          </p:nvSpPr>
          <p:spPr>
            <a:xfrm flipH="1">
              <a:off x="59164" y="-1"/>
              <a:ext cx="106990" cy="106991"/>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3" name="Shape 293"/>
            <p:cNvSpPr/>
            <p:nvPr/>
          </p:nvSpPr>
          <p:spPr>
            <a:xfrm flipH="1">
              <a:off x="154571" y="99665"/>
              <a:ext cx="197667" cy="197667"/>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4" name="Shape 294"/>
            <p:cNvSpPr/>
            <p:nvPr/>
          </p:nvSpPr>
          <p:spPr>
            <a:xfrm flipH="1">
              <a:off x="249821" y="194938"/>
              <a:ext cx="102394" cy="102394"/>
            </a:xfrm>
            <a:prstGeom prst="line">
              <a:avLst/>
            </a:prstGeom>
            <a:noFill/>
            <a:ln w="12700" cap="flat">
              <a:solidFill>
                <a:srgbClr val="908F8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296" name="Table 296"/>
          <p:cNvGraphicFramePr/>
          <p:nvPr/>
        </p:nvGraphicFramePr>
        <p:xfrm>
          <a:off x="4672330" y="1649730"/>
          <a:ext cx="1155700" cy="336296"/>
        </p:xfrm>
        <a:graphic>
          <a:graphicData uri="http://schemas.openxmlformats.org/drawingml/2006/table">
            <a:tbl>
              <a:tblPr/>
              <a:tblGrid>
                <a:gridCol w="288925"/>
                <a:gridCol w="288925"/>
                <a:gridCol w="288925"/>
                <a:gridCol w="288925"/>
              </a:tblGrid>
              <a:tr h="28575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chemeClr val="accent6"/>
                      </a:solidFill>
                      <a:miter lim="400000"/>
                    </a:lnL>
                    <a:lnR w="0">
                      <a:miter lim="400000"/>
                    </a:lnR>
                    <a:lnT w="25400">
                      <a:solidFill>
                        <a:schemeClr val="accent6"/>
                      </a:solidFill>
                      <a:miter lim="400000"/>
                    </a:lnT>
                    <a:lnB w="25400">
                      <a:solidFill>
                        <a:schemeClr val="accent6"/>
                      </a:solidFill>
                      <a:miter lim="400000"/>
                    </a:lnB>
                    <a:solidFill>
                      <a:srgbClr val="E0F8E0"/>
                    </a:solid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0">
                      <a:miter lim="400000"/>
                    </a:lnL>
                    <a:lnR w="25400">
                      <a:solidFill>
                        <a:schemeClr val="accent6"/>
                      </a:solidFill>
                      <a:miter lim="400000"/>
                    </a:lnR>
                    <a:lnT w="25400">
                      <a:solidFill>
                        <a:schemeClr val="accent6"/>
                      </a:solidFill>
                      <a:miter lim="400000"/>
                    </a:lnT>
                    <a:lnB w="25400">
                      <a:solidFill>
                        <a:schemeClr val="accent6"/>
                      </a:solidFill>
                      <a:miter lim="400000"/>
                    </a:lnB>
                    <a:solidFill>
                      <a:srgbClr val="E0F8E0"/>
                    </a:solidFill>
                  </a:tcPr>
                </a:tc>
              </a:tr>
            </a:tbl>
          </a:graphicData>
        </a:graphic>
      </p:graphicFrame>
      <p:grpSp>
        <p:nvGrpSpPr>
          <p:cNvPr id="307" name="Group 307"/>
          <p:cNvGrpSpPr/>
          <p:nvPr/>
        </p:nvGrpSpPr>
        <p:grpSpPr>
          <a:xfrm>
            <a:off x="4663569" y="1640134"/>
            <a:ext cx="588993" cy="297333"/>
            <a:chOff x="52878" y="58789"/>
            <a:chExt cx="588991" cy="297331"/>
          </a:xfrm>
        </p:grpSpPr>
        <p:sp>
          <p:nvSpPr>
            <p:cNvPr id="297" name="Shape 297"/>
            <p:cNvSpPr/>
            <p:nvPr/>
          </p:nvSpPr>
          <p:spPr>
            <a:xfrm flipH="1">
              <a:off x="52878" y="73040"/>
              <a:ext cx="203248" cy="1942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8" name="Shape 298"/>
            <p:cNvSpPr/>
            <p:nvPr/>
          </p:nvSpPr>
          <p:spPr>
            <a:xfrm flipH="1">
              <a:off x="59321" y="59854"/>
              <a:ext cx="296267" cy="2962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9" name="Shape 299"/>
            <p:cNvSpPr/>
            <p:nvPr/>
          </p:nvSpPr>
          <p:spPr>
            <a:xfrm flipH="1">
              <a:off x="59164" y="58789"/>
              <a:ext cx="106990" cy="10699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0" name="Shape 300"/>
            <p:cNvSpPr/>
            <p:nvPr/>
          </p:nvSpPr>
          <p:spPr>
            <a:xfrm flipH="1">
              <a:off x="154571" y="158454"/>
              <a:ext cx="197667" cy="1976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1" name="Shape 301"/>
            <p:cNvSpPr/>
            <p:nvPr/>
          </p:nvSpPr>
          <p:spPr>
            <a:xfrm flipH="1">
              <a:off x="249821" y="253727"/>
              <a:ext cx="102395" cy="10239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2" name="Shape 302"/>
            <p:cNvSpPr/>
            <p:nvPr/>
          </p:nvSpPr>
          <p:spPr>
            <a:xfrm flipH="1" flipV="1">
              <a:off x="455952" y="78627"/>
              <a:ext cx="170185" cy="1701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3" name="Shape 303"/>
            <p:cNvSpPr/>
            <p:nvPr/>
          </p:nvSpPr>
          <p:spPr>
            <a:xfrm flipH="1" flipV="1">
              <a:off x="344539" y="59321"/>
              <a:ext cx="296267" cy="2962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4" name="Shape 304"/>
            <p:cNvSpPr/>
            <p:nvPr/>
          </p:nvSpPr>
          <p:spPr>
            <a:xfrm flipH="1" flipV="1">
              <a:off x="534880" y="59164"/>
              <a:ext cx="106991" cy="10699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5" name="Shape 305"/>
            <p:cNvSpPr/>
            <p:nvPr/>
          </p:nvSpPr>
          <p:spPr>
            <a:xfrm flipH="1" flipV="1">
              <a:off x="344539" y="154571"/>
              <a:ext cx="197666" cy="19766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6" name="Shape 306"/>
            <p:cNvSpPr/>
            <p:nvPr/>
          </p:nvSpPr>
          <p:spPr>
            <a:xfrm flipH="1" flipV="1">
              <a:off x="344539" y="249821"/>
              <a:ext cx="102394" cy="10239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308" name="Shape 308"/>
          <p:cNvSpPr/>
          <p:nvPr/>
        </p:nvSpPr>
        <p:spPr>
          <a:xfrm flipH="1" flipV="1">
            <a:off x="5479319" y="1788965"/>
            <a:ext cx="711682" cy="1"/>
          </a:xfrm>
          <a:prstGeom prst="line">
            <a:avLst/>
          </a:prstGeom>
          <a:ln w="38100">
            <a:solidFill>
              <a:srgbClr val="8A8A89"/>
            </a:solidFill>
            <a:headEnd type="stealth"/>
          </a:ln>
        </p:spPr>
        <p:txBody>
          <a:bodyPr lIns="0" tIns="0" rIns="0" bIns="0"/>
          <a:lstStyle/>
          <a:p>
            <a:pPr defTabSz="228600">
              <a:defRPr sz="1200" b="0">
                <a:latin typeface="+mj-lt"/>
                <a:ea typeface="+mj-ea"/>
                <a:cs typeface="+mj-cs"/>
                <a:sym typeface="Helvetica"/>
              </a:defRPr>
            </a:pPr>
            <a:endParaRPr/>
          </a:p>
        </p:txBody>
      </p:sp>
      <p:sp>
        <p:nvSpPr>
          <p:cNvPr id="309" name="Shape 309"/>
          <p:cNvSpPr/>
          <p:nvPr/>
        </p:nvSpPr>
        <p:spPr>
          <a:xfrm flipH="1">
            <a:off x="5247756" y="2275658"/>
            <a:ext cx="281604" cy="281604"/>
          </a:xfrm>
          <a:prstGeom prst="line">
            <a:avLst/>
          </a:prstGeom>
          <a:ln w="25400">
            <a:solidFill>
              <a:schemeClr val="accent6"/>
            </a:solidFill>
          </a:ln>
        </p:spPr>
        <p:txBody>
          <a:bodyPr lIns="0" tIns="0" rIns="0" bIns="0"/>
          <a:lstStyle/>
          <a:p>
            <a:pPr defTabSz="228600">
              <a:defRPr sz="1200" b="0">
                <a:latin typeface="+mj-lt"/>
                <a:ea typeface="+mj-ea"/>
                <a:cs typeface="+mj-cs"/>
                <a:sym typeface="Helvetica"/>
              </a:defRPr>
            </a:pPr>
            <a:endParaRPr/>
          </a:p>
        </p:txBody>
      </p:sp>
      <p:graphicFrame>
        <p:nvGraphicFramePr>
          <p:cNvPr id="310" name="Table 310"/>
          <p:cNvGraphicFramePr/>
          <p:nvPr/>
        </p:nvGraphicFramePr>
        <p:xfrm>
          <a:off x="3100705" y="2278380"/>
          <a:ext cx="1155700" cy="336296"/>
        </p:xfrm>
        <a:graphic>
          <a:graphicData uri="http://schemas.openxmlformats.org/drawingml/2006/table">
            <a:tbl>
              <a:tblPr/>
              <a:tblGrid>
                <a:gridCol w="288925"/>
                <a:gridCol w="288925"/>
                <a:gridCol w="288925"/>
                <a:gridCol w="288925"/>
              </a:tblGrid>
              <a:tr h="285750">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25400">
                      <a:solidFill>
                        <a:srgbClr val="0000FF"/>
                      </a:solidFill>
                      <a:miter lim="400000"/>
                    </a:lnL>
                    <a:lnR w="3175">
                      <a:miter lim="400000"/>
                    </a:lnR>
                    <a:lnT w="25400">
                      <a:solidFill>
                        <a:srgbClr val="0000FF"/>
                      </a:solidFill>
                      <a:miter lim="400000"/>
                    </a:lnT>
                    <a:lnB w="25400">
                      <a:solidFill>
                        <a:srgbClr val="0000FF"/>
                      </a:solidFill>
                      <a:miter lim="400000"/>
                    </a:lnB>
                    <a:solidFill>
                      <a:srgbClr val="E0F8E0"/>
                    </a:solid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anchor="b" horzOverflow="overflow">
                    <a:lnL w="3175">
                      <a:miter lim="400000"/>
                    </a:lnL>
                    <a:lnR w="25400">
                      <a:solidFill>
                        <a:srgbClr val="0000FF"/>
                      </a:solidFill>
                      <a:miter lim="400000"/>
                    </a:lnR>
                    <a:lnT w="25400">
                      <a:solidFill>
                        <a:srgbClr val="0000FF"/>
                      </a:solidFill>
                      <a:miter lim="400000"/>
                    </a:lnT>
                    <a:lnB w="25400">
                      <a:solidFill>
                        <a:srgbClr val="0000FF"/>
                      </a:solidFill>
                      <a:miter lim="400000"/>
                    </a:lnB>
                    <a:solidFill>
                      <a:srgbClr val="E0F8E0"/>
                    </a:solidFill>
                  </a:tcPr>
                </a:tc>
              </a:tr>
            </a:tbl>
          </a:graphicData>
        </a:graphic>
      </p:graphicFrame>
      <p:grpSp>
        <p:nvGrpSpPr>
          <p:cNvPr id="321" name="Group 321"/>
          <p:cNvGrpSpPr/>
          <p:nvPr/>
        </p:nvGrpSpPr>
        <p:grpSpPr>
          <a:xfrm>
            <a:off x="3091944" y="2268784"/>
            <a:ext cx="588993" cy="297333"/>
            <a:chOff x="52878" y="58789"/>
            <a:chExt cx="588991" cy="297331"/>
          </a:xfrm>
        </p:grpSpPr>
        <p:sp>
          <p:nvSpPr>
            <p:cNvPr id="311" name="Shape 311"/>
            <p:cNvSpPr/>
            <p:nvPr/>
          </p:nvSpPr>
          <p:spPr>
            <a:xfrm flipH="1">
              <a:off x="52878" y="73040"/>
              <a:ext cx="203248" cy="19427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2" name="Shape 312"/>
            <p:cNvSpPr/>
            <p:nvPr/>
          </p:nvSpPr>
          <p:spPr>
            <a:xfrm flipH="1">
              <a:off x="59321" y="59854"/>
              <a:ext cx="296267" cy="29626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3" name="Shape 313"/>
            <p:cNvSpPr/>
            <p:nvPr/>
          </p:nvSpPr>
          <p:spPr>
            <a:xfrm flipH="1">
              <a:off x="59164" y="58789"/>
              <a:ext cx="106990" cy="1069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4" name="Shape 314"/>
            <p:cNvSpPr/>
            <p:nvPr/>
          </p:nvSpPr>
          <p:spPr>
            <a:xfrm flipH="1">
              <a:off x="154571" y="158455"/>
              <a:ext cx="197667" cy="19766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5" name="Shape 315"/>
            <p:cNvSpPr/>
            <p:nvPr/>
          </p:nvSpPr>
          <p:spPr>
            <a:xfrm flipH="1">
              <a:off x="249821" y="253727"/>
              <a:ext cx="102395" cy="10239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6" name="Shape 316"/>
            <p:cNvSpPr/>
            <p:nvPr/>
          </p:nvSpPr>
          <p:spPr>
            <a:xfrm flipH="1" flipV="1">
              <a:off x="455952" y="78627"/>
              <a:ext cx="182885" cy="1828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7" name="Shape 317"/>
            <p:cNvSpPr/>
            <p:nvPr/>
          </p:nvSpPr>
          <p:spPr>
            <a:xfrm flipH="1" flipV="1">
              <a:off x="344539" y="59321"/>
              <a:ext cx="296267" cy="29626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8" name="Shape 318"/>
            <p:cNvSpPr/>
            <p:nvPr/>
          </p:nvSpPr>
          <p:spPr>
            <a:xfrm flipH="1" flipV="1">
              <a:off x="534880" y="59164"/>
              <a:ext cx="106991" cy="1069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9" name="Shape 319"/>
            <p:cNvSpPr/>
            <p:nvPr/>
          </p:nvSpPr>
          <p:spPr>
            <a:xfrm flipH="1" flipV="1">
              <a:off x="344539" y="154571"/>
              <a:ext cx="197666" cy="19766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0" name="Shape 320"/>
            <p:cNvSpPr/>
            <p:nvPr/>
          </p:nvSpPr>
          <p:spPr>
            <a:xfrm flipH="1" flipV="1">
              <a:off x="344539" y="249821"/>
              <a:ext cx="102394" cy="10239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322" name="Shape 322"/>
          <p:cNvSpPr/>
          <p:nvPr/>
        </p:nvSpPr>
        <p:spPr>
          <a:xfrm flipH="1" flipV="1">
            <a:off x="3898169" y="2427140"/>
            <a:ext cx="711682" cy="1"/>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22526885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pPr defTabSz="804672">
              <a:defRPr sz="2464"/>
            </a:pPr>
            <a:r>
              <a:rPr>
                <a:latin typeface="Courier New"/>
                <a:ea typeface="Courier New"/>
                <a:cs typeface="Courier New"/>
                <a:sym typeface="Courier New"/>
              </a:rPr>
              <a:t>HashMap</a:t>
            </a:r>
            <a:r>
              <a:t> at runtime</a:t>
            </a:r>
          </a:p>
        </p:txBody>
      </p:sp>
      <p:graphicFrame>
        <p:nvGraphicFramePr>
          <p:cNvPr id="327" name="Table 327"/>
          <p:cNvGraphicFramePr/>
          <p:nvPr/>
        </p:nvGraphicFramePr>
        <p:xfrm>
          <a:off x="515234" y="2676452"/>
          <a:ext cx="1494360" cy="351365"/>
        </p:xfrm>
        <a:graphic>
          <a:graphicData uri="http://schemas.openxmlformats.org/drawingml/2006/table">
            <a:tbl>
              <a:tblPr/>
              <a:tblGrid>
                <a:gridCol w="373590"/>
                <a:gridCol w="373590"/>
                <a:gridCol w="373590"/>
                <a:gridCol w="373590"/>
              </a:tblGrid>
              <a:tr h="351365">
                <a:tc>
                  <a:txBody>
                    <a:bodyPr/>
                    <a:lstStyle/>
                    <a:p>
                      <a:pPr marL="20319" marR="20319" algn="l" defTabSz="457200">
                        <a:lnSpc>
                          <a:spcPct val="110000"/>
                        </a:lnSpc>
                        <a:spcBef>
                          <a:spcPts val="600"/>
                        </a:spcBef>
                        <a:tabLst>
                          <a:tab pos="457200" algn="l"/>
                        </a:tabLst>
                        <a:defRPr sz="1600" b="1">
                          <a:solidFill>
                            <a:srgbClr val="1D3756"/>
                          </a:solidFill>
                          <a:uFill>
                            <a:solidFill>
                              <a:srgbClr val="1D3756"/>
                            </a:solidFill>
                          </a:uFill>
                        </a:defRPr>
                      </a:pPr>
                      <a:endParaRPr/>
                    </a:p>
                  </a:txBody>
                  <a:tcPr marL="25400" marR="25400" marT="25400" marB="25400" anchor="b" horzOverflow="overflow">
                    <a:lnL w="31750">
                      <a:solidFill>
                        <a:srgbClr val="0000FF"/>
                      </a:solidFill>
                      <a:miter lim="400000"/>
                    </a:lnL>
                    <a:lnR w="31750">
                      <a:solidFill>
                        <a:srgbClr val="0000FF"/>
                      </a:solidFill>
                      <a:miter lim="400000"/>
                    </a:lnR>
                    <a:lnT w="31750">
                      <a:solidFill>
                        <a:srgbClr val="0000FF"/>
                      </a:solidFill>
                      <a:miter lim="400000"/>
                    </a:lnT>
                    <a:lnB w="31750">
                      <a:solidFill>
                        <a:srgbClr val="0000FF"/>
                      </a:solidFill>
                      <a:miter lim="400000"/>
                    </a:lnB>
                    <a:noFill/>
                  </a:tcPr>
                </a:tc>
                <a:tc>
                  <a:txBody>
                    <a:bodyPr/>
                    <a:lstStyle/>
                    <a:p>
                      <a:pPr marL="20319" marR="20319" algn="l" defTabSz="457200">
                        <a:lnSpc>
                          <a:spcPct val="110000"/>
                        </a:lnSpc>
                        <a:spcBef>
                          <a:spcPts val="600"/>
                        </a:spcBef>
                        <a:tabLst>
                          <a:tab pos="457200" algn="l"/>
                        </a:tabLst>
                        <a:defRPr sz="1600" b="1">
                          <a:solidFill>
                            <a:srgbClr val="1D3756"/>
                          </a:solidFill>
                          <a:uFill>
                            <a:solidFill>
                              <a:srgbClr val="1D3756"/>
                            </a:solidFill>
                          </a:uFill>
                        </a:defRPr>
                      </a:pPr>
                      <a:endParaRPr/>
                    </a:p>
                  </a:txBody>
                  <a:tcPr marL="25400" marR="25400" marT="25400" marB="25400" anchor="b" horzOverflow="overflow">
                    <a:lnL w="31750">
                      <a:solidFill>
                        <a:srgbClr val="0000FF"/>
                      </a:solidFill>
                      <a:miter lim="400000"/>
                    </a:lnL>
                    <a:lnR w="31750">
                      <a:solidFill>
                        <a:srgbClr val="0000FF"/>
                      </a:solidFill>
                      <a:miter lim="400000"/>
                    </a:lnR>
                    <a:lnT w="31750">
                      <a:solidFill>
                        <a:srgbClr val="0000FF"/>
                      </a:solidFill>
                      <a:miter lim="400000"/>
                    </a:lnT>
                    <a:lnB w="3175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600">
                          <a:uFill>
                            <a:solidFill>
                              <a:srgbClr val="1D3756"/>
                            </a:solidFill>
                          </a:uFill>
                        </a:rPr>
                        <a:t>2</a:t>
                      </a:r>
                    </a:p>
                  </a:txBody>
                  <a:tcPr marL="25400" marR="25400" marT="25400" marB="25400" anchor="ctr" horzOverflow="overflow">
                    <a:lnL w="31750">
                      <a:solidFill>
                        <a:srgbClr val="0000FF"/>
                      </a:solidFill>
                      <a:miter lim="400000"/>
                    </a:lnL>
                    <a:lnR w="31750">
                      <a:solidFill>
                        <a:srgbClr val="0000FF"/>
                      </a:solidFill>
                      <a:miter lim="400000"/>
                    </a:lnR>
                    <a:lnT w="31750">
                      <a:solidFill>
                        <a:srgbClr val="0000FF"/>
                      </a:solidFill>
                      <a:miter lim="400000"/>
                    </a:lnT>
                    <a:lnB w="3175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600">
                          <a:uFill>
                            <a:solidFill>
                              <a:srgbClr val="1D3756"/>
                            </a:solidFill>
                          </a:uFill>
                        </a:rPr>
                        <a:t>4</a:t>
                      </a:r>
                    </a:p>
                  </a:txBody>
                  <a:tcPr marL="25400" marR="25400" marT="25400" marB="25400" anchor="ctr" horzOverflow="overflow">
                    <a:lnL w="31750">
                      <a:solidFill>
                        <a:srgbClr val="0000FF"/>
                      </a:solidFill>
                      <a:miter lim="400000"/>
                    </a:lnL>
                    <a:lnR w="31750">
                      <a:solidFill>
                        <a:srgbClr val="0000FF"/>
                      </a:solidFill>
                      <a:miter lim="400000"/>
                    </a:lnR>
                    <a:lnT w="31750">
                      <a:solidFill>
                        <a:srgbClr val="0000FF"/>
                      </a:solidFill>
                      <a:miter lim="400000"/>
                    </a:lnT>
                    <a:lnB w="31750">
                      <a:solidFill>
                        <a:srgbClr val="0000FF"/>
                      </a:solidFill>
                      <a:miter lim="400000"/>
                    </a:lnB>
                    <a:noFill/>
                  </a:tcPr>
                </a:tc>
              </a:tr>
            </a:tbl>
          </a:graphicData>
        </a:graphic>
      </p:graphicFrame>
      <p:grpSp>
        <p:nvGrpSpPr>
          <p:cNvPr id="338" name="Group 338"/>
          <p:cNvGrpSpPr/>
          <p:nvPr/>
        </p:nvGrpSpPr>
        <p:grpSpPr>
          <a:xfrm>
            <a:off x="511080" y="2666384"/>
            <a:ext cx="751337" cy="370669"/>
            <a:chOff x="65449" y="70389"/>
            <a:chExt cx="751335" cy="370668"/>
          </a:xfrm>
        </p:grpSpPr>
        <p:sp>
          <p:nvSpPr>
            <p:cNvPr id="328" name="Shape 328"/>
            <p:cNvSpPr/>
            <p:nvPr/>
          </p:nvSpPr>
          <p:spPr>
            <a:xfrm flipH="1">
              <a:off x="65449" y="75996"/>
              <a:ext cx="259765" cy="249212"/>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9" name="Shape 329"/>
            <p:cNvSpPr/>
            <p:nvPr/>
          </p:nvSpPr>
          <p:spPr>
            <a:xfrm flipH="1">
              <a:off x="73766" y="71800"/>
              <a:ext cx="365924" cy="367343"/>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0" name="Shape 330"/>
            <p:cNvSpPr/>
            <p:nvPr/>
          </p:nvSpPr>
          <p:spPr>
            <a:xfrm flipH="1">
              <a:off x="73433" y="70389"/>
              <a:ext cx="124032" cy="124544"/>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1" name="Shape 331"/>
            <p:cNvSpPr/>
            <p:nvPr/>
          </p:nvSpPr>
          <p:spPr>
            <a:xfrm flipH="1">
              <a:off x="195558" y="185605"/>
              <a:ext cx="252613" cy="253561"/>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2" name="Shape 332"/>
            <p:cNvSpPr/>
            <p:nvPr/>
          </p:nvSpPr>
          <p:spPr>
            <a:xfrm flipH="1">
              <a:off x="317352" y="307840"/>
              <a:ext cx="130857" cy="131348"/>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3" name="Shape 333"/>
            <p:cNvSpPr/>
            <p:nvPr/>
          </p:nvSpPr>
          <p:spPr>
            <a:xfrm flipH="1" flipV="1">
              <a:off x="578862" y="85327"/>
              <a:ext cx="230509" cy="231324"/>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4" name="Shape 334"/>
            <p:cNvSpPr/>
            <p:nvPr/>
          </p:nvSpPr>
          <p:spPr>
            <a:xfrm flipH="1" flipV="1">
              <a:off x="448993" y="73166"/>
              <a:ext cx="366474" cy="367892"/>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5" name="Shape 335"/>
            <p:cNvSpPr/>
            <p:nvPr/>
          </p:nvSpPr>
          <p:spPr>
            <a:xfrm flipH="1" flipV="1">
              <a:off x="692556" y="73096"/>
              <a:ext cx="124230" cy="124742"/>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6" name="Shape 336"/>
            <p:cNvSpPr/>
            <p:nvPr/>
          </p:nvSpPr>
          <p:spPr>
            <a:xfrm flipH="1" flipV="1">
              <a:off x="436316" y="182763"/>
              <a:ext cx="252981" cy="253927"/>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7" name="Shape 337"/>
            <p:cNvSpPr/>
            <p:nvPr/>
          </p:nvSpPr>
          <p:spPr>
            <a:xfrm flipH="1" flipV="1">
              <a:off x="436338" y="305057"/>
              <a:ext cx="131048" cy="131538"/>
            </a:xfrm>
            <a:prstGeom prst="line">
              <a:avLst/>
            </a:prstGeom>
            <a:noFill/>
            <a:ln w="1905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339" name="Table 339"/>
          <p:cNvGraphicFramePr/>
          <p:nvPr/>
        </p:nvGraphicFramePr>
        <p:xfrm>
          <a:off x="508752" y="4162306"/>
          <a:ext cx="1502828" cy="351365"/>
        </p:xfrm>
        <a:graphic>
          <a:graphicData uri="http://schemas.openxmlformats.org/drawingml/2006/table">
            <a:tbl>
              <a:tblPr/>
              <a:tblGrid>
                <a:gridCol w="375707"/>
                <a:gridCol w="375707"/>
                <a:gridCol w="375707"/>
                <a:gridCol w="375707"/>
              </a:tblGrid>
              <a:tr h="351365">
                <a:tc>
                  <a:txBody>
                    <a:bodyPr/>
                    <a:lstStyle/>
                    <a:p>
                      <a:pPr marL="20319" marR="20319" algn="ctr" defTabSz="457200">
                        <a:lnSpc>
                          <a:spcPct val="110000"/>
                        </a:lnSpc>
                        <a:spcBef>
                          <a:spcPts val="600"/>
                        </a:spcBef>
                        <a:tabLst>
                          <a:tab pos="457200" algn="l"/>
                        </a:tabLst>
                        <a:defRPr sz="1600" b="1">
                          <a:solidFill>
                            <a:srgbClr val="1D3756"/>
                          </a:solidFill>
                          <a:uFill>
                            <a:solidFill>
                              <a:srgbClr val="1D3756"/>
                            </a:solidFill>
                          </a:uFill>
                        </a:defRPr>
                      </a:pPr>
                      <a:endParaRPr/>
                    </a:p>
                  </a:txBody>
                  <a:tcPr marL="25400" marR="25400" marT="25400" marB="25400" anchor="ctr" horzOverflow="overflow">
                    <a:lnL w="31750">
                      <a:solidFill>
                        <a:schemeClr val="accent6"/>
                      </a:solidFill>
                      <a:miter lim="400000"/>
                    </a:lnL>
                    <a:lnR w="31750">
                      <a:solidFill>
                        <a:schemeClr val="accent6"/>
                      </a:solidFill>
                      <a:miter lim="400000"/>
                    </a:lnR>
                    <a:lnT w="31750">
                      <a:solidFill>
                        <a:schemeClr val="accent6"/>
                      </a:solidFill>
                      <a:miter lim="400000"/>
                    </a:lnT>
                    <a:lnB w="31750">
                      <a:solidFill>
                        <a:schemeClr val="accent6"/>
                      </a:solidFill>
                      <a:miter lim="400000"/>
                    </a:lnB>
                    <a:noFill/>
                  </a:tcPr>
                </a:tc>
                <a:tc>
                  <a:txBody>
                    <a:bodyPr/>
                    <a:lstStyle/>
                    <a:p>
                      <a:pPr marL="20319" marR="20319" algn="ctr" defTabSz="457200">
                        <a:lnSpc>
                          <a:spcPct val="110000"/>
                        </a:lnSpc>
                        <a:spcBef>
                          <a:spcPts val="600"/>
                        </a:spcBef>
                        <a:tabLst>
                          <a:tab pos="457200" algn="l"/>
                        </a:tabLst>
                        <a:defRPr sz="1600" b="1">
                          <a:solidFill>
                            <a:srgbClr val="1D3756"/>
                          </a:solidFill>
                          <a:uFill>
                            <a:solidFill>
                              <a:srgbClr val="1D3756"/>
                            </a:solidFill>
                          </a:uFill>
                        </a:defRPr>
                      </a:pPr>
                      <a:endParaRPr/>
                    </a:p>
                  </a:txBody>
                  <a:tcPr marL="25400" marR="25400" marT="25400" marB="25400" anchor="ctr" horzOverflow="overflow">
                    <a:lnL w="31750">
                      <a:solidFill>
                        <a:schemeClr val="accent6"/>
                      </a:solidFill>
                      <a:miter lim="400000"/>
                    </a:lnL>
                    <a:lnR w="31750">
                      <a:solidFill>
                        <a:schemeClr val="accent6"/>
                      </a:solidFill>
                      <a:miter lim="400000"/>
                    </a:lnR>
                    <a:lnT w="31750">
                      <a:solidFill>
                        <a:schemeClr val="accent6"/>
                      </a:solidFill>
                      <a:miter lim="400000"/>
                    </a:lnT>
                    <a:lnB w="3175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600">
                          <a:uFill>
                            <a:solidFill>
                              <a:srgbClr val="1D3756"/>
                            </a:solidFill>
                          </a:uFill>
                        </a:rPr>
                        <a:t>3</a:t>
                      </a:r>
                    </a:p>
                  </a:txBody>
                  <a:tcPr marL="25400" marR="25400" marT="25400" marB="25400" anchor="ctr" horzOverflow="overflow">
                    <a:lnL w="31750">
                      <a:solidFill>
                        <a:schemeClr val="accent6"/>
                      </a:solidFill>
                      <a:miter lim="400000"/>
                    </a:lnL>
                    <a:lnR w="31750">
                      <a:solidFill>
                        <a:schemeClr val="accent6"/>
                      </a:solidFill>
                      <a:miter lim="400000"/>
                    </a:lnR>
                    <a:lnT w="31750">
                      <a:solidFill>
                        <a:schemeClr val="accent6"/>
                      </a:solidFill>
                      <a:miter lim="400000"/>
                    </a:lnT>
                    <a:lnB w="3175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600">
                          <a:uFill>
                            <a:solidFill>
                              <a:srgbClr val="1D3756"/>
                            </a:solidFill>
                          </a:uFill>
                        </a:rPr>
                        <a:t>7</a:t>
                      </a:r>
                    </a:p>
                  </a:txBody>
                  <a:tcPr marL="25400" marR="25400" marT="25400" marB="25400" anchor="ctr" horzOverflow="overflow">
                    <a:lnL w="31750">
                      <a:solidFill>
                        <a:schemeClr val="accent6"/>
                      </a:solidFill>
                      <a:miter lim="400000"/>
                    </a:lnL>
                    <a:lnR w="31750">
                      <a:solidFill>
                        <a:schemeClr val="accent6"/>
                      </a:solidFill>
                      <a:miter lim="400000"/>
                    </a:lnR>
                    <a:lnT w="31750">
                      <a:solidFill>
                        <a:schemeClr val="accent6"/>
                      </a:solidFill>
                      <a:miter lim="400000"/>
                    </a:lnT>
                    <a:lnB w="31750">
                      <a:solidFill>
                        <a:schemeClr val="accent6"/>
                      </a:solidFill>
                      <a:miter lim="400000"/>
                    </a:lnB>
                    <a:noFill/>
                  </a:tcPr>
                </a:tc>
              </a:tr>
            </a:tbl>
          </a:graphicData>
        </a:graphic>
      </p:graphicFrame>
      <p:graphicFrame>
        <p:nvGraphicFramePr>
          <p:cNvPr id="340" name="Table 340"/>
          <p:cNvGraphicFramePr/>
          <p:nvPr/>
        </p:nvGraphicFramePr>
        <p:xfrm>
          <a:off x="3041306" y="1633055"/>
          <a:ext cx="323654" cy="3362960"/>
        </p:xfrm>
        <a:graphic>
          <a:graphicData uri="http://schemas.openxmlformats.org/drawingml/2006/table">
            <a:tbl>
              <a:tblPr/>
              <a:tblGrid>
                <a:gridCol w="323654"/>
              </a:tblGrid>
              <a:tr h="319195">
                <a:tc>
                  <a:txBody>
                    <a:bodyPr/>
                    <a:lstStyle/>
                    <a:p>
                      <a:pPr marL="20319" marR="20319" algn="l" defTabSz="457200">
                        <a:lnSpc>
                          <a:spcPct val="110000"/>
                        </a:lnSpc>
                        <a:spcBef>
                          <a:spcPts val="600"/>
                        </a:spcBef>
                        <a:tabLst>
                          <a:tab pos="457200" algn="l"/>
                        </a:tabLst>
                        <a:defRPr sz="1400" b="1">
                          <a:solidFill>
                            <a:srgbClr val="00A3D7"/>
                          </a:solidFill>
                          <a:uFill>
                            <a:solidFill>
                              <a:srgbClr val="00A3D7"/>
                            </a:solidFill>
                          </a:uFill>
                        </a:defRPr>
                      </a:pPr>
                      <a:endParaRPr/>
                    </a:p>
                  </a:txBody>
                  <a:tcPr marL="50800" marR="50800" marT="50800" marB="50800" horzOverflow="overflow">
                    <a:lnL w="31750">
                      <a:solidFill>
                        <a:srgbClr val="000000"/>
                      </a:solidFill>
                      <a:miter lim="400000"/>
                    </a:lnL>
                    <a:lnR w="31750">
                      <a:solidFill>
                        <a:srgbClr val="000000"/>
                      </a:solidFill>
                      <a:miter lim="400000"/>
                    </a:lnR>
                    <a:lnT w="31750">
                      <a:solidFill>
                        <a:srgbClr val="000000"/>
                      </a:solidFill>
                      <a:miter lim="400000"/>
                    </a:lnT>
                    <a:lnB w="19050">
                      <a:solidFill>
                        <a:srgbClr val="000000"/>
                      </a:solidFill>
                      <a:miter lim="400000"/>
                    </a:lnB>
                    <a:solidFill>
                      <a:srgbClr val="908F8F">
                        <a:alpha val="25000"/>
                      </a:srgbClr>
                    </a:solidFill>
                  </a:tcPr>
                </a:tc>
              </a:tr>
              <a:tr h="319195">
                <a:tc>
                  <a:txBody>
                    <a:bodyPr/>
                    <a:lstStyle/>
                    <a:p>
                      <a:pPr marL="20319" marR="20319" algn="l" defTabSz="457200">
                        <a:lnSpc>
                          <a:spcPct val="110000"/>
                        </a:lnSpc>
                        <a:spcBef>
                          <a:spcPts val="600"/>
                        </a:spcBef>
                        <a:tabLst>
                          <a:tab pos="457200" algn="l"/>
                        </a:tabLst>
                        <a:defRPr sz="1400" b="1">
                          <a:solidFill>
                            <a:srgbClr val="00A3D7"/>
                          </a:solidFill>
                          <a:uFill>
                            <a:solidFill>
                              <a:srgbClr val="00A3D7"/>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solidFill>
                      <a:srgbClr val="E0F8E0"/>
                    </a:solid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dirty="0"/>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no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dirty="0"/>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19050">
                      <a:solidFill>
                        <a:srgbClr val="000000"/>
                      </a:solidFill>
                      <a:miter lim="400000"/>
                    </a:lnB>
                    <a:solidFill>
                      <a:srgbClr val="E3E7FF"/>
                    </a:solidFill>
                  </a:tcPr>
                </a:tc>
              </a:tr>
              <a:tr h="319195">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dirty="0"/>
                    </a:p>
                  </a:txBody>
                  <a:tcPr marL="50800" marR="50800" marT="50800" marB="50800" horzOverflow="overflow">
                    <a:lnL w="31750">
                      <a:solidFill>
                        <a:srgbClr val="000000"/>
                      </a:solidFill>
                      <a:miter lim="400000"/>
                    </a:lnL>
                    <a:lnR w="31750">
                      <a:solidFill>
                        <a:srgbClr val="000000"/>
                      </a:solidFill>
                      <a:miter lim="400000"/>
                    </a:lnR>
                    <a:lnT w="19050">
                      <a:solidFill>
                        <a:srgbClr val="000000"/>
                      </a:solidFill>
                      <a:miter lim="400000"/>
                    </a:lnT>
                    <a:lnB w="31750">
                      <a:solidFill>
                        <a:srgbClr val="000000"/>
                      </a:solidFill>
                      <a:miter lim="400000"/>
                    </a:lnB>
                    <a:noFill/>
                  </a:tcPr>
                </a:tc>
              </a:tr>
            </a:tbl>
          </a:graphicData>
        </a:graphic>
      </p:graphicFrame>
      <p:graphicFrame>
        <p:nvGraphicFramePr>
          <p:cNvPr id="341" name="Table 341"/>
          <p:cNvGraphicFramePr/>
          <p:nvPr/>
        </p:nvGraphicFramePr>
        <p:xfrm>
          <a:off x="4019024" y="1645530"/>
          <a:ext cx="1765032" cy="287034"/>
        </p:xfrm>
        <a:graphic>
          <a:graphicData uri="http://schemas.openxmlformats.org/drawingml/2006/table">
            <a:tbl>
              <a:tblPr/>
              <a:tblGrid>
                <a:gridCol w="294172"/>
                <a:gridCol w="294172"/>
                <a:gridCol w="294172"/>
                <a:gridCol w="294172"/>
                <a:gridCol w="294172"/>
                <a:gridCol w="294172"/>
              </a:tblGrid>
              <a:tr h="287034">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0</a:t>
                      </a: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908F8F"/>
                      </a:solidFill>
                      <a:miter lim="400000"/>
                    </a:lnL>
                    <a:lnR w="25400">
                      <a:solidFill>
                        <a:srgbClr val="908F8F"/>
                      </a:solidFill>
                      <a:miter lim="400000"/>
                    </a:lnR>
                    <a:lnT w="25400">
                      <a:solidFill>
                        <a:srgbClr val="908F8F"/>
                      </a:solidFill>
                      <a:miter lim="400000"/>
                    </a:lnT>
                    <a:lnB w="25400">
                      <a:solidFill>
                        <a:srgbClr val="908F8F"/>
                      </a:solidFill>
                      <a:miter lim="400000"/>
                    </a:lnB>
                    <a:noFill/>
                  </a:tcPr>
                </a:tc>
              </a:tr>
            </a:tbl>
          </a:graphicData>
        </a:graphic>
      </p:graphicFrame>
      <p:sp>
        <p:nvSpPr>
          <p:cNvPr id="342" name="Shape 342"/>
          <p:cNvSpPr/>
          <p:nvPr/>
        </p:nvSpPr>
        <p:spPr>
          <a:xfrm flipH="1">
            <a:off x="5482071" y="1654300"/>
            <a:ext cx="282746" cy="282745"/>
          </a:xfrm>
          <a:prstGeom prst="line">
            <a:avLst/>
          </a:prstGeom>
          <a:ln w="25400">
            <a:solidFill>
              <a:srgbClr val="908F8F"/>
            </a:solidFill>
          </a:ln>
        </p:spPr>
        <p:txBody>
          <a:bodyPr lIns="0" tIns="0" rIns="0" bIns="0"/>
          <a:lstStyle/>
          <a:p>
            <a:pPr defTabSz="228600">
              <a:defRPr sz="1200" b="0">
                <a:latin typeface="+mj-lt"/>
                <a:ea typeface="+mj-ea"/>
                <a:cs typeface="+mj-cs"/>
                <a:sym typeface="Helvetica"/>
              </a:defRPr>
            </a:pPr>
            <a:endParaRPr/>
          </a:p>
        </p:txBody>
      </p:sp>
      <p:graphicFrame>
        <p:nvGraphicFramePr>
          <p:cNvPr id="343" name="Table 343"/>
          <p:cNvGraphicFramePr/>
          <p:nvPr/>
        </p:nvGraphicFramePr>
        <p:xfrm>
          <a:off x="4014964" y="2926691"/>
          <a:ext cx="1757058" cy="287034"/>
        </p:xfrm>
        <a:graphic>
          <a:graphicData uri="http://schemas.openxmlformats.org/drawingml/2006/table">
            <a:tbl>
              <a:tblPr/>
              <a:tblGrid>
                <a:gridCol w="292843"/>
                <a:gridCol w="292843"/>
                <a:gridCol w="292843"/>
                <a:gridCol w="292843"/>
                <a:gridCol w="292843"/>
                <a:gridCol w="292843"/>
              </a:tblGrid>
              <a:tr h="287034">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2</a:t>
                      </a: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solidFill>
                      <a:srgbClr val="E0F8E0"/>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solidFill>
                      <a:srgbClr val="E0F8E0"/>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sp>
        <p:nvSpPr>
          <p:cNvPr id="344" name="Shape 344"/>
          <p:cNvSpPr/>
          <p:nvPr/>
        </p:nvSpPr>
        <p:spPr>
          <a:xfrm flipH="1">
            <a:off x="5475213" y="2922615"/>
            <a:ext cx="295188" cy="295188"/>
          </a:xfrm>
          <a:prstGeom prst="line">
            <a:avLst/>
          </a:prstGeom>
          <a:ln w="25400">
            <a:solidFill>
              <a:schemeClr val="accent6"/>
            </a:solidFill>
          </a:ln>
        </p:spPr>
        <p:txBody>
          <a:bodyPr lIns="0" tIns="0" rIns="0" bIns="0"/>
          <a:lstStyle/>
          <a:p>
            <a:pPr defTabSz="228600">
              <a:defRPr sz="1200" b="0">
                <a:latin typeface="+mj-lt"/>
                <a:ea typeface="+mj-ea"/>
                <a:cs typeface="+mj-cs"/>
                <a:sym typeface="Helvetica"/>
              </a:defRPr>
            </a:pPr>
            <a:endParaRPr/>
          </a:p>
        </p:txBody>
      </p:sp>
      <p:graphicFrame>
        <p:nvGraphicFramePr>
          <p:cNvPr id="345" name="Table 345"/>
          <p:cNvGraphicFramePr/>
          <p:nvPr/>
        </p:nvGraphicFramePr>
        <p:xfrm>
          <a:off x="4016231" y="4195191"/>
          <a:ext cx="1771314" cy="293313"/>
        </p:xfrm>
        <a:graphic>
          <a:graphicData uri="http://schemas.openxmlformats.org/drawingml/2006/table">
            <a:tbl>
              <a:tblPr/>
              <a:tblGrid>
                <a:gridCol w="295219"/>
                <a:gridCol w="295219"/>
                <a:gridCol w="295219"/>
                <a:gridCol w="295219"/>
                <a:gridCol w="295219"/>
                <a:gridCol w="295219"/>
              </a:tblGrid>
              <a:tr h="293313">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6</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solidFill>
                      <a:srgbClr val="00A3D7">
                        <a:alpha val="25000"/>
                      </a:srgbClr>
                    </a:solidFill>
                  </a:tcPr>
                </a:tc>
              </a:tr>
            </a:tbl>
          </a:graphicData>
        </a:graphic>
      </p:graphicFrame>
      <p:graphicFrame>
        <p:nvGraphicFramePr>
          <p:cNvPr id="346" name="Table 346"/>
          <p:cNvGraphicFramePr/>
          <p:nvPr/>
        </p:nvGraphicFramePr>
        <p:xfrm>
          <a:off x="6249749" y="4195191"/>
          <a:ext cx="1771314" cy="293313"/>
        </p:xfrm>
        <a:graphic>
          <a:graphicData uri="http://schemas.openxmlformats.org/drawingml/2006/table">
            <a:tbl>
              <a:tblPr/>
              <a:tblGrid>
                <a:gridCol w="295219"/>
                <a:gridCol w="295219"/>
                <a:gridCol w="295219"/>
                <a:gridCol w="295219"/>
                <a:gridCol w="295219"/>
                <a:gridCol w="295219"/>
              </a:tblGrid>
              <a:tr h="293313">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6</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solidFill>
                      <a:srgbClr val="00A3D7">
                        <a:alpha val="25000"/>
                      </a:srgbClr>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solidFill>
                      <a:srgbClr val="00A3D7">
                        <a:alpha val="25000"/>
                      </a:srgbClr>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aphicFrame>
        <p:nvGraphicFramePr>
          <p:cNvPr id="347" name="Table 347"/>
          <p:cNvGraphicFramePr/>
          <p:nvPr/>
        </p:nvGraphicFramePr>
        <p:xfrm>
          <a:off x="7890299" y="4841494"/>
          <a:ext cx="894261" cy="288586"/>
        </p:xfrm>
        <a:graphic>
          <a:graphicData uri="http://schemas.openxmlformats.org/drawingml/2006/table">
            <a:tbl>
              <a:tblPr/>
              <a:tblGrid>
                <a:gridCol w="298087"/>
                <a:gridCol w="298087"/>
                <a:gridCol w="298087"/>
              </a:tblGrid>
              <a:tr h="288586">
                <a:tc>
                  <a:txBody>
                    <a:bodyPr/>
                    <a:lstStyle/>
                    <a:p>
                      <a:pPr marL="20319" marR="20319" algn="l" defTabSz="457200">
                        <a:lnSpc>
                          <a:spcPct val="110000"/>
                        </a:lnSpc>
                        <a:spcBef>
                          <a:spcPts val="600"/>
                        </a:spcBef>
                        <a:tabLst>
                          <a:tab pos="457200" algn="l"/>
                        </a:tabLst>
                        <a:defRPr sz="1400">
                          <a:uFill>
                            <a:solidFill>
                              <a:srgbClr val="1D3756"/>
                            </a:solidFill>
                          </a:uFill>
                        </a:defRPr>
                      </a:pPr>
                      <a:endParaRPr/>
                    </a:p>
                  </a:txBody>
                  <a:tcPr marL="25400" marR="25400" marT="25400" marB="254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a:uFill>
                            <a:solidFill>
                              <a:srgbClr val="1D3756"/>
                            </a:solidFill>
                          </a:uFill>
                        </a:defRPr>
                      </a:pPr>
                      <a:endParaRPr/>
                    </a:p>
                  </a:txBody>
                  <a:tcPr marL="25400" marR="25400" marT="25400" marB="254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v1</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aphicFrame>
        <p:nvGraphicFramePr>
          <p:cNvPr id="348" name="Table 348"/>
          <p:cNvGraphicFramePr/>
          <p:nvPr/>
        </p:nvGraphicFramePr>
        <p:xfrm>
          <a:off x="5802792" y="2274025"/>
          <a:ext cx="1149616" cy="295008"/>
        </p:xfrm>
        <a:graphic>
          <a:graphicData uri="http://schemas.openxmlformats.org/drawingml/2006/table">
            <a:tbl>
              <a:tblPr/>
              <a:tblGrid>
                <a:gridCol w="287404"/>
                <a:gridCol w="287404"/>
                <a:gridCol w="287404"/>
                <a:gridCol w="287404"/>
              </a:tblGrid>
              <a:tr h="295008">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3</a:t>
                      </a: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7</a:t>
                      </a: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aphicFrame>
        <p:nvGraphicFramePr>
          <p:cNvPr id="349" name="Table 349"/>
          <p:cNvGraphicFramePr/>
          <p:nvPr/>
        </p:nvGraphicFramePr>
        <p:xfrm>
          <a:off x="5446002" y="3612361"/>
          <a:ext cx="872109" cy="288586"/>
        </p:xfrm>
        <a:graphic>
          <a:graphicData uri="http://schemas.openxmlformats.org/drawingml/2006/table">
            <a:tbl>
              <a:tblPr/>
              <a:tblGrid>
                <a:gridCol w="290703"/>
                <a:gridCol w="290703"/>
                <a:gridCol w="290703"/>
              </a:tblGrid>
              <a:tr h="288586">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v2</a:t>
                      </a: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aphicFrame>
        <p:nvGraphicFramePr>
          <p:cNvPr id="350" name="Table 350"/>
          <p:cNvGraphicFramePr/>
          <p:nvPr/>
        </p:nvGraphicFramePr>
        <p:xfrm>
          <a:off x="7478882" y="3358413"/>
          <a:ext cx="1155896" cy="288586"/>
        </p:xfrm>
        <a:graphic>
          <a:graphicData uri="http://schemas.openxmlformats.org/drawingml/2006/table">
            <a:tbl>
              <a:tblPr/>
              <a:tblGrid>
                <a:gridCol w="288974"/>
                <a:gridCol w="288974"/>
                <a:gridCol w="288974"/>
                <a:gridCol w="288974"/>
              </a:tblGrid>
              <a:tr h="288586">
                <a:tc>
                  <a:txBody>
                    <a:bodyPr/>
                    <a:lstStyle/>
                    <a:p>
                      <a:pPr marL="20319" marR="20319" algn="l" defTabSz="457200">
                        <a:lnSpc>
                          <a:spcPct val="110000"/>
                        </a:lnSpc>
                        <a:spcBef>
                          <a:spcPts val="600"/>
                        </a:spcBef>
                        <a:tabLst>
                          <a:tab pos="457200" algn="l"/>
                        </a:tabLst>
                        <a:defRPr sz="1400">
                          <a:uFill>
                            <a:solidFill>
                              <a:srgbClr val="1D3756"/>
                            </a:solidFill>
                          </a:uFill>
                        </a:defRPr>
                      </a:pPr>
                      <a:endParaRPr/>
                    </a:p>
                  </a:txBody>
                  <a:tcPr marL="25400" marR="25400" marT="25400" marB="254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l" defTabSz="457200">
                        <a:lnSpc>
                          <a:spcPct val="110000"/>
                        </a:lnSpc>
                        <a:spcBef>
                          <a:spcPts val="600"/>
                        </a:spcBef>
                        <a:tabLst>
                          <a:tab pos="457200" algn="l"/>
                        </a:tabLst>
                        <a:defRPr sz="1400">
                          <a:uFill>
                            <a:solidFill>
                              <a:srgbClr val="1D3756"/>
                            </a:solidFill>
                          </a:uFill>
                        </a:defRPr>
                      </a:pPr>
                      <a:endParaRPr/>
                    </a:p>
                  </a:txBody>
                  <a:tcPr marL="25400" marR="25400" marT="25400" marB="25400" anchor="b"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2</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4</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sp>
        <p:nvSpPr>
          <p:cNvPr id="351" name="Shape 351"/>
          <p:cNvSpPr/>
          <p:nvPr/>
        </p:nvSpPr>
        <p:spPr>
          <a:xfrm flipH="1">
            <a:off x="3194416" y="3070207"/>
            <a:ext cx="804630" cy="7"/>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352" name="Shape 352"/>
          <p:cNvSpPr/>
          <p:nvPr/>
        </p:nvSpPr>
        <p:spPr>
          <a:xfrm flipH="1">
            <a:off x="3201731" y="4343162"/>
            <a:ext cx="804630" cy="7"/>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53" name="Shape 353"/>
          <p:cNvSpPr/>
          <p:nvPr/>
        </p:nvSpPr>
        <p:spPr>
          <a:xfrm>
            <a:off x="4964910" y="1325950"/>
            <a:ext cx="95930" cy="473934"/>
          </a:xfrm>
          <a:prstGeom prst="line">
            <a:avLst/>
          </a:prstGeom>
          <a:ln w="38100">
            <a:solidFill>
              <a:srgbClr val="BFC0BF"/>
            </a:solidFill>
            <a:headEnd type="stealth"/>
          </a:ln>
        </p:spPr>
        <p:txBody>
          <a:bodyPr lIns="0" tIns="0" rIns="0" bIns="0"/>
          <a:lstStyle/>
          <a:p>
            <a:pPr defTabSz="228600">
              <a:defRPr sz="1200" b="0">
                <a:latin typeface="+mj-lt"/>
                <a:ea typeface="+mj-ea"/>
                <a:cs typeface="+mj-cs"/>
                <a:sym typeface="Helvetica"/>
              </a:defRPr>
            </a:pPr>
            <a:endParaRPr/>
          </a:p>
        </p:txBody>
      </p:sp>
      <p:sp>
        <p:nvSpPr>
          <p:cNvPr id="354" name="Shape 354"/>
          <p:cNvSpPr/>
          <p:nvPr/>
        </p:nvSpPr>
        <p:spPr>
          <a:xfrm flipH="1" flipV="1">
            <a:off x="5311005" y="3070154"/>
            <a:ext cx="126301" cy="529110"/>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355" name="Shape 355"/>
          <p:cNvSpPr/>
          <p:nvPr/>
        </p:nvSpPr>
        <p:spPr>
          <a:xfrm flipH="1">
            <a:off x="5008253" y="2563869"/>
            <a:ext cx="774443" cy="493659"/>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356" name="Shape 356"/>
          <p:cNvSpPr/>
          <p:nvPr/>
        </p:nvSpPr>
        <p:spPr>
          <a:xfrm flipH="1">
            <a:off x="3206170" y="1789046"/>
            <a:ext cx="804629" cy="7"/>
          </a:xfrm>
          <a:prstGeom prst="line">
            <a:avLst/>
          </a:prstGeom>
          <a:ln w="38100">
            <a:solidFill>
              <a:srgbClr val="908F8F"/>
            </a:solidFill>
            <a:headEnd type="stealth"/>
          </a:ln>
        </p:spPr>
        <p:txBody>
          <a:bodyPr lIns="0" tIns="0" rIns="0" bIns="0"/>
          <a:lstStyle/>
          <a:p>
            <a:pPr defTabSz="228600">
              <a:defRPr sz="1200" b="0">
                <a:latin typeface="+mj-lt"/>
                <a:ea typeface="+mj-ea"/>
                <a:cs typeface="+mj-cs"/>
                <a:sym typeface="Helvetica"/>
              </a:defRPr>
            </a:pPr>
            <a:endParaRPr/>
          </a:p>
        </p:txBody>
      </p:sp>
      <p:sp>
        <p:nvSpPr>
          <p:cNvPr id="357" name="Shape 357"/>
          <p:cNvSpPr/>
          <p:nvPr/>
        </p:nvSpPr>
        <p:spPr>
          <a:xfrm flipH="1">
            <a:off x="5327035" y="1279721"/>
            <a:ext cx="237493" cy="524543"/>
          </a:xfrm>
          <a:prstGeom prst="line">
            <a:avLst/>
          </a:prstGeom>
          <a:ln w="38100">
            <a:solidFill>
              <a:srgbClr val="BFC0BF"/>
            </a:solidFill>
            <a:headEnd type="stealth"/>
          </a:ln>
        </p:spPr>
        <p:txBody>
          <a:bodyPr lIns="0" tIns="0" rIns="0" bIns="0"/>
          <a:lstStyle/>
          <a:p>
            <a:pPr defTabSz="228600">
              <a:defRPr sz="1200" b="0">
                <a:latin typeface="+mj-lt"/>
                <a:ea typeface="+mj-ea"/>
                <a:cs typeface="+mj-cs"/>
                <a:sym typeface="Helvetica"/>
              </a:defRPr>
            </a:pPr>
            <a:endParaRPr/>
          </a:p>
        </p:txBody>
      </p:sp>
      <p:sp>
        <p:nvSpPr>
          <p:cNvPr id="358" name="Shape 358"/>
          <p:cNvSpPr/>
          <p:nvPr/>
        </p:nvSpPr>
        <p:spPr>
          <a:xfrm>
            <a:off x="4846442" y="3804189"/>
            <a:ext cx="205047" cy="533273"/>
          </a:xfrm>
          <a:prstGeom prst="line">
            <a:avLst/>
          </a:prstGeom>
          <a:ln w="38100">
            <a:solidFill>
              <a:srgbClr val="BFC0BF"/>
            </a:solidFill>
            <a:headEnd type="stealth"/>
          </a:ln>
        </p:spPr>
        <p:txBody>
          <a:bodyPr lIns="0" tIns="0" rIns="0" bIns="0"/>
          <a:lstStyle/>
          <a:p>
            <a:pPr defTabSz="228600">
              <a:defRPr sz="1200" b="0">
                <a:latin typeface="+mj-lt"/>
                <a:ea typeface="+mj-ea"/>
                <a:cs typeface="+mj-cs"/>
                <a:sym typeface="Helvetica"/>
              </a:defRPr>
            </a:pPr>
            <a:endParaRPr/>
          </a:p>
        </p:txBody>
      </p:sp>
      <p:sp>
        <p:nvSpPr>
          <p:cNvPr id="359" name="Shape 359"/>
          <p:cNvSpPr/>
          <p:nvPr/>
        </p:nvSpPr>
        <p:spPr>
          <a:xfrm flipH="1" flipV="1">
            <a:off x="5299656" y="4351355"/>
            <a:ext cx="115876" cy="502208"/>
          </a:xfrm>
          <a:prstGeom prst="line">
            <a:avLst/>
          </a:prstGeom>
          <a:ln w="38100">
            <a:solidFill>
              <a:srgbClr val="BFC0BF"/>
            </a:solidFill>
            <a:headEnd type="stealth"/>
          </a:ln>
        </p:spPr>
        <p:txBody>
          <a:bodyPr lIns="0" tIns="0" rIns="0" bIns="0"/>
          <a:lstStyle/>
          <a:p>
            <a:pPr defTabSz="228600">
              <a:defRPr sz="1200" b="0">
                <a:latin typeface="+mj-lt"/>
                <a:ea typeface="+mj-ea"/>
                <a:cs typeface="+mj-cs"/>
                <a:sym typeface="Helvetica"/>
              </a:defRPr>
            </a:pPr>
            <a:endParaRPr/>
          </a:p>
        </p:txBody>
      </p:sp>
      <p:sp>
        <p:nvSpPr>
          <p:cNvPr id="360" name="Shape 360"/>
          <p:cNvSpPr/>
          <p:nvPr/>
        </p:nvSpPr>
        <p:spPr>
          <a:xfrm flipH="1">
            <a:off x="5580621" y="4343163"/>
            <a:ext cx="655764" cy="2"/>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61" name="Shape 361"/>
          <p:cNvSpPr/>
          <p:nvPr/>
        </p:nvSpPr>
        <p:spPr>
          <a:xfrm flipH="1">
            <a:off x="7267382" y="3657449"/>
            <a:ext cx="238044" cy="679589"/>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62" name="Shape 362"/>
          <p:cNvSpPr/>
          <p:nvPr/>
        </p:nvSpPr>
        <p:spPr>
          <a:xfrm flipH="1" flipV="1">
            <a:off x="7558645" y="4339924"/>
            <a:ext cx="309209" cy="484036"/>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63" name="Shape 363"/>
          <p:cNvSpPr/>
          <p:nvPr/>
        </p:nvSpPr>
        <p:spPr>
          <a:xfrm>
            <a:off x="2006766" y="3047348"/>
            <a:ext cx="1007079" cy="11079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929" y="0"/>
                </a:lnTo>
                <a:lnTo>
                  <a:pt x="21600" y="0"/>
                </a:lnTo>
              </a:path>
            </a:pathLst>
          </a:custGeom>
          <a:ln w="25400">
            <a:solidFill>
              <a:schemeClr val="accent6"/>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364" name="Shape 364"/>
          <p:cNvSpPr/>
          <p:nvPr/>
        </p:nvSpPr>
        <p:spPr>
          <a:xfrm rot="10800000" flipH="1">
            <a:off x="2006765" y="3025018"/>
            <a:ext cx="1007504" cy="13107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929" y="0"/>
                </a:lnTo>
                <a:lnTo>
                  <a:pt x="21600" y="0"/>
                </a:lnTo>
              </a:path>
            </a:pathLst>
          </a:custGeom>
          <a:ln w="25400">
            <a:solidFill>
              <a:srgbClr val="0000FF"/>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365" name="Shape 365"/>
          <p:cNvSpPr/>
          <p:nvPr/>
        </p:nvSpPr>
        <p:spPr>
          <a:xfrm flipH="1">
            <a:off x="7729597" y="4183709"/>
            <a:ext cx="295188" cy="295187"/>
          </a:xfrm>
          <a:prstGeom prst="line">
            <a:avLst/>
          </a:prstGeom>
          <a:ln w="25400">
            <a:solidFill>
              <a:srgbClr val="0000FF"/>
            </a:solidFill>
          </a:ln>
        </p:spPr>
        <p:txBody>
          <a:bodyPr lIns="0" tIns="0" rIns="0" bIns="0"/>
          <a:lstStyle/>
          <a:p>
            <a:pPr defTabSz="228600">
              <a:defRPr sz="1200" b="0">
                <a:latin typeface="+mj-lt"/>
                <a:ea typeface="+mj-ea"/>
                <a:cs typeface="+mj-cs"/>
                <a:sym typeface="Helvetica"/>
              </a:defRPr>
            </a:pPr>
            <a:endParaRPr/>
          </a:p>
        </p:txBody>
      </p:sp>
      <p:grpSp>
        <p:nvGrpSpPr>
          <p:cNvPr id="376" name="Group 376"/>
          <p:cNvGrpSpPr/>
          <p:nvPr/>
        </p:nvGrpSpPr>
        <p:grpSpPr>
          <a:xfrm>
            <a:off x="508830" y="4153575"/>
            <a:ext cx="751337" cy="370669"/>
            <a:chOff x="65449" y="70389"/>
            <a:chExt cx="751336" cy="370668"/>
          </a:xfrm>
        </p:grpSpPr>
        <p:sp>
          <p:nvSpPr>
            <p:cNvPr id="366" name="Shape 366"/>
            <p:cNvSpPr/>
            <p:nvPr/>
          </p:nvSpPr>
          <p:spPr>
            <a:xfrm flipH="1">
              <a:off x="65449" y="75996"/>
              <a:ext cx="259765" cy="249212"/>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7" name="Shape 367"/>
            <p:cNvSpPr/>
            <p:nvPr/>
          </p:nvSpPr>
          <p:spPr>
            <a:xfrm flipH="1">
              <a:off x="73766" y="71800"/>
              <a:ext cx="365924" cy="367343"/>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8" name="Shape 368"/>
            <p:cNvSpPr/>
            <p:nvPr/>
          </p:nvSpPr>
          <p:spPr>
            <a:xfrm flipH="1">
              <a:off x="73433" y="70389"/>
              <a:ext cx="124032" cy="124544"/>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9" name="Shape 369"/>
            <p:cNvSpPr/>
            <p:nvPr/>
          </p:nvSpPr>
          <p:spPr>
            <a:xfrm flipH="1">
              <a:off x="195558" y="185605"/>
              <a:ext cx="252613" cy="253561"/>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0" name="Shape 370"/>
            <p:cNvSpPr/>
            <p:nvPr/>
          </p:nvSpPr>
          <p:spPr>
            <a:xfrm flipH="1">
              <a:off x="317352" y="307840"/>
              <a:ext cx="130857" cy="131348"/>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1" name="Shape 371"/>
            <p:cNvSpPr/>
            <p:nvPr/>
          </p:nvSpPr>
          <p:spPr>
            <a:xfrm flipH="1" flipV="1">
              <a:off x="578862" y="85327"/>
              <a:ext cx="230509" cy="231324"/>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2" name="Shape 372"/>
            <p:cNvSpPr/>
            <p:nvPr/>
          </p:nvSpPr>
          <p:spPr>
            <a:xfrm flipH="1" flipV="1">
              <a:off x="448993" y="73166"/>
              <a:ext cx="366474" cy="367892"/>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3" name="Shape 373"/>
            <p:cNvSpPr/>
            <p:nvPr/>
          </p:nvSpPr>
          <p:spPr>
            <a:xfrm flipH="1" flipV="1">
              <a:off x="692556" y="73096"/>
              <a:ext cx="124230" cy="124742"/>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4" name="Shape 374"/>
            <p:cNvSpPr/>
            <p:nvPr/>
          </p:nvSpPr>
          <p:spPr>
            <a:xfrm flipH="1" flipV="1">
              <a:off x="436316" y="182763"/>
              <a:ext cx="252981" cy="253927"/>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5" name="Shape 375"/>
            <p:cNvSpPr/>
            <p:nvPr/>
          </p:nvSpPr>
          <p:spPr>
            <a:xfrm flipH="1" flipV="1">
              <a:off x="436338" y="305057"/>
              <a:ext cx="131048" cy="131538"/>
            </a:xfrm>
            <a:prstGeom prst="line">
              <a:avLst/>
            </a:prstGeom>
            <a:noFill/>
            <a:ln w="1905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387" name="Group 387"/>
          <p:cNvGrpSpPr/>
          <p:nvPr/>
        </p:nvGrpSpPr>
        <p:grpSpPr>
          <a:xfrm>
            <a:off x="4006891" y="4192616"/>
            <a:ext cx="600480" cy="296245"/>
            <a:chOff x="52307" y="56256"/>
            <a:chExt cx="600478" cy="296243"/>
          </a:xfrm>
        </p:grpSpPr>
        <p:sp>
          <p:nvSpPr>
            <p:cNvPr id="377" name="Shape 377"/>
            <p:cNvSpPr/>
            <p:nvPr/>
          </p:nvSpPr>
          <p:spPr>
            <a:xfrm flipH="1">
              <a:off x="52307" y="60737"/>
              <a:ext cx="207609" cy="19917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8" name="Shape 378"/>
            <p:cNvSpPr/>
            <p:nvPr/>
          </p:nvSpPr>
          <p:spPr>
            <a:xfrm flipH="1">
              <a:off x="58955" y="57384"/>
              <a:ext cx="292451" cy="2935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79" name="Shape 379"/>
            <p:cNvSpPr/>
            <p:nvPr/>
          </p:nvSpPr>
          <p:spPr>
            <a:xfrm flipH="1">
              <a:off x="58689" y="56256"/>
              <a:ext cx="99127" cy="9953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0" name="Shape 380"/>
            <p:cNvSpPr/>
            <p:nvPr/>
          </p:nvSpPr>
          <p:spPr>
            <a:xfrm flipH="1">
              <a:off x="156292" y="148338"/>
              <a:ext cx="201893" cy="2026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1" name="Shape 381"/>
            <p:cNvSpPr/>
            <p:nvPr/>
          </p:nvSpPr>
          <p:spPr>
            <a:xfrm flipH="1">
              <a:off x="253632" y="246030"/>
              <a:ext cx="104583" cy="10497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2" name="Shape 382"/>
            <p:cNvSpPr/>
            <p:nvPr/>
          </p:nvSpPr>
          <p:spPr>
            <a:xfrm flipH="1" flipV="1">
              <a:off x="462634" y="68195"/>
              <a:ext cx="184227" cy="18487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3" name="Shape 383"/>
            <p:cNvSpPr/>
            <p:nvPr/>
          </p:nvSpPr>
          <p:spPr>
            <a:xfrm flipH="1" flipV="1">
              <a:off x="358842" y="58475"/>
              <a:ext cx="292891" cy="2940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4" name="Shape 384"/>
            <p:cNvSpPr/>
            <p:nvPr/>
          </p:nvSpPr>
          <p:spPr>
            <a:xfrm flipH="1" flipV="1">
              <a:off x="553501" y="58419"/>
              <a:ext cx="99286" cy="9969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5" name="Shape 385"/>
            <p:cNvSpPr/>
            <p:nvPr/>
          </p:nvSpPr>
          <p:spPr>
            <a:xfrm flipH="1" flipV="1">
              <a:off x="348710" y="146067"/>
              <a:ext cx="202187" cy="202942"/>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6" name="Shape 386"/>
            <p:cNvSpPr/>
            <p:nvPr/>
          </p:nvSpPr>
          <p:spPr>
            <a:xfrm flipH="1" flipV="1">
              <a:off x="348728" y="243806"/>
              <a:ext cx="104736" cy="10512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398" name="Group 398"/>
          <p:cNvGrpSpPr/>
          <p:nvPr/>
        </p:nvGrpSpPr>
        <p:grpSpPr>
          <a:xfrm>
            <a:off x="6239709" y="4192616"/>
            <a:ext cx="600480" cy="296245"/>
            <a:chOff x="52307" y="56256"/>
            <a:chExt cx="600478" cy="296243"/>
          </a:xfrm>
        </p:grpSpPr>
        <p:sp>
          <p:nvSpPr>
            <p:cNvPr id="388" name="Shape 388"/>
            <p:cNvSpPr/>
            <p:nvPr/>
          </p:nvSpPr>
          <p:spPr>
            <a:xfrm flipH="1">
              <a:off x="52307" y="60737"/>
              <a:ext cx="207609" cy="19917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9" name="Shape 389"/>
            <p:cNvSpPr/>
            <p:nvPr/>
          </p:nvSpPr>
          <p:spPr>
            <a:xfrm flipH="1">
              <a:off x="58955" y="57384"/>
              <a:ext cx="292451" cy="2935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0" name="Shape 390"/>
            <p:cNvSpPr/>
            <p:nvPr/>
          </p:nvSpPr>
          <p:spPr>
            <a:xfrm flipH="1">
              <a:off x="58689" y="56256"/>
              <a:ext cx="99127" cy="9953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1" name="Shape 391"/>
            <p:cNvSpPr/>
            <p:nvPr/>
          </p:nvSpPr>
          <p:spPr>
            <a:xfrm flipH="1">
              <a:off x="156292" y="148338"/>
              <a:ext cx="201893" cy="2026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2" name="Shape 392"/>
            <p:cNvSpPr/>
            <p:nvPr/>
          </p:nvSpPr>
          <p:spPr>
            <a:xfrm flipH="1">
              <a:off x="253632" y="246030"/>
              <a:ext cx="104583" cy="10497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3" name="Shape 393"/>
            <p:cNvSpPr/>
            <p:nvPr/>
          </p:nvSpPr>
          <p:spPr>
            <a:xfrm flipH="1" flipV="1">
              <a:off x="462634" y="68195"/>
              <a:ext cx="184227" cy="18487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4" name="Shape 394"/>
            <p:cNvSpPr/>
            <p:nvPr/>
          </p:nvSpPr>
          <p:spPr>
            <a:xfrm flipH="1" flipV="1">
              <a:off x="358842" y="58475"/>
              <a:ext cx="292891" cy="2940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5" name="Shape 395"/>
            <p:cNvSpPr/>
            <p:nvPr/>
          </p:nvSpPr>
          <p:spPr>
            <a:xfrm flipH="1" flipV="1">
              <a:off x="553501" y="58419"/>
              <a:ext cx="99286" cy="9969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6" name="Shape 396"/>
            <p:cNvSpPr/>
            <p:nvPr/>
          </p:nvSpPr>
          <p:spPr>
            <a:xfrm flipH="1" flipV="1">
              <a:off x="348710" y="146067"/>
              <a:ext cx="202187" cy="202942"/>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7" name="Shape 397"/>
            <p:cNvSpPr/>
            <p:nvPr/>
          </p:nvSpPr>
          <p:spPr>
            <a:xfrm flipH="1" flipV="1">
              <a:off x="348728" y="243806"/>
              <a:ext cx="104736" cy="10512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09" name="Group 409"/>
          <p:cNvGrpSpPr/>
          <p:nvPr/>
        </p:nvGrpSpPr>
        <p:grpSpPr>
          <a:xfrm>
            <a:off x="7470234" y="3353476"/>
            <a:ext cx="599426" cy="296244"/>
            <a:chOff x="52307" y="56256"/>
            <a:chExt cx="599425" cy="296243"/>
          </a:xfrm>
        </p:grpSpPr>
        <p:sp>
          <p:nvSpPr>
            <p:cNvPr id="399" name="Shape 399"/>
            <p:cNvSpPr/>
            <p:nvPr/>
          </p:nvSpPr>
          <p:spPr>
            <a:xfrm flipH="1">
              <a:off x="52307" y="60737"/>
              <a:ext cx="207609" cy="19917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0" name="Shape 400"/>
            <p:cNvSpPr/>
            <p:nvPr/>
          </p:nvSpPr>
          <p:spPr>
            <a:xfrm flipH="1">
              <a:off x="58955" y="57384"/>
              <a:ext cx="292451" cy="2935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1" name="Shape 401"/>
            <p:cNvSpPr/>
            <p:nvPr/>
          </p:nvSpPr>
          <p:spPr>
            <a:xfrm flipH="1">
              <a:off x="58689" y="56256"/>
              <a:ext cx="99127" cy="9953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2" name="Shape 402"/>
            <p:cNvSpPr/>
            <p:nvPr/>
          </p:nvSpPr>
          <p:spPr>
            <a:xfrm flipH="1">
              <a:off x="156292" y="148338"/>
              <a:ext cx="201893" cy="2026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3" name="Shape 403"/>
            <p:cNvSpPr/>
            <p:nvPr/>
          </p:nvSpPr>
          <p:spPr>
            <a:xfrm flipH="1">
              <a:off x="253632" y="246030"/>
              <a:ext cx="104583" cy="10497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4" name="Shape 404"/>
            <p:cNvSpPr/>
            <p:nvPr/>
          </p:nvSpPr>
          <p:spPr>
            <a:xfrm flipH="1" flipV="1">
              <a:off x="462634" y="68195"/>
              <a:ext cx="184227" cy="18487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5" name="Shape 405"/>
            <p:cNvSpPr/>
            <p:nvPr/>
          </p:nvSpPr>
          <p:spPr>
            <a:xfrm flipH="1" flipV="1">
              <a:off x="358842" y="58475"/>
              <a:ext cx="292891" cy="2940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6" name="Shape 406"/>
            <p:cNvSpPr/>
            <p:nvPr/>
          </p:nvSpPr>
          <p:spPr>
            <a:xfrm flipH="1" flipV="1">
              <a:off x="553501" y="58419"/>
              <a:ext cx="86586" cy="8699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7" name="Shape 407"/>
            <p:cNvSpPr/>
            <p:nvPr/>
          </p:nvSpPr>
          <p:spPr>
            <a:xfrm flipH="1" flipV="1">
              <a:off x="348710" y="146067"/>
              <a:ext cx="202187" cy="202942"/>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8" name="Shape 408"/>
            <p:cNvSpPr/>
            <p:nvPr/>
          </p:nvSpPr>
          <p:spPr>
            <a:xfrm flipH="1" flipV="1">
              <a:off x="348728" y="243806"/>
              <a:ext cx="104736" cy="10512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20" name="Group 420"/>
          <p:cNvGrpSpPr/>
          <p:nvPr/>
        </p:nvGrpSpPr>
        <p:grpSpPr>
          <a:xfrm>
            <a:off x="7885996" y="4836557"/>
            <a:ext cx="600480" cy="296244"/>
            <a:chOff x="52307" y="56256"/>
            <a:chExt cx="600478" cy="296243"/>
          </a:xfrm>
        </p:grpSpPr>
        <p:sp>
          <p:nvSpPr>
            <p:cNvPr id="410" name="Shape 410"/>
            <p:cNvSpPr/>
            <p:nvPr/>
          </p:nvSpPr>
          <p:spPr>
            <a:xfrm flipH="1">
              <a:off x="52307" y="60737"/>
              <a:ext cx="207609" cy="19917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1" name="Shape 411"/>
            <p:cNvSpPr/>
            <p:nvPr/>
          </p:nvSpPr>
          <p:spPr>
            <a:xfrm flipH="1">
              <a:off x="58955" y="57384"/>
              <a:ext cx="292451" cy="2935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2" name="Shape 412"/>
            <p:cNvSpPr/>
            <p:nvPr/>
          </p:nvSpPr>
          <p:spPr>
            <a:xfrm flipH="1">
              <a:off x="58689" y="56256"/>
              <a:ext cx="99127" cy="9953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3" name="Shape 413"/>
            <p:cNvSpPr/>
            <p:nvPr/>
          </p:nvSpPr>
          <p:spPr>
            <a:xfrm flipH="1">
              <a:off x="156292" y="148338"/>
              <a:ext cx="201893" cy="2026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4" name="Shape 414"/>
            <p:cNvSpPr/>
            <p:nvPr/>
          </p:nvSpPr>
          <p:spPr>
            <a:xfrm flipH="1">
              <a:off x="253632" y="246030"/>
              <a:ext cx="104583" cy="10497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5" name="Shape 415"/>
            <p:cNvSpPr/>
            <p:nvPr/>
          </p:nvSpPr>
          <p:spPr>
            <a:xfrm flipH="1" flipV="1">
              <a:off x="462634" y="68195"/>
              <a:ext cx="184227" cy="18487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6" name="Shape 416"/>
            <p:cNvSpPr/>
            <p:nvPr/>
          </p:nvSpPr>
          <p:spPr>
            <a:xfrm flipH="1" flipV="1">
              <a:off x="358842" y="58475"/>
              <a:ext cx="292891" cy="2940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7" name="Shape 417"/>
            <p:cNvSpPr/>
            <p:nvPr/>
          </p:nvSpPr>
          <p:spPr>
            <a:xfrm flipH="1" flipV="1">
              <a:off x="553501" y="58419"/>
              <a:ext cx="99286" cy="9969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8" name="Shape 418"/>
            <p:cNvSpPr/>
            <p:nvPr/>
          </p:nvSpPr>
          <p:spPr>
            <a:xfrm flipH="1" flipV="1">
              <a:off x="348710" y="146067"/>
              <a:ext cx="202187" cy="202942"/>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9" name="Shape 419"/>
            <p:cNvSpPr/>
            <p:nvPr/>
          </p:nvSpPr>
          <p:spPr>
            <a:xfrm flipH="1" flipV="1">
              <a:off x="348728" y="243806"/>
              <a:ext cx="104736" cy="10512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31" name="Group 431"/>
          <p:cNvGrpSpPr/>
          <p:nvPr/>
        </p:nvGrpSpPr>
        <p:grpSpPr>
          <a:xfrm>
            <a:off x="4006891" y="1639816"/>
            <a:ext cx="600480" cy="296245"/>
            <a:chOff x="52307" y="56256"/>
            <a:chExt cx="600478" cy="296243"/>
          </a:xfrm>
        </p:grpSpPr>
        <p:sp>
          <p:nvSpPr>
            <p:cNvPr id="421" name="Shape 421"/>
            <p:cNvSpPr/>
            <p:nvPr/>
          </p:nvSpPr>
          <p:spPr>
            <a:xfrm flipH="1">
              <a:off x="52307" y="60737"/>
              <a:ext cx="207609" cy="19917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2" name="Shape 422"/>
            <p:cNvSpPr/>
            <p:nvPr/>
          </p:nvSpPr>
          <p:spPr>
            <a:xfrm flipH="1">
              <a:off x="58955" y="57384"/>
              <a:ext cx="292451" cy="29358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3" name="Shape 423"/>
            <p:cNvSpPr/>
            <p:nvPr/>
          </p:nvSpPr>
          <p:spPr>
            <a:xfrm flipH="1">
              <a:off x="58689" y="56256"/>
              <a:ext cx="99127" cy="995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4" name="Shape 424"/>
            <p:cNvSpPr/>
            <p:nvPr/>
          </p:nvSpPr>
          <p:spPr>
            <a:xfrm flipH="1">
              <a:off x="156292" y="148338"/>
              <a:ext cx="201893" cy="20265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5" name="Shape 425"/>
            <p:cNvSpPr/>
            <p:nvPr/>
          </p:nvSpPr>
          <p:spPr>
            <a:xfrm flipH="1">
              <a:off x="253632" y="246030"/>
              <a:ext cx="104583" cy="1049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6" name="Shape 426"/>
            <p:cNvSpPr/>
            <p:nvPr/>
          </p:nvSpPr>
          <p:spPr>
            <a:xfrm flipH="1" flipV="1">
              <a:off x="462634" y="68195"/>
              <a:ext cx="184227" cy="184877"/>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7" name="Shape 427"/>
            <p:cNvSpPr/>
            <p:nvPr/>
          </p:nvSpPr>
          <p:spPr>
            <a:xfrm flipH="1" flipV="1">
              <a:off x="358842" y="58475"/>
              <a:ext cx="292891" cy="29402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8" name="Shape 428"/>
            <p:cNvSpPr/>
            <p:nvPr/>
          </p:nvSpPr>
          <p:spPr>
            <a:xfrm flipH="1" flipV="1">
              <a:off x="553501" y="58419"/>
              <a:ext cx="99286" cy="9969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9" name="Shape 429"/>
            <p:cNvSpPr/>
            <p:nvPr/>
          </p:nvSpPr>
          <p:spPr>
            <a:xfrm flipH="1" flipV="1">
              <a:off x="348710" y="146067"/>
              <a:ext cx="202187" cy="202942"/>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0" name="Shape 430"/>
            <p:cNvSpPr/>
            <p:nvPr/>
          </p:nvSpPr>
          <p:spPr>
            <a:xfrm flipH="1" flipV="1">
              <a:off x="348728" y="243806"/>
              <a:ext cx="104736" cy="10512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42" name="Group 442"/>
          <p:cNvGrpSpPr/>
          <p:nvPr/>
        </p:nvGrpSpPr>
        <p:grpSpPr>
          <a:xfrm>
            <a:off x="4012872" y="2920977"/>
            <a:ext cx="599426" cy="296244"/>
            <a:chOff x="52307" y="56256"/>
            <a:chExt cx="599425" cy="296243"/>
          </a:xfrm>
        </p:grpSpPr>
        <p:sp>
          <p:nvSpPr>
            <p:cNvPr id="432" name="Shape 432"/>
            <p:cNvSpPr/>
            <p:nvPr/>
          </p:nvSpPr>
          <p:spPr>
            <a:xfrm flipH="1">
              <a:off x="52307" y="60737"/>
              <a:ext cx="207609" cy="1991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3" name="Shape 433"/>
            <p:cNvSpPr/>
            <p:nvPr/>
          </p:nvSpPr>
          <p:spPr>
            <a:xfrm flipH="1">
              <a:off x="58955" y="57384"/>
              <a:ext cx="292451" cy="2935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4" name="Shape 434"/>
            <p:cNvSpPr/>
            <p:nvPr/>
          </p:nvSpPr>
          <p:spPr>
            <a:xfrm flipH="1">
              <a:off x="58689" y="56256"/>
              <a:ext cx="99127" cy="9953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5" name="Shape 435"/>
            <p:cNvSpPr/>
            <p:nvPr/>
          </p:nvSpPr>
          <p:spPr>
            <a:xfrm flipH="1">
              <a:off x="156292" y="148338"/>
              <a:ext cx="201893" cy="20265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6" name="Shape 436"/>
            <p:cNvSpPr/>
            <p:nvPr/>
          </p:nvSpPr>
          <p:spPr>
            <a:xfrm flipH="1">
              <a:off x="253632" y="246030"/>
              <a:ext cx="104583" cy="10497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7" name="Shape 437"/>
            <p:cNvSpPr/>
            <p:nvPr/>
          </p:nvSpPr>
          <p:spPr>
            <a:xfrm flipH="1" flipV="1">
              <a:off x="462634" y="68195"/>
              <a:ext cx="184227" cy="18487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8" name="Shape 438"/>
            <p:cNvSpPr/>
            <p:nvPr/>
          </p:nvSpPr>
          <p:spPr>
            <a:xfrm flipH="1" flipV="1">
              <a:off x="358842" y="58475"/>
              <a:ext cx="292891" cy="29402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9" name="Shape 439"/>
            <p:cNvSpPr/>
            <p:nvPr/>
          </p:nvSpPr>
          <p:spPr>
            <a:xfrm flipH="1" flipV="1">
              <a:off x="540801" y="58419"/>
              <a:ext cx="99286" cy="9969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0" name="Shape 440"/>
            <p:cNvSpPr/>
            <p:nvPr/>
          </p:nvSpPr>
          <p:spPr>
            <a:xfrm flipH="1" flipV="1">
              <a:off x="348710" y="146067"/>
              <a:ext cx="202187" cy="202942"/>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1" name="Shape 441"/>
            <p:cNvSpPr/>
            <p:nvPr/>
          </p:nvSpPr>
          <p:spPr>
            <a:xfrm flipH="1" flipV="1">
              <a:off x="348728" y="243806"/>
              <a:ext cx="104736" cy="10512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53" name="Group 453"/>
          <p:cNvGrpSpPr/>
          <p:nvPr/>
        </p:nvGrpSpPr>
        <p:grpSpPr>
          <a:xfrm>
            <a:off x="5790877" y="2272298"/>
            <a:ext cx="599426" cy="296244"/>
            <a:chOff x="52307" y="56256"/>
            <a:chExt cx="599425" cy="296243"/>
          </a:xfrm>
        </p:grpSpPr>
        <p:sp>
          <p:nvSpPr>
            <p:cNvPr id="443" name="Shape 443"/>
            <p:cNvSpPr/>
            <p:nvPr/>
          </p:nvSpPr>
          <p:spPr>
            <a:xfrm flipH="1">
              <a:off x="52307" y="60737"/>
              <a:ext cx="207609" cy="1991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4" name="Shape 444"/>
            <p:cNvSpPr/>
            <p:nvPr/>
          </p:nvSpPr>
          <p:spPr>
            <a:xfrm flipH="1">
              <a:off x="58955" y="57384"/>
              <a:ext cx="292451" cy="2935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5" name="Shape 445"/>
            <p:cNvSpPr/>
            <p:nvPr/>
          </p:nvSpPr>
          <p:spPr>
            <a:xfrm flipH="1">
              <a:off x="58689" y="56256"/>
              <a:ext cx="99127" cy="9953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6" name="Shape 446"/>
            <p:cNvSpPr/>
            <p:nvPr/>
          </p:nvSpPr>
          <p:spPr>
            <a:xfrm flipH="1">
              <a:off x="156292" y="148338"/>
              <a:ext cx="201893" cy="20265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7" name="Shape 447"/>
            <p:cNvSpPr/>
            <p:nvPr/>
          </p:nvSpPr>
          <p:spPr>
            <a:xfrm flipH="1">
              <a:off x="253632" y="246030"/>
              <a:ext cx="104583" cy="10497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8" name="Shape 448"/>
            <p:cNvSpPr/>
            <p:nvPr/>
          </p:nvSpPr>
          <p:spPr>
            <a:xfrm flipH="1" flipV="1">
              <a:off x="462634" y="68195"/>
              <a:ext cx="184227" cy="18487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9" name="Shape 449"/>
            <p:cNvSpPr/>
            <p:nvPr/>
          </p:nvSpPr>
          <p:spPr>
            <a:xfrm flipH="1" flipV="1">
              <a:off x="358842" y="58475"/>
              <a:ext cx="292891" cy="29402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0" name="Shape 450"/>
            <p:cNvSpPr/>
            <p:nvPr/>
          </p:nvSpPr>
          <p:spPr>
            <a:xfrm flipH="1" flipV="1">
              <a:off x="540801" y="58419"/>
              <a:ext cx="99286" cy="9969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1" name="Shape 451"/>
            <p:cNvSpPr/>
            <p:nvPr/>
          </p:nvSpPr>
          <p:spPr>
            <a:xfrm flipH="1" flipV="1">
              <a:off x="348710" y="146067"/>
              <a:ext cx="202187" cy="202942"/>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2" name="Shape 452"/>
            <p:cNvSpPr/>
            <p:nvPr/>
          </p:nvSpPr>
          <p:spPr>
            <a:xfrm flipH="1" flipV="1">
              <a:off x="348728" y="243806"/>
              <a:ext cx="104736" cy="10512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464" name="Group 464"/>
          <p:cNvGrpSpPr/>
          <p:nvPr/>
        </p:nvGrpSpPr>
        <p:grpSpPr>
          <a:xfrm>
            <a:off x="5438784" y="3606353"/>
            <a:ext cx="599426" cy="296245"/>
            <a:chOff x="52307" y="56256"/>
            <a:chExt cx="599425" cy="296243"/>
          </a:xfrm>
        </p:grpSpPr>
        <p:sp>
          <p:nvSpPr>
            <p:cNvPr id="454" name="Shape 454"/>
            <p:cNvSpPr/>
            <p:nvPr/>
          </p:nvSpPr>
          <p:spPr>
            <a:xfrm flipH="1">
              <a:off x="52307" y="60737"/>
              <a:ext cx="207609" cy="1991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5" name="Shape 455"/>
            <p:cNvSpPr/>
            <p:nvPr/>
          </p:nvSpPr>
          <p:spPr>
            <a:xfrm flipH="1">
              <a:off x="58955" y="57384"/>
              <a:ext cx="292451" cy="2935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6" name="Shape 456"/>
            <p:cNvSpPr/>
            <p:nvPr/>
          </p:nvSpPr>
          <p:spPr>
            <a:xfrm flipH="1">
              <a:off x="58689" y="56256"/>
              <a:ext cx="99127" cy="9953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7" name="Shape 457"/>
            <p:cNvSpPr/>
            <p:nvPr/>
          </p:nvSpPr>
          <p:spPr>
            <a:xfrm flipH="1">
              <a:off x="156292" y="148338"/>
              <a:ext cx="201893" cy="20265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8" name="Shape 458"/>
            <p:cNvSpPr/>
            <p:nvPr/>
          </p:nvSpPr>
          <p:spPr>
            <a:xfrm flipH="1">
              <a:off x="253632" y="246030"/>
              <a:ext cx="104583" cy="10497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9" name="Shape 459"/>
            <p:cNvSpPr/>
            <p:nvPr/>
          </p:nvSpPr>
          <p:spPr>
            <a:xfrm flipH="1" flipV="1">
              <a:off x="462634" y="68195"/>
              <a:ext cx="184227" cy="18487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0" name="Shape 460"/>
            <p:cNvSpPr/>
            <p:nvPr/>
          </p:nvSpPr>
          <p:spPr>
            <a:xfrm flipH="1" flipV="1">
              <a:off x="358842" y="58475"/>
              <a:ext cx="292891" cy="29402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1" name="Shape 461"/>
            <p:cNvSpPr/>
            <p:nvPr/>
          </p:nvSpPr>
          <p:spPr>
            <a:xfrm flipH="1" flipV="1">
              <a:off x="540801" y="58419"/>
              <a:ext cx="99286" cy="9969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2" name="Shape 462"/>
            <p:cNvSpPr/>
            <p:nvPr/>
          </p:nvSpPr>
          <p:spPr>
            <a:xfrm flipH="1" flipV="1">
              <a:off x="348710" y="146067"/>
              <a:ext cx="202187" cy="202942"/>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3" name="Shape 463"/>
            <p:cNvSpPr/>
            <p:nvPr/>
          </p:nvSpPr>
          <p:spPr>
            <a:xfrm flipH="1" flipV="1">
              <a:off x="348728" y="243806"/>
              <a:ext cx="104736" cy="10512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Tree>
    <p:extLst>
      <p:ext uri="{BB962C8B-B14F-4D97-AF65-F5344CB8AC3E}">
        <p14:creationId xmlns:p14="http://schemas.microsoft.com/office/powerpoint/2010/main" val="22188615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 word</a:t>
            </a:r>
            <a:endParaRPr lang="en-US" dirty="0"/>
          </a:p>
        </p:txBody>
      </p:sp>
      <p:sp>
        <p:nvSpPr>
          <p:cNvPr id="4" name="Shape 516"/>
          <p:cNvSpPr>
            <a:spLocks noGrp="1"/>
          </p:cNvSpPr>
          <p:nvPr>
            <p:ph idx="1"/>
          </p:nvPr>
        </p:nvSpPr>
        <p:spPr>
          <a:prstGeom prst="rect">
            <a:avLst/>
          </a:prstGeom>
        </p:spPr>
        <p:txBody>
          <a:bodyPr/>
          <a:lstStyle/>
          <a:p>
            <a:r>
              <a:rPr dirty="0"/>
              <a:t>Mark word is used:</a:t>
            </a:r>
          </a:p>
          <a:p>
            <a:pPr lvl="2"/>
            <a:r>
              <a:rPr dirty="0"/>
              <a:t>for locking the </a:t>
            </a:r>
            <a:r>
              <a:rPr dirty="0" smtClean="0"/>
              <a:t>object</a:t>
            </a:r>
            <a:endParaRPr lang="en-GB" dirty="0" smtClean="0"/>
          </a:p>
          <a:p>
            <a:pPr lvl="2"/>
            <a:r>
              <a:rPr lang="en-GB" dirty="0"/>
              <a:t>during Garbage Collection</a:t>
            </a:r>
          </a:p>
          <a:p>
            <a:pPr lvl="2"/>
            <a:endParaRPr lang="en-GB" dirty="0"/>
          </a:p>
          <a:p>
            <a:r>
              <a:rPr lang="en-GB" dirty="0"/>
              <a:t>P</a:t>
            </a:r>
            <a:r>
              <a:rPr dirty="0" smtClean="0"/>
              <a:t>ossible </a:t>
            </a:r>
            <a:r>
              <a:rPr dirty="0"/>
              <a:t>states:</a:t>
            </a:r>
          </a:p>
          <a:p>
            <a:pPr lvl="2"/>
            <a:r>
              <a:rPr dirty="0"/>
              <a:t>Unlocked</a:t>
            </a:r>
          </a:p>
          <a:p>
            <a:pPr lvl="2"/>
            <a:r>
              <a:rPr dirty="0"/>
              <a:t>Biased</a:t>
            </a:r>
          </a:p>
          <a:p>
            <a:pPr lvl="2"/>
            <a:r>
              <a:rPr dirty="0"/>
              <a:t>Lightweight Locked</a:t>
            </a:r>
          </a:p>
          <a:p>
            <a:pPr lvl="2"/>
            <a:r>
              <a:rPr dirty="0"/>
              <a:t>Heavyweight Locked </a:t>
            </a:r>
          </a:p>
          <a:p>
            <a:pPr lvl="2"/>
            <a:endParaRPr lang="en-AU" dirty="0"/>
          </a:p>
          <a:p>
            <a:r>
              <a:rPr lang="en-AU" dirty="0" smtClean="0"/>
              <a:t>Represents “instance-specific” metadata</a:t>
            </a:r>
          </a:p>
          <a:p>
            <a:pPr lvl="2"/>
            <a:endParaRPr lang="en-AU" dirty="0"/>
          </a:p>
          <a:p>
            <a:r>
              <a:rPr lang="en-AU" dirty="0" smtClean="0"/>
              <a:t>Inherently related to object identity</a:t>
            </a:r>
            <a:endParaRPr dirty="0"/>
          </a:p>
        </p:txBody>
      </p:sp>
    </p:spTree>
    <p:extLst>
      <p:ext uri="{BB962C8B-B14F-4D97-AF65-F5344CB8AC3E}">
        <p14:creationId xmlns:p14="http://schemas.microsoft.com/office/powerpoint/2010/main" val="38873749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Klass</a:t>
            </a:r>
            <a:r>
              <a:rPr lang="en-US" dirty="0" smtClean="0"/>
              <a:t> word</a:t>
            </a:r>
            <a:endParaRPr lang="en-US" dirty="0"/>
          </a:p>
        </p:txBody>
      </p:sp>
      <p:sp>
        <p:nvSpPr>
          <p:cNvPr id="4" name="Shape 521"/>
          <p:cNvSpPr>
            <a:spLocks noGrp="1"/>
          </p:cNvSpPr>
          <p:nvPr>
            <p:ph idx="1"/>
          </p:nvPr>
        </p:nvSpPr>
        <p:spPr>
          <a:prstGeom prst="rect">
            <a:avLst/>
          </a:prstGeom>
        </p:spPr>
        <p:txBody>
          <a:bodyPr/>
          <a:lstStyle/>
          <a:p>
            <a:r>
              <a:rPr dirty="0"/>
              <a:t>Points at the metadata for this class</a:t>
            </a:r>
          </a:p>
          <a:p>
            <a:pPr lvl="2"/>
            <a:r>
              <a:rPr lang="en-AU" dirty="0" smtClean="0"/>
              <a:t>represented as a </a:t>
            </a:r>
            <a:r>
              <a:rPr lang="en-AU" dirty="0" err="1" smtClean="0"/>
              <a:t>klassOop</a:t>
            </a:r>
            <a:endParaRPr lang="en-AU" dirty="0" smtClean="0"/>
          </a:p>
          <a:p>
            <a:pPr lvl="2"/>
            <a:r>
              <a:rPr dirty="0" smtClean="0"/>
              <a:t>especially </a:t>
            </a:r>
            <a:r>
              <a:rPr dirty="0"/>
              <a:t>bytecode for </a:t>
            </a:r>
            <a:r>
              <a:rPr dirty="0" smtClean="0"/>
              <a:t>methods</a:t>
            </a:r>
            <a:endParaRPr lang="en-AU" dirty="0" smtClean="0"/>
          </a:p>
          <a:p>
            <a:pPr lvl="2"/>
            <a:r>
              <a:rPr lang="en-AU" dirty="0" smtClean="0"/>
              <a:t>methods implemented as </a:t>
            </a:r>
            <a:r>
              <a:rPr lang="en-AU" dirty="0" err="1" smtClean="0"/>
              <a:t>vtables</a:t>
            </a:r>
            <a:endParaRPr dirty="0"/>
          </a:p>
          <a:p>
            <a:endParaRPr lang="en-AU" dirty="0" smtClean="0"/>
          </a:p>
          <a:p>
            <a:r>
              <a:rPr dirty="0" smtClean="0"/>
              <a:t>Points </a:t>
            </a:r>
            <a:r>
              <a:rPr dirty="0"/>
              <a:t>into metaspace (for Java 8) </a:t>
            </a:r>
          </a:p>
          <a:p>
            <a:pPr lvl="2"/>
            <a:r>
              <a:rPr dirty="0"/>
              <a:t>or permgen (for </a:t>
            </a:r>
            <a:r>
              <a:rPr lang="en-AU" dirty="0" smtClean="0"/>
              <a:t>legacy </a:t>
            </a:r>
            <a:r>
              <a:rPr dirty="0" smtClean="0"/>
              <a:t>Java</a:t>
            </a:r>
            <a:r>
              <a:rPr lang="en-AU" dirty="0" smtClean="0"/>
              <a:t> versions</a:t>
            </a:r>
            <a:r>
              <a:rPr dirty="0" smtClean="0"/>
              <a:t>)</a:t>
            </a:r>
            <a:endParaRPr dirty="0"/>
          </a:p>
          <a:p>
            <a:endParaRPr lang="en-AU" dirty="0"/>
          </a:p>
          <a:p>
            <a:r>
              <a:rPr lang="en-AU" dirty="0" smtClean="0"/>
              <a:t>U</a:t>
            </a:r>
            <a:r>
              <a:rPr dirty="0" smtClean="0"/>
              <a:t>sed </a:t>
            </a:r>
            <a:r>
              <a:rPr dirty="0"/>
              <a:t>to implement type checks at VM level </a:t>
            </a:r>
          </a:p>
          <a:p>
            <a:pPr lvl="2"/>
            <a:r>
              <a:rPr dirty="0"/>
              <a:t>by equality of klass </a:t>
            </a:r>
            <a:r>
              <a:rPr dirty="0" smtClean="0"/>
              <a:t>word</a:t>
            </a:r>
            <a:r>
              <a:rPr lang="en-AU" dirty="0" smtClean="0"/>
              <a:t> (pointer)</a:t>
            </a:r>
            <a:endParaRPr dirty="0"/>
          </a:p>
          <a:p>
            <a:pPr lvl="2"/>
            <a:r>
              <a:rPr dirty="0"/>
              <a:t>can stand in for the type name</a:t>
            </a:r>
          </a:p>
        </p:txBody>
      </p:sp>
    </p:spTree>
    <p:extLst>
      <p:ext uri="{BB962C8B-B14F-4D97-AF65-F5344CB8AC3E}">
        <p14:creationId xmlns:p14="http://schemas.microsoft.com/office/powerpoint/2010/main" val="27861849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objects &amp; </a:t>
            </a:r>
            <a:r>
              <a:rPr lang="en-US" dirty="0" err="1" smtClean="0"/>
              <a:t>klassOops</a:t>
            </a:r>
            <a:endParaRPr lang="en-US" dirty="0"/>
          </a:p>
        </p:txBody>
      </p:sp>
      <p:sp>
        <p:nvSpPr>
          <p:cNvPr id="4" name="Shape 524"/>
          <p:cNvSpPr>
            <a:spLocks noGrp="1"/>
          </p:cNvSpPr>
          <p:nvPr>
            <p:ph idx="1"/>
          </p:nvPr>
        </p:nvSpPr>
        <p:spPr>
          <a:prstGeom prst="rect">
            <a:avLst/>
          </a:prstGeom>
        </p:spPr>
        <p:txBody>
          <a:bodyPr/>
          <a:lstStyle/>
          <a:p>
            <a:r>
              <a:rPr dirty="0"/>
              <a:t>Class objects (e.g. </a:t>
            </a:r>
            <a:r>
              <a:rPr b="1" dirty="0">
                <a:latin typeface="Courier New"/>
                <a:ea typeface="Courier New"/>
                <a:cs typeface="Courier New"/>
                <a:sym typeface="Courier New"/>
              </a:rPr>
              <a:t>String.class</a:t>
            </a:r>
            <a:r>
              <a:rPr dirty="0"/>
              <a:t>) are oops</a:t>
            </a:r>
          </a:p>
          <a:p>
            <a:pPr lvl="2"/>
            <a:r>
              <a:rPr lang="en-GB" dirty="0"/>
              <a:t>t</a:t>
            </a:r>
            <a:r>
              <a:rPr dirty="0" smtClean="0"/>
              <a:t>hey’re </a:t>
            </a:r>
            <a:r>
              <a:rPr dirty="0"/>
              <a:t>just regular Java objects</a:t>
            </a:r>
          </a:p>
          <a:p>
            <a:pPr lvl="2"/>
            <a:r>
              <a:rPr lang="en-GB" dirty="0"/>
              <a:t>h</a:t>
            </a:r>
            <a:r>
              <a:rPr dirty="0" smtClean="0"/>
              <a:t>ave </a:t>
            </a:r>
            <a:r>
              <a:rPr dirty="0"/>
              <a:t>regular Java behaviours</a:t>
            </a:r>
          </a:p>
          <a:p>
            <a:endParaRPr lang="en-AU" dirty="0" smtClean="0"/>
          </a:p>
          <a:p>
            <a:r>
              <a:rPr dirty="0" smtClean="0"/>
              <a:t>klassOops </a:t>
            </a:r>
            <a:r>
              <a:rPr dirty="0"/>
              <a:t>- VMs representation of class metadata</a:t>
            </a:r>
          </a:p>
          <a:p>
            <a:pPr lvl="2"/>
            <a:r>
              <a:rPr lang="en-GB" dirty="0"/>
              <a:t>c</a:t>
            </a:r>
            <a:r>
              <a:rPr dirty="0" smtClean="0"/>
              <a:t>arry </a:t>
            </a:r>
            <a:r>
              <a:rPr dirty="0"/>
              <a:t>the methods of the class</a:t>
            </a:r>
          </a:p>
          <a:p>
            <a:pPr lvl="2"/>
            <a:r>
              <a:rPr lang="en-GB" dirty="0"/>
              <a:t>i</a:t>
            </a:r>
            <a:r>
              <a:rPr dirty="0" smtClean="0"/>
              <a:t>n </a:t>
            </a:r>
            <a:r>
              <a:rPr dirty="0"/>
              <a:t>a vtable structure</a:t>
            </a:r>
          </a:p>
          <a:p>
            <a:pPr lvl="2"/>
            <a:r>
              <a:rPr lang="en-GB" dirty="0"/>
              <a:t>c</a:t>
            </a:r>
            <a:r>
              <a:rPr dirty="0" smtClean="0"/>
              <a:t>annot </a:t>
            </a:r>
            <a:r>
              <a:rPr dirty="0"/>
              <a:t>be directly addressed by a Java reference</a:t>
            </a:r>
          </a:p>
        </p:txBody>
      </p:sp>
    </p:spTree>
    <p:extLst>
      <p:ext uri="{BB962C8B-B14F-4D97-AF65-F5344CB8AC3E}">
        <p14:creationId xmlns:p14="http://schemas.microsoft.com/office/powerpoint/2010/main" val="26672464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 name="Table 466"/>
          <p:cNvGraphicFramePr/>
          <p:nvPr/>
        </p:nvGraphicFramePr>
        <p:xfrm>
          <a:off x="1099587" y="2131484"/>
          <a:ext cx="1529814" cy="285496"/>
        </p:xfrm>
        <a:graphic>
          <a:graphicData uri="http://schemas.openxmlformats.org/drawingml/2006/table">
            <a:tbl>
              <a:tblPr/>
              <a:tblGrid>
                <a:gridCol w="254969"/>
                <a:gridCol w="254969"/>
                <a:gridCol w="254969"/>
                <a:gridCol w="254969"/>
                <a:gridCol w="254969"/>
                <a:gridCol w="254969"/>
              </a:tblGrid>
              <a:tr h="259290">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1</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3E7FF"/>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0F8E0"/>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bl>
          </a:graphicData>
        </a:graphic>
      </p:graphicFrame>
      <p:grpSp>
        <p:nvGrpSpPr>
          <p:cNvPr id="477" name="Group 477"/>
          <p:cNvGrpSpPr/>
          <p:nvPr/>
        </p:nvGrpSpPr>
        <p:grpSpPr>
          <a:xfrm>
            <a:off x="1096097" y="2126523"/>
            <a:ext cx="513430" cy="262048"/>
            <a:chOff x="49231" y="43474"/>
            <a:chExt cx="513428" cy="262047"/>
          </a:xfrm>
        </p:grpSpPr>
        <p:sp>
          <p:nvSpPr>
            <p:cNvPr id="467" name="Shape 467"/>
            <p:cNvSpPr/>
            <p:nvPr/>
          </p:nvSpPr>
          <p:spPr>
            <a:xfrm flipH="1">
              <a:off x="49231" y="46889"/>
              <a:ext cx="180481" cy="17314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8" name="Shape 468"/>
            <p:cNvSpPr/>
            <p:nvPr/>
          </p:nvSpPr>
          <p:spPr>
            <a:xfrm flipH="1">
              <a:off x="50859" y="46797"/>
              <a:ext cx="254250" cy="25424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9" name="Shape 469"/>
            <p:cNvSpPr/>
            <p:nvPr/>
          </p:nvSpPr>
          <p:spPr>
            <a:xfrm flipH="1">
              <a:off x="57439" y="45232"/>
              <a:ext cx="90234" cy="9059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0" name="Shape 470"/>
            <p:cNvSpPr/>
            <p:nvPr/>
          </p:nvSpPr>
          <p:spPr>
            <a:xfrm flipH="1">
              <a:off x="129588" y="129338"/>
              <a:ext cx="175513" cy="17617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1" name="Shape 471"/>
            <p:cNvSpPr/>
            <p:nvPr/>
          </p:nvSpPr>
          <p:spPr>
            <a:xfrm flipH="1">
              <a:off x="214205" y="214263"/>
              <a:ext cx="90919" cy="9125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2" name="Shape 472"/>
            <p:cNvSpPr/>
            <p:nvPr/>
          </p:nvSpPr>
          <p:spPr>
            <a:xfrm flipH="1" flipV="1">
              <a:off x="382853" y="43559"/>
              <a:ext cx="179807" cy="17980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3" name="Shape 473"/>
            <p:cNvSpPr/>
            <p:nvPr/>
          </p:nvSpPr>
          <p:spPr>
            <a:xfrm flipH="1" flipV="1">
              <a:off x="307485" y="50956"/>
              <a:ext cx="254250" cy="25424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4" name="Shape 474"/>
            <p:cNvSpPr/>
            <p:nvPr/>
          </p:nvSpPr>
          <p:spPr>
            <a:xfrm flipH="1" flipV="1">
              <a:off x="469900" y="43474"/>
              <a:ext cx="92751" cy="92751"/>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5" name="Shape 475"/>
            <p:cNvSpPr/>
            <p:nvPr/>
          </p:nvSpPr>
          <p:spPr>
            <a:xfrm flipH="1" flipV="1">
              <a:off x="298311" y="125752"/>
              <a:ext cx="175768" cy="17642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6" name="Shape 476"/>
            <p:cNvSpPr/>
            <p:nvPr/>
          </p:nvSpPr>
          <p:spPr>
            <a:xfrm flipH="1" flipV="1">
              <a:off x="298328" y="210717"/>
              <a:ext cx="91050" cy="91391"/>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478" name="Shape 478"/>
          <p:cNvSpPr>
            <a:spLocks noGrp="1"/>
          </p:cNvSpPr>
          <p:nvPr>
            <p:ph type="title"/>
          </p:nvPr>
        </p:nvSpPr>
        <p:spPr>
          <a:prstGeom prst="rect">
            <a:avLst/>
          </a:prstGeom>
        </p:spPr>
        <p:txBody>
          <a:bodyPr/>
          <a:lstStyle>
            <a:lvl1pPr defTabSz="591502">
              <a:defRPr sz="2576"/>
            </a:lvl1pPr>
          </a:lstStyle>
          <a:p>
            <a:r>
              <a:rPr dirty="0"/>
              <a:t>Class objects &amp; klassOops</a:t>
            </a:r>
          </a:p>
        </p:txBody>
      </p:sp>
      <p:sp>
        <p:nvSpPr>
          <p:cNvPr id="479" name="Shape 479"/>
          <p:cNvSpPr/>
          <p:nvPr/>
        </p:nvSpPr>
        <p:spPr>
          <a:xfrm flipH="1">
            <a:off x="236960" y="3732492"/>
            <a:ext cx="8668916" cy="2"/>
          </a:xfrm>
          <a:prstGeom prst="line">
            <a:avLst/>
          </a:prstGeom>
          <a:ln w="38100" cap="rnd">
            <a:solidFill>
              <a:srgbClr val="BFC0BF"/>
            </a:solidFill>
            <a:custDash>
              <a:ds d="100000" sp="200000"/>
            </a:custDash>
          </a:ln>
        </p:spPr>
        <p:txBody>
          <a:bodyPr lIns="0" tIns="0" rIns="0" bIns="0"/>
          <a:lstStyle/>
          <a:p>
            <a:pPr defTabSz="228600">
              <a:defRPr sz="1200" b="0">
                <a:latin typeface="+mj-lt"/>
                <a:ea typeface="+mj-ea"/>
                <a:cs typeface="+mj-cs"/>
                <a:sym typeface="Helvetica"/>
              </a:defRPr>
            </a:pPr>
            <a:endParaRPr/>
          </a:p>
        </p:txBody>
      </p:sp>
      <p:graphicFrame>
        <p:nvGraphicFramePr>
          <p:cNvPr id="480" name="Table 480"/>
          <p:cNvGraphicFramePr/>
          <p:nvPr/>
        </p:nvGraphicFramePr>
        <p:xfrm>
          <a:off x="1099587" y="4609012"/>
          <a:ext cx="1782760" cy="403351"/>
        </p:xfrm>
        <a:graphic>
          <a:graphicData uri="http://schemas.openxmlformats.org/drawingml/2006/table">
            <a:tbl>
              <a:tblPr/>
              <a:tblGrid>
                <a:gridCol w="254680"/>
                <a:gridCol w="254680"/>
                <a:gridCol w="254680"/>
                <a:gridCol w="254680"/>
                <a:gridCol w="254680"/>
                <a:gridCol w="254680"/>
                <a:gridCol w="254680"/>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solidFill>
                      <a:srgbClr val="8A8A89"/>
                    </a:solid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solidFill>
                      <a:srgbClr val="8A8A89"/>
                    </a:solidFill>
                  </a:tcPr>
                </a:tc>
                <a:tc>
                  <a:txBody>
                    <a:bodyPr/>
                    <a:lstStyle/>
                    <a:p>
                      <a:pPr marL="20319" marR="20319" algn="ctr" defTabSz="457200">
                        <a:lnSpc>
                          <a:spcPct val="110000"/>
                        </a:lnSpc>
                        <a:spcBef>
                          <a:spcPts val="600"/>
                        </a:spcBef>
                        <a:tabLst>
                          <a:tab pos="457200" algn="l"/>
                        </a:tabLst>
                        <a:defRPr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r>
            </a:tbl>
          </a:graphicData>
        </a:graphic>
      </p:graphicFrame>
      <p:graphicFrame>
        <p:nvGraphicFramePr>
          <p:cNvPr id="481" name="Table 481"/>
          <p:cNvGraphicFramePr/>
          <p:nvPr/>
        </p:nvGraphicFramePr>
        <p:xfrm>
          <a:off x="2297340" y="1534096"/>
          <a:ext cx="855545" cy="352551"/>
        </p:xfrm>
        <a:graphic>
          <a:graphicData uri="http://schemas.openxmlformats.org/drawingml/2006/table">
            <a:tbl>
              <a:tblPr/>
              <a:tblGrid>
                <a:gridCol w="251315"/>
                <a:gridCol w="251315"/>
                <a:gridCol w="352915"/>
              </a:tblGrid>
              <a:tr h="259290">
                <a:tc>
                  <a:txBody>
                    <a:bodyPr/>
                    <a:lstStyle/>
                    <a:p>
                      <a:pPr marL="20319" marR="20319" algn="ctr" defTabSz="457200">
                        <a:lnSpc>
                          <a:spcPct val="110000"/>
                        </a:lnSpc>
                        <a:spcBef>
                          <a:spcPts val="600"/>
                        </a:spcBef>
                        <a:tabLst>
                          <a:tab pos="457200" algn="l"/>
                        </a:tabLst>
                        <a:defRPr>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200">
                          <a:uFill>
                            <a:solidFill>
                              <a:srgbClr val="1D3756"/>
                            </a:solidFill>
                          </a:uFill>
                        </a:rPr>
                        <a:t>xyz</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aphicFrame>
        <p:nvGraphicFramePr>
          <p:cNvPr id="482" name="Table 482"/>
          <p:cNvGraphicFramePr/>
          <p:nvPr/>
        </p:nvGraphicFramePr>
        <p:xfrm>
          <a:off x="2448409" y="2961750"/>
          <a:ext cx="1011192" cy="285496"/>
        </p:xfrm>
        <a:graphic>
          <a:graphicData uri="http://schemas.openxmlformats.org/drawingml/2006/table">
            <a:tbl>
              <a:tblPr/>
              <a:tblGrid>
                <a:gridCol w="252798"/>
                <a:gridCol w="252798"/>
                <a:gridCol w="252798"/>
                <a:gridCol w="252798"/>
              </a:tblGrid>
              <a:tr h="259290">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2</a:t>
                      </a:r>
                    </a:p>
                  </a:txBody>
                  <a:tcPr marL="25400" marR="25400" marT="25400" marB="25400"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3</a:t>
                      </a:r>
                    </a:p>
                  </a:txBody>
                  <a:tcPr marL="25400" marR="25400" marT="25400" marB="25400"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pSp>
        <p:nvGrpSpPr>
          <p:cNvPr id="493" name="Group 493"/>
          <p:cNvGrpSpPr/>
          <p:nvPr/>
        </p:nvGrpSpPr>
        <p:grpSpPr>
          <a:xfrm>
            <a:off x="2442167" y="2957971"/>
            <a:ext cx="513429" cy="262049"/>
            <a:chOff x="55120" y="43474"/>
            <a:chExt cx="513428" cy="262047"/>
          </a:xfrm>
        </p:grpSpPr>
        <p:sp>
          <p:nvSpPr>
            <p:cNvPr id="483" name="Shape 483"/>
            <p:cNvSpPr/>
            <p:nvPr/>
          </p:nvSpPr>
          <p:spPr>
            <a:xfrm flipH="1">
              <a:off x="55120" y="46889"/>
              <a:ext cx="180481" cy="173149"/>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4" name="Shape 484"/>
            <p:cNvSpPr/>
            <p:nvPr/>
          </p:nvSpPr>
          <p:spPr>
            <a:xfrm flipH="1">
              <a:off x="56748" y="46797"/>
              <a:ext cx="254250" cy="254249"/>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5" name="Shape 485"/>
            <p:cNvSpPr/>
            <p:nvPr/>
          </p:nvSpPr>
          <p:spPr>
            <a:xfrm flipH="1">
              <a:off x="63328" y="45232"/>
              <a:ext cx="90234" cy="9059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6" name="Shape 486"/>
            <p:cNvSpPr/>
            <p:nvPr/>
          </p:nvSpPr>
          <p:spPr>
            <a:xfrm flipH="1">
              <a:off x="135477" y="129338"/>
              <a:ext cx="175512" cy="17617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7" name="Shape 487"/>
            <p:cNvSpPr/>
            <p:nvPr/>
          </p:nvSpPr>
          <p:spPr>
            <a:xfrm flipH="1">
              <a:off x="220094" y="214263"/>
              <a:ext cx="90919" cy="91259"/>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8" name="Shape 488"/>
            <p:cNvSpPr/>
            <p:nvPr/>
          </p:nvSpPr>
          <p:spPr>
            <a:xfrm flipH="1" flipV="1">
              <a:off x="388741" y="43559"/>
              <a:ext cx="179808" cy="17980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89" name="Shape 489"/>
            <p:cNvSpPr/>
            <p:nvPr/>
          </p:nvSpPr>
          <p:spPr>
            <a:xfrm flipH="1" flipV="1">
              <a:off x="313374" y="50956"/>
              <a:ext cx="254249" cy="254249"/>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0" name="Shape 490"/>
            <p:cNvSpPr/>
            <p:nvPr/>
          </p:nvSpPr>
          <p:spPr>
            <a:xfrm flipH="1" flipV="1">
              <a:off x="475789" y="43474"/>
              <a:ext cx="92751" cy="92751"/>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1" name="Shape 491"/>
            <p:cNvSpPr/>
            <p:nvPr/>
          </p:nvSpPr>
          <p:spPr>
            <a:xfrm flipH="1" flipV="1">
              <a:off x="304200" y="125752"/>
              <a:ext cx="175767" cy="17642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2" name="Shape 492"/>
            <p:cNvSpPr/>
            <p:nvPr/>
          </p:nvSpPr>
          <p:spPr>
            <a:xfrm flipH="1" flipV="1">
              <a:off x="304217" y="210717"/>
              <a:ext cx="91050" cy="91391"/>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494" name="Table 494"/>
          <p:cNvGraphicFramePr/>
          <p:nvPr>
            <p:extLst>
              <p:ext uri="{D42A27DB-BD31-4B8C-83A1-F6EECF244321}">
                <p14:modId xmlns:p14="http://schemas.microsoft.com/office/powerpoint/2010/main" val="1180853207"/>
              </p:ext>
            </p:extLst>
          </p:nvPr>
        </p:nvGraphicFramePr>
        <p:xfrm>
          <a:off x="4684950" y="2129697"/>
          <a:ext cx="1011192" cy="403351"/>
        </p:xfrm>
        <a:graphic>
          <a:graphicData uri="http://schemas.openxmlformats.org/drawingml/2006/table">
            <a:tbl>
              <a:tblPr/>
              <a:tblGrid>
                <a:gridCol w="252798"/>
                <a:gridCol w="252798"/>
                <a:gridCol w="252798"/>
                <a:gridCol w="252798"/>
              </a:tblGrid>
              <a:tr h="308704">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dirty="0"/>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b="1">
                          <a:solidFill>
                            <a:srgbClr val="1D3756"/>
                          </a:solidFill>
                          <a:uFill>
                            <a:solidFill>
                              <a:srgbClr val="1D3756"/>
                            </a:solidFill>
                          </a:uFill>
                        </a:defRPr>
                      </a:pPr>
                      <a:endParaRP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0F8E0"/>
                    </a:solidFill>
                  </a:tcPr>
                </a:tc>
                <a:tc>
                  <a:txBody>
                    <a:bodyPr/>
                    <a:lstStyle/>
                    <a:p>
                      <a:pPr marL="20319" marR="20319" algn="ctr" defTabSz="457200">
                        <a:lnSpc>
                          <a:spcPct val="110000"/>
                        </a:lnSpc>
                        <a:spcBef>
                          <a:spcPts val="600"/>
                        </a:spcBef>
                        <a:tabLst>
                          <a:tab pos="457200" algn="l"/>
                        </a:tabLst>
                        <a:defRPr b="1">
                          <a:solidFill>
                            <a:srgbClr val="1D3756"/>
                          </a:solidFill>
                          <a:uFill>
                            <a:solidFill>
                              <a:srgbClr val="1D3756"/>
                            </a:solidFill>
                          </a:uFill>
                        </a:defRPr>
                      </a:pPr>
                      <a:endParaRPr dirty="0"/>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3E7FF"/>
                    </a:solidFill>
                  </a:tcPr>
                </a:tc>
              </a:tr>
            </a:tbl>
          </a:graphicData>
        </a:graphic>
      </p:graphicFrame>
      <p:graphicFrame>
        <p:nvGraphicFramePr>
          <p:cNvPr id="495" name="Table 495"/>
          <p:cNvGraphicFramePr/>
          <p:nvPr/>
        </p:nvGraphicFramePr>
        <p:xfrm>
          <a:off x="6173237" y="2586880"/>
          <a:ext cx="2087560" cy="352551"/>
        </p:xfrm>
        <a:graphic>
          <a:graphicData uri="http://schemas.openxmlformats.org/drawingml/2006/table">
            <a:tbl>
              <a:tblPr/>
              <a:tblGrid>
                <a:gridCol w="254680"/>
                <a:gridCol w="254680"/>
                <a:gridCol w="254680"/>
                <a:gridCol w="330880"/>
                <a:gridCol w="330880"/>
                <a:gridCol w="330880"/>
                <a:gridCol w="330880"/>
              </a:tblGrid>
              <a:tr h="259290">
                <a:tc>
                  <a:txBody>
                    <a:bodyPr/>
                    <a:lstStyle/>
                    <a:p>
                      <a:pPr algn="ctr" defTabSz="457200">
                        <a:lnSpc>
                          <a:spcPct val="110000"/>
                        </a:lnSpc>
                        <a:spcBef>
                          <a:spcPts val="600"/>
                        </a:spcBef>
                        <a:tabLst>
                          <a:tab pos="457200" algn="l"/>
                        </a:tabLst>
                        <a:defRPr>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sz="1800"/>
                      </a:pPr>
                      <a:r>
                        <a:rPr sz="1200">
                          <a:uFill>
                            <a:solidFill>
                              <a:srgbClr val="1D3756"/>
                            </a:solidFill>
                          </a:uFill>
                        </a:rPr>
                        <a:t>M0</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sz="1800"/>
                      </a:pPr>
                      <a:r>
                        <a:rPr sz="1200">
                          <a:uFill>
                            <a:solidFill>
                              <a:srgbClr val="1D3756"/>
                            </a:solidFill>
                          </a:uFill>
                        </a:rPr>
                        <a:t>M1</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sz="1800"/>
                      </a:pPr>
                      <a:r>
                        <a:rPr sz="1200">
                          <a:uFill>
                            <a:solidFill>
                              <a:srgbClr val="1D3756"/>
                            </a:solidFill>
                          </a:uFill>
                        </a:rPr>
                        <a:t>M2</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algn="ctr" defTabSz="457200">
                        <a:lnSpc>
                          <a:spcPct val="110000"/>
                        </a:lnSpc>
                        <a:spcBef>
                          <a:spcPts val="600"/>
                        </a:spcBef>
                        <a:tabLst>
                          <a:tab pos="457200" algn="l"/>
                        </a:tabLst>
                        <a:defRPr sz="1800"/>
                      </a:pPr>
                      <a:r>
                        <a:rPr sz="1200">
                          <a:uFill>
                            <a:solidFill>
                              <a:srgbClr val="1D3756"/>
                            </a:solidFill>
                          </a:uFill>
                        </a:rPr>
                        <a:t>M3</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aphicFrame>
        <p:nvGraphicFramePr>
          <p:cNvPr id="496" name="Table 496"/>
          <p:cNvGraphicFramePr/>
          <p:nvPr/>
        </p:nvGraphicFramePr>
        <p:xfrm>
          <a:off x="4687560" y="4609012"/>
          <a:ext cx="2830509" cy="403351"/>
        </p:xfrm>
        <a:graphic>
          <a:graphicData uri="http://schemas.openxmlformats.org/drawingml/2006/table">
            <a:tbl>
              <a:tblPr/>
              <a:tblGrid>
                <a:gridCol w="257319"/>
                <a:gridCol w="257319"/>
                <a:gridCol w="257319"/>
                <a:gridCol w="257319"/>
                <a:gridCol w="257319"/>
                <a:gridCol w="257319"/>
                <a:gridCol w="257319"/>
                <a:gridCol w="257319"/>
                <a:gridCol w="257319"/>
                <a:gridCol w="257319"/>
                <a:gridCol w="257319"/>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solidFill>
                      <a:srgbClr val="8A8A89"/>
                    </a:solid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solidFill>
                      <a:srgbClr val="8A8A89"/>
                    </a:solidFill>
                  </a:tcPr>
                </a:tc>
                <a:tc>
                  <a:txBody>
                    <a:bodyPr/>
                    <a:lstStyle/>
                    <a:p>
                      <a:pPr marL="20319" marR="20319" algn="ctr" defTabSz="457200">
                        <a:lnSpc>
                          <a:spcPct val="110000"/>
                        </a:lnSpc>
                        <a:spcBef>
                          <a:spcPts val="600"/>
                        </a:spcBef>
                        <a:tabLst>
                          <a:tab pos="457200" algn="l"/>
                        </a:tabLst>
                        <a:defRPr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dirty="0"/>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r>
            </a:tbl>
          </a:graphicData>
        </a:graphic>
      </p:graphicFrame>
      <p:sp>
        <p:nvSpPr>
          <p:cNvPr id="497" name="Shape 497"/>
          <p:cNvSpPr/>
          <p:nvPr/>
        </p:nvSpPr>
        <p:spPr>
          <a:xfrm flipH="1">
            <a:off x="2372935" y="2134306"/>
            <a:ext cx="253646" cy="253646"/>
          </a:xfrm>
          <a:prstGeom prst="line">
            <a:avLst/>
          </a:prstGeom>
          <a:ln w="254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98" name="Shape 498"/>
          <p:cNvSpPr/>
          <p:nvPr/>
        </p:nvSpPr>
        <p:spPr>
          <a:xfrm>
            <a:off x="1012825" y="1589129"/>
            <a:ext cx="1347235" cy="49981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lnSpc>
                <a:spcPct val="110000"/>
              </a:lnSpc>
              <a:defRPr sz="1200" b="0">
                <a:uFill>
                  <a:solidFill>
                    <a:srgbClr val="000000"/>
                  </a:solidFill>
                </a:uFill>
              </a:defRPr>
            </a:pPr>
            <a:r>
              <a:rPr sz="1600"/>
              <a:t>oop</a:t>
            </a:r>
            <a:r>
              <a:t> </a:t>
            </a:r>
            <a:br/>
            <a:r>
              <a:t>(Entry object)</a:t>
            </a:r>
          </a:p>
        </p:txBody>
      </p:sp>
      <p:sp>
        <p:nvSpPr>
          <p:cNvPr id="499" name="Shape 499"/>
          <p:cNvSpPr/>
          <p:nvPr/>
        </p:nvSpPr>
        <p:spPr>
          <a:xfrm>
            <a:off x="4591838" y="1559559"/>
            <a:ext cx="1347236" cy="52349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lnSpc>
                <a:spcPct val="110000"/>
              </a:lnSpc>
              <a:defRPr sz="1200" b="0">
                <a:solidFill>
                  <a:srgbClr val="1F3E75"/>
                </a:solidFill>
                <a:uFill>
                  <a:solidFill>
                    <a:srgbClr val="000000"/>
                  </a:solidFill>
                </a:uFill>
                <a:latin typeface="DIN-Medium"/>
                <a:ea typeface="DIN-Medium"/>
                <a:cs typeface="DIN-Medium"/>
                <a:sym typeface="DIN-Medium"/>
              </a:defRPr>
            </a:pPr>
            <a:r>
              <a:rPr sz="1600">
                <a:solidFill>
                  <a:srgbClr val="000000"/>
                </a:solidFill>
                <a:latin typeface="Arial"/>
                <a:ea typeface="Arial"/>
                <a:cs typeface="Arial"/>
                <a:sym typeface="Arial"/>
              </a:rPr>
              <a:t>oop</a:t>
            </a:r>
            <a:r>
              <a:rPr sz="1400">
                <a:latin typeface="DINCE-Bold"/>
                <a:ea typeface="DINCE-Bold"/>
                <a:cs typeface="DINCE-Bold"/>
                <a:sym typeface="DINCE-Bold"/>
              </a:rPr>
              <a:t> </a:t>
            </a:r>
            <a:r>
              <a:t/>
            </a:r>
            <a:br/>
            <a:r>
              <a:rPr>
                <a:solidFill>
                  <a:srgbClr val="000000"/>
                </a:solidFill>
                <a:latin typeface="Arial"/>
                <a:ea typeface="Arial"/>
                <a:cs typeface="Arial"/>
                <a:sym typeface="Arial"/>
              </a:rPr>
              <a:t>(Entry.class)</a:t>
            </a:r>
          </a:p>
        </p:txBody>
      </p:sp>
      <p:sp>
        <p:nvSpPr>
          <p:cNvPr id="500" name="Shape 500"/>
          <p:cNvSpPr/>
          <p:nvPr/>
        </p:nvSpPr>
        <p:spPr>
          <a:xfrm>
            <a:off x="1012161" y="4905625"/>
            <a:ext cx="1347236" cy="50400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lnSpc>
                <a:spcPct val="110000"/>
              </a:lnSpc>
              <a:defRPr sz="1200" b="0">
                <a:solidFill>
                  <a:srgbClr val="1F3E75"/>
                </a:solidFill>
                <a:uFill>
                  <a:solidFill>
                    <a:srgbClr val="000000"/>
                  </a:solidFill>
                </a:uFill>
                <a:latin typeface="DIN-Medium"/>
                <a:ea typeface="DIN-Medium"/>
                <a:cs typeface="DIN-Medium"/>
                <a:sym typeface="DIN-Medium"/>
              </a:defRPr>
            </a:pPr>
            <a:r>
              <a:rPr sz="1600">
                <a:solidFill>
                  <a:srgbClr val="000000"/>
                </a:solidFill>
                <a:latin typeface="Arial"/>
                <a:ea typeface="Arial"/>
                <a:cs typeface="Arial"/>
                <a:sym typeface="Arial"/>
              </a:rPr>
              <a:t>KlassOop</a:t>
            </a:r>
            <a:r>
              <a:rPr sz="1400">
                <a:latin typeface="DINCE-Bold"/>
                <a:ea typeface="DINCE-Bold"/>
                <a:cs typeface="DINCE-Bold"/>
                <a:sym typeface="DINCE-Bold"/>
              </a:rPr>
              <a:t> </a:t>
            </a:r>
          </a:p>
          <a:p>
            <a:pPr marL="20319" marR="20319" defTabSz="642937">
              <a:lnSpc>
                <a:spcPct val="110000"/>
              </a:lnSpc>
              <a:defRPr sz="1200" b="0">
                <a:uFill>
                  <a:solidFill>
                    <a:srgbClr val="000000"/>
                  </a:solidFill>
                </a:uFill>
              </a:defRPr>
            </a:pPr>
            <a:r>
              <a:t>(for Entry)</a:t>
            </a:r>
          </a:p>
        </p:txBody>
      </p:sp>
      <p:sp>
        <p:nvSpPr>
          <p:cNvPr id="501" name="Shape 501"/>
          <p:cNvSpPr/>
          <p:nvPr/>
        </p:nvSpPr>
        <p:spPr>
          <a:xfrm>
            <a:off x="4610888" y="4905625"/>
            <a:ext cx="1347236" cy="4818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defRPr sz="1200" b="0">
                <a:solidFill>
                  <a:srgbClr val="1F3E75"/>
                </a:solidFill>
                <a:uFill>
                  <a:solidFill>
                    <a:srgbClr val="000000"/>
                  </a:solidFill>
                </a:uFill>
                <a:latin typeface="DIN-Medium"/>
                <a:ea typeface="DIN-Medium"/>
                <a:cs typeface="DIN-Medium"/>
                <a:sym typeface="DIN-Medium"/>
              </a:defRPr>
            </a:pPr>
            <a:r>
              <a:rPr sz="1600">
                <a:solidFill>
                  <a:srgbClr val="000000"/>
                </a:solidFill>
                <a:latin typeface="Arial"/>
                <a:ea typeface="Arial"/>
                <a:cs typeface="Arial"/>
                <a:sym typeface="Arial"/>
              </a:rPr>
              <a:t>KlassOop</a:t>
            </a:r>
            <a:r>
              <a:rPr sz="1400">
                <a:latin typeface="DINCE-Bold"/>
                <a:ea typeface="DINCE-Bold"/>
                <a:cs typeface="DINCE-Bold"/>
                <a:sym typeface="DINCE-Bold"/>
              </a:rPr>
              <a:t> </a:t>
            </a:r>
          </a:p>
          <a:p>
            <a:pPr marL="20319" marR="20319" defTabSz="642937">
              <a:lnSpc>
                <a:spcPct val="110000"/>
              </a:lnSpc>
              <a:defRPr sz="1200" b="0">
                <a:uFill>
                  <a:solidFill>
                    <a:srgbClr val="000000"/>
                  </a:solidFill>
                </a:uFill>
              </a:defRPr>
            </a:pPr>
            <a:r>
              <a:t>(for Class)</a:t>
            </a:r>
          </a:p>
        </p:txBody>
      </p:sp>
      <p:sp>
        <p:nvSpPr>
          <p:cNvPr id="502" name="Shape 502"/>
          <p:cNvSpPr/>
          <p:nvPr/>
        </p:nvSpPr>
        <p:spPr>
          <a:xfrm>
            <a:off x="6861418" y="2046351"/>
            <a:ext cx="1653782" cy="501295"/>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defRPr sz="1200" b="0">
                <a:solidFill>
                  <a:srgbClr val="1F3E75"/>
                </a:solidFill>
                <a:uFill>
                  <a:solidFill>
                    <a:srgbClr val="000000"/>
                  </a:solidFill>
                </a:uFill>
                <a:latin typeface="DIN-Medium"/>
                <a:ea typeface="DIN-Medium"/>
                <a:cs typeface="DIN-Medium"/>
                <a:sym typeface="DIN-Medium"/>
              </a:defRPr>
            </a:pPr>
            <a:r>
              <a:rPr sz="1600">
                <a:solidFill>
                  <a:srgbClr val="000000"/>
                </a:solidFill>
                <a:latin typeface="Arial"/>
                <a:ea typeface="Arial"/>
                <a:cs typeface="Arial"/>
                <a:sym typeface="Arial"/>
              </a:rPr>
              <a:t>Methods</a:t>
            </a:r>
            <a:r>
              <a:rPr sz="1400">
                <a:latin typeface="DINCE-Bold"/>
                <a:ea typeface="DINCE-Bold"/>
                <a:cs typeface="DINCE-Bold"/>
                <a:sym typeface="DINCE-Bold"/>
              </a:rPr>
              <a:t> </a:t>
            </a:r>
            <a:r>
              <a:t/>
            </a:r>
            <a:br/>
            <a:r>
              <a:rPr>
                <a:solidFill>
                  <a:srgbClr val="000000"/>
                </a:solidFill>
                <a:latin typeface="Arial"/>
                <a:ea typeface="Arial"/>
                <a:cs typeface="Arial"/>
                <a:sym typeface="Arial"/>
              </a:rPr>
              <a:t>(in reflection sense)</a:t>
            </a:r>
          </a:p>
        </p:txBody>
      </p:sp>
      <p:sp>
        <p:nvSpPr>
          <p:cNvPr id="503" name="Shape 503"/>
          <p:cNvSpPr/>
          <p:nvPr/>
        </p:nvSpPr>
        <p:spPr>
          <a:xfrm flipH="1">
            <a:off x="1983730" y="1806723"/>
            <a:ext cx="292974" cy="465994"/>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04" name="Shape 504"/>
          <p:cNvSpPr/>
          <p:nvPr/>
        </p:nvSpPr>
        <p:spPr>
          <a:xfrm flipH="1" flipV="1">
            <a:off x="2247629" y="2259709"/>
            <a:ext cx="183618" cy="678601"/>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505" name="Shape 505"/>
          <p:cNvSpPr/>
          <p:nvPr/>
        </p:nvSpPr>
        <p:spPr>
          <a:xfrm flipH="1" flipV="1">
            <a:off x="5568151" y="2261297"/>
            <a:ext cx="583922" cy="315531"/>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06" name="Shape 506"/>
          <p:cNvSpPr/>
          <p:nvPr/>
        </p:nvSpPr>
        <p:spPr>
          <a:xfrm flipH="1">
            <a:off x="5318962" y="1608464"/>
            <a:ext cx="655195" cy="655196"/>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507" name="Shape 507"/>
          <p:cNvSpPr/>
          <p:nvPr/>
        </p:nvSpPr>
        <p:spPr>
          <a:xfrm flipV="1">
            <a:off x="2502066" y="4733703"/>
            <a:ext cx="1" cy="666435"/>
          </a:xfrm>
          <a:prstGeom prst="line">
            <a:avLst/>
          </a:prstGeom>
          <a:ln w="38100">
            <a:solidFill>
              <a:srgbClr val="000000"/>
            </a:solidFill>
            <a:headEnd type="stealth"/>
          </a:ln>
        </p:spPr>
        <p:txBody>
          <a:bodyPr lIns="0" tIns="0" rIns="0" bIns="0"/>
          <a:lstStyle/>
          <a:p>
            <a:pPr defTabSz="228600">
              <a:defRPr sz="1200" b="0">
                <a:latin typeface="+mj-lt"/>
                <a:ea typeface="+mj-ea"/>
                <a:cs typeface="+mj-cs"/>
                <a:sym typeface="Helvetica"/>
              </a:defRPr>
            </a:pPr>
            <a:endParaRPr/>
          </a:p>
        </p:txBody>
      </p:sp>
      <p:sp>
        <p:nvSpPr>
          <p:cNvPr id="508" name="Shape 508"/>
          <p:cNvSpPr/>
          <p:nvPr/>
        </p:nvSpPr>
        <p:spPr>
          <a:xfrm>
            <a:off x="2287253" y="5357778"/>
            <a:ext cx="1347235" cy="3175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defRPr sz="1600" b="0">
                <a:uFill>
                  <a:solidFill>
                    <a:srgbClr val="000000"/>
                  </a:solidFill>
                </a:uFill>
                <a:latin typeface="Courier"/>
                <a:ea typeface="Courier"/>
                <a:cs typeface="Courier"/>
                <a:sym typeface="Courier"/>
              </a:defRPr>
            </a:lvl1pPr>
          </a:lstStyle>
          <a:p>
            <a:r>
              <a:t>toString()</a:t>
            </a:r>
          </a:p>
        </p:txBody>
      </p:sp>
      <p:sp>
        <p:nvSpPr>
          <p:cNvPr id="509" name="Shape 509"/>
          <p:cNvSpPr/>
          <p:nvPr/>
        </p:nvSpPr>
        <p:spPr>
          <a:xfrm flipV="1">
            <a:off x="7391728" y="4733703"/>
            <a:ext cx="1" cy="688631"/>
          </a:xfrm>
          <a:prstGeom prst="line">
            <a:avLst/>
          </a:prstGeom>
          <a:ln w="38100">
            <a:solidFill>
              <a:srgbClr val="000000"/>
            </a:solidFill>
            <a:headEnd type="stealth"/>
          </a:ln>
        </p:spPr>
        <p:txBody>
          <a:bodyPr lIns="0" tIns="0" rIns="0" bIns="0"/>
          <a:lstStyle/>
          <a:p>
            <a:pPr defTabSz="228600">
              <a:defRPr sz="1200" b="0">
                <a:latin typeface="+mj-lt"/>
                <a:ea typeface="+mj-ea"/>
                <a:cs typeface="+mj-cs"/>
                <a:sym typeface="Helvetica"/>
              </a:defRPr>
            </a:pPr>
            <a:endParaRPr/>
          </a:p>
        </p:txBody>
      </p:sp>
      <p:sp>
        <p:nvSpPr>
          <p:cNvPr id="510" name="Shape 510"/>
          <p:cNvSpPr/>
          <p:nvPr/>
        </p:nvSpPr>
        <p:spPr>
          <a:xfrm>
            <a:off x="7112756" y="5393496"/>
            <a:ext cx="1506706" cy="3175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defRPr sz="1600" b="0">
                <a:uFill>
                  <a:solidFill>
                    <a:srgbClr val="000000"/>
                  </a:solidFill>
                </a:uFill>
                <a:latin typeface="Courier"/>
                <a:ea typeface="Courier"/>
                <a:cs typeface="Courier"/>
                <a:sym typeface="Courier"/>
              </a:defRPr>
            </a:lvl1pPr>
          </a:lstStyle>
          <a:p>
            <a:r>
              <a:t>getMethod()</a:t>
            </a:r>
          </a:p>
        </p:txBody>
      </p:sp>
      <p:sp>
        <p:nvSpPr>
          <p:cNvPr id="511" name="Shape 511"/>
          <p:cNvSpPr/>
          <p:nvPr/>
        </p:nvSpPr>
        <p:spPr>
          <a:xfrm>
            <a:off x="1953200" y="4278002"/>
            <a:ext cx="1347236" cy="29815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lnSpc>
                <a:spcPct val="110000"/>
              </a:lnSpc>
              <a:defRPr sz="1600" b="0">
                <a:uFill>
                  <a:solidFill>
                    <a:srgbClr val="000000"/>
                  </a:solidFill>
                </a:uFill>
              </a:defRPr>
            </a:lvl1pPr>
          </a:lstStyle>
          <a:p>
            <a:r>
              <a:t>vtable</a:t>
            </a:r>
          </a:p>
        </p:txBody>
      </p:sp>
      <p:sp>
        <p:nvSpPr>
          <p:cNvPr id="512" name="Shape 512"/>
          <p:cNvSpPr/>
          <p:nvPr/>
        </p:nvSpPr>
        <p:spPr>
          <a:xfrm>
            <a:off x="6001740" y="4278002"/>
            <a:ext cx="1347236" cy="29815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lnSpc>
                <a:spcPct val="110000"/>
              </a:lnSpc>
              <a:defRPr sz="1600" b="0">
                <a:uFill>
                  <a:solidFill>
                    <a:srgbClr val="000000"/>
                  </a:solidFill>
                </a:uFill>
              </a:defRPr>
            </a:lvl1pPr>
          </a:lstStyle>
          <a:p>
            <a:r>
              <a:t>vtable</a:t>
            </a:r>
          </a:p>
        </p:txBody>
      </p:sp>
      <p:grpSp>
        <p:nvGrpSpPr>
          <p:cNvPr id="523" name="Group 523"/>
          <p:cNvGrpSpPr/>
          <p:nvPr/>
        </p:nvGrpSpPr>
        <p:grpSpPr>
          <a:xfrm>
            <a:off x="2286544" y="1532193"/>
            <a:ext cx="513429" cy="262048"/>
            <a:chOff x="49231" y="43474"/>
            <a:chExt cx="513428" cy="262047"/>
          </a:xfrm>
        </p:grpSpPr>
        <p:sp>
          <p:nvSpPr>
            <p:cNvPr id="513" name="Shape 513"/>
            <p:cNvSpPr/>
            <p:nvPr/>
          </p:nvSpPr>
          <p:spPr>
            <a:xfrm flipH="1">
              <a:off x="49231" y="46889"/>
              <a:ext cx="180481" cy="17314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4" name="Shape 514"/>
            <p:cNvSpPr/>
            <p:nvPr/>
          </p:nvSpPr>
          <p:spPr>
            <a:xfrm flipH="1">
              <a:off x="50859" y="46797"/>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5" name="Shape 515"/>
            <p:cNvSpPr/>
            <p:nvPr/>
          </p:nvSpPr>
          <p:spPr>
            <a:xfrm flipH="1">
              <a:off x="57439" y="45232"/>
              <a:ext cx="90234" cy="905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6" name="Shape 516"/>
            <p:cNvSpPr/>
            <p:nvPr/>
          </p:nvSpPr>
          <p:spPr>
            <a:xfrm flipH="1">
              <a:off x="129588" y="129338"/>
              <a:ext cx="175513" cy="17617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7" name="Shape 517"/>
            <p:cNvSpPr/>
            <p:nvPr/>
          </p:nvSpPr>
          <p:spPr>
            <a:xfrm flipH="1">
              <a:off x="214205" y="214263"/>
              <a:ext cx="90919" cy="9125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8" name="Shape 518"/>
            <p:cNvSpPr/>
            <p:nvPr/>
          </p:nvSpPr>
          <p:spPr>
            <a:xfrm flipH="1" flipV="1">
              <a:off x="382853" y="43559"/>
              <a:ext cx="179807" cy="17980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9" name="Shape 519"/>
            <p:cNvSpPr/>
            <p:nvPr/>
          </p:nvSpPr>
          <p:spPr>
            <a:xfrm flipH="1" flipV="1">
              <a:off x="307485" y="50956"/>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0" name="Shape 520"/>
            <p:cNvSpPr/>
            <p:nvPr/>
          </p:nvSpPr>
          <p:spPr>
            <a:xfrm flipH="1" flipV="1">
              <a:off x="469900" y="43474"/>
              <a:ext cx="92751" cy="9275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1" name="Shape 521"/>
            <p:cNvSpPr/>
            <p:nvPr/>
          </p:nvSpPr>
          <p:spPr>
            <a:xfrm flipH="1" flipV="1">
              <a:off x="298311" y="125752"/>
              <a:ext cx="175768" cy="1764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2" name="Shape 522"/>
            <p:cNvSpPr/>
            <p:nvPr/>
          </p:nvSpPr>
          <p:spPr>
            <a:xfrm flipH="1" flipV="1">
              <a:off x="298328" y="210717"/>
              <a:ext cx="91050" cy="9139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534" name="Group 534"/>
          <p:cNvGrpSpPr/>
          <p:nvPr/>
        </p:nvGrpSpPr>
        <p:grpSpPr>
          <a:xfrm>
            <a:off x="6169169" y="2581920"/>
            <a:ext cx="513429" cy="262048"/>
            <a:chOff x="49231" y="43474"/>
            <a:chExt cx="513428" cy="262047"/>
          </a:xfrm>
        </p:grpSpPr>
        <p:sp>
          <p:nvSpPr>
            <p:cNvPr id="524" name="Shape 524"/>
            <p:cNvSpPr/>
            <p:nvPr/>
          </p:nvSpPr>
          <p:spPr>
            <a:xfrm flipH="1">
              <a:off x="49231" y="46889"/>
              <a:ext cx="180481" cy="17314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5" name="Shape 525"/>
            <p:cNvSpPr/>
            <p:nvPr/>
          </p:nvSpPr>
          <p:spPr>
            <a:xfrm flipH="1">
              <a:off x="50859" y="46797"/>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6" name="Shape 526"/>
            <p:cNvSpPr/>
            <p:nvPr/>
          </p:nvSpPr>
          <p:spPr>
            <a:xfrm flipH="1">
              <a:off x="57439" y="45232"/>
              <a:ext cx="90234" cy="905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7" name="Shape 527"/>
            <p:cNvSpPr/>
            <p:nvPr/>
          </p:nvSpPr>
          <p:spPr>
            <a:xfrm flipH="1">
              <a:off x="129588" y="129338"/>
              <a:ext cx="175513" cy="17617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8" name="Shape 528"/>
            <p:cNvSpPr/>
            <p:nvPr/>
          </p:nvSpPr>
          <p:spPr>
            <a:xfrm flipH="1">
              <a:off x="214205" y="214263"/>
              <a:ext cx="90919" cy="9125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9" name="Shape 529"/>
            <p:cNvSpPr/>
            <p:nvPr/>
          </p:nvSpPr>
          <p:spPr>
            <a:xfrm flipH="1" flipV="1">
              <a:off x="382853" y="43559"/>
              <a:ext cx="179807" cy="17980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0" name="Shape 530"/>
            <p:cNvSpPr/>
            <p:nvPr/>
          </p:nvSpPr>
          <p:spPr>
            <a:xfrm flipH="1" flipV="1">
              <a:off x="307485" y="50956"/>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1" name="Shape 531"/>
            <p:cNvSpPr/>
            <p:nvPr/>
          </p:nvSpPr>
          <p:spPr>
            <a:xfrm flipH="1" flipV="1">
              <a:off x="469900" y="43474"/>
              <a:ext cx="92751" cy="9275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2" name="Shape 532"/>
            <p:cNvSpPr/>
            <p:nvPr/>
          </p:nvSpPr>
          <p:spPr>
            <a:xfrm flipH="1" flipV="1">
              <a:off x="298311" y="125752"/>
              <a:ext cx="175768" cy="1764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3" name="Shape 533"/>
            <p:cNvSpPr/>
            <p:nvPr/>
          </p:nvSpPr>
          <p:spPr>
            <a:xfrm flipH="1" flipV="1">
              <a:off x="298328" y="210717"/>
              <a:ext cx="91050" cy="9139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545" name="Group 545"/>
          <p:cNvGrpSpPr/>
          <p:nvPr/>
        </p:nvGrpSpPr>
        <p:grpSpPr>
          <a:xfrm>
            <a:off x="4685520" y="2126523"/>
            <a:ext cx="513429" cy="262048"/>
            <a:chOff x="49231" y="43474"/>
            <a:chExt cx="513428" cy="262047"/>
          </a:xfrm>
        </p:grpSpPr>
        <p:sp>
          <p:nvSpPr>
            <p:cNvPr id="535" name="Shape 535"/>
            <p:cNvSpPr/>
            <p:nvPr/>
          </p:nvSpPr>
          <p:spPr>
            <a:xfrm flipH="1">
              <a:off x="49231" y="46889"/>
              <a:ext cx="180481" cy="17314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6" name="Shape 536"/>
            <p:cNvSpPr/>
            <p:nvPr/>
          </p:nvSpPr>
          <p:spPr>
            <a:xfrm flipH="1">
              <a:off x="50859" y="46797"/>
              <a:ext cx="254250" cy="25424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7" name="Shape 537"/>
            <p:cNvSpPr/>
            <p:nvPr/>
          </p:nvSpPr>
          <p:spPr>
            <a:xfrm flipH="1">
              <a:off x="57439" y="45232"/>
              <a:ext cx="90234" cy="9059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8" name="Shape 538"/>
            <p:cNvSpPr/>
            <p:nvPr/>
          </p:nvSpPr>
          <p:spPr>
            <a:xfrm flipH="1">
              <a:off x="129588" y="129338"/>
              <a:ext cx="175513" cy="17617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9" name="Shape 539"/>
            <p:cNvSpPr/>
            <p:nvPr/>
          </p:nvSpPr>
          <p:spPr>
            <a:xfrm flipH="1">
              <a:off x="214205" y="214263"/>
              <a:ext cx="90919" cy="9125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0" name="Shape 540"/>
            <p:cNvSpPr/>
            <p:nvPr/>
          </p:nvSpPr>
          <p:spPr>
            <a:xfrm flipH="1" flipV="1">
              <a:off x="382853" y="43559"/>
              <a:ext cx="179808" cy="17980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1" name="Shape 541"/>
            <p:cNvSpPr/>
            <p:nvPr/>
          </p:nvSpPr>
          <p:spPr>
            <a:xfrm flipH="1" flipV="1">
              <a:off x="307485" y="50956"/>
              <a:ext cx="254250" cy="25424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2" name="Shape 542"/>
            <p:cNvSpPr/>
            <p:nvPr/>
          </p:nvSpPr>
          <p:spPr>
            <a:xfrm flipH="1" flipV="1">
              <a:off x="469900" y="43474"/>
              <a:ext cx="92751" cy="92751"/>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3" name="Shape 543"/>
            <p:cNvSpPr/>
            <p:nvPr/>
          </p:nvSpPr>
          <p:spPr>
            <a:xfrm flipH="1" flipV="1">
              <a:off x="298311" y="125752"/>
              <a:ext cx="175768" cy="17642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4" name="Shape 544"/>
            <p:cNvSpPr/>
            <p:nvPr/>
          </p:nvSpPr>
          <p:spPr>
            <a:xfrm flipH="1" flipV="1">
              <a:off x="298328" y="210717"/>
              <a:ext cx="91050" cy="91391"/>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551" name="Group 551"/>
          <p:cNvGrpSpPr/>
          <p:nvPr/>
        </p:nvGrpSpPr>
        <p:grpSpPr>
          <a:xfrm>
            <a:off x="6673789" y="2586382"/>
            <a:ext cx="255892" cy="260290"/>
            <a:chOff x="49231" y="0"/>
            <a:chExt cx="255891" cy="260289"/>
          </a:xfrm>
        </p:grpSpPr>
        <p:sp>
          <p:nvSpPr>
            <p:cNvPr id="546" name="Shape 546"/>
            <p:cNvSpPr/>
            <p:nvPr/>
          </p:nvSpPr>
          <p:spPr>
            <a:xfrm flipH="1">
              <a:off x="49231" y="1657"/>
              <a:ext cx="180481" cy="17314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7" name="Shape 547"/>
            <p:cNvSpPr/>
            <p:nvPr/>
          </p:nvSpPr>
          <p:spPr>
            <a:xfrm flipH="1">
              <a:off x="50859" y="1564"/>
              <a:ext cx="254250" cy="2542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8" name="Shape 548"/>
            <p:cNvSpPr/>
            <p:nvPr/>
          </p:nvSpPr>
          <p:spPr>
            <a:xfrm flipH="1">
              <a:off x="57439" y="-1"/>
              <a:ext cx="90234" cy="905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9" name="Shape 549"/>
            <p:cNvSpPr/>
            <p:nvPr/>
          </p:nvSpPr>
          <p:spPr>
            <a:xfrm flipH="1">
              <a:off x="129588" y="84106"/>
              <a:ext cx="175513" cy="17617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0" name="Shape 550"/>
            <p:cNvSpPr/>
            <p:nvPr/>
          </p:nvSpPr>
          <p:spPr>
            <a:xfrm flipH="1">
              <a:off x="214205" y="169031"/>
              <a:ext cx="90919" cy="9125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552" name="Shape 552"/>
          <p:cNvSpPr/>
          <p:nvPr/>
        </p:nvSpPr>
        <p:spPr>
          <a:xfrm flipV="1">
            <a:off x="4680848" y="2260599"/>
            <a:ext cx="376270" cy="2314266"/>
          </a:xfrm>
          <a:prstGeom prst="line">
            <a:avLst/>
          </a:prstGeom>
          <a:ln w="38100">
            <a:solidFill>
              <a:srgbClr val="8A8A89"/>
            </a:solidFill>
            <a:headEnd type="stealth"/>
          </a:ln>
        </p:spPr>
        <p:txBody>
          <a:bodyPr lIns="0" tIns="0" rIns="0" bIns="0"/>
          <a:lstStyle/>
          <a:p>
            <a:pPr defTabSz="228600">
              <a:defRPr sz="1200" b="0">
                <a:latin typeface="+mj-lt"/>
                <a:ea typeface="+mj-ea"/>
                <a:cs typeface="+mj-cs"/>
                <a:sym typeface="Helvetica"/>
              </a:defRPr>
            </a:pPr>
            <a:endParaRPr/>
          </a:p>
        </p:txBody>
      </p:sp>
      <p:sp>
        <p:nvSpPr>
          <p:cNvPr id="553" name="Shape 553"/>
          <p:cNvSpPr/>
          <p:nvPr/>
        </p:nvSpPr>
        <p:spPr>
          <a:xfrm flipV="1">
            <a:off x="1094055" y="2260599"/>
            <a:ext cx="376271" cy="2314266"/>
          </a:xfrm>
          <a:prstGeom prst="line">
            <a:avLst/>
          </a:prstGeom>
          <a:ln w="38100">
            <a:solidFill>
              <a:srgbClr val="8A8A89"/>
            </a:solidFill>
            <a:headEnd type="stealth"/>
          </a:ln>
        </p:spPr>
        <p:txBody>
          <a:bodyPr lIns="0" tIns="0" rIns="0" bIns="0"/>
          <a:lstStyle/>
          <a:p>
            <a:pPr defTabSz="228600">
              <a:defRPr sz="1200" b="0">
                <a:latin typeface="+mj-lt"/>
                <a:ea typeface="+mj-ea"/>
                <a:cs typeface="+mj-cs"/>
                <a:sym typeface="Helvetica"/>
              </a:defRPr>
            </a:pPr>
            <a:endParaRPr/>
          </a:p>
        </p:txBody>
      </p:sp>
      <p:grpSp>
        <p:nvGrpSpPr>
          <p:cNvPr id="564" name="Group 564"/>
          <p:cNvGrpSpPr/>
          <p:nvPr/>
        </p:nvGrpSpPr>
        <p:grpSpPr>
          <a:xfrm>
            <a:off x="4685520" y="4605639"/>
            <a:ext cx="513429" cy="262048"/>
            <a:chOff x="49231" y="43474"/>
            <a:chExt cx="513428" cy="262047"/>
          </a:xfrm>
        </p:grpSpPr>
        <p:sp>
          <p:nvSpPr>
            <p:cNvPr id="554" name="Shape 554"/>
            <p:cNvSpPr/>
            <p:nvPr/>
          </p:nvSpPr>
          <p:spPr>
            <a:xfrm flipH="1">
              <a:off x="49231" y="46889"/>
              <a:ext cx="180481" cy="17314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5" name="Shape 555"/>
            <p:cNvSpPr/>
            <p:nvPr/>
          </p:nvSpPr>
          <p:spPr>
            <a:xfrm flipH="1">
              <a:off x="50859" y="46797"/>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6" name="Shape 556"/>
            <p:cNvSpPr/>
            <p:nvPr/>
          </p:nvSpPr>
          <p:spPr>
            <a:xfrm flipH="1">
              <a:off x="57439" y="45232"/>
              <a:ext cx="90234" cy="9059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7" name="Shape 557"/>
            <p:cNvSpPr/>
            <p:nvPr/>
          </p:nvSpPr>
          <p:spPr>
            <a:xfrm flipH="1">
              <a:off x="129588" y="129338"/>
              <a:ext cx="175513" cy="17617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8" name="Shape 558"/>
            <p:cNvSpPr/>
            <p:nvPr/>
          </p:nvSpPr>
          <p:spPr>
            <a:xfrm flipH="1">
              <a:off x="214205" y="214263"/>
              <a:ext cx="90919" cy="9125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9" name="Shape 559"/>
            <p:cNvSpPr/>
            <p:nvPr/>
          </p:nvSpPr>
          <p:spPr>
            <a:xfrm flipH="1" flipV="1">
              <a:off x="382853" y="43559"/>
              <a:ext cx="179808" cy="17980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0" name="Shape 560"/>
            <p:cNvSpPr/>
            <p:nvPr/>
          </p:nvSpPr>
          <p:spPr>
            <a:xfrm flipH="1" flipV="1">
              <a:off x="307485" y="50956"/>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1" name="Shape 561"/>
            <p:cNvSpPr/>
            <p:nvPr/>
          </p:nvSpPr>
          <p:spPr>
            <a:xfrm flipH="1" flipV="1">
              <a:off x="469900" y="43474"/>
              <a:ext cx="92751" cy="9275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2" name="Shape 562"/>
            <p:cNvSpPr/>
            <p:nvPr/>
          </p:nvSpPr>
          <p:spPr>
            <a:xfrm flipH="1" flipV="1">
              <a:off x="298311" y="125752"/>
              <a:ext cx="175768" cy="176425"/>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3" name="Shape 563"/>
            <p:cNvSpPr/>
            <p:nvPr/>
          </p:nvSpPr>
          <p:spPr>
            <a:xfrm flipH="1" flipV="1">
              <a:off x="298328" y="210717"/>
              <a:ext cx="91050" cy="9139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65" name="Table 565"/>
          <p:cNvGraphicFramePr/>
          <p:nvPr/>
        </p:nvGraphicFramePr>
        <p:xfrm>
          <a:off x="4687560" y="4609012"/>
          <a:ext cx="513886" cy="259290"/>
        </p:xfrm>
        <a:graphic>
          <a:graphicData uri="http://schemas.openxmlformats.org/drawingml/2006/table">
            <a:tbl>
              <a:tblPr/>
              <a:tblGrid>
                <a:gridCol w="256943"/>
                <a:gridCol w="256943"/>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r>
            </a:tbl>
          </a:graphicData>
        </a:graphic>
      </p:graphicFrame>
      <p:grpSp>
        <p:nvGrpSpPr>
          <p:cNvPr id="576" name="Group 576"/>
          <p:cNvGrpSpPr/>
          <p:nvPr/>
        </p:nvGrpSpPr>
        <p:grpSpPr>
          <a:xfrm>
            <a:off x="1096097" y="4605639"/>
            <a:ext cx="513430" cy="262048"/>
            <a:chOff x="49231" y="43474"/>
            <a:chExt cx="513428" cy="262047"/>
          </a:xfrm>
        </p:grpSpPr>
        <p:sp>
          <p:nvSpPr>
            <p:cNvPr id="566" name="Shape 566"/>
            <p:cNvSpPr/>
            <p:nvPr/>
          </p:nvSpPr>
          <p:spPr>
            <a:xfrm flipH="1">
              <a:off x="49231" y="46889"/>
              <a:ext cx="180481" cy="17314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7" name="Shape 567"/>
            <p:cNvSpPr/>
            <p:nvPr/>
          </p:nvSpPr>
          <p:spPr>
            <a:xfrm flipH="1">
              <a:off x="50859" y="46797"/>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8" name="Shape 568"/>
            <p:cNvSpPr/>
            <p:nvPr/>
          </p:nvSpPr>
          <p:spPr>
            <a:xfrm flipH="1">
              <a:off x="57439" y="45232"/>
              <a:ext cx="90234" cy="9059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69" name="Shape 569"/>
            <p:cNvSpPr/>
            <p:nvPr/>
          </p:nvSpPr>
          <p:spPr>
            <a:xfrm flipH="1">
              <a:off x="129588" y="129338"/>
              <a:ext cx="175513" cy="17617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0" name="Shape 570"/>
            <p:cNvSpPr/>
            <p:nvPr/>
          </p:nvSpPr>
          <p:spPr>
            <a:xfrm flipH="1">
              <a:off x="214205" y="214263"/>
              <a:ext cx="90919" cy="9125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1" name="Shape 571"/>
            <p:cNvSpPr/>
            <p:nvPr/>
          </p:nvSpPr>
          <p:spPr>
            <a:xfrm flipH="1" flipV="1">
              <a:off x="382853" y="43559"/>
              <a:ext cx="179808" cy="17980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2" name="Shape 572"/>
            <p:cNvSpPr/>
            <p:nvPr/>
          </p:nvSpPr>
          <p:spPr>
            <a:xfrm flipH="1" flipV="1">
              <a:off x="307485" y="50956"/>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3" name="Shape 573"/>
            <p:cNvSpPr/>
            <p:nvPr/>
          </p:nvSpPr>
          <p:spPr>
            <a:xfrm flipH="1" flipV="1">
              <a:off x="469900" y="43474"/>
              <a:ext cx="92751" cy="9275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4" name="Shape 574"/>
            <p:cNvSpPr/>
            <p:nvPr/>
          </p:nvSpPr>
          <p:spPr>
            <a:xfrm flipH="1" flipV="1">
              <a:off x="298311" y="125752"/>
              <a:ext cx="175768" cy="176425"/>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5" name="Shape 575"/>
            <p:cNvSpPr/>
            <p:nvPr/>
          </p:nvSpPr>
          <p:spPr>
            <a:xfrm flipH="1" flipV="1">
              <a:off x="298328" y="210717"/>
              <a:ext cx="91050" cy="9139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77" name="Table 577"/>
          <p:cNvGraphicFramePr/>
          <p:nvPr/>
        </p:nvGraphicFramePr>
        <p:xfrm>
          <a:off x="1098137" y="4609012"/>
          <a:ext cx="513886" cy="259290"/>
        </p:xfrm>
        <a:graphic>
          <a:graphicData uri="http://schemas.openxmlformats.org/drawingml/2006/table">
            <a:tbl>
              <a:tblPr/>
              <a:tblGrid>
                <a:gridCol w="256943"/>
                <a:gridCol w="256943"/>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dirty="0"/>
                    </a:p>
                  </a:txBody>
                  <a:tcPr marL="50800" marR="50800" marT="50800" marB="50800" anchor="ctr" horzOverflow="overflow">
                    <a:lnL w="25400">
                      <a:solidFill>
                        <a:srgbClr val="8A8A89"/>
                      </a:solidFill>
                      <a:miter lim="400000"/>
                    </a:lnL>
                    <a:lnR w="25400">
                      <a:solidFill>
                        <a:srgbClr val="8A8A89"/>
                      </a:solidFill>
                      <a:miter lim="400000"/>
                    </a:lnR>
                    <a:lnT w="25400">
                      <a:solidFill>
                        <a:srgbClr val="8A8A89"/>
                      </a:solidFill>
                      <a:miter lim="400000"/>
                    </a:lnT>
                    <a:lnB w="25400">
                      <a:solidFill>
                        <a:srgbClr val="8A8A89"/>
                      </a:solidFill>
                      <a:miter lim="400000"/>
                    </a:lnB>
                    <a:noFill/>
                  </a:tcPr>
                </a:tc>
              </a:tr>
            </a:tbl>
          </a:graphicData>
        </a:graphic>
      </p:graphicFrame>
    </p:spTree>
    <p:extLst>
      <p:ext uri="{BB962C8B-B14F-4D97-AF65-F5344CB8AC3E}">
        <p14:creationId xmlns:p14="http://schemas.microsoft.com/office/powerpoint/2010/main" val="35746532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Shape 579"/>
          <p:cNvSpPr/>
          <p:nvPr/>
        </p:nvSpPr>
        <p:spPr>
          <a:xfrm>
            <a:off x="1438532" y="1368425"/>
            <a:ext cx="871518" cy="42182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b="0">
                <a:uFill>
                  <a:solidFill>
                    <a:srgbClr val="264869"/>
                  </a:solidFill>
                </a:uFill>
              </a:defRPr>
            </a:lvl1pPr>
          </a:lstStyle>
          <a:p>
            <a:r>
              <a:t>Stack</a:t>
            </a:r>
          </a:p>
        </p:txBody>
      </p:sp>
      <p:sp>
        <p:nvSpPr>
          <p:cNvPr id="580" name="Shape 580"/>
          <p:cNvSpPr/>
          <p:nvPr/>
        </p:nvSpPr>
        <p:spPr>
          <a:xfrm>
            <a:off x="5343684" y="1368425"/>
            <a:ext cx="837883" cy="42182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b="0">
                <a:uFill>
                  <a:solidFill>
                    <a:srgbClr val="264869"/>
                  </a:solidFill>
                </a:uFill>
              </a:defRPr>
            </a:lvl1pPr>
          </a:lstStyle>
          <a:p>
            <a:r>
              <a:t>Heap</a:t>
            </a:r>
          </a:p>
        </p:txBody>
      </p:sp>
      <p:graphicFrame>
        <p:nvGraphicFramePr>
          <p:cNvPr id="581" name="Table 581"/>
          <p:cNvGraphicFramePr/>
          <p:nvPr/>
        </p:nvGraphicFramePr>
        <p:xfrm>
          <a:off x="1677511" y="2019300"/>
          <a:ext cx="438150" cy="3109862"/>
        </p:xfrm>
        <a:graphic>
          <a:graphicData uri="http://schemas.openxmlformats.org/drawingml/2006/table">
            <a:tbl>
              <a:tblPr/>
              <a:tblGrid>
                <a:gridCol w="438150"/>
              </a:tblGrid>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000000"/>
                      </a:solidFill>
                      <a:miter lim="400000"/>
                    </a:lnB>
                    <a:no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solidFill>
                      <a:srgbClr val="D9D9D9"/>
                    </a:solid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4442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50800">
                      <a:solidFill>
                        <a:srgbClr val="000000"/>
                      </a:solidFill>
                      <a:miter lim="400000"/>
                    </a:lnB>
                    <a:noFill/>
                  </a:tcPr>
                </a:tc>
              </a:tr>
            </a:tbl>
          </a:graphicData>
        </a:graphic>
      </p:graphicFrame>
      <p:sp>
        <p:nvSpPr>
          <p:cNvPr id="582" name="Shape 582"/>
          <p:cNvSpPr/>
          <p:nvPr/>
        </p:nvSpPr>
        <p:spPr>
          <a:xfrm>
            <a:off x="3451225" y="2009775"/>
            <a:ext cx="4622800" cy="3149886"/>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ln w="50800">
            <a:solidFill>
              <a:srgbClr val="000000"/>
            </a:solidFill>
          </a:ln>
        </p:spPr>
        <p:txBody>
          <a:bodyPr lIns="38100" tIns="38100" rIns="38100" bIns="38100" anchor="ctr"/>
          <a:lstStyle/>
          <a:p>
            <a:pPr marL="20320" marR="20320" defTabSz="457200">
              <a:defRPr b="0">
                <a:uFill>
                  <a:solidFill>
                    <a:srgbClr val="000000"/>
                  </a:solidFill>
                </a:uFill>
              </a:defRPr>
            </a:pPr>
            <a:endParaRPr/>
          </a:p>
        </p:txBody>
      </p:sp>
      <p:sp>
        <p:nvSpPr>
          <p:cNvPr id="583" name="Shape 583"/>
          <p:cNvSpPr/>
          <p:nvPr/>
        </p:nvSpPr>
        <p:spPr>
          <a:xfrm flipH="1">
            <a:off x="1879599" y="2901488"/>
            <a:ext cx="2794702" cy="694055"/>
          </a:xfrm>
          <a:prstGeom prst="line">
            <a:avLst/>
          </a:prstGeom>
          <a:ln w="508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84" name="Shape 584"/>
          <p:cNvSpPr>
            <a:spLocks noGrp="1"/>
          </p:cNvSpPr>
          <p:nvPr>
            <p:ph type="title"/>
          </p:nvPr>
        </p:nvSpPr>
        <p:spPr>
          <a:prstGeom prst="rect">
            <a:avLst/>
          </a:prstGeom>
        </p:spPr>
        <p:txBody>
          <a:bodyPr/>
          <a:lstStyle>
            <a:lvl1pPr defTabSz="841247">
              <a:defRPr sz="2576"/>
            </a:lvl1pPr>
          </a:lstStyle>
          <a:p>
            <a:r>
              <a:t>How JVM References are Typed</a:t>
            </a:r>
          </a:p>
        </p:txBody>
      </p:sp>
      <p:sp>
        <p:nvSpPr>
          <p:cNvPr id="585" name="Shape 585"/>
          <p:cNvSpPr/>
          <p:nvPr/>
        </p:nvSpPr>
        <p:spPr>
          <a:xfrm flipH="1">
            <a:off x="3816069" y="4030192"/>
            <a:ext cx="3927656" cy="2"/>
          </a:xfrm>
          <a:prstGeom prst="line">
            <a:avLst/>
          </a:prstGeom>
          <a:ln w="38100" cap="rnd">
            <a:solidFill>
              <a:srgbClr val="BFC0BF"/>
            </a:solidFill>
            <a:custDash>
              <a:ds d="100000" sp="200000"/>
            </a:custDash>
          </a:ln>
        </p:spPr>
        <p:txBody>
          <a:bodyPr lIns="0" tIns="0" rIns="0" bIns="0"/>
          <a:lstStyle/>
          <a:p>
            <a:pPr defTabSz="228600">
              <a:defRPr sz="1200" b="0">
                <a:latin typeface="+mj-lt"/>
                <a:ea typeface="+mj-ea"/>
                <a:cs typeface="+mj-cs"/>
                <a:sym typeface="Helvetica"/>
              </a:defRPr>
            </a:pPr>
            <a:endParaRPr/>
          </a:p>
        </p:txBody>
      </p:sp>
      <p:sp>
        <p:nvSpPr>
          <p:cNvPr id="586" name="Shape 586"/>
          <p:cNvSpPr/>
          <p:nvPr/>
        </p:nvSpPr>
        <p:spPr>
          <a:xfrm>
            <a:off x="5218351" y="3383596"/>
            <a:ext cx="1418296" cy="47625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p>
            <a:pPr marL="20319" marR="20319" defTabSz="457200">
              <a:lnSpc>
                <a:spcPct val="80000"/>
              </a:lnSpc>
              <a:defRPr sz="1600" b="0">
                <a:solidFill>
                  <a:schemeClr val="accent6"/>
                </a:solidFill>
                <a:uFill>
                  <a:solidFill>
                    <a:srgbClr val="1D3756"/>
                  </a:solidFill>
                </a:uFill>
                <a:latin typeface="Courier"/>
                <a:ea typeface="Courier"/>
                <a:cs typeface="Courier"/>
                <a:sym typeface="Courier"/>
              </a:defRPr>
            </a:pPr>
            <a:r>
              <a:t>0xc186a733</a:t>
            </a:r>
          </a:p>
          <a:p>
            <a:pPr marL="20319" marR="20319" defTabSz="457200">
              <a:lnSpc>
                <a:spcPct val="80000"/>
              </a:lnSpc>
              <a:defRPr sz="1600" b="0">
                <a:solidFill>
                  <a:schemeClr val="accent6"/>
                </a:solidFill>
                <a:uFill>
                  <a:solidFill>
                    <a:srgbClr val="1D3756"/>
                  </a:solidFill>
                </a:uFill>
                <a:latin typeface="Courier"/>
                <a:ea typeface="Courier"/>
                <a:cs typeface="Courier"/>
                <a:sym typeface="Courier"/>
              </a:defRPr>
            </a:pPr>
            <a:r>
              <a:t>(Leopard)</a:t>
            </a:r>
          </a:p>
        </p:txBody>
      </p:sp>
      <p:sp>
        <p:nvSpPr>
          <p:cNvPr id="587" name="Shape 587"/>
          <p:cNvSpPr/>
          <p:nvPr/>
        </p:nvSpPr>
        <p:spPr>
          <a:xfrm>
            <a:off x="2437049" y="2711827"/>
            <a:ext cx="1418296" cy="47625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marL="20319" marR="20319" algn="ctr" defTabSz="457200">
              <a:defRPr sz="1600" b="0">
                <a:solidFill>
                  <a:srgbClr val="0000FF"/>
                </a:solidFill>
                <a:uFill>
                  <a:solidFill>
                    <a:srgbClr val="1D3756"/>
                  </a:solidFill>
                </a:uFill>
                <a:latin typeface="Courier"/>
                <a:ea typeface="Courier"/>
                <a:cs typeface="Courier"/>
                <a:sym typeface="Courier"/>
              </a:defRPr>
            </a:lvl1pPr>
          </a:lstStyle>
          <a:p>
            <a:r>
              <a:t>0x0001f736</a:t>
            </a:r>
          </a:p>
        </p:txBody>
      </p:sp>
      <p:graphicFrame>
        <p:nvGraphicFramePr>
          <p:cNvPr id="588" name="Table 588"/>
          <p:cNvGraphicFramePr/>
          <p:nvPr/>
        </p:nvGraphicFramePr>
        <p:xfrm>
          <a:off x="5283899" y="4437402"/>
          <a:ext cx="1782760" cy="403351"/>
        </p:xfrm>
        <a:graphic>
          <a:graphicData uri="http://schemas.openxmlformats.org/drawingml/2006/table">
            <a:tbl>
              <a:tblPr/>
              <a:tblGrid>
                <a:gridCol w="254680"/>
                <a:gridCol w="254680"/>
                <a:gridCol w="254680"/>
                <a:gridCol w="254680"/>
                <a:gridCol w="254680"/>
                <a:gridCol w="254680"/>
                <a:gridCol w="254680"/>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solidFill>
                      <a:schemeClr val="accent6"/>
                    </a:solid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solidFill>
                      <a:schemeClr val="accent6"/>
                    </a:solidFill>
                  </a:tcPr>
                </a:tc>
                <a:tc>
                  <a:txBody>
                    <a:bodyPr/>
                    <a:lstStyle/>
                    <a:p>
                      <a:pPr marL="20319" marR="20319" algn="ctr" defTabSz="457200">
                        <a:lnSpc>
                          <a:spcPct val="110000"/>
                        </a:lnSpc>
                        <a:spcBef>
                          <a:spcPts val="600"/>
                        </a:spcBef>
                        <a:tabLst>
                          <a:tab pos="457200" algn="l"/>
                        </a:tabLst>
                        <a:defRPr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sp>
        <p:nvSpPr>
          <p:cNvPr id="589" name="Shape 589"/>
          <p:cNvSpPr/>
          <p:nvPr/>
        </p:nvSpPr>
        <p:spPr>
          <a:xfrm>
            <a:off x="5196474" y="4734015"/>
            <a:ext cx="2537017" cy="29815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marL="20319" marR="20319" defTabSz="642937">
              <a:lnSpc>
                <a:spcPct val="110000"/>
              </a:lnSpc>
              <a:defRPr sz="1200" b="0">
                <a:solidFill>
                  <a:srgbClr val="1F3E75"/>
                </a:solidFill>
                <a:uFill>
                  <a:solidFill>
                    <a:srgbClr val="000000"/>
                  </a:solidFill>
                </a:uFill>
                <a:latin typeface="DIN-Medium"/>
                <a:ea typeface="DIN-Medium"/>
                <a:cs typeface="DIN-Medium"/>
                <a:sym typeface="DIN-Medium"/>
              </a:defRPr>
            </a:pPr>
            <a:r>
              <a:rPr sz="1600">
                <a:solidFill>
                  <a:srgbClr val="000000"/>
                </a:solidFill>
                <a:latin typeface="Arial"/>
                <a:ea typeface="Arial"/>
                <a:cs typeface="Arial"/>
                <a:sym typeface="Arial"/>
              </a:rPr>
              <a:t>KlassOop </a:t>
            </a:r>
            <a:r>
              <a:rPr>
                <a:solidFill>
                  <a:srgbClr val="000000"/>
                </a:solidFill>
                <a:latin typeface="Arial"/>
                <a:ea typeface="Arial"/>
                <a:cs typeface="Arial"/>
                <a:sym typeface="Arial"/>
              </a:rPr>
              <a:t>(for Entry)</a:t>
            </a:r>
          </a:p>
        </p:txBody>
      </p:sp>
      <p:sp>
        <p:nvSpPr>
          <p:cNvPr id="590" name="Shape 590"/>
          <p:cNvSpPr/>
          <p:nvPr/>
        </p:nvSpPr>
        <p:spPr>
          <a:xfrm>
            <a:off x="6074013" y="4106392"/>
            <a:ext cx="1347236" cy="29815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lnSpc>
                <a:spcPct val="110000"/>
              </a:lnSpc>
              <a:defRPr sz="1600" b="0">
                <a:uFill>
                  <a:solidFill>
                    <a:srgbClr val="000000"/>
                  </a:solidFill>
                </a:uFill>
              </a:defRPr>
            </a:lvl1pPr>
          </a:lstStyle>
          <a:p>
            <a:r>
              <a:t>vtable</a:t>
            </a:r>
          </a:p>
        </p:txBody>
      </p:sp>
      <p:grpSp>
        <p:nvGrpSpPr>
          <p:cNvPr id="601" name="Group 601"/>
          <p:cNvGrpSpPr/>
          <p:nvPr/>
        </p:nvGrpSpPr>
        <p:grpSpPr>
          <a:xfrm>
            <a:off x="5280410" y="4446729"/>
            <a:ext cx="513430" cy="262048"/>
            <a:chOff x="49231" y="43474"/>
            <a:chExt cx="513428" cy="262047"/>
          </a:xfrm>
        </p:grpSpPr>
        <p:sp>
          <p:nvSpPr>
            <p:cNvPr id="591" name="Shape 591"/>
            <p:cNvSpPr/>
            <p:nvPr/>
          </p:nvSpPr>
          <p:spPr>
            <a:xfrm flipH="1">
              <a:off x="49231" y="46889"/>
              <a:ext cx="180481" cy="17314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2" name="Shape 592"/>
            <p:cNvSpPr/>
            <p:nvPr/>
          </p:nvSpPr>
          <p:spPr>
            <a:xfrm flipH="1">
              <a:off x="50859" y="46797"/>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3" name="Shape 593"/>
            <p:cNvSpPr/>
            <p:nvPr/>
          </p:nvSpPr>
          <p:spPr>
            <a:xfrm flipH="1">
              <a:off x="57439" y="45232"/>
              <a:ext cx="90234" cy="9059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4" name="Shape 594"/>
            <p:cNvSpPr/>
            <p:nvPr/>
          </p:nvSpPr>
          <p:spPr>
            <a:xfrm flipH="1">
              <a:off x="129588" y="129338"/>
              <a:ext cx="175513" cy="17617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5" name="Shape 595"/>
            <p:cNvSpPr/>
            <p:nvPr/>
          </p:nvSpPr>
          <p:spPr>
            <a:xfrm flipH="1">
              <a:off x="214205" y="214263"/>
              <a:ext cx="90919" cy="9125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6" name="Shape 596"/>
            <p:cNvSpPr/>
            <p:nvPr/>
          </p:nvSpPr>
          <p:spPr>
            <a:xfrm flipH="1" flipV="1">
              <a:off x="382853" y="43559"/>
              <a:ext cx="179808" cy="17980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7" name="Shape 597"/>
            <p:cNvSpPr/>
            <p:nvPr/>
          </p:nvSpPr>
          <p:spPr>
            <a:xfrm flipH="1" flipV="1">
              <a:off x="307485" y="50956"/>
              <a:ext cx="254250" cy="25424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8" name="Shape 598"/>
            <p:cNvSpPr/>
            <p:nvPr/>
          </p:nvSpPr>
          <p:spPr>
            <a:xfrm flipH="1" flipV="1">
              <a:off x="469900" y="43474"/>
              <a:ext cx="92751" cy="9275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9" name="Shape 599"/>
            <p:cNvSpPr/>
            <p:nvPr/>
          </p:nvSpPr>
          <p:spPr>
            <a:xfrm flipH="1" flipV="1">
              <a:off x="298311" y="125752"/>
              <a:ext cx="175768" cy="176425"/>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0" name="Shape 600"/>
            <p:cNvSpPr/>
            <p:nvPr/>
          </p:nvSpPr>
          <p:spPr>
            <a:xfrm flipH="1" flipV="1">
              <a:off x="298328" y="210717"/>
              <a:ext cx="91050" cy="91391"/>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602" name="Table 602"/>
          <p:cNvGraphicFramePr/>
          <p:nvPr/>
        </p:nvGraphicFramePr>
        <p:xfrm>
          <a:off x="5282450" y="4437402"/>
          <a:ext cx="513886" cy="259290"/>
        </p:xfrm>
        <a:graphic>
          <a:graphicData uri="http://schemas.openxmlformats.org/drawingml/2006/table">
            <a:tbl>
              <a:tblPr/>
              <a:tblGrid>
                <a:gridCol w="256943"/>
                <a:gridCol w="256943"/>
              </a:tblGrid>
              <a:tr h="259290">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500" b="1">
                          <a:solidFill>
                            <a:srgbClr val="1D3756"/>
                          </a:solidFill>
                          <a:uFill>
                            <a:solidFill>
                              <a:srgbClr val="1D3756"/>
                            </a:solidFill>
                          </a:uFill>
                        </a:defRPr>
                      </a:pPr>
                      <a:endParaRPr/>
                    </a:p>
                  </a:txBody>
                  <a:tcPr marL="50800" marR="50800" marT="50800" marB="508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pSp>
        <p:nvGrpSpPr>
          <p:cNvPr id="615" name="Group 615"/>
          <p:cNvGrpSpPr/>
          <p:nvPr/>
        </p:nvGrpSpPr>
        <p:grpSpPr>
          <a:xfrm>
            <a:off x="6031585" y="2480052"/>
            <a:ext cx="891742" cy="262049"/>
            <a:chOff x="49231" y="43474"/>
            <a:chExt cx="891740" cy="262048"/>
          </a:xfrm>
        </p:grpSpPr>
        <p:graphicFrame>
          <p:nvGraphicFramePr>
            <p:cNvPr id="603" name="Table 603"/>
            <p:cNvGraphicFramePr/>
            <p:nvPr/>
          </p:nvGraphicFramePr>
          <p:xfrm>
            <a:off x="60028" y="45378"/>
            <a:ext cx="880943" cy="259289"/>
          </p:xfrm>
          <a:graphic>
            <a:graphicData uri="http://schemas.openxmlformats.org/drawingml/2006/table">
              <a:tbl>
                <a:tblPr/>
                <a:tblGrid>
                  <a:gridCol w="251315"/>
                  <a:gridCol w="251315"/>
                  <a:gridCol w="378315"/>
                </a:tblGrid>
                <a:tr h="259290">
                  <a:tc>
                    <a:txBody>
                      <a:bodyPr/>
                      <a:lstStyle/>
                      <a:p>
                        <a:pPr marL="20319" marR="20319" algn="ctr" defTabSz="457200">
                          <a:lnSpc>
                            <a:spcPct val="110000"/>
                          </a:lnSpc>
                          <a:spcBef>
                            <a:spcPts val="600"/>
                          </a:spcBef>
                          <a:tabLst>
                            <a:tab pos="457200" algn="l"/>
                          </a:tabLst>
                          <a:defRPr sz="12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2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200">
                            <a:uFill>
                              <a:solidFill>
                                <a:srgbClr val="1D3756"/>
                              </a:solidFill>
                            </a:uFill>
                          </a:rPr>
                          <a:t>bao</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pSp>
          <p:nvGrpSpPr>
            <p:cNvPr id="614" name="Group 614"/>
            <p:cNvGrpSpPr/>
            <p:nvPr/>
          </p:nvGrpSpPr>
          <p:grpSpPr>
            <a:xfrm>
              <a:off x="49231" y="43474"/>
              <a:ext cx="513429" cy="262048"/>
              <a:chOff x="49231" y="43474"/>
              <a:chExt cx="513428" cy="262047"/>
            </a:xfrm>
          </p:grpSpPr>
          <p:sp>
            <p:nvSpPr>
              <p:cNvPr id="604" name="Shape 604"/>
              <p:cNvSpPr/>
              <p:nvPr/>
            </p:nvSpPr>
            <p:spPr>
              <a:xfrm flipH="1">
                <a:off x="49231" y="46889"/>
                <a:ext cx="180481" cy="17314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5" name="Shape 605"/>
              <p:cNvSpPr/>
              <p:nvPr/>
            </p:nvSpPr>
            <p:spPr>
              <a:xfrm flipH="1">
                <a:off x="50859" y="46797"/>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6" name="Shape 606"/>
              <p:cNvSpPr/>
              <p:nvPr/>
            </p:nvSpPr>
            <p:spPr>
              <a:xfrm flipH="1">
                <a:off x="57439" y="45232"/>
                <a:ext cx="90234" cy="905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7" name="Shape 607"/>
              <p:cNvSpPr/>
              <p:nvPr/>
            </p:nvSpPr>
            <p:spPr>
              <a:xfrm flipH="1">
                <a:off x="129588" y="129338"/>
                <a:ext cx="175513" cy="17617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8" name="Shape 608"/>
              <p:cNvSpPr/>
              <p:nvPr/>
            </p:nvSpPr>
            <p:spPr>
              <a:xfrm flipH="1">
                <a:off x="214205" y="214263"/>
                <a:ext cx="90919" cy="9125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9" name="Shape 609"/>
              <p:cNvSpPr/>
              <p:nvPr/>
            </p:nvSpPr>
            <p:spPr>
              <a:xfrm flipH="1" flipV="1">
                <a:off x="382853" y="43559"/>
                <a:ext cx="179807" cy="17980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0" name="Shape 610"/>
              <p:cNvSpPr/>
              <p:nvPr/>
            </p:nvSpPr>
            <p:spPr>
              <a:xfrm flipH="1" flipV="1">
                <a:off x="307485" y="50956"/>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1" name="Shape 611"/>
              <p:cNvSpPr/>
              <p:nvPr/>
            </p:nvSpPr>
            <p:spPr>
              <a:xfrm flipH="1" flipV="1">
                <a:off x="469900" y="43474"/>
                <a:ext cx="92751" cy="9275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2" name="Shape 612"/>
              <p:cNvSpPr/>
              <p:nvPr/>
            </p:nvSpPr>
            <p:spPr>
              <a:xfrm flipH="1" flipV="1">
                <a:off x="298311" y="125752"/>
                <a:ext cx="175768" cy="1764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3" name="Shape 613"/>
              <p:cNvSpPr/>
              <p:nvPr/>
            </p:nvSpPr>
            <p:spPr>
              <a:xfrm flipH="1" flipV="1">
                <a:off x="298328" y="210717"/>
                <a:ext cx="91050" cy="91391"/>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sp>
        <p:nvSpPr>
          <p:cNvPr id="616" name="Shape 616"/>
          <p:cNvSpPr/>
          <p:nvPr/>
        </p:nvSpPr>
        <p:spPr>
          <a:xfrm>
            <a:off x="6105366" y="2171700"/>
            <a:ext cx="1347236" cy="2981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defTabSz="642937">
              <a:lnSpc>
                <a:spcPct val="110000"/>
              </a:lnSpc>
              <a:defRPr sz="1600" b="0">
                <a:uFill>
                  <a:solidFill>
                    <a:srgbClr val="000000"/>
                  </a:solidFill>
                </a:uFill>
              </a:defRPr>
            </a:lvl1pPr>
          </a:lstStyle>
          <a:p>
            <a:r>
              <a:t>name</a:t>
            </a:r>
          </a:p>
        </p:txBody>
      </p:sp>
      <p:sp>
        <p:nvSpPr>
          <p:cNvPr id="617" name="Shape 617"/>
          <p:cNvSpPr/>
          <p:nvPr/>
        </p:nvSpPr>
        <p:spPr>
          <a:xfrm>
            <a:off x="4813999" y="2589422"/>
            <a:ext cx="1044351" cy="2981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20319" marR="20319" algn="ctr" defTabSz="642937">
              <a:lnSpc>
                <a:spcPct val="110000"/>
              </a:lnSpc>
              <a:defRPr sz="1600" b="0">
                <a:uFill>
                  <a:solidFill>
                    <a:srgbClr val="000000"/>
                  </a:solidFill>
                </a:uFill>
              </a:defRPr>
            </a:lvl1pPr>
          </a:lstStyle>
          <a:p>
            <a:r>
              <a:t>age</a:t>
            </a:r>
          </a:p>
        </p:txBody>
      </p:sp>
      <p:grpSp>
        <p:nvGrpSpPr>
          <p:cNvPr id="625" name="Group 625"/>
          <p:cNvGrpSpPr/>
          <p:nvPr/>
        </p:nvGrpSpPr>
        <p:grpSpPr>
          <a:xfrm>
            <a:off x="4697771" y="2923654"/>
            <a:ext cx="1017434" cy="287517"/>
            <a:chOff x="49231" y="23379"/>
            <a:chExt cx="1017432" cy="287516"/>
          </a:xfrm>
        </p:grpSpPr>
        <p:graphicFrame>
          <p:nvGraphicFramePr>
            <p:cNvPr id="618" name="Table 618"/>
            <p:cNvGraphicFramePr/>
            <p:nvPr/>
          </p:nvGraphicFramePr>
          <p:xfrm>
            <a:off x="55473" y="25400"/>
            <a:ext cx="1011190" cy="285495"/>
          </p:xfrm>
          <a:graphic>
            <a:graphicData uri="http://schemas.openxmlformats.org/drawingml/2006/table">
              <a:tbl>
                <a:tblPr/>
                <a:tblGrid>
                  <a:gridCol w="252798"/>
                  <a:gridCol w="252798"/>
                  <a:gridCol w="252798"/>
                  <a:gridCol w="252798"/>
                </a:tblGrid>
                <a:tr h="259290">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solidFill>
                        <a:srgbClr val="E0F8E0"/>
                      </a:solid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2</a:t>
                        </a:r>
                      </a:p>
                    </a:txBody>
                    <a:tcPr marL="25400" marR="25400" marT="25400" marB="25400"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solidFill>
                        <a:srgbClr val="E3E7FF"/>
                      </a:solidFill>
                    </a:tcPr>
                  </a:tc>
                </a:tr>
              </a:tbl>
            </a:graphicData>
          </a:graphic>
        </p:graphicFrame>
        <p:grpSp>
          <p:nvGrpSpPr>
            <p:cNvPr id="624" name="Group 624"/>
            <p:cNvGrpSpPr/>
            <p:nvPr/>
          </p:nvGrpSpPr>
          <p:grpSpPr>
            <a:xfrm>
              <a:off x="49231" y="23379"/>
              <a:ext cx="255893" cy="260290"/>
              <a:chOff x="49231" y="0"/>
              <a:chExt cx="255891" cy="260289"/>
            </a:xfrm>
          </p:grpSpPr>
          <p:sp>
            <p:nvSpPr>
              <p:cNvPr id="619" name="Shape 619"/>
              <p:cNvSpPr/>
              <p:nvPr/>
            </p:nvSpPr>
            <p:spPr>
              <a:xfrm flipH="1">
                <a:off x="49231" y="1657"/>
                <a:ext cx="180481" cy="17314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20" name="Shape 620"/>
              <p:cNvSpPr/>
              <p:nvPr/>
            </p:nvSpPr>
            <p:spPr>
              <a:xfrm flipH="1">
                <a:off x="50859" y="1565"/>
                <a:ext cx="254250" cy="25424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21" name="Shape 621"/>
              <p:cNvSpPr/>
              <p:nvPr/>
            </p:nvSpPr>
            <p:spPr>
              <a:xfrm flipH="1">
                <a:off x="57439" y="-1"/>
                <a:ext cx="90234" cy="9059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22" name="Shape 622"/>
              <p:cNvSpPr/>
              <p:nvPr/>
            </p:nvSpPr>
            <p:spPr>
              <a:xfrm flipH="1">
                <a:off x="129588" y="84106"/>
                <a:ext cx="175513" cy="17617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23" name="Shape 623"/>
              <p:cNvSpPr/>
              <p:nvPr/>
            </p:nvSpPr>
            <p:spPr>
              <a:xfrm flipH="1">
                <a:off x="214205" y="169031"/>
                <a:ext cx="90919" cy="91259"/>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sp>
        <p:nvSpPr>
          <p:cNvPr id="626" name="Shape 626"/>
          <p:cNvSpPr/>
          <p:nvPr/>
        </p:nvSpPr>
        <p:spPr>
          <a:xfrm flipH="1">
            <a:off x="5585441" y="2614586"/>
            <a:ext cx="435013" cy="435013"/>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627" name="Shape 627"/>
          <p:cNvSpPr/>
          <p:nvPr/>
        </p:nvSpPr>
        <p:spPr>
          <a:xfrm flipH="1" flipV="1">
            <a:off x="5085763" y="3048000"/>
            <a:ext cx="177110" cy="1355255"/>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10056983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Oop</a:t>
            </a:r>
            <a:r>
              <a:rPr lang="en-US" dirty="0" smtClean="0"/>
              <a:t> Type Hierarchy (in Hotspot)</a:t>
            </a:r>
            <a:endParaRPr lang="en-US" dirty="0"/>
          </a:p>
        </p:txBody>
      </p:sp>
      <p:sp>
        <p:nvSpPr>
          <p:cNvPr id="4" name="Shape 691"/>
          <p:cNvSpPr>
            <a:spLocks noGrp="1"/>
          </p:cNvSpPr>
          <p:nvPr>
            <p:ph idx="1"/>
          </p:nvPr>
        </p:nvSpPr>
        <p:spPr>
          <a:prstGeom prst="rect">
            <a:avLst/>
          </a:prstGeom>
        </p:spPr>
        <p:txBody>
          <a:bodyPr/>
          <a:lstStyle/>
          <a:p>
            <a:r>
              <a:rPr dirty="0"/>
              <a:t>Kept in: hotspot/src/share/vm/oops in </a:t>
            </a:r>
            <a:r>
              <a:rPr dirty="0" smtClean="0"/>
              <a:t>OpenJDK source</a:t>
            </a:r>
            <a:endParaRPr lang="en-AU" dirty="0" smtClean="0"/>
          </a:p>
          <a:p>
            <a:endParaRPr dirty="0"/>
          </a:p>
          <a:p>
            <a:r>
              <a:rPr dirty="0"/>
              <a:t>Quite a complex hierarchy - including:</a:t>
            </a:r>
          </a:p>
          <a:p>
            <a:pPr lvl="2"/>
            <a:r>
              <a:rPr dirty="0"/>
              <a:t>oop (abstract base)</a:t>
            </a:r>
          </a:p>
          <a:p>
            <a:pPr lvl="2"/>
            <a:r>
              <a:rPr dirty="0"/>
              <a:t>instanceOop (instance objects)</a:t>
            </a:r>
          </a:p>
          <a:p>
            <a:pPr lvl="2"/>
            <a:r>
              <a:rPr dirty="0"/>
              <a:t>methodOop (representations of methods)</a:t>
            </a:r>
          </a:p>
          <a:p>
            <a:pPr lvl="2"/>
            <a:r>
              <a:rPr dirty="0"/>
              <a:t>arrayOop (array abstract base)</a:t>
            </a:r>
          </a:p>
          <a:p>
            <a:pPr lvl="2"/>
            <a:r>
              <a:rPr dirty="0"/>
              <a:t>symbolOop (internal symbol / string class)</a:t>
            </a:r>
          </a:p>
          <a:p>
            <a:pPr lvl="2"/>
            <a:r>
              <a:rPr dirty="0"/>
              <a:t>klassOop (klass Header)</a:t>
            </a:r>
          </a:p>
          <a:p>
            <a:pPr lvl="2"/>
            <a:r>
              <a:rPr dirty="0"/>
              <a:t>markOop</a:t>
            </a:r>
          </a:p>
        </p:txBody>
      </p:sp>
    </p:spTree>
    <p:extLst>
      <p:ext uri="{BB962C8B-B14F-4D97-AF65-F5344CB8AC3E}">
        <p14:creationId xmlns:p14="http://schemas.microsoft.com/office/powerpoint/2010/main" val="779960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Runtime - Topics</a:t>
            </a:r>
            <a:endParaRPr lang="en-US" dirty="0"/>
          </a:p>
        </p:txBody>
      </p:sp>
      <p:sp>
        <p:nvSpPr>
          <p:cNvPr id="4" name="Shape 209"/>
          <p:cNvSpPr>
            <a:spLocks noGrp="1"/>
          </p:cNvSpPr>
          <p:nvPr>
            <p:ph idx="1"/>
          </p:nvPr>
        </p:nvSpPr>
        <p:spPr>
          <a:prstGeom prst="rect">
            <a:avLst/>
          </a:prstGeom>
        </p:spPr>
        <p:txBody>
          <a:bodyPr/>
          <a:lstStyle/>
          <a:p>
            <a:r>
              <a:rPr dirty="0"/>
              <a:t>Differences between C/C++ &amp; JVM </a:t>
            </a:r>
            <a:r>
              <a:rPr dirty="0" smtClean="0"/>
              <a:t>memory</a:t>
            </a:r>
            <a:endParaRPr lang="en-AU" dirty="0" smtClean="0"/>
          </a:p>
          <a:p>
            <a:endParaRPr dirty="0"/>
          </a:p>
          <a:p>
            <a:r>
              <a:rPr dirty="0"/>
              <a:t>Objects in the heap</a:t>
            </a:r>
          </a:p>
          <a:p>
            <a:endParaRPr lang="en-AU" dirty="0" smtClean="0"/>
          </a:p>
          <a:p>
            <a:r>
              <a:rPr dirty="0" smtClean="0"/>
              <a:t>Mark </a:t>
            </a:r>
            <a:r>
              <a:rPr dirty="0"/>
              <a:t>and </a:t>
            </a:r>
            <a:r>
              <a:rPr lang="en-AU" dirty="0" smtClean="0"/>
              <a:t>K</a:t>
            </a:r>
            <a:r>
              <a:rPr dirty="0" smtClean="0"/>
              <a:t>lass </a:t>
            </a:r>
            <a:r>
              <a:rPr dirty="0"/>
              <a:t>words</a:t>
            </a:r>
          </a:p>
          <a:p>
            <a:endParaRPr lang="en-AU" dirty="0" smtClean="0"/>
          </a:p>
          <a:p>
            <a:r>
              <a:rPr dirty="0" smtClean="0"/>
              <a:t>Class </a:t>
            </a:r>
            <a:r>
              <a:rPr dirty="0"/>
              <a:t>objects and klassOops</a:t>
            </a:r>
          </a:p>
        </p:txBody>
      </p:sp>
    </p:spTree>
    <p:extLst>
      <p:ext uri="{BB962C8B-B14F-4D97-AF65-F5344CB8AC3E}">
        <p14:creationId xmlns:p14="http://schemas.microsoft.com/office/powerpoint/2010/main" val="21608429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GC Philosophy</a:t>
            </a:r>
            <a:endParaRPr lang="en-US" dirty="0"/>
          </a:p>
        </p:txBody>
      </p:sp>
      <p:sp>
        <p:nvSpPr>
          <p:cNvPr id="3" name="Content Placeholder 2"/>
          <p:cNvSpPr>
            <a:spLocks noGrp="1"/>
          </p:cNvSpPr>
          <p:nvPr>
            <p:ph idx="1"/>
          </p:nvPr>
        </p:nvSpPr>
        <p:spPr/>
        <p:txBody>
          <a:bodyPr/>
          <a:lstStyle/>
          <a:p>
            <a:r>
              <a:rPr lang="en-US" dirty="0" smtClean="0"/>
              <a:t>GC is a system function, not application </a:t>
            </a:r>
          </a:p>
          <a:p>
            <a:pPr lvl="2"/>
            <a:r>
              <a:rPr lang="en-US" dirty="0" smtClean="0"/>
              <a:t>leads to the idea of pluggable collectors</a:t>
            </a:r>
          </a:p>
          <a:p>
            <a:pPr lvl="2"/>
            <a:endParaRPr lang="en-US" dirty="0" smtClean="0"/>
          </a:p>
          <a:p>
            <a:r>
              <a:rPr lang="en-US" dirty="0" smtClean="0"/>
              <a:t>Low-level memory control is not a developer concern</a:t>
            </a:r>
          </a:p>
          <a:p>
            <a:pPr lvl="2"/>
            <a:r>
              <a:rPr lang="en-US" dirty="0"/>
              <a:t>e</a:t>
            </a:r>
            <a:r>
              <a:rPr lang="en-US" dirty="0" smtClean="0"/>
              <a:t>xplicitly so - no mechanism is provided</a:t>
            </a:r>
          </a:p>
          <a:p>
            <a:pPr lvl="2"/>
            <a:endParaRPr lang="en-US" dirty="0"/>
          </a:p>
          <a:p>
            <a:r>
              <a:rPr lang="en-US" dirty="0" smtClean="0"/>
              <a:t>Object lifetime is not a developer concern</a:t>
            </a:r>
          </a:p>
          <a:p>
            <a:pPr lvl="2"/>
            <a:r>
              <a:rPr lang="en-US" dirty="0"/>
              <a:t>u</a:t>
            </a:r>
            <a:r>
              <a:rPr lang="en-US" dirty="0" smtClean="0"/>
              <a:t>nlike, e.g. C++</a:t>
            </a:r>
          </a:p>
          <a:p>
            <a:pPr lvl="2"/>
            <a:endParaRPr lang="en-US" dirty="0"/>
          </a:p>
          <a:p>
            <a:r>
              <a:rPr lang="en-US" dirty="0" smtClean="0"/>
              <a:t>Two fundamental rules of GC:</a:t>
            </a:r>
          </a:p>
          <a:p>
            <a:pPr lvl="2"/>
            <a:r>
              <a:rPr lang="en-US" dirty="0" smtClean="0"/>
              <a:t>GC must collect all garbage</a:t>
            </a:r>
          </a:p>
          <a:p>
            <a:pPr lvl="2"/>
            <a:r>
              <a:rPr lang="en-US" dirty="0" smtClean="0"/>
              <a:t>GC must never collect a live object</a:t>
            </a:r>
            <a:endParaRPr lang="en-US" dirty="0"/>
          </a:p>
        </p:txBody>
      </p:sp>
    </p:spTree>
    <p:extLst>
      <p:ext uri="{BB962C8B-B14F-4D97-AF65-F5344CB8AC3E}">
        <p14:creationId xmlns:p14="http://schemas.microsoft.com/office/powerpoint/2010/main" val="36349185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 Glossary</a:t>
            </a:r>
            <a:endParaRPr lang="en-US" dirty="0"/>
          </a:p>
        </p:txBody>
      </p:sp>
      <p:sp>
        <p:nvSpPr>
          <p:cNvPr id="3" name="Content Placeholder 2"/>
          <p:cNvSpPr>
            <a:spLocks noGrp="1"/>
          </p:cNvSpPr>
          <p:nvPr>
            <p:ph idx="1"/>
          </p:nvPr>
        </p:nvSpPr>
        <p:spPr/>
        <p:txBody>
          <a:bodyPr/>
          <a:lstStyle/>
          <a:p>
            <a:r>
              <a:rPr lang="en-US" dirty="0"/>
              <a:t>Stop-The-</a:t>
            </a:r>
            <a:r>
              <a:rPr lang="en-US" dirty="0" smtClean="0"/>
              <a:t>World</a:t>
            </a:r>
          </a:p>
          <a:p>
            <a:pPr lvl="2"/>
            <a:r>
              <a:rPr lang="en-US" dirty="0" smtClean="0"/>
              <a:t>requires </a:t>
            </a:r>
            <a:r>
              <a:rPr lang="en-US" dirty="0"/>
              <a:t>all application threads to </a:t>
            </a:r>
            <a:r>
              <a:rPr lang="en-US" dirty="0" smtClean="0"/>
              <a:t>pause </a:t>
            </a:r>
            <a:r>
              <a:rPr lang="en-US" dirty="0"/>
              <a:t>whilst garbage is </a:t>
            </a:r>
            <a:r>
              <a:rPr lang="en-US" dirty="0" smtClean="0"/>
              <a:t>collected</a:t>
            </a:r>
          </a:p>
          <a:p>
            <a:pPr lvl="2"/>
            <a:endParaRPr lang="en-US" dirty="0"/>
          </a:p>
          <a:p>
            <a:r>
              <a:rPr lang="en-US" dirty="0" smtClean="0"/>
              <a:t>Concurrent</a:t>
            </a:r>
          </a:p>
          <a:p>
            <a:pPr lvl="2"/>
            <a:r>
              <a:rPr lang="en-US" dirty="0" smtClean="0"/>
              <a:t>GC </a:t>
            </a:r>
            <a:r>
              <a:rPr lang="en-US" dirty="0"/>
              <a:t>threads can run whilst application threads are </a:t>
            </a:r>
            <a:r>
              <a:rPr lang="en-US" dirty="0" smtClean="0"/>
              <a:t>running</a:t>
            </a:r>
          </a:p>
          <a:p>
            <a:pPr lvl="2"/>
            <a:endParaRPr lang="en-US" dirty="0"/>
          </a:p>
          <a:p>
            <a:r>
              <a:rPr lang="en-US" dirty="0" smtClean="0"/>
              <a:t>Parallel</a:t>
            </a:r>
          </a:p>
          <a:p>
            <a:pPr lvl="2"/>
            <a:r>
              <a:rPr lang="en-US" dirty="0"/>
              <a:t>m</a:t>
            </a:r>
            <a:r>
              <a:rPr lang="en-US" dirty="0" smtClean="0"/>
              <a:t>ultiple </a:t>
            </a:r>
            <a:r>
              <a:rPr lang="en-US" dirty="0"/>
              <a:t>threads are used to execute garbage </a:t>
            </a:r>
            <a:r>
              <a:rPr lang="en-US" dirty="0" smtClean="0"/>
              <a:t>collection</a:t>
            </a:r>
          </a:p>
          <a:p>
            <a:pPr lvl="2"/>
            <a:endParaRPr lang="en-US" dirty="0"/>
          </a:p>
          <a:p>
            <a:r>
              <a:rPr lang="en-US" dirty="0"/>
              <a:t>Exact</a:t>
            </a:r>
          </a:p>
          <a:p>
            <a:pPr lvl="2"/>
            <a:r>
              <a:rPr lang="en-US" dirty="0"/>
              <a:t>GC scheme has enough type information to distinguish </a:t>
            </a:r>
            <a:r>
              <a:rPr lang="en-US" dirty="0" err="1"/>
              <a:t>int</a:t>
            </a:r>
            <a:r>
              <a:rPr lang="en-US" dirty="0"/>
              <a:t> &amp; pointer</a:t>
            </a:r>
          </a:p>
          <a:p>
            <a:pPr lvl="2"/>
            <a:endParaRPr lang="en-US" dirty="0"/>
          </a:p>
          <a:p>
            <a:r>
              <a:rPr lang="en-US" dirty="0"/>
              <a:t>Conservative</a:t>
            </a:r>
          </a:p>
          <a:p>
            <a:pPr lvl="2"/>
            <a:r>
              <a:rPr lang="en-US" dirty="0"/>
              <a:t>conservative schemes lack the information of an exact scheme</a:t>
            </a:r>
          </a:p>
          <a:p>
            <a:pPr marL="0" indent="0">
              <a:buNone/>
            </a:pPr>
            <a:endParaRPr lang="en-US" dirty="0"/>
          </a:p>
          <a:p>
            <a:endParaRPr lang="en-US" dirty="0"/>
          </a:p>
        </p:txBody>
      </p:sp>
    </p:spTree>
    <p:extLst>
      <p:ext uri="{BB962C8B-B14F-4D97-AF65-F5344CB8AC3E}">
        <p14:creationId xmlns:p14="http://schemas.microsoft.com/office/powerpoint/2010/main" val="22324821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 Glossary</a:t>
            </a:r>
          </a:p>
        </p:txBody>
      </p:sp>
      <p:sp>
        <p:nvSpPr>
          <p:cNvPr id="3" name="Content Placeholder 2"/>
          <p:cNvSpPr>
            <a:spLocks noGrp="1"/>
          </p:cNvSpPr>
          <p:nvPr>
            <p:ph idx="1"/>
          </p:nvPr>
        </p:nvSpPr>
        <p:spPr/>
        <p:txBody>
          <a:bodyPr/>
          <a:lstStyle/>
          <a:p>
            <a:r>
              <a:rPr lang="en-US" dirty="0" smtClean="0"/>
              <a:t>Moving</a:t>
            </a:r>
          </a:p>
          <a:p>
            <a:pPr lvl="2"/>
            <a:r>
              <a:rPr lang="en-US" dirty="0" smtClean="0"/>
              <a:t>objects </a:t>
            </a:r>
            <a:r>
              <a:rPr lang="en-US" dirty="0"/>
              <a:t>can be relocated in </a:t>
            </a:r>
            <a:r>
              <a:rPr lang="en-US" dirty="0" smtClean="0"/>
              <a:t>memory</a:t>
            </a:r>
          </a:p>
          <a:p>
            <a:pPr lvl="2"/>
            <a:endParaRPr lang="en-US" dirty="0"/>
          </a:p>
          <a:p>
            <a:r>
              <a:rPr lang="en-US" dirty="0"/>
              <a:t>Compacting</a:t>
            </a:r>
          </a:p>
          <a:p>
            <a:pPr lvl="2"/>
            <a:r>
              <a:rPr lang="en-US" dirty="0"/>
              <a:t>surviving objects are arranged as a single contiguous </a:t>
            </a:r>
            <a:r>
              <a:rPr lang="en-US" dirty="0" smtClean="0"/>
              <a:t>region</a:t>
            </a:r>
            <a:endParaRPr lang="en-US" dirty="0"/>
          </a:p>
          <a:p>
            <a:endParaRPr lang="en-US" dirty="0"/>
          </a:p>
          <a:p>
            <a:r>
              <a:rPr lang="en-US" dirty="0"/>
              <a:t>Evacuating</a:t>
            </a:r>
          </a:p>
          <a:p>
            <a:pPr lvl="2"/>
            <a:r>
              <a:rPr lang="en-US" dirty="0"/>
              <a:t>collected regions are </a:t>
            </a:r>
            <a:r>
              <a:rPr lang="en-US" dirty="0" smtClean="0"/>
              <a:t>empty</a:t>
            </a:r>
            <a:r>
              <a:rPr lang="en-US" dirty="0"/>
              <a:t>, </a:t>
            </a:r>
            <a:r>
              <a:rPr lang="en-US" dirty="0" smtClean="0"/>
              <a:t>all </a:t>
            </a:r>
            <a:r>
              <a:rPr lang="en-US" dirty="0"/>
              <a:t>live objects </a:t>
            </a:r>
            <a:r>
              <a:rPr lang="en-US" dirty="0" smtClean="0"/>
              <a:t>moved </a:t>
            </a:r>
            <a:r>
              <a:rPr lang="en-US" dirty="0"/>
              <a:t>to another </a:t>
            </a:r>
            <a:r>
              <a:rPr lang="en-US" dirty="0" smtClean="0"/>
              <a:t>region</a:t>
            </a:r>
          </a:p>
          <a:p>
            <a:pPr lvl="2"/>
            <a:endParaRPr lang="en-US" dirty="0"/>
          </a:p>
          <a:p>
            <a:endParaRPr lang="en-US" dirty="0"/>
          </a:p>
        </p:txBody>
      </p:sp>
    </p:spTree>
    <p:extLst>
      <p:ext uri="{BB962C8B-B14F-4D97-AF65-F5344CB8AC3E}">
        <p14:creationId xmlns:p14="http://schemas.microsoft.com/office/powerpoint/2010/main" val="26049419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&amp; Lifetime</a:t>
            </a:r>
            <a:endParaRPr lang="en-US" dirty="0"/>
          </a:p>
        </p:txBody>
      </p:sp>
      <p:sp>
        <p:nvSpPr>
          <p:cNvPr id="3" name="Content Placeholder 2"/>
          <p:cNvSpPr>
            <a:spLocks noGrp="1"/>
          </p:cNvSpPr>
          <p:nvPr>
            <p:ph idx="1"/>
          </p:nvPr>
        </p:nvSpPr>
        <p:spPr/>
        <p:txBody>
          <a:bodyPr/>
          <a:lstStyle/>
          <a:p>
            <a:r>
              <a:rPr lang="en-US" dirty="0"/>
              <a:t>Hotspot manages memory in user space</a:t>
            </a:r>
          </a:p>
          <a:p>
            <a:pPr lvl="2"/>
            <a:endParaRPr lang="en-US" dirty="0" smtClean="0"/>
          </a:p>
          <a:p>
            <a:r>
              <a:rPr lang="en-US" dirty="0" smtClean="0"/>
              <a:t>Two main drivers of JVM memory behavior</a:t>
            </a:r>
          </a:p>
          <a:p>
            <a:pPr lvl="2"/>
            <a:r>
              <a:rPr lang="en-US" dirty="0"/>
              <a:t>a</a:t>
            </a:r>
            <a:r>
              <a:rPr lang="en-US" dirty="0" smtClean="0"/>
              <a:t>llocation</a:t>
            </a:r>
          </a:p>
          <a:p>
            <a:pPr lvl="2"/>
            <a:r>
              <a:rPr lang="en-US" dirty="0" smtClean="0"/>
              <a:t>lifetime</a:t>
            </a:r>
          </a:p>
          <a:p>
            <a:pPr lvl="2"/>
            <a:endParaRPr lang="en-US" dirty="0" smtClean="0"/>
          </a:p>
          <a:p>
            <a:r>
              <a:rPr lang="en-US" dirty="0" smtClean="0"/>
              <a:t>Allocation rate</a:t>
            </a:r>
          </a:p>
          <a:p>
            <a:pPr lvl="2"/>
            <a:r>
              <a:rPr lang="en-US" dirty="0" smtClean="0"/>
              <a:t>amount </a:t>
            </a:r>
            <a:r>
              <a:rPr lang="en-US" dirty="0"/>
              <a:t>of memory used by newly created </a:t>
            </a:r>
            <a:r>
              <a:rPr lang="en-US" dirty="0" smtClean="0"/>
              <a:t>objects</a:t>
            </a:r>
          </a:p>
          <a:p>
            <a:pPr lvl="2"/>
            <a:r>
              <a:rPr lang="en-US" dirty="0" smtClean="0"/>
              <a:t>over </a:t>
            </a:r>
            <a:r>
              <a:rPr lang="en-US" dirty="0"/>
              <a:t>some time period (usually measured in MB/s</a:t>
            </a:r>
            <a:r>
              <a:rPr lang="en-US" dirty="0" smtClean="0"/>
              <a:t>)</a:t>
            </a:r>
          </a:p>
          <a:p>
            <a:pPr lvl="2"/>
            <a:r>
              <a:rPr lang="en-US" dirty="0" smtClean="0"/>
              <a:t>not </a:t>
            </a:r>
            <a:r>
              <a:rPr lang="en-US" dirty="0"/>
              <a:t>directly recorded by the </a:t>
            </a:r>
            <a:r>
              <a:rPr lang="en-US" dirty="0" smtClean="0"/>
              <a:t>JVM</a:t>
            </a:r>
          </a:p>
          <a:p>
            <a:pPr lvl="2"/>
            <a:r>
              <a:rPr lang="en-US" dirty="0" smtClean="0"/>
              <a:t>a </a:t>
            </a:r>
            <a:r>
              <a:rPr lang="en-US" dirty="0"/>
              <a:t>relatively easy observable to </a:t>
            </a:r>
            <a:r>
              <a:rPr lang="en-US" dirty="0" smtClean="0"/>
              <a:t>estimate</a:t>
            </a:r>
          </a:p>
          <a:p>
            <a:pPr lvl="2"/>
            <a:endParaRPr lang="en-US" dirty="0" smtClean="0"/>
          </a:p>
          <a:p>
            <a:r>
              <a:rPr lang="en-US" dirty="0" smtClean="0"/>
              <a:t>Lifetime</a:t>
            </a:r>
          </a:p>
          <a:p>
            <a:pPr lvl="2"/>
            <a:r>
              <a:rPr lang="en-US" dirty="0" smtClean="0"/>
              <a:t>Java tries to reduce the importance of object lifetime</a:t>
            </a:r>
          </a:p>
          <a:p>
            <a:pPr lvl="2"/>
            <a:r>
              <a:rPr lang="en-US" dirty="0" smtClean="0"/>
              <a:t>can’t completely hide it from the programmer</a:t>
            </a:r>
            <a:endParaRPr lang="en-US" dirty="0"/>
          </a:p>
        </p:txBody>
      </p:sp>
    </p:spTree>
    <p:extLst>
      <p:ext uri="{BB962C8B-B14F-4D97-AF65-F5344CB8AC3E}">
        <p14:creationId xmlns:p14="http://schemas.microsoft.com/office/powerpoint/2010/main" val="13241906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Example</a:t>
            </a:r>
            <a:endParaRPr lang="en-US" dirty="0"/>
          </a:p>
        </p:txBody>
      </p:sp>
      <p:sp>
        <p:nvSpPr>
          <p:cNvPr id="3" name="Content Placeholder 2"/>
          <p:cNvSpPr>
            <a:spLocks noGrp="1"/>
          </p:cNvSpPr>
          <p:nvPr>
            <p:ph idx="1"/>
          </p:nvPr>
        </p:nvSpPr>
        <p:spPr/>
        <p:txBody>
          <a:bodyPr/>
          <a:lstStyle/>
          <a:p>
            <a:r>
              <a:rPr lang="de-DE" dirty="0" smtClean="0"/>
              <a:t>Overall Heap Size: 2G</a:t>
            </a:r>
            <a:endParaRPr lang="de-DE" dirty="0"/>
          </a:p>
          <a:p>
            <a:pPr lvl="2"/>
            <a:r>
              <a:rPr lang="de-DE" dirty="0" err="1" smtClean="0"/>
              <a:t>YoungGen</a:t>
            </a:r>
            <a:r>
              <a:rPr lang="de-DE" dirty="0" smtClean="0"/>
              <a:t>: 500M</a:t>
            </a:r>
          </a:p>
          <a:p>
            <a:pPr lvl="2"/>
            <a:r>
              <a:rPr lang="de-DE" dirty="0" smtClean="0"/>
              <a:t>Eden</a:t>
            </a:r>
            <a:r>
              <a:rPr lang="de-DE" dirty="0"/>
              <a:t>:      </a:t>
            </a:r>
            <a:r>
              <a:rPr lang="de-DE" dirty="0" smtClean="0"/>
              <a:t>    400M</a:t>
            </a:r>
            <a:endParaRPr lang="en-US" dirty="0"/>
          </a:p>
          <a:p>
            <a:pPr lvl="2"/>
            <a:endParaRPr lang="en-US" dirty="0"/>
          </a:p>
          <a:p>
            <a:r>
              <a:rPr lang="en-US" dirty="0" smtClean="0"/>
              <a:t>Allocation and GC</a:t>
            </a:r>
          </a:p>
          <a:p>
            <a:pPr lvl="2"/>
            <a:r>
              <a:rPr lang="en-US" dirty="0"/>
              <a:t>a</a:t>
            </a:r>
            <a:r>
              <a:rPr lang="en-US" dirty="0" smtClean="0"/>
              <a:t>llocation </a:t>
            </a:r>
            <a:r>
              <a:rPr lang="en-US" dirty="0"/>
              <a:t>rate: </a:t>
            </a:r>
            <a:r>
              <a:rPr lang="en-US" dirty="0" smtClean="0"/>
              <a:t>  100M</a:t>
            </a:r>
            <a:r>
              <a:rPr lang="en-US" dirty="0"/>
              <a:t>/</a:t>
            </a:r>
            <a:r>
              <a:rPr lang="en-US" dirty="0" smtClean="0"/>
              <a:t>s</a:t>
            </a:r>
          </a:p>
          <a:p>
            <a:pPr lvl="2"/>
            <a:r>
              <a:rPr lang="en-US" dirty="0"/>
              <a:t>y</a:t>
            </a:r>
            <a:r>
              <a:rPr lang="en-US" dirty="0" smtClean="0"/>
              <a:t>oung </a:t>
            </a:r>
            <a:r>
              <a:rPr lang="en-US" dirty="0"/>
              <a:t>GC time:  2</a:t>
            </a:r>
            <a:r>
              <a:rPr lang="en-US" dirty="0" smtClean="0"/>
              <a:t>ms</a:t>
            </a:r>
          </a:p>
          <a:p>
            <a:pPr lvl="2"/>
            <a:r>
              <a:rPr lang="en-US" dirty="0"/>
              <a:t>f</a:t>
            </a:r>
            <a:r>
              <a:rPr lang="en-US" dirty="0" smtClean="0"/>
              <a:t>ull </a:t>
            </a:r>
            <a:r>
              <a:rPr lang="en-US" dirty="0"/>
              <a:t>GC time:     </a:t>
            </a:r>
            <a:r>
              <a:rPr lang="en-US" dirty="0" smtClean="0"/>
              <a:t>  100ms</a:t>
            </a:r>
          </a:p>
          <a:p>
            <a:pPr lvl="2"/>
            <a:r>
              <a:rPr lang="en-US" dirty="0"/>
              <a:t>o</a:t>
            </a:r>
            <a:r>
              <a:rPr lang="en-US" dirty="0" smtClean="0"/>
              <a:t>bject </a:t>
            </a:r>
            <a:r>
              <a:rPr lang="en-US" dirty="0"/>
              <a:t>lifetime:  </a:t>
            </a:r>
            <a:r>
              <a:rPr lang="en-US" dirty="0" smtClean="0"/>
              <a:t>  200ms</a:t>
            </a:r>
          </a:p>
          <a:p>
            <a:pPr lvl="2"/>
            <a:endParaRPr lang="en-US" dirty="0"/>
          </a:p>
          <a:p>
            <a:r>
              <a:rPr lang="en-US" dirty="0" smtClean="0"/>
              <a:t>Observed GCs</a:t>
            </a:r>
          </a:p>
          <a:p>
            <a:pPr lvl="2"/>
            <a:r>
              <a:rPr lang="en-US" dirty="0"/>
              <a:t>GC0: @ 4s: 20M Eden -&gt; SS1 </a:t>
            </a:r>
            <a:r>
              <a:rPr lang="en-US" dirty="0" smtClean="0"/>
              <a:t>(20M)</a:t>
            </a:r>
          </a:p>
          <a:p>
            <a:pPr lvl="2"/>
            <a:r>
              <a:rPr lang="en-US" dirty="0"/>
              <a:t>GC1: @ </a:t>
            </a:r>
            <a:r>
              <a:rPr lang="en-US" dirty="0" smtClean="0"/>
              <a:t>8.002s</a:t>
            </a:r>
            <a:r>
              <a:rPr lang="en-US" dirty="0"/>
              <a:t>: 20M Eden -&gt; SS2 (20M)</a:t>
            </a:r>
            <a:endParaRPr lang="en-US" dirty="0" smtClean="0"/>
          </a:p>
          <a:p>
            <a:pPr lvl="2"/>
            <a:r>
              <a:rPr lang="en-US" dirty="0" smtClean="0"/>
              <a:t>GC2: </a:t>
            </a:r>
            <a:r>
              <a:rPr lang="en-US" dirty="0"/>
              <a:t>@ </a:t>
            </a:r>
            <a:r>
              <a:rPr lang="en-US" dirty="0" smtClean="0"/>
              <a:t>12.004s</a:t>
            </a:r>
            <a:r>
              <a:rPr lang="en-US" dirty="0"/>
              <a:t>: 20M Eden -&gt; </a:t>
            </a:r>
            <a:r>
              <a:rPr lang="en-US" dirty="0" smtClean="0"/>
              <a:t>SS1 (</a:t>
            </a:r>
            <a:r>
              <a:rPr lang="en-US" dirty="0"/>
              <a:t>20M)</a:t>
            </a:r>
            <a:endParaRPr lang="en-US" dirty="0" smtClean="0"/>
          </a:p>
          <a:p>
            <a:pPr lvl="2"/>
            <a:r>
              <a:rPr lang="en-US" dirty="0" smtClean="0"/>
              <a:t>GC3: </a:t>
            </a:r>
            <a:r>
              <a:rPr lang="en-US" dirty="0"/>
              <a:t>@ </a:t>
            </a:r>
            <a:r>
              <a:rPr lang="en-US" dirty="0" smtClean="0"/>
              <a:t>16.006s</a:t>
            </a:r>
            <a:r>
              <a:rPr lang="en-US" dirty="0"/>
              <a:t>: 20M Eden -&gt; </a:t>
            </a:r>
            <a:r>
              <a:rPr lang="en-US" dirty="0" smtClean="0"/>
              <a:t>SS2 </a:t>
            </a:r>
            <a:r>
              <a:rPr lang="en-US" dirty="0"/>
              <a:t>(20M)</a:t>
            </a:r>
          </a:p>
          <a:p>
            <a:pPr lvl="2"/>
            <a:endParaRPr lang="en-US" dirty="0"/>
          </a:p>
          <a:p>
            <a:endParaRPr lang="de-DE" dirty="0"/>
          </a:p>
        </p:txBody>
      </p:sp>
    </p:spTree>
    <p:extLst>
      <p:ext uri="{BB962C8B-B14F-4D97-AF65-F5344CB8AC3E}">
        <p14:creationId xmlns:p14="http://schemas.microsoft.com/office/powerpoint/2010/main" val="33861594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Spike Example</a:t>
            </a:r>
            <a:endParaRPr lang="en-US" dirty="0"/>
          </a:p>
        </p:txBody>
      </p:sp>
      <p:sp>
        <p:nvSpPr>
          <p:cNvPr id="3" name="Content Placeholder 2"/>
          <p:cNvSpPr>
            <a:spLocks noGrp="1"/>
          </p:cNvSpPr>
          <p:nvPr>
            <p:ph idx="1"/>
          </p:nvPr>
        </p:nvSpPr>
        <p:spPr/>
        <p:txBody>
          <a:bodyPr/>
          <a:lstStyle/>
          <a:p>
            <a:r>
              <a:rPr lang="en-US" dirty="0" smtClean="0"/>
              <a:t>Allocation rate</a:t>
            </a:r>
          </a:p>
          <a:p>
            <a:pPr lvl="2"/>
            <a:r>
              <a:rPr lang="en-US" dirty="0" smtClean="0"/>
              <a:t>2s</a:t>
            </a:r>
            <a:r>
              <a:rPr lang="en-US" dirty="0"/>
              <a:t>: Steady-state </a:t>
            </a:r>
            <a:r>
              <a:rPr lang="en-US" dirty="0" smtClean="0"/>
              <a:t>- </a:t>
            </a:r>
            <a:r>
              <a:rPr lang="en-US" dirty="0"/>
              <a:t>100Mb/</a:t>
            </a:r>
            <a:r>
              <a:rPr lang="en-US" dirty="0" smtClean="0"/>
              <a:t>s</a:t>
            </a:r>
          </a:p>
          <a:p>
            <a:pPr lvl="2"/>
            <a:r>
              <a:rPr lang="en-US" dirty="0" smtClean="0"/>
              <a:t>1s</a:t>
            </a:r>
            <a:r>
              <a:rPr lang="en-US" dirty="0"/>
              <a:t>: Burst / spike </a:t>
            </a:r>
            <a:r>
              <a:rPr lang="en-US" dirty="0" smtClean="0"/>
              <a:t>-  1Gb</a:t>
            </a:r>
            <a:r>
              <a:rPr lang="en-US" dirty="0"/>
              <a:t>/</a:t>
            </a:r>
            <a:r>
              <a:rPr lang="en-US" dirty="0" smtClean="0"/>
              <a:t>s</a:t>
            </a:r>
          </a:p>
          <a:p>
            <a:pPr lvl="2"/>
            <a:r>
              <a:rPr lang="en-US" dirty="0" smtClean="0"/>
              <a:t>100s</a:t>
            </a:r>
            <a:r>
              <a:rPr lang="en-US" dirty="0"/>
              <a:t>: Back to steady-state - 100Mb/</a:t>
            </a:r>
            <a:r>
              <a:rPr lang="en-US" dirty="0" smtClean="0"/>
              <a:t>s</a:t>
            </a:r>
          </a:p>
          <a:p>
            <a:pPr lvl="2"/>
            <a:endParaRPr lang="en-US" dirty="0"/>
          </a:p>
          <a:p>
            <a:r>
              <a:rPr lang="en-US" dirty="0" smtClean="0"/>
              <a:t>Observed GCs</a:t>
            </a:r>
          </a:p>
          <a:p>
            <a:pPr lvl="2"/>
            <a:r>
              <a:rPr lang="en-US" dirty="0"/>
              <a:t>GC0: @ </a:t>
            </a:r>
            <a:r>
              <a:rPr lang="en-US" dirty="0" smtClean="0"/>
              <a:t>2.2s</a:t>
            </a:r>
            <a:r>
              <a:rPr lang="en-US"/>
              <a:t>: </a:t>
            </a:r>
            <a:r>
              <a:rPr lang="en-US" dirty="0"/>
              <a:t>2</a:t>
            </a:r>
            <a:r>
              <a:rPr lang="en-US" smtClean="0"/>
              <a:t>00M </a:t>
            </a:r>
            <a:r>
              <a:rPr lang="en-US" dirty="0"/>
              <a:t>Eden -&gt; </a:t>
            </a:r>
            <a:r>
              <a:rPr lang="en-US" dirty="0" smtClean="0"/>
              <a:t>Tenured (200M)</a:t>
            </a:r>
          </a:p>
          <a:p>
            <a:pPr lvl="2"/>
            <a:r>
              <a:rPr lang="en-US" dirty="0" smtClean="0"/>
              <a:t>GC1: @ 2.602s</a:t>
            </a:r>
            <a:r>
              <a:rPr lang="en-US" dirty="0"/>
              <a:t>: </a:t>
            </a:r>
            <a:r>
              <a:rPr lang="en-US" dirty="0" smtClean="0"/>
              <a:t>200M </a:t>
            </a:r>
            <a:r>
              <a:rPr lang="en-US" dirty="0"/>
              <a:t>Eden -&gt; </a:t>
            </a:r>
            <a:r>
              <a:rPr lang="en-US" dirty="0" smtClean="0"/>
              <a:t>Tenured (400M)</a:t>
            </a:r>
          </a:p>
          <a:p>
            <a:pPr lvl="2"/>
            <a:r>
              <a:rPr lang="en-US" dirty="0" smtClean="0"/>
              <a:t>GC2: </a:t>
            </a:r>
            <a:r>
              <a:rPr lang="en-US" dirty="0"/>
              <a:t>@ </a:t>
            </a:r>
            <a:r>
              <a:rPr lang="en-US" dirty="0" smtClean="0"/>
              <a:t>3.004s</a:t>
            </a:r>
            <a:r>
              <a:rPr lang="en-US" dirty="0"/>
              <a:t>: 200M Eden -&gt; </a:t>
            </a:r>
            <a:r>
              <a:rPr lang="en-US" dirty="0" smtClean="0"/>
              <a:t>Tenured (600M)</a:t>
            </a:r>
          </a:p>
          <a:p>
            <a:pPr lvl="2"/>
            <a:r>
              <a:rPr lang="en-US" dirty="0" smtClean="0"/>
              <a:t>GC3: </a:t>
            </a:r>
            <a:r>
              <a:rPr lang="en-US" dirty="0"/>
              <a:t>@ </a:t>
            </a:r>
            <a:r>
              <a:rPr lang="en-US" dirty="0" smtClean="0"/>
              <a:t>7.006s</a:t>
            </a:r>
            <a:r>
              <a:rPr lang="en-US" dirty="0"/>
              <a:t>: </a:t>
            </a:r>
            <a:r>
              <a:rPr lang="en-US" dirty="0" smtClean="0"/>
              <a:t>20M </a:t>
            </a:r>
            <a:r>
              <a:rPr lang="en-US" dirty="0"/>
              <a:t>Eden -&gt; </a:t>
            </a:r>
            <a:r>
              <a:rPr lang="en-US" dirty="0" smtClean="0"/>
              <a:t>SS1 (20M</a:t>
            </a:r>
            <a:r>
              <a:rPr lang="en-US" dirty="0"/>
              <a:t>) [</a:t>
            </a:r>
            <a:r>
              <a:rPr lang="en-US" dirty="0" smtClean="0"/>
              <a:t>+Tenured (600M)]</a:t>
            </a:r>
          </a:p>
          <a:p>
            <a:pPr lvl="2"/>
            <a:endParaRPr lang="en-US" dirty="0"/>
          </a:p>
          <a:p>
            <a:r>
              <a:rPr lang="en-US" dirty="0" smtClean="0"/>
              <a:t>During spike, too many objects survive</a:t>
            </a:r>
          </a:p>
          <a:p>
            <a:pPr lvl="2"/>
            <a:r>
              <a:rPr lang="en-US" dirty="0" smtClean="0"/>
              <a:t>have to promote directly to Tenured</a:t>
            </a:r>
          </a:p>
          <a:p>
            <a:pPr lvl="2"/>
            <a:r>
              <a:rPr lang="en-US" dirty="0" smtClean="0"/>
              <a:t>known as “Premature Promotion”</a:t>
            </a:r>
          </a:p>
          <a:p>
            <a:pPr lvl="2"/>
            <a:endParaRPr lang="en-US" dirty="0"/>
          </a:p>
          <a:p>
            <a:endParaRPr lang="en-US" dirty="0"/>
          </a:p>
        </p:txBody>
      </p:sp>
    </p:spTree>
    <p:extLst>
      <p:ext uri="{BB962C8B-B14F-4D97-AF65-F5344CB8AC3E}">
        <p14:creationId xmlns:p14="http://schemas.microsoft.com/office/powerpoint/2010/main" val="17338593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Sustained High Allocation Example</a:t>
            </a:r>
            <a:endParaRPr lang="en-US" dirty="0"/>
          </a:p>
        </p:txBody>
      </p:sp>
      <p:sp>
        <p:nvSpPr>
          <p:cNvPr id="3" name="Content Placeholder 2"/>
          <p:cNvSpPr>
            <a:spLocks noGrp="1"/>
          </p:cNvSpPr>
          <p:nvPr>
            <p:ph idx="1"/>
          </p:nvPr>
        </p:nvSpPr>
        <p:spPr/>
        <p:txBody>
          <a:bodyPr/>
          <a:lstStyle/>
          <a:p>
            <a:r>
              <a:rPr lang="en-US" dirty="0" smtClean="0"/>
              <a:t>Allocation rate</a:t>
            </a:r>
          </a:p>
          <a:p>
            <a:pPr lvl="2"/>
            <a:r>
              <a:rPr lang="en-US" dirty="0" smtClean="0"/>
              <a:t>2s</a:t>
            </a:r>
            <a:r>
              <a:rPr lang="en-US" dirty="0"/>
              <a:t>: Steady-state </a:t>
            </a:r>
            <a:r>
              <a:rPr lang="en-US" dirty="0" smtClean="0"/>
              <a:t>- </a:t>
            </a:r>
            <a:r>
              <a:rPr lang="en-US" dirty="0"/>
              <a:t>100Mb/</a:t>
            </a:r>
            <a:r>
              <a:rPr lang="en-US" dirty="0" smtClean="0"/>
              <a:t>s</a:t>
            </a:r>
          </a:p>
          <a:p>
            <a:pPr lvl="2"/>
            <a:r>
              <a:rPr lang="en-US" dirty="0" smtClean="0"/>
              <a:t>4s</a:t>
            </a:r>
            <a:r>
              <a:rPr lang="en-US" dirty="0"/>
              <a:t>: Burst / spike </a:t>
            </a:r>
            <a:r>
              <a:rPr lang="en-US" dirty="0" smtClean="0"/>
              <a:t>-  1Gb</a:t>
            </a:r>
            <a:r>
              <a:rPr lang="en-US" dirty="0"/>
              <a:t>/</a:t>
            </a:r>
            <a:r>
              <a:rPr lang="en-US" dirty="0" smtClean="0"/>
              <a:t>s</a:t>
            </a:r>
          </a:p>
          <a:p>
            <a:pPr lvl="2"/>
            <a:r>
              <a:rPr lang="en-US" dirty="0"/>
              <a:t>2s: Steady-state - 100Mb/s</a:t>
            </a:r>
          </a:p>
          <a:p>
            <a:pPr marL="914400" lvl="2" indent="0">
              <a:buNone/>
            </a:pPr>
            <a:endParaRPr lang="en-US" dirty="0"/>
          </a:p>
          <a:p>
            <a:r>
              <a:rPr lang="en-US" dirty="0" smtClean="0"/>
              <a:t>Observed GCs</a:t>
            </a:r>
          </a:p>
          <a:p>
            <a:pPr lvl="2"/>
            <a:r>
              <a:rPr lang="en-US" dirty="0"/>
              <a:t>GC0: @ </a:t>
            </a:r>
            <a:r>
              <a:rPr lang="en-US" dirty="0" smtClean="0"/>
              <a:t>2.2s</a:t>
            </a:r>
            <a:r>
              <a:rPr lang="en-US" dirty="0"/>
              <a:t>: </a:t>
            </a:r>
            <a:r>
              <a:rPr lang="en-US" dirty="0" smtClean="0"/>
              <a:t>100M </a:t>
            </a:r>
            <a:r>
              <a:rPr lang="en-US" dirty="0"/>
              <a:t>Eden -&gt; </a:t>
            </a:r>
            <a:r>
              <a:rPr lang="en-US" dirty="0" smtClean="0"/>
              <a:t>Tenured (200M)</a:t>
            </a:r>
          </a:p>
          <a:p>
            <a:pPr lvl="2"/>
            <a:r>
              <a:rPr lang="en-US" dirty="0" smtClean="0"/>
              <a:t>GC1: @ 2.602s</a:t>
            </a:r>
            <a:r>
              <a:rPr lang="en-US" dirty="0"/>
              <a:t>: </a:t>
            </a:r>
            <a:r>
              <a:rPr lang="en-US" dirty="0" smtClean="0"/>
              <a:t>200M </a:t>
            </a:r>
            <a:r>
              <a:rPr lang="en-US" dirty="0"/>
              <a:t>Eden -&gt; </a:t>
            </a:r>
            <a:r>
              <a:rPr lang="en-US" dirty="0" smtClean="0"/>
              <a:t>Tenured (400M)</a:t>
            </a:r>
          </a:p>
          <a:p>
            <a:pPr lvl="2"/>
            <a:r>
              <a:rPr lang="en-US" dirty="0" smtClean="0"/>
              <a:t>GC2: </a:t>
            </a:r>
            <a:r>
              <a:rPr lang="en-US" dirty="0"/>
              <a:t>@ </a:t>
            </a:r>
            <a:r>
              <a:rPr lang="en-US" dirty="0" smtClean="0"/>
              <a:t>3.004s</a:t>
            </a:r>
            <a:r>
              <a:rPr lang="en-US" dirty="0"/>
              <a:t>: 200M Eden -&gt; </a:t>
            </a:r>
            <a:r>
              <a:rPr lang="en-US" dirty="0" smtClean="0"/>
              <a:t>Tenured (600M)</a:t>
            </a:r>
          </a:p>
          <a:p>
            <a:pPr lvl="2"/>
            <a:r>
              <a:rPr lang="en-US" dirty="0" smtClean="0"/>
              <a:t>GC3: </a:t>
            </a:r>
            <a:r>
              <a:rPr lang="en-US" dirty="0"/>
              <a:t>@ </a:t>
            </a:r>
            <a:r>
              <a:rPr lang="en-US" dirty="0" smtClean="0"/>
              <a:t>3.406s</a:t>
            </a:r>
            <a:r>
              <a:rPr lang="en-US" dirty="0"/>
              <a:t>: </a:t>
            </a:r>
            <a:r>
              <a:rPr lang="en-US" dirty="0" smtClean="0"/>
              <a:t>200M </a:t>
            </a:r>
            <a:r>
              <a:rPr lang="en-US" dirty="0"/>
              <a:t>Eden -&gt; Tenured </a:t>
            </a:r>
            <a:r>
              <a:rPr lang="en-US" dirty="0" smtClean="0"/>
              <a:t>(800M</a:t>
            </a:r>
            <a:r>
              <a:rPr lang="en-US" dirty="0"/>
              <a:t>)</a:t>
            </a:r>
          </a:p>
          <a:p>
            <a:pPr lvl="2"/>
            <a:r>
              <a:rPr lang="en-US" dirty="0" smtClean="0"/>
              <a:t>GC4: </a:t>
            </a:r>
            <a:r>
              <a:rPr lang="en-US" dirty="0"/>
              <a:t>@ </a:t>
            </a:r>
            <a:r>
              <a:rPr lang="en-US" dirty="0" smtClean="0"/>
              <a:t>3.808s</a:t>
            </a:r>
            <a:r>
              <a:rPr lang="en-US" dirty="0"/>
              <a:t>: 200M Eden -&gt; Tenured </a:t>
            </a:r>
            <a:r>
              <a:rPr lang="en-US" dirty="0" smtClean="0"/>
              <a:t>(1G)</a:t>
            </a:r>
            <a:endParaRPr lang="en-US" dirty="0"/>
          </a:p>
          <a:p>
            <a:pPr lvl="2"/>
            <a:r>
              <a:rPr lang="en-US" dirty="0" smtClean="0"/>
              <a:t>GC5: </a:t>
            </a:r>
            <a:r>
              <a:rPr lang="en-US" dirty="0"/>
              <a:t>@ </a:t>
            </a:r>
            <a:r>
              <a:rPr lang="en-US" dirty="0" smtClean="0"/>
              <a:t>4.21s</a:t>
            </a:r>
            <a:r>
              <a:rPr lang="en-US" dirty="0"/>
              <a:t>: 200M Eden -&gt; Tenured (</a:t>
            </a:r>
            <a:r>
              <a:rPr lang="en-US" dirty="0" smtClean="0"/>
              <a:t>1.2G</a:t>
            </a:r>
            <a:r>
              <a:rPr lang="en-US" dirty="0"/>
              <a:t>)</a:t>
            </a:r>
          </a:p>
          <a:p>
            <a:pPr lvl="2"/>
            <a:r>
              <a:rPr lang="en-US" dirty="0" smtClean="0"/>
              <a:t>GC6: </a:t>
            </a:r>
            <a:r>
              <a:rPr lang="en-US" dirty="0"/>
              <a:t>@ </a:t>
            </a:r>
            <a:r>
              <a:rPr lang="en-US" dirty="0" smtClean="0"/>
              <a:t>4.612s: </a:t>
            </a:r>
            <a:r>
              <a:rPr lang="en-US" dirty="0"/>
              <a:t>200M Eden -&gt; Tenured (</a:t>
            </a:r>
            <a:r>
              <a:rPr lang="en-US" dirty="0" smtClean="0"/>
              <a:t>1.4G</a:t>
            </a:r>
            <a:r>
              <a:rPr lang="en-US" dirty="0"/>
              <a:t>)</a:t>
            </a:r>
          </a:p>
          <a:p>
            <a:pPr lvl="2"/>
            <a:r>
              <a:rPr lang="en-US" dirty="0" smtClean="0"/>
              <a:t>Full GC0: </a:t>
            </a:r>
            <a:r>
              <a:rPr lang="en-US" dirty="0"/>
              <a:t>@ </a:t>
            </a:r>
            <a:r>
              <a:rPr lang="en-US" dirty="0" smtClean="0"/>
              <a:t>5.014s</a:t>
            </a:r>
            <a:r>
              <a:rPr lang="en-US" dirty="0"/>
              <a:t>: 200M Eden -&gt; Tenured </a:t>
            </a:r>
            <a:r>
              <a:rPr lang="en-US" dirty="0" smtClean="0"/>
              <a:t>(200M)</a:t>
            </a:r>
          </a:p>
          <a:p>
            <a:pPr lvl="2"/>
            <a:endParaRPr lang="en-US" dirty="0"/>
          </a:p>
          <a:p>
            <a:pPr lvl="2"/>
            <a:endParaRPr lang="en-US" dirty="0"/>
          </a:p>
          <a:p>
            <a:endParaRPr lang="en-US" dirty="0"/>
          </a:p>
        </p:txBody>
      </p:sp>
    </p:spTree>
    <p:extLst>
      <p:ext uri="{BB962C8B-B14F-4D97-AF65-F5344CB8AC3E}">
        <p14:creationId xmlns:p14="http://schemas.microsoft.com/office/powerpoint/2010/main" val="193107433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Example</a:t>
            </a:r>
            <a:endParaRPr lang="en-US" dirty="0"/>
          </a:p>
        </p:txBody>
      </p:sp>
      <p:sp>
        <p:nvSpPr>
          <p:cNvPr id="3" name="Content Placeholder 2"/>
          <p:cNvSpPr>
            <a:spLocks noGrp="1"/>
          </p:cNvSpPr>
          <p:nvPr>
            <p:ph idx="1"/>
          </p:nvPr>
        </p:nvSpPr>
        <p:spPr/>
        <p:txBody>
          <a:bodyPr/>
          <a:lstStyle/>
          <a:p>
            <a:r>
              <a:rPr lang="en-US" dirty="0"/>
              <a:t>Allocation and GC</a:t>
            </a:r>
          </a:p>
          <a:p>
            <a:pPr lvl="2"/>
            <a:r>
              <a:rPr lang="en-US" dirty="0"/>
              <a:t>allocation rate:   100M/s</a:t>
            </a:r>
          </a:p>
          <a:p>
            <a:pPr lvl="2"/>
            <a:r>
              <a:rPr lang="en-US" dirty="0"/>
              <a:t>young GC time:  2ms</a:t>
            </a:r>
          </a:p>
          <a:p>
            <a:pPr lvl="2"/>
            <a:r>
              <a:rPr lang="en-US" dirty="0"/>
              <a:t>full GC time:       100ms</a:t>
            </a:r>
          </a:p>
          <a:p>
            <a:pPr lvl="2"/>
            <a:r>
              <a:rPr lang="en-US" dirty="0"/>
              <a:t>object lifetime:    </a:t>
            </a:r>
            <a:r>
              <a:rPr lang="en-US" dirty="0" smtClean="0"/>
              <a:t>200ms / 30s (5%)</a:t>
            </a:r>
            <a:endParaRPr lang="en-US" dirty="0"/>
          </a:p>
          <a:p>
            <a:pPr marL="914400" lvl="2" indent="0">
              <a:buNone/>
            </a:pPr>
            <a:endParaRPr lang="en-US" dirty="0"/>
          </a:p>
          <a:p>
            <a:r>
              <a:rPr lang="en-US" dirty="0" smtClean="0"/>
              <a:t>Observed GCs</a:t>
            </a:r>
          </a:p>
          <a:p>
            <a:pPr lvl="2"/>
            <a:r>
              <a:rPr lang="en-US" dirty="0"/>
              <a:t>GC0: @ 4s: 20M Eden -&gt; SS1 </a:t>
            </a:r>
            <a:r>
              <a:rPr lang="en-US" dirty="0" smtClean="0"/>
              <a:t>(19 + 1 = 20M)</a:t>
            </a:r>
          </a:p>
          <a:p>
            <a:pPr lvl="2"/>
            <a:r>
              <a:rPr lang="en-US" dirty="0"/>
              <a:t>GC1: @ </a:t>
            </a:r>
            <a:r>
              <a:rPr lang="en-US" dirty="0" smtClean="0"/>
              <a:t>8.002s</a:t>
            </a:r>
            <a:r>
              <a:rPr lang="en-US" dirty="0"/>
              <a:t>: 20M Eden -&gt; SS2 </a:t>
            </a:r>
            <a:r>
              <a:rPr lang="en-US" dirty="0" smtClean="0"/>
              <a:t>(19 + 1 + 1 = 21M</a:t>
            </a:r>
            <a:r>
              <a:rPr lang="en-US" dirty="0"/>
              <a:t>)</a:t>
            </a:r>
            <a:endParaRPr lang="en-US" dirty="0" smtClean="0"/>
          </a:p>
          <a:p>
            <a:pPr lvl="2"/>
            <a:r>
              <a:rPr lang="en-US" dirty="0" smtClean="0"/>
              <a:t>GC2: </a:t>
            </a:r>
            <a:r>
              <a:rPr lang="en-US" dirty="0"/>
              <a:t>@ </a:t>
            </a:r>
            <a:r>
              <a:rPr lang="en-US" dirty="0" smtClean="0"/>
              <a:t>12.004s</a:t>
            </a:r>
            <a:r>
              <a:rPr lang="en-US" dirty="0"/>
              <a:t>: 20M Eden -&gt; </a:t>
            </a:r>
            <a:r>
              <a:rPr lang="en-US" dirty="0" smtClean="0"/>
              <a:t>SS1 (19 + 1 + 1 + 1 = 22M</a:t>
            </a:r>
            <a:r>
              <a:rPr lang="en-US" dirty="0"/>
              <a:t>)</a:t>
            </a:r>
            <a:endParaRPr lang="en-US" dirty="0" smtClean="0"/>
          </a:p>
          <a:p>
            <a:pPr lvl="2"/>
            <a:r>
              <a:rPr lang="en-US" dirty="0" smtClean="0"/>
              <a:t>GC3: </a:t>
            </a:r>
            <a:r>
              <a:rPr lang="en-US" dirty="0"/>
              <a:t>@ </a:t>
            </a:r>
            <a:r>
              <a:rPr lang="en-US" dirty="0" smtClean="0"/>
              <a:t>16.006s</a:t>
            </a:r>
            <a:r>
              <a:rPr lang="en-US" dirty="0"/>
              <a:t>: 20M Eden -&gt; </a:t>
            </a:r>
            <a:r>
              <a:rPr lang="en-US" dirty="0" smtClean="0"/>
              <a:t>SS2 (19 + 1 + 1 + 1 + 1 = 23M</a:t>
            </a:r>
            <a:r>
              <a:rPr lang="en-US" dirty="0"/>
              <a:t>)</a:t>
            </a:r>
          </a:p>
          <a:p>
            <a:pPr lvl="2"/>
            <a:r>
              <a:rPr lang="en-US" dirty="0" smtClean="0"/>
              <a:t>GC4: </a:t>
            </a:r>
            <a:r>
              <a:rPr lang="en-US" dirty="0"/>
              <a:t>@ </a:t>
            </a:r>
            <a:r>
              <a:rPr lang="en-US" dirty="0" smtClean="0"/>
              <a:t>20.008s</a:t>
            </a:r>
            <a:r>
              <a:rPr lang="en-US" dirty="0"/>
              <a:t>: 20M Eden -&gt; </a:t>
            </a:r>
            <a:r>
              <a:rPr lang="en-US" dirty="0" smtClean="0"/>
              <a:t>SS1 (</a:t>
            </a:r>
            <a:r>
              <a:rPr lang="en-US" dirty="0"/>
              <a:t>19 + 1 + 1 + 1 + 1 = </a:t>
            </a:r>
            <a:r>
              <a:rPr lang="en-US" dirty="0" smtClean="0"/>
              <a:t>23M)</a:t>
            </a:r>
            <a:br>
              <a:rPr lang="en-US" dirty="0" smtClean="0"/>
            </a:br>
            <a:r>
              <a:rPr lang="en-US" dirty="0" smtClean="0"/>
              <a:t>                               1M SS2  -&gt; Tenured (1M)</a:t>
            </a:r>
            <a:endParaRPr lang="en-US" dirty="0"/>
          </a:p>
          <a:p>
            <a:endParaRPr lang="de-DE" dirty="0"/>
          </a:p>
        </p:txBody>
      </p:sp>
    </p:spTree>
    <p:extLst>
      <p:ext uri="{BB962C8B-B14F-4D97-AF65-F5344CB8AC3E}">
        <p14:creationId xmlns:p14="http://schemas.microsoft.com/office/powerpoint/2010/main" val="4332406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Generational Hypothesis</a:t>
            </a:r>
            <a:endParaRPr lang="en-US" dirty="0"/>
          </a:p>
        </p:txBody>
      </p:sp>
      <p:sp>
        <p:nvSpPr>
          <p:cNvPr id="3" name="Content Placeholder 2"/>
          <p:cNvSpPr>
            <a:spLocks noGrp="1"/>
          </p:cNvSpPr>
          <p:nvPr>
            <p:ph idx="1"/>
          </p:nvPr>
        </p:nvSpPr>
        <p:spPr/>
        <p:txBody>
          <a:bodyPr/>
          <a:lstStyle/>
          <a:p>
            <a:r>
              <a:rPr lang="en-US" dirty="0" smtClean="0"/>
              <a:t>An </a:t>
            </a:r>
            <a:r>
              <a:rPr lang="en-US" dirty="0"/>
              <a:t>experimentally observed </a:t>
            </a:r>
            <a:r>
              <a:rPr lang="en-US" dirty="0" smtClean="0"/>
              <a:t>rule-of-thumb </a:t>
            </a:r>
          </a:p>
          <a:p>
            <a:pPr lvl="2"/>
            <a:r>
              <a:rPr lang="en-US" dirty="0" smtClean="0"/>
              <a:t>about object </a:t>
            </a:r>
            <a:r>
              <a:rPr lang="en-US" dirty="0"/>
              <a:t>oriented </a:t>
            </a:r>
            <a:r>
              <a:rPr lang="en-US" dirty="0" smtClean="0"/>
              <a:t>workloads</a:t>
            </a:r>
          </a:p>
          <a:p>
            <a:pPr lvl="2"/>
            <a:r>
              <a:rPr lang="en-US" dirty="0" err="1" smtClean="0"/>
              <a:t>GC’d</a:t>
            </a:r>
            <a:r>
              <a:rPr lang="en-US" dirty="0" smtClean="0"/>
              <a:t> </a:t>
            </a:r>
            <a:r>
              <a:rPr lang="en-US" dirty="0"/>
              <a:t>heaps should </a:t>
            </a:r>
            <a:r>
              <a:rPr lang="en-US" dirty="0" smtClean="0"/>
              <a:t>allow </a:t>
            </a:r>
            <a:r>
              <a:rPr lang="en-US" dirty="0"/>
              <a:t>short-lived objects </a:t>
            </a:r>
            <a:r>
              <a:rPr lang="en-US" dirty="0" smtClean="0"/>
              <a:t>to be quickly collected</a:t>
            </a:r>
          </a:p>
          <a:p>
            <a:pPr lvl="2"/>
            <a:r>
              <a:rPr lang="en-US" dirty="0" smtClean="0"/>
              <a:t>separate </a:t>
            </a:r>
            <a:r>
              <a:rPr lang="en-US" dirty="0"/>
              <a:t>long-lived objects to be </a:t>
            </a:r>
            <a:r>
              <a:rPr lang="en-US" dirty="0" smtClean="0"/>
              <a:t>from </a:t>
            </a:r>
            <a:r>
              <a:rPr lang="en-US" dirty="0"/>
              <a:t>short-</a:t>
            </a:r>
            <a:r>
              <a:rPr lang="en-US" dirty="0" smtClean="0"/>
              <a:t>lived</a:t>
            </a:r>
          </a:p>
          <a:p>
            <a:pPr lvl="2"/>
            <a:endParaRPr lang="en-US" dirty="0"/>
          </a:p>
          <a:p>
            <a:r>
              <a:rPr lang="en-US" dirty="0" smtClean="0"/>
              <a:t>Hotspot’s default heap configuration supports WGH</a:t>
            </a:r>
          </a:p>
          <a:p>
            <a:pPr lvl="2"/>
            <a:r>
              <a:rPr lang="en-US" dirty="0"/>
              <a:t>s</a:t>
            </a:r>
            <a:r>
              <a:rPr lang="en-US" dirty="0" smtClean="0"/>
              <a:t>urvivor spaces prevent accidental promotion of short-lived objects</a:t>
            </a:r>
          </a:p>
          <a:p>
            <a:pPr lvl="2"/>
            <a:endParaRPr lang="en-US" dirty="0"/>
          </a:p>
          <a:p>
            <a:r>
              <a:rPr lang="en-US" dirty="0" smtClean="0"/>
              <a:t>Mark word stores generational count</a:t>
            </a:r>
          </a:p>
          <a:p>
            <a:pPr lvl="2"/>
            <a:r>
              <a:rPr lang="en-US" dirty="0" smtClean="0"/>
              <a:t>objects are promoted when they hit the </a:t>
            </a:r>
            <a:r>
              <a:rPr lang="en-US" dirty="0" err="1" smtClean="0"/>
              <a:t>Tenuring</a:t>
            </a:r>
            <a:r>
              <a:rPr lang="en-US" dirty="0" smtClean="0"/>
              <a:t> Threshold</a:t>
            </a:r>
          </a:p>
          <a:p>
            <a:pPr lvl="2"/>
            <a:r>
              <a:rPr lang="en-US" dirty="0" smtClean="0"/>
              <a:t>the threshold is 4 by default</a:t>
            </a:r>
            <a:endParaRPr lang="en-US" dirty="0"/>
          </a:p>
        </p:txBody>
      </p:sp>
    </p:spTree>
    <p:extLst>
      <p:ext uri="{BB962C8B-B14F-4D97-AF65-F5344CB8AC3E}">
        <p14:creationId xmlns:p14="http://schemas.microsoft.com/office/powerpoint/2010/main" val="843343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Thread-Local Allocation Buffers</a:t>
            </a:r>
            <a:endParaRPr lang="en-US" dirty="0"/>
          </a:p>
        </p:txBody>
      </p:sp>
      <p:sp>
        <p:nvSpPr>
          <p:cNvPr id="3" name="Content Placeholder 2"/>
          <p:cNvSpPr>
            <a:spLocks noGrp="1"/>
          </p:cNvSpPr>
          <p:nvPr>
            <p:ph idx="1"/>
          </p:nvPr>
        </p:nvSpPr>
        <p:spPr/>
        <p:txBody>
          <a:bodyPr/>
          <a:lstStyle/>
          <a:p>
            <a:r>
              <a:rPr lang="en-US" dirty="0" smtClean="0"/>
              <a:t>New objects created in Eden</a:t>
            </a:r>
          </a:p>
          <a:p>
            <a:pPr lvl="2"/>
            <a:r>
              <a:rPr lang="en-US" dirty="0" smtClean="0"/>
              <a:t>except large objects, created directly in Tenured</a:t>
            </a:r>
          </a:p>
          <a:p>
            <a:pPr lvl="2"/>
            <a:endParaRPr lang="en-US" dirty="0"/>
          </a:p>
          <a:p>
            <a:r>
              <a:rPr lang="en-US" dirty="0" smtClean="0"/>
              <a:t>Each thread has private allocation areas (TLABs)</a:t>
            </a:r>
          </a:p>
          <a:p>
            <a:pPr lvl="2"/>
            <a:r>
              <a:rPr lang="en-US" dirty="0" smtClean="0"/>
              <a:t>area of Eden</a:t>
            </a:r>
          </a:p>
          <a:p>
            <a:pPr lvl="2"/>
            <a:r>
              <a:rPr lang="en-US" dirty="0"/>
              <a:t>object allocation is a pointer-</a:t>
            </a:r>
            <a:r>
              <a:rPr lang="en-US" dirty="0" smtClean="0"/>
              <a:t>bump O(1)</a:t>
            </a:r>
          </a:p>
          <a:p>
            <a:pPr lvl="2"/>
            <a:r>
              <a:rPr lang="en-US" dirty="0" smtClean="0"/>
              <a:t>very short-lived objects will never live anywhere else</a:t>
            </a:r>
          </a:p>
          <a:p>
            <a:pPr lvl="2"/>
            <a:r>
              <a:rPr lang="en-US" dirty="0" smtClean="0"/>
              <a:t>will evacuate to a survivor space</a:t>
            </a:r>
          </a:p>
          <a:p>
            <a:pPr lvl="2"/>
            <a:endParaRPr lang="en-US" dirty="0"/>
          </a:p>
          <a:p>
            <a:r>
              <a:rPr lang="en-US" dirty="0" smtClean="0"/>
              <a:t>JVM will allocate a new TLAB if a thread exhausts</a:t>
            </a:r>
          </a:p>
          <a:p>
            <a:pPr lvl="2"/>
            <a:r>
              <a:rPr lang="en-US" dirty="0" smtClean="0"/>
              <a:t>young GC triggered if a new TLAB can’t be handed out</a:t>
            </a:r>
          </a:p>
        </p:txBody>
      </p:sp>
    </p:spTree>
    <p:extLst>
      <p:ext uri="{BB962C8B-B14F-4D97-AF65-F5344CB8AC3E}">
        <p14:creationId xmlns:p14="http://schemas.microsoft.com/office/powerpoint/2010/main" val="22474670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Pointers in C</a:t>
            </a:r>
            <a:endParaRPr lang="en-US" dirty="0"/>
          </a:p>
        </p:txBody>
      </p:sp>
      <p:sp>
        <p:nvSpPr>
          <p:cNvPr id="4" name="Shape 212"/>
          <p:cNvSpPr>
            <a:spLocks noGrp="1"/>
          </p:cNvSpPr>
          <p:nvPr>
            <p:ph idx="1"/>
          </p:nvPr>
        </p:nvSpPr>
        <p:spPr>
          <a:prstGeom prst="rect">
            <a:avLst/>
          </a:prstGeom>
        </p:spPr>
        <p:txBody>
          <a:bodyPr/>
          <a:lstStyle/>
          <a:p>
            <a:r>
              <a:rPr dirty="0"/>
              <a:t>In C/C++ integers and pointers are interchangeable</a:t>
            </a:r>
          </a:p>
          <a:p>
            <a:pPr lvl="2"/>
            <a:r>
              <a:rPr lang="en-GB" dirty="0"/>
              <a:t>a</a:t>
            </a:r>
            <a:r>
              <a:rPr dirty="0" smtClean="0"/>
              <a:t>n </a:t>
            </a:r>
            <a:r>
              <a:rPr dirty="0"/>
              <a:t>important aspect of the type system of </a:t>
            </a:r>
            <a:r>
              <a:rPr dirty="0" smtClean="0"/>
              <a:t>C</a:t>
            </a:r>
            <a:endParaRPr dirty="0"/>
          </a:p>
          <a:p>
            <a:endParaRPr lang="en-AU" dirty="0" smtClean="0"/>
          </a:p>
          <a:p>
            <a:r>
              <a:rPr dirty="0" smtClean="0"/>
              <a:t>An </a:t>
            </a:r>
            <a:r>
              <a:rPr dirty="0"/>
              <a:t>integer can be used as a memory address</a:t>
            </a:r>
          </a:p>
          <a:p>
            <a:pPr marL="1499393" lvl="2" indent="-407193">
              <a:lnSpc>
                <a:spcPct val="110000"/>
              </a:lnSpc>
              <a:spcBef>
                <a:spcPts val="1400"/>
              </a:spcBef>
              <a:defRPr sz="2600" b="1">
                <a:latin typeface="Courier New"/>
                <a:ea typeface="Courier New"/>
                <a:cs typeface="Courier New"/>
                <a:sym typeface="Courier New"/>
              </a:defRPr>
            </a:pPr>
            <a:r>
              <a:rPr dirty="0"/>
              <a:t>mov eax, [STAT] ; Move 4 bytes from addr STAT into </a:t>
            </a:r>
            <a:r>
              <a:rPr dirty="0" smtClean="0"/>
              <a:t>ea</a:t>
            </a:r>
            <a:r>
              <a:rPr lang="en-AU" dirty="0" smtClean="0"/>
              <a:t>x</a:t>
            </a:r>
            <a:endParaRPr dirty="0"/>
          </a:p>
          <a:p>
            <a:endParaRPr lang="en-AU" dirty="0" smtClean="0"/>
          </a:p>
          <a:p>
            <a:r>
              <a:rPr dirty="0" smtClean="0"/>
              <a:t>Possible </a:t>
            </a:r>
            <a:r>
              <a:rPr dirty="0"/>
              <a:t>to move around the memory space</a:t>
            </a:r>
          </a:p>
          <a:p>
            <a:pPr lvl="2"/>
            <a:r>
              <a:rPr lang="en-GB" dirty="0"/>
              <a:t>b</a:t>
            </a:r>
            <a:r>
              <a:rPr dirty="0" smtClean="0"/>
              <a:t>y </a:t>
            </a:r>
            <a:r>
              <a:rPr dirty="0"/>
              <a:t>adding and removing integers from </a:t>
            </a:r>
            <a:r>
              <a:rPr dirty="0" smtClean="0"/>
              <a:t>pointers</a:t>
            </a:r>
            <a:endParaRPr dirty="0"/>
          </a:p>
          <a:p>
            <a:endParaRPr lang="en-AU" dirty="0" smtClean="0"/>
          </a:p>
          <a:p>
            <a:r>
              <a:rPr dirty="0" smtClean="0"/>
              <a:t>Concept </a:t>
            </a:r>
            <a:r>
              <a:rPr dirty="0"/>
              <a:t>of </a:t>
            </a:r>
            <a:r>
              <a:rPr b="1" dirty="0">
                <a:latin typeface="Courier New"/>
                <a:ea typeface="Courier New"/>
                <a:cs typeface="Courier New"/>
                <a:sym typeface="Courier New"/>
              </a:rPr>
              <a:t>struct</a:t>
            </a:r>
            <a:r>
              <a:rPr dirty="0"/>
              <a:t> and pointer-to-struct</a:t>
            </a:r>
          </a:p>
          <a:p>
            <a:pPr lvl="2"/>
            <a:r>
              <a:rPr lang="en-GB" dirty="0"/>
              <a:t>v</a:t>
            </a:r>
            <a:r>
              <a:rPr dirty="0" smtClean="0"/>
              <a:t>ery </a:t>
            </a:r>
            <a:r>
              <a:rPr dirty="0"/>
              <a:t>low-level control of memory</a:t>
            </a:r>
          </a:p>
        </p:txBody>
      </p:sp>
    </p:spTree>
    <p:extLst>
      <p:ext uri="{BB962C8B-B14F-4D97-AF65-F5344CB8AC3E}">
        <p14:creationId xmlns:p14="http://schemas.microsoft.com/office/powerpoint/2010/main" val="271073735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Between Collectors</a:t>
            </a:r>
            <a:endParaRPr lang="en-US" dirty="0"/>
          </a:p>
        </p:txBody>
      </p:sp>
      <p:sp>
        <p:nvSpPr>
          <p:cNvPr id="3" name="Content Placeholder 2"/>
          <p:cNvSpPr>
            <a:spLocks noGrp="1"/>
          </p:cNvSpPr>
          <p:nvPr>
            <p:ph idx="1"/>
          </p:nvPr>
        </p:nvSpPr>
        <p:spPr/>
        <p:txBody>
          <a:bodyPr/>
          <a:lstStyle/>
          <a:p>
            <a:r>
              <a:rPr lang="en-US" dirty="0"/>
              <a:t>No “one size fits all” for </a:t>
            </a:r>
            <a:r>
              <a:rPr lang="en-US" dirty="0" smtClean="0"/>
              <a:t>GC – what metrics are important</a:t>
            </a:r>
          </a:p>
          <a:p>
            <a:pPr lvl="2"/>
            <a:r>
              <a:rPr lang="en-US" dirty="0"/>
              <a:t>P</a:t>
            </a:r>
            <a:r>
              <a:rPr lang="en-US" dirty="0" smtClean="0"/>
              <a:t>ause time</a:t>
            </a:r>
          </a:p>
          <a:p>
            <a:pPr lvl="2"/>
            <a:r>
              <a:rPr lang="en-US" dirty="0" smtClean="0"/>
              <a:t>Throughput (%age)</a:t>
            </a:r>
            <a:endParaRPr lang="en-US" dirty="0"/>
          </a:p>
          <a:p>
            <a:pPr lvl="2"/>
            <a:r>
              <a:rPr lang="en-US" dirty="0" smtClean="0"/>
              <a:t>Pause frequency</a:t>
            </a:r>
            <a:endParaRPr lang="en-US" dirty="0"/>
          </a:p>
          <a:p>
            <a:pPr lvl="2"/>
            <a:r>
              <a:rPr lang="en-US" dirty="0" smtClean="0"/>
              <a:t>Reclamation efficiency</a:t>
            </a:r>
          </a:p>
          <a:p>
            <a:pPr lvl="2"/>
            <a:r>
              <a:rPr lang="en-US" dirty="0" smtClean="0"/>
              <a:t>Pause consistency</a:t>
            </a:r>
          </a:p>
          <a:p>
            <a:pPr lvl="2"/>
            <a:endParaRPr lang="en-US" dirty="0"/>
          </a:p>
          <a:p>
            <a:r>
              <a:rPr lang="en-US" dirty="0" smtClean="0"/>
              <a:t>Much attention focuses on pause time</a:t>
            </a:r>
          </a:p>
          <a:p>
            <a:pPr lvl="2"/>
            <a:r>
              <a:rPr lang="en-US" dirty="0" smtClean="0"/>
              <a:t>not actually that important for many applications</a:t>
            </a:r>
          </a:p>
          <a:p>
            <a:pPr lvl="2"/>
            <a:r>
              <a:rPr lang="en-US" dirty="0" smtClean="0"/>
              <a:t>Web apps are not “low pause”</a:t>
            </a:r>
          </a:p>
          <a:p>
            <a:pPr lvl="2"/>
            <a:endParaRPr lang="en-US" dirty="0"/>
          </a:p>
          <a:p>
            <a:r>
              <a:rPr lang="en-US" dirty="0" smtClean="0"/>
              <a:t>Parallel is about computational efficiency &amp; throughput</a:t>
            </a:r>
          </a:p>
          <a:p>
            <a:pPr lvl="2"/>
            <a:r>
              <a:rPr lang="en-US" dirty="0" smtClean="0"/>
              <a:t>other points of view / tradeoffs are possible</a:t>
            </a:r>
          </a:p>
          <a:p>
            <a:pPr lvl="2"/>
            <a:r>
              <a:rPr lang="en-US" dirty="0" smtClean="0"/>
              <a:t>especially “low-pause”</a:t>
            </a:r>
            <a:endParaRPr lang="en-US" dirty="0"/>
          </a:p>
        </p:txBody>
      </p:sp>
    </p:spTree>
    <p:extLst>
      <p:ext uri="{BB962C8B-B14F-4D97-AF65-F5344CB8AC3E}">
        <p14:creationId xmlns:p14="http://schemas.microsoft.com/office/powerpoint/2010/main" val="235954923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Hotspot’s Parallel Collectors</a:t>
            </a:r>
            <a:endParaRPr lang="en-US" dirty="0"/>
          </a:p>
        </p:txBody>
      </p:sp>
      <p:sp>
        <p:nvSpPr>
          <p:cNvPr id="3" name="Content Placeholder 2"/>
          <p:cNvSpPr>
            <a:spLocks noGrp="1"/>
          </p:cNvSpPr>
          <p:nvPr>
            <p:ph idx="1"/>
          </p:nvPr>
        </p:nvSpPr>
        <p:spPr/>
        <p:txBody>
          <a:bodyPr/>
          <a:lstStyle/>
          <a:p>
            <a:r>
              <a:rPr lang="en-US" dirty="0" smtClean="0"/>
              <a:t>Already met Hotspot’s default collector</a:t>
            </a:r>
          </a:p>
          <a:p>
            <a:pPr lvl="2"/>
            <a:r>
              <a:rPr lang="en-US" dirty="0" smtClean="0"/>
              <a:t>as of version 8</a:t>
            </a:r>
          </a:p>
          <a:p>
            <a:pPr lvl="2"/>
            <a:r>
              <a:rPr lang="en-US" dirty="0" smtClean="0"/>
              <a:t>pair of parallel collectors (</a:t>
            </a:r>
            <a:r>
              <a:rPr lang="en-US" dirty="0" err="1" smtClean="0"/>
              <a:t>ParallelGC</a:t>
            </a:r>
            <a:r>
              <a:rPr lang="en-US" dirty="0" smtClean="0"/>
              <a:t> &amp; </a:t>
            </a:r>
            <a:r>
              <a:rPr lang="en-US" dirty="0" err="1" smtClean="0"/>
              <a:t>ParallelOld</a:t>
            </a:r>
            <a:r>
              <a:rPr lang="en-US" dirty="0" smtClean="0"/>
              <a:t>)</a:t>
            </a:r>
          </a:p>
          <a:p>
            <a:pPr lvl="2"/>
            <a:endParaRPr lang="en-US" dirty="0"/>
          </a:p>
          <a:p>
            <a:r>
              <a:rPr lang="en-US" dirty="0" smtClean="0"/>
              <a:t>Fully STW</a:t>
            </a:r>
          </a:p>
          <a:p>
            <a:pPr lvl="2"/>
            <a:r>
              <a:rPr lang="en-US" dirty="0" smtClean="0"/>
              <a:t>optimized for throughput &amp; computational efficiency</a:t>
            </a:r>
          </a:p>
          <a:p>
            <a:pPr marL="914400" lvl="2" indent="0">
              <a:buNone/>
            </a:pPr>
            <a:endParaRPr lang="en-US" dirty="0" smtClean="0"/>
          </a:p>
          <a:p>
            <a:r>
              <a:rPr lang="en-US" dirty="0" smtClean="0"/>
              <a:t>Young collections happen often, are very short</a:t>
            </a:r>
          </a:p>
          <a:p>
            <a:pPr lvl="2"/>
            <a:r>
              <a:rPr lang="en-US" dirty="0" err="1" smtClean="0"/>
              <a:t>ParallelGC</a:t>
            </a:r>
            <a:r>
              <a:rPr lang="en-US" dirty="0" smtClean="0"/>
              <a:t> is evacuating (to the other Survivor Space &amp; Old)</a:t>
            </a:r>
          </a:p>
          <a:p>
            <a:pPr lvl="2"/>
            <a:r>
              <a:rPr lang="en-US" dirty="0" smtClean="0"/>
              <a:t>also compacting onto the to-space</a:t>
            </a:r>
          </a:p>
          <a:p>
            <a:pPr lvl="2"/>
            <a:endParaRPr lang="en-US" dirty="0" smtClean="0"/>
          </a:p>
          <a:p>
            <a:r>
              <a:rPr lang="en-US" dirty="0" smtClean="0"/>
              <a:t>Old collections are much less frequent</a:t>
            </a:r>
          </a:p>
          <a:p>
            <a:pPr lvl="2"/>
            <a:r>
              <a:rPr lang="en-US" dirty="0" err="1" smtClean="0"/>
              <a:t>ParallelOld</a:t>
            </a:r>
            <a:r>
              <a:rPr lang="en-US" dirty="0" smtClean="0"/>
              <a:t> is compacting but not evacuating</a:t>
            </a:r>
          </a:p>
        </p:txBody>
      </p:sp>
    </p:spTree>
    <p:extLst>
      <p:ext uri="{BB962C8B-B14F-4D97-AF65-F5344CB8AC3E}">
        <p14:creationId xmlns:p14="http://schemas.microsoft.com/office/powerpoint/2010/main" val="34662373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Parallel Collectors</a:t>
            </a:r>
            <a:endParaRPr lang="en-US" dirty="0"/>
          </a:p>
        </p:txBody>
      </p:sp>
      <p:sp>
        <p:nvSpPr>
          <p:cNvPr id="3" name="Content Placeholder 2"/>
          <p:cNvSpPr>
            <a:spLocks noGrp="1"/>
          </p:cNvSpPr>
          <p:nvPr>
            <p:ph idx="1"/>
          </p:nvPr>
        </p:nvSpPr>
        <p:spPr/>
        <p:txBody>
          <a:bodyPr/>
          <a:lstStyle/>
          <a:p>
            <a:r>
              <a:rPr lang="en-US" dirty="0" smtClean="0"/>
              <a:t>Inherently STW</a:t>
            </a:r>
          </a:p>
          <a:p>
            <a:pPr lvl="2"/>
            <a:endParaRPr lang="en-US" dirty="0"/>
          </a:p>
          <a:p>
            <a:r>
              <a:rPr lang="en-US" dirty="0" smtClean="0"/>
              <a:t>Not so bad for young collections</a:t>
            </a:r>
          </a:p>
          <a:p>
            <a:pPr lvl="2"/>
            <a:r>
              <a:rPr lang="en-US" dirty="0"/>
              <a:t>p</a:t>
            </a:r>
            <a:r>
              <a:rPr lang="en-US" dirty="0" smtClean="0"/>
              <a:t>ause time ~ O(# live objects)</a:t>
            </a:r>
          </a:p>
          <a:p>
            <a:pPr lvl="2"/>
            <a:r>
              <a:rPr lang="en-US" dirty="0" smtClean="0"/>
              <a:t>so WGH implies very few objects need to be moved</a:t>
            </a:r>
          </a:p>
          <a:p>
            <a:pPr lvl="2"/>
            <a:r>
              <a:rPr lang="en-US" dirty="0" smtClean="0"/>
              <a:t>so short pause times</a:t>
            </a:r>
          </a:p>
          <a:p>
            <a:pPr lvl="2"/>
            <a:endParaRPr lang="en-US" dirty="0"/>
          </a:p>
          <a:p>
            <a:r>
              <a:rPr lang="en-US" dirty="0" smtClean="0"/>
              <a:t>Potentially bad for Tenured</a:t>
            </a:r>
          </a:p>
          <a:p>
            <a:pPr lvl="2"/>
            <a:r>
              <a:rPr lang="en-US" dirty="0"/>
              <a:t>p</a:t>
            </a:r>
            <a:r>
              <a:rPr lang="en-US" dirty="0" smtClean="0"/>
              <a:t>ause time ~ O(heap size)</a:t>
            </a:r>
          </a:p>
          <a:p>
            <a:pPr lvl="2"/>
            <a:r>
              <a:rPr lang="en-US" dirty="0" smtClean="0"/>
              <a:t>collection is all-or-nothing</a:t>
            </a:r>
            <a:endParaRPr lang="en-US" dirty="0"/>
          </a:p>
        </p:txBody>
      </p:sp>
    </p:spTree>
    <p:extLst>
      <p:ext uri="{BB962C8B-B14F-4D97-AF65-F5344CB8AC3E}">
        <p14:creationId xmlns:p14="http://schemas.microsoft.com/office/powerpoint/2010/main" val="85047631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defTabSz="841247">
              <a:defRPr sz="2576"/>
            </a:lvl1pPr>
          </a:lstStyle>
          <a:p>
            <a:r>
              <a:rPr lang="en-AU" dirty="0" smtClean="0"/>
              <a:t>GC Pauses</a:t>
            </a:r>
            <a:endParaRPr dirty="0"/>
          </a:p>
        </p:txBody>
      </p:sp>
      <p:sp>
        <p:nvSpPr>
          <p:cNvPr id="135" name="Shape 135"/>
          <p:cNvSpPr/>
          <p:nvPr/>
        </p:nvSpPr>
        <p:spPr>
          <a:xfrm>
            <a:off x="2819400" y="5378671"/>
            <a:ext cx="4864762"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defTabSz="825500">
              <a:defRPr sz="2800" b="0">
                <a:solidFill>
                  <a:srgbClr val="0000FF"/>
                </a:solidFill>
              </a:defRPr>
            </a:lvl1pPr>
          </a:lstStyle>
          <a:p>
            <a:r>
              <a:rPr dirty="0"/>
              <a:t>– </a:t>
            </a:r>
            <a:r>
              <a:rPr lang="en-AU" dirty="0" smtClean="0"/>
              <a:t>E </a:t>
            </a:r>
            <a:r>
              <a:rPr lang="en-AU" dirty="0" err="1" smtClean="0"/>
              <a:t>Dijkstra</a:t>
            </a:r>
            <a:endParaRPr dirty="0"/>
          </a:p>
        </p:txBody>
      </p:sp>
      <p:sp>
        <p:nvSpPr>
          <p:cNvPr id="136" name="Shape 136"/>
          <p:cNvSpPr/>
          <p:nvPr/>
        </p:nvSpPr>
        <p:spPr>
          <a:xfrm>
            <a:off x="-1" y="1295400"/>
            <a:ext cx="9144001" cy="40729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lnSpc>
                <a:spcPct val="120000"/>
              </a:lnSpc>
              <a:defRPr sz="3600" b="0">
                <a:solidFill>
                  <a:srgbClr val="0000FF"/>
                </a:solidFill>
              </a:defRPr>
            </a:pPr>
            <a:r>
              <a:rPr dirty="0" smtClean="0"/>
              <a:t>“</a:t>
            </a:r>
            <a:r>
              <a:rPr lang="en-US" sz="3600" b="0" dirty="0"/>
              <a:t>The minor disadvantage of this arrangement is the delay of the </a:t>
            </a:r>
            <a:r>
              <a:rPr lang="en-US" sz="3600" b="0" dirty="0" smtClean="0"/>
              <a:t/>
            </a:r>
            <a:br>
              <a:rPr lang="en-US" sz="3600" b="0" dirty="0" smtClean="0"/>
            </a:br>
            <a:r>
              <a:rPr lang="en-US" sz="3600" b="0" dirty="0" smtClean="0"/>
              <a:t>computation </a:t>
            </a:r>
            <a:r>
              <a:rPr lang="en-US" sz="3600" b="0" dirty="0"/>
              <a:t>proper; </a:t>
            </a:r>
            <a:r>
              <a:rPr lang="en-US" sz="3600" b="0" dirty="0" smtClean="0"/>
              <a:t/>
            </a:r>
            <a:br>
              <a:rPr lang="en-US" sz="3600" b="0" dirty="0" smtClean="0"/>
            </a:br>
            <a:r>
              <a:rPr lang="en-US" sz="3600" b="0" dirty="0" smtClean="0"/>
              <a:t>its </a:t>
            </a:r>
            <a:r>
              <a:rPr lang="en-US" sz="3600" b="0" dirty="0"/>
              <a:t>major disadvantage is the </a:t>
            </a:r>
            <a:r>
              <a:rPr lang="en-US" sz="3600" b="0" dirty="0" smtClean="0"/>
              <a:t/>
            </a:r>
            <a:br>
              <a:rPr lang="en-US" sz="3600" b="0" dirty="0" smtClean="0"/>
            </a:br>
            <a:r>
              <a:rPr lang="en-US" sz="3600" b="0" dirty="0" smtClean="0"/>
              <a:t>unpredictability </a:t>
            </a:r>
            <a:r>
              <a:rPr lang="en-US" sz="3600" b="0" dirty="0"/>
              <a:t>of these garbage </a:t>
            </a:r>
            <a:r>
              <a:rPr lang="en-US" sz="3600" b="0" dirty="0" smtClean="0"/>
              <a:t/>
            </a:r>
            <a:br>
              <a:rPr lang="en-US" sz="3600" b="0" dirty="0" smtClean="0"/>
            </a:br>
            <a:r>
              <a:rPr lang="en-US" sz="3600" b="0" dirty="0" smtClean="0"/>
              <a:t>collecting </a:t>
            </a:r>
            <a:r>
              <a:rPr lang="en-US" sz="3600" b="0" dirty="0"/>
              <a:t>interludes</a:t>
            </a:r>
            <a:r>
              <a:rPr dirty="0" smtClean="0"/>
              <a:t>” </a:t>
            </a:r>
            <a:endParaRPr dirty="0"/>
          </a:p>
        </p:txBody>
      </p:sp>
    </p:spTree>
    <p:extLst>
      <p:ext uri="{BB962C8B-B14F-4D97-AF65-F5344CB8AC3E}">
        <p14:creationId xmlns:p14="http://schemas.microsoft.com/office/powerpoint/2010/main" val="6950423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Tri-color marking</a:t>
            </a:r>
          </a:p>
        </p:txBody>
      </p:sp>
      <p:sp>
        <p:nvSpPr>
          <p:cNvPr id="3" name="Content Placeholder 2"/>
          <p:cNvSpPr>
            <a:spLocks noGrp="1"/>
          </p:cNvSpPr>
          <p:nvPr>
            <p:ph idx="1"/>
          </p:nvPr>
        </p:nvSpPr>
        <p:spPr/>
        <p:txBody>
          <a:bodyPr/>
          <a:lstStyle/>
          <a:p>
            <a:r>
              <a:rPr lang="en-US" dirty="0"/>
              <a:t>GC Roots are colored </a:t>
            </a:r>
            <a:r>
              <a:rPr lang="en-US" dirty="0" smtClean="0"/>
              <a:t>grey</a:t>
            </a:r>
          </a:p>
          <a:p>
            <a:pPr lvl="2"/>
            <a:endParaRPr lang="en-US" dirty="0"/>
          </a:p>
          <a:p>
            <a:r>
              <a:rPr lang="en-US" dirty="0"/>
              <a:t>All other objects are colored </a:t>
            </a:r>
            <a:r>
              <a:rPr lang="en-US" dirty="0" smtClean="0"/>
              <a:t>white</a:t>
            </a:r>
          </a:p>
          <a:p>
            <a:pPr lvl="2"/>
            <a:endParaRPr lang="en-US" dirty="0"/>
          </a:p>
          <a:p>
            <a:r>
              <a:rPr lang="en-US" dirty="0" smtClean="0"/>
              <a:t>Marking threads move </a:t>
            </a:r>
            <a:r>
              <a:rPr lang="en-US" dirty="0"/>
              <a:t>from </a:t>
            </a:r>
            <a:r>
              <a:rPr lang="en-US" dirty="0" smtClean="0"/>
              <a:t>grey </a:t>
            </a:r>
            <a:r>
              <a:rPr lang="en-US" dirty="0"/>
              <a:t>node to </a:t>
            </a:r>
            <a:r>
              <a:rPr lang="en-US" dirty="0" smtClean="0"/>
              <a:t>white child</a:t>
            </a:r>
          </a:p>
          <a:p>
            <a:pPr lvl="2"/>
            <a:r>
              <a:rPr lang="en-US" dirty="0" smtClean="0"/>
              <a:t>colors the child grey</a:t>
            </a:r>
          </a:p>
          <a:p>
            <a:pPr lvl="2"/>
            <a:endParaRPr lang="en-US" dirty="0"/>
          </a:p>
          <a:p>
            <a:r>
              <a:rPr lang="en-US" dirty="0"/>
              <a:t>If </a:t>
            </a:r>
            <a:r>
              <a:rPr lang="en-US" dirty="0" smtClean="0"/>
              <a:t>grey </a:t>
            </a:r>
            <a:r>
              <a:rPr lang="en-US" dirty="0"/>
              <a:t>node has no white </a:t>
            </a:r>
            <a:r>
              <a:rPr lang="en-US" dirty="0" smtClean="0"/>
              <a:t>children</a:t>
            </a:r>
            <a:endParaRPr lang="en-US" dirty="0"/>
          </a:p>
          <a:p>
            <a:pPr lvl="2"/>
            <a:r>
              <a:rPr lang="en-US" dirty="0" smtClean="0"/>
              <a:t>color </a:t>
            </a:r>
            <a:r>
              <a:rPr lang="en-US" dirty="0"/>
              <a:t>the grey node </a:t>
            </a:r>
            <a:r>
              <a:rPr lang="en-US" dirty="0" smtClean="0"/>
              <a:t>black</a:t>
            </a:r>
          </a:p>
          <a:p>
            <a:pPr lvl="2"/>
            <a:endParaRPr lang="en-US" dirty="0"/>
          </a:p>
          <a:p>
            <a:r>
              <a:rPr lang="en-US" dirty="0"/>
              <a:t>Terminate once there are no grey nodes </a:t>
            </a:r>
            <a:r>
              <a:rPr lang="en-US" dirty="0" smtClean="0"/>
              <a:t>left</a:t>
            </a:r>
          </a:p>
          <a:p>
            <a:pPr lvl="2"/>
            <a:endParaRPr lang="en-US" dirty="0"/>
          </a:p>
          <a:p>
            <a:r>
              <a:rPr lang="en-US" dirty="0"/>
              <a:t>White nodes are eligible for collection</a:t>
            </a:r>
          </a:p>
        </p:txBody>
      </p:sp>
    </p:spTree>
    <p:extLst>
      <p:ext uri="{BB962C8B-B14F-4D97-AF65-F5344CB8AC3E}">
        <p14:creationId xmlns:p14="http://schemas.microsoft.com/office/powerpoint/2010/main" val="16808454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graphicFrame>
        <p:nvGraphicFramePr>
          <p:cNvPr id="206" name="Table 206"/>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sp>
        <p:nvSpPr>
          <p:cNvPr id="207" name="Shape 207"/>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208" name="Table 208"/>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19" name="Group 219"/>
          <p:cNvGrpSpPr/>
          <p:nvPr/>
        </p:nvGrpSpPr>
        <p:grpSpPr>
          <a:xfrm>
            <a:off x="4791157" y="3444134"/>
            <a:ext cx="500022" cy="255246"/>
            <a:chOff x="43966" y="46951"/>
            <a:chExt cx="500020" cy="255244"/>
          </a:xfrm>
        </p:grpSpPr>
        <p:sp>
          <p:nvSpPr>
            <p:cNvPr id="209" name="Shape 209"/>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0" name="Shape 210"/>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1" name="Shape 211"/>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2" name="Shape 212"/>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3" name="Shape 213"/>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4" name="Shape 214"/>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5" name="Shape 215"/>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6" name="Shape 216"/>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7" name="Shape 217"/>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8" name="Shape 218"/>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220" name="Shape 220"/>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21" name="Shape 221"/>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22" name="Shape 222"/>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223" name="Table 223"/>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34" name="Group 234"/>
          <p:cNvGrpSpPr/>
          <p:nvPr/>
        </p:nvGrpSpPr>
        <p:grpSpPr>
          <a:xfrm>
            <a:off x="5924465" y="2106875"/>
            <a:ext cx="500022" cy="255245"/>
            <a:chOff x="43966" y="46951"/>
            <a:chExt cx="500020" cy="255244"/>
          </a:xfrm>
        </p:grpSpPr>
        <p:sp>
          <p:nvSpPr>
            <p:cNvPr id="224" name="Shape 224"/>
            <p:cNvSpPr/>
            <p:nvPr/>
          </p:nvSpPr>
          <p:spPr>
            <a:xfrm flipH="1">
              <a:off x="43966"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5" name="Shape 22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6" name="Shape 226"/>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7" name="Shape 22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8" name="Shape 228"/>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9" name="Shape 229"/>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0" name="Shape 23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1" name="Shape 231"/>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2" name="Shape 232"/>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3" name="Shape 23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235" name="Table 235"/>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46" name="Group 246"/>
          <p:cNvGrpSpPr/>
          <p:nvPr/>
        </p:nvGrpSpPr>
        <p:grpSpPr>
          <a:xfrm>
            <a:off x="6409713" y="3626046"/>
            <a:ext cx="500022" cy="255246"/>
            <a:chOff x="43965" y="46951"/>
            <a:chExt cx="500020" cy="255244"/>
          </a:xfrm>
        </p:grpSpPr>
        <p:sp>
          <p:nvSpPr>
            <p:cNvPr id="236" name="Shape 236"/>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7" name="Shape 237"/>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8" name="Shape 238"/>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39" name="Shape 239"/>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0" name="Shape 240"/>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1" name="Shape 241"/>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2" name="Shape 242"/>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3" name="Shape 243"/>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4" name="Shape 244"/>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5" name="Shape 245"/>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247" name="Table 247"/>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58" name="Group 258"/>
          <p:cNvGrpSpPr/>
          <p:nvPr/>
        </p:nvGrpSpPr>
        <p:grpSpPr>
          <a:xfrm>
            <a:off x="3863074" y="4308823"/>
            <a:ext cx="500022" cy="255246"/>
            <a:chOff x="43966" y="46951"/>
            <a:chExt cx="500020" cy="255244"/>
          </a:xfrm>
        </p:grpSpPr>
        <p:sp>
          <p:nvSpPr>
            <p:cNvPr id="248" name="Shape 248"/>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49" name="Shape 249"/>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0" name="Shape 250"/>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1" name="Shape 251"/>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2" name="Shape 252"/>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3" name="Shape 253"/>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4" name="Shape 254"/>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5" name="Shape 255"/>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6" name="Shape 256"/>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57" name="Shape 257"/>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259" name="Table 259"/>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70" name="Group 270"/>
          <p:cNvGrpSpPr/>
          <p:nvPr/>
        </p:nvGrpSpPr>
        <p:grpSpPr>
          <a:xfrm>
            <a:off x="4135301" y="2620127"/>
            <a:ext cx="500022" cy="255246"/>
            <a:chOff x="43966" y="46952"/>
            <a:chExt cx="500020" cy="255244"/>
          </a:xfrm>
        </p:grpSpPr>
        <p:sp>
          <p:nvSpPr>
            <p:cNvPr id="260" name="Shape 260"/>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1" name="Shape 261"/>
            <p:cNvSpPr/>
            <p:nvPr/>
          </p:nvSpPr>
          <p:spPr>
            <a:xfrm flipH="1">
              <a:off x="49595" y="46952"/>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2" name="Shape 262"/>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3" name="Shape 263"/>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4" name="Shape 264"/>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5" name="Shape 265"/>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6" name="Shape 266"/>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7" name="Shape 267"/>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8" name="Shape 268"/>
            <p:cNvSpPr/>
            <p:nvPr/>
          </p:nvSpPr>
          <p:spPr>
            <a:xfrm flipH="1" flipV="1">
              <a:off x="295225" y="130165"/>
              <a:ext cx="171392" cy="172032"/>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69" name="Shape 269"/>
            <p:cNvSpPr/>
            <p:nvPr/>
          </p:nvSpPr>
          <p:spPr>
            <a:xfrm flipH="1" flipV="1">
              <a:off x="295240" y="213018"/>
              <a:ext cx="88784" cy="89115"/>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271" name="Table 271"/>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282" name="Group 282"/>
          <p:cNvGrpSpPr/>
          <p:nvPr/>
        </p:nvGrpSpPr>
        <p:grpSpPr>
          <a:xfrm>
            <a:off x="5630857" y="4285455"/>
            <a:ext cx="500022" cy="255245"/>
            <a:chOff x="43965" y="46951"/>
            <a:chExt cx="500020" cy="255244"/>
          </a:xfrm>
        </p:grpSpPr>
        <p:sp>
          <p:nvSpPr>
            <p:cNvPr id="272" name="Shape 272"/>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3" name="Shape 273"/>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4" name="Shape 274"/>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5" name="Shape 275"/>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6" name="Shape 276"/>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7" name="Shape 277"/>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8" name="Shape 278"/>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79" name="Shape 279"/>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0" name="Shape 280"/>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81" name="Shape 281"/>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283" name="Shape 283"/>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284" name="Shape 284"/>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285" name="Shape 285"/>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286" name="Shape 286"/>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287" name="Shape 287"/>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288" name="Shape 288"/>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26061142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graphicFrame>
        <p:nvGraphicFramePr>
          <p:cNvPr id="291" name="Table 29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sp>
        <p:nvSpPr>
          <p:cNvPr id="292" name="Shape 292"/>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293" name="Table 293"/>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04" name="Group 304"/>
          <p:cNvGrpSpPr/>
          <p:nvPr/>
        </p:nvGrpSpPr>
        <p:grpSpPr>
          <a:xfrm>
            <a:off x="4791157" y="3444134"/>
            <a:ext cx="500022" cy="255246"/>
            <a:chOff x="43966" y="46951"/>
            <a:chExt cx="500020" cy="255244"/>
          </a:xfrm>
        </p:grpSpPr>
        <p:sp>
          <p:nvSpPr>
            <p:cNvPr id="294" name="Shape 294"/>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5" name="Shape 2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6" name="Shape 296"/>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7" name="Shape 2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8" name="Shape 298"/>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99" name="Shape 2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0" name="Shape 3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1" name="Shape 301"/>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2" name="Shape 3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03" name="Shape 3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305" name="Shape 305"/>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306" name="Shape 306"/>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307" name="Shape 307"/>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308" name="Table 308"/>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19" name="Group 319"/>
          <p:cNvGrpSpPr/>
          <p:nvPr/>
        </p:nvGrpSpPr>
        <p:grpSpPr>
          <a:xfrm>
            <a:off x="5924465" y="2106875"/>
            <a:ext cx="500022" cy="255245"/>
            <a:chOff x="43966" y="46951"/>
            <a:chExt cx="500020" cy="255244"/>
          </a:xfrm>
        </p:grpSpPr>
        <p:sp>
          <p:nvSpPr>
            <p:cNvPr id="309" name="Shape 309"/>
            <p:cNvSpPr/>
            <p:nvPr/>
          </p:nvSpPr>
          <p:spPr>
            <a:xfrm flipH="1">
              <a:off x="43966"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0" name="Shape 310"/>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1" name="Shape 311"/>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2" name="Shape 312"/>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3" name="Shape 313"/>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4" name="Shape 314"/>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5" name="Shape 315"/>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6" name="Shape 316"/>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7" name="Shape 317"/>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18" name="Shape 318"/>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320" name="Table 320"/>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31" name="Group 331"/>
          <p:cNvGrpSpPr/>
          <p:nvPr/>
        </p:nvGrpSpPr>
        <p:grpSpPr>
          <a:xfrm>
            <a:off x="6409713" y="3626046"/>
            <a:ext cx="500022" cy="255246"/>
            <a:chOff x="43965" y="46951"/>
            <a:chExt cx="500020" cy="255244"/>
          </a:xfrm>
        </p:grpSpPr>
        <p:sp>
          <p:nvSpPr>
            <p:cNvPr id="321" name="Shape 321"/>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2" name="Shape 322"/>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3" name="Shape 323"/>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4" name="Shape 324"/>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5" name="Shape 325"/>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6" name="Shape 326"/>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7" name="Shape 327"/>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8" name="Shape 328"/>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29" name="Shape 329"/>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0" name="Shape 330"/>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332" name="Table 332"/>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43" name="Group 343"/>
          <p:cNvGrpSpPr/>
          <p:nvPr/>
        </p:nvGrpSpPr>
        <p:grpSpPr>
          <a:xfrm>
            <a:off x="3863074" y="4308823"/>
            <a:ext cx="500022" cy="255246"/>
            <a:chOff x="43966" y="46951"/>
            <a:chExt cx="500020" cy="255244"/>
          </a:xfrm>
        </p:grpSpPr>
        <p:sp>
          <p:nvSpPr>
            <p:cNvPr id="333" name="Shape 333"/>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4" name="Shape 334"/>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5" name="Shape 335"/>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6" name="Shape 336"/>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7" name="Shape 337"/>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8" name="Shape 338"/>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39" name="Shape 339"/>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0" name="Shape 340"/>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1" name="Shape 341"/>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2" name="Shape 342"/>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344" name="Table 344"/>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355" name="Group 355"/>
          <p:cNvGrpSpPr/>
          <p:nvPr/>
        </p:nvGrpSpPr>
        <p:grpSpPr>
          <a:xfrm>
            <a:off x="4135301" y="2620127"/>
            <a:ext cx="500022" cy="255246"/>
            <a:chOff x="43965" y="46951"/>
            <a:chExt cx="500020" cy="255244"/>
          </a:xfrm>
        </p:grpSpPr>
        <p:sp>
          <p:nvSpPr>
            <p:cNvPr id="345" name="Shape 345"/>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6" name="Shape 346"/>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7" name="Shape 347"/>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8" name="Shape 348"/>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49" name="Shape 349"/>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0" name="Shape 350"/>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1" name="Shape 351"/>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2" name="Shape 352"/>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3" name="Shape 353"/>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4" name="Shape 354"/>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356" name="Table 356"/>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67" name="Group 367"/>
          <p:cNvGrpSpPr/>
          <p:nvPr/>
        </p:nvGrpSpPr>
        <p:grpSpPr>
          <a:xfrm>
            <a:off x="5630857" y="4285455"/>
            <a:ext cx="500022" cy="255245"/>
            <a:chOff x="43965" y="46951"/>
            <a:chExt cx="500020" cy="255244"/>
          </a:xfrm>
        </p:grpSpPr>
        <p:sp>
          <p:nvSpPr>
            <p:cNvPr id="357" name="Shape 357"/>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8" name="Shape 358"/>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59" name="Shape 359"/>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0" name="Shape 360"/>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1" name="Shape 361"/>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2" name="Shape 362"/>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3" name="Shape 363"/>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4" name="Shape 364"/>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5" name="Shape 365"/>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66" name="Shape 366"/>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368" name="Shape 368"/>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369" name="Shape 369"/>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370" name="Shape 370"/>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71" name="Shape 371"/>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72" name="Shape 372"/>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373" name="Shape 373"/>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40233791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graphicFrame>
        <p:nvGraphicFramePr>
          <p:cNvPr id="376" name="Table 376"/>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sp>
        <p:nvSpPr>
          <p:cNvPr id="377" name="Shape 377"/>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378" name="Table 378"/>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389" name="Group 389"/>
          <p:cNvGrpSpPr/>
          <p:nvPr/>
        </p:nvGrpSpPr>
        <p:grpSpPr>
          <a:xfrm>
            <a:off x="4791157" y="3444134"/>
            <a:ext cx="500022" cy="255246"/>
            <a:chOff x="43966" y="46951"/>
            <a:chExt cx="500020" cy="255244"/>
          </a:xfrm>
        </p:grpSpPr>
        <p:sp>
          <p:nvSpPr>
            <p:cNvPr id="379" name="Shape 379"/>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0" name="Shape 380"/>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1" name="Shape 381"/>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2" name="Shape 382"/>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3" name="Shape 383"/>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4" name="Shape 384"/>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5" name="Shape 385"/>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6" name="Shape 386"/>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7" name="Shape 387"/>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88" name="Shape 388"/>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390" name="Shape 390"/>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391" name="Shape 391"/>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392" name="Shape 392"/>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393" name="Table 393"/>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404" name="Group 404"/>
          <p:cNvGrpSpPr/>
          <p:nvPr/>
        </p:nvGrpSpPr>
        <p:grpSpPr>
          <a:xfrm>
            <a:off x="5924465" y="2106875"/>
            <a:ext cx="500022" cy="255245"/>
            <a:chOff x="43966" y="46951"/>
            <a:chExt cx="500020" cy="255244"/>
          </a:xfrm>
        </p:grpSpPr>
        <p:sp>
          <p:nvSpPr>
            <p:cNvPr id="394" name="Shape 394"/>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5" name="Shape 395"/>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6" name="Shape 396"/>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7" name="Shape 397"/>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8" name="Shape 398"/>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399" name="Shape 399"/>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0" name="Shape 400"/>
            <p:cNvSpPr/>
            <p:nvPr/>
          </p:nvSpPr>
          <p:spPr>
            <a:xfrm flipH="1" flipV="1">
              <a:off x="300375" y="48509"/>
              <a:ext cx="242577"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1" name="Shape 401"/>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2" name="Shape 402"/>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3" name="Shape 403"/>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405" name="Table 405"/>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416" name="Group 416"/>
          <p:cNvGrpSpPr/>
          <p:nvPr/>
        </p:nvGrpSpPr>
        <p:grpSpPr>
          <a:xfrm>
            <a:off x="6409713" y="3626046"/>
            <a:ext cx="500022" cy="255246"/>
            <a:chOff x="43965" y="46951"/>
            <a:chExt cx="500020" cy="255244"/>
          </a:xfrm>
        </p:grpSpPr>
        <p:sp>
          <p:nvSpPr>
            <p:cNvPr id="406" name="Shape 406"/>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7" name="Shape 407"/>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8" name="Shape 408"/>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09" name="Shape 409"/>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0" name="Shape 410"/>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1" name="Shape 411"/>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2" name="Shape 412"/>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3" name="Shape 413"/>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4" name="Shape 414"/>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5" name="Shape 415"/>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417" name="Table 417"/>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428" name="Group 428"/>
          <p:cNvGrpSpPr/>
          <p:nvPr/>
        </p:nvGrpSpPr>
        <p:grpSpPr>
          <a:xfrm>
            <a:off x="3863074" y="4308823"/>
            <a:ext cx="500022" cy="255246"/>
            <a:chOff x="43966" y="46951"/>
            <a:chExt cx="500020" cy="255244"/>
          </a:xfrm>
        </p:grpSpPr>
        <p:sp>
          <p:nvSpPr>
            <p:cNvPr id="418" name="Shape 418"/>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19" name="Shape 419"/>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0" name="Shape 420"/>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1" name="Shape 421"/>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2" name="Shape 422"/>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3" name="Shape 423"/>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4" name="Shape 424"/>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5" name="Shape 425"/>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6" name="Shape 426"/>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27" name="Shape 427"/>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429" name="Table 429"/>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440" name="Group 440"/>
          <p:cNvGrpSpPr/>
          <p:nvPr/>
        </p:nvGrpSpPr>
        <p:grpSpPr>
          <a:xfrm>
            <a:off x="4135301" y="2620127"/>
            <a:ext cx="500022" cy="255246"/>
            <a:chOff x="43965" y="46951"/>
            <a:chExt cx="500020" cy="255244"/>
          </a:xfrm>
        </p:grpSpPr>
        <p:sp>
          <p:nvSpPr>
            <p:cNvPr id="430" name="Shape 430"/>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1" name="Shape 431"/>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2" name="Shape 432"/>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3" name="Shape 433"/>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4" name="Shape 434"/>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5" name="Shape 435"/>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6" name="Shape 436"/>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7" name="Shape 437"/>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8" name="Shape 438"/>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39" name="Shape 439"/>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441" name="Table 441"/>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452" name="Group 452"/>
          <p:cNvGrpSpPr/>
          <p:nvPr/>
        </p:nvGrpSpPr>
        <p:grpSpPr>
          <a:xfrm>
            <a:off x="5630857" y="4285455"/>
            <a:ext cx="500022" cy="255245"/>
            <a:chOff x="43965" y="46951"/>
            <a:chExt cx="500020" cy="255244"/>
          </a:xfrm>
        </p:grpSpPr>
        <p:sp>
          <p:nvSpPr>
            <p:cNvPr id="442" name="Shape 442"/>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3" name="Shape 443"/>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4" name="Shape 444"/>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5" name="Shape 445"/>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6" name="Shape 446"/>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7" name="Shape 447"/>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8" name="Shape 448"/>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49" name="Shape 449"/>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0" name="Shape 450"/>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51" name="Shape 451"/>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453" name="Shape 453"/>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454" name="Shape 454"/>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455" name="Shape 455"/>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456" name="Shape 456"/>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457" name="Shape 457"/>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458" name="Shape 458"/>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4224733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graphicFrame>
        <p:nvGraphicFramePr>
          <p:cNvPr id="461" name="Table 46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sp>
        <p:nvSpPr>
          <p:cNvPr id="462" name="Shape 462"/>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463" name="Table 463"/>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474" name="Group 474"/>
          <p:cNvGrpSpPr/>
          <p:nvPr/>
        </p:nvGrpSpPr>
        <p:grpSpPr>
          <a:xfrm>
            <a:off x="4791157" y="3444134"/>
            <a:ext cx="500022" cy="255246"/>
            <a:chOff x="43966" y="46951"/>
            <a:chExt cx="500020" cy="255244"/>
          </a:xfrm>
        </p:grpSpPr>
        <p:sp>
          <p:nvSpPr>
            <p:cNvPr id="464" name="Shape 464"/>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5" name="Shape 46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6" name="Shape 466"/>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7" name="Shape 46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8" name="Shape 468"/>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69" name="Shape 46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0" name="Shape 47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1" name="Shape 471"/>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2" name="Shape 47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73" name="Shape 47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475" name="Shape 475"/>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476" name="Shape 476"/>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477" name="Shape 477"/>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478" name="Table 478"/>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479" name="Shape 479"/>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0" name="Shape 480"/>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1" name="Shape 481"/>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2" name="Shape 482"/>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3" name="Shape 483"/>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4" name="Shape 484"/>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5" name="Shape 485"/>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6" name="Shape 486"/>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7" name="Shape 487"/>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488" name="Shape 488"/>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489" name="Table 489"/>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500" name="Group 500"/>
          <p:cNvGrpSpPr/>
          <p:nvPr/>
        </p:nvGrpSpPr>
        <p:grpSpPr>
          <a:xfrm>
            <a:off x="6409713" y="3626046"/>
            <a:ext cx="500022" cy="255246"/>
            <a:chOff x="43965" y="46951"/>
            <a:chExt cx="500020" cy="255244"/>
          </a:xfrm>
        </p:grpSpPr>
        <p:sp>
          <p:nvSpPr>
            <p:cNvPr id="490" name="Shape 490"/>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1" name="Shape 491"/>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2" name="Shape 492"/>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3" name="Shape 493"/>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4" name="Shape 494"/>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5" name="Shape 495"/>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6" name="Shape 496"/>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7" name="Shape 497"/>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8" name="Shape 498"/>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499" name="Shape 499"/>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01" name="Table 501"/>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512" name="Group 512"/>
          <p:cNvGrpSpPr/>
          <p:nvPr/>
        </p:nvGrpSpPr>
        <p:grpSpPr>
          <a:xfrm>
            <a:off x="3863074" y="4308823"/>
            <a:ext cx="500022" cy="255246"/>
            <a:chOff x="43966" y="46951"/>
            <a:chExt cx="500020" cy="255244"/>
          </a:xfrm>
        </p:grpSpPr>
        <p:sp>
          <p:nvSpPr>
            <p:cNvPr id="502" name="Shape 502"/>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3" name="Shape 503"/>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4" name="Shape 504"/>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5" name="Shape 505"/>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6" name="Shape 506"/>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7" name="Shape 507"/>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8" name="Shape 508"/>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09" name="Shape 509"/>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0" name="Shape 510"/>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1" name="Shape 511"/>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13" name="Table 513"/>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524" name="Group 524"/>
          <p:cNvGrpSpPr/>
          <p:nvPr/>
        </p:nvGrpSpPr>
        <p:grpSpPr>
          <a:xfrm>
            <a:off x="4135301" y="2620127"/>
            <a:ext cx="500022" cy="255246"/>
            <a:chOff x="43965" y="46951"/>
            <a:chExt cx="500020" cy="255244"/>
          </a:xfrm>
        </p:grpSpPr>
        <p:sp>
          <p:nvSpPr>
            <p:cNvPr id="514" name="Shape 514"/>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5" name="Shape 515"/>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6" name="Shape 516"/>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7" name="Shape 517"/>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8" name="Shape 518"/>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19" name="Shape 519"/>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0" name="Shape 520"/>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1" name="Shape 521"/>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2" name="Shape 522"/>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3" name="Shape 523"/>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25" name="Table 525"/>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536" name="Group 536"/>
          <p:cNvGrpSpPr/>
          <p:nvPr/>
        </p:nvGrpSpPr>
        <p:grpSpPr>
          <a:xfrm>
            <a:off x="5630857" y="4285455"/>
            <a:ext cx="500022" cy="255245"/>
            <a:chOff x="43965" y="46951"/>
            <a:chExt cx="500020" cy="255244"/>
          </a:xfrm>
        </p:grpSpPr>
        <p:sp>
          <p:nvSpPr>
            <p:cNvPr id="526" name="Shape 526"/>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7" name="Shape 527"/>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8" name="Shape 528"/>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29" name="Shape 529"/>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0" name="Shape 530"/>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1" name="Shape 531"/>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2" name="Shape 532"/>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3" name="Shape 533"/>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4" name="Shape 534"/>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35" name="Shape 535"/>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537" name="Shape 537"/>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538" name="Shape 538"/>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539" name="Shape 539"/>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40" name="Shape 540"/>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41" name="Shape 541"/>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542" name="Shape 542"/>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4604320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graphicFrame>
        <p:nvGraphicFramePr>
          <p:cNvPr id="545" name="Table 545"/>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sp>
        <p:nvSpPr>
          <p:cNvPr id="546" name="Shape 546"/>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547" name="Table 547"/>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558" name="Group 558"/>
          <p:cNvGrpSpPr/>
          <p:nvPr/>
        </p:nvGrpSpPr>
        <p:grpSpPr>
          <a:xfrm>
            <a:off x="4791157" y="3444134"/>
            <a:ext cx="500022" cy="255245"/>
            <a:chOff x="43966" y="46951"/>
            <a:chExt cx="500020" cy="255244"/>
          </a:xfrm>
        </p:grpSpPr>
        <p:sp>
          <p:nvSpPr>
            <p:cNvPr id="548" name="Shape 548"/>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49" name="Shape 54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0" name="Shape 55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1" name="Shape 55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2" name="Shape 55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3" name="Shape 553"/>
            <p:cNvSpPr/>
            <p:nvPr/>
          </p:nvSpPr>
          <p:spPr>
            <a:xfrm flipH="1" flipV="1">
              <a:off x="375206" y="48002"/>
              <a:ext cx="164157"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4" name="Shape 55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5" name="Shape 555"/>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6" name="Shape 556"/>
            <p:cNvSpPr/>
            <p:nvPr/>
          </p:nvSpPr>
          <p:spPr>
            <a:xfrm flipH="1" flipV="1">
              <a:off x="295224"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57" name="Shape 557"/>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559" name="Shape 559"/>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560" name="Shape 560"/>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561" name="Shape 561"/>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562" name="Table 562"/>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563" name="Shape 563"/>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4" name="Shape 564"/>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5" name="Shape 565"/>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6" name="Shape 566"/>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7" name="Shape 567"/>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8" name="Shape 568"/>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69" name="Shape 569"/>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70" name="Shape 570"/>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71" name="Shape 571"/>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572" name="Shape 572"/>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573" name="Table 573"/>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584" name="Group 584"/>
          <p:cNvGrpSpPr/>
          <p:nvPr/>
        </p:nvGrpSpPr>
        <p:grpSpPr>
          <a:xfrm>
            <a:off x="6409713" y="3626046"/>
            <a:ext cx="500022" cy="255246"/>
            <a:chOff x="43965" y="46951"/>
            <a:chExt cx="500020" cy="255244"/>
          </a:xfrm>
        </p:grpSpPr>
        <p:sp>
          <p:nvSpPr>
            <p:cNvPr id="574" name="Shape 57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5" name="Shape 57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6" name="Shape 57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7" name="Shape 57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8" name="Shape 57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79" name="Shape 57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0" name="Shape 58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1" name="Shape 58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2" name="Shape 58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3" name="Shape 58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85" name="Table 585"/>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596" name="Group 596"/>
          <p:cNvGrpSpPr/>
          <p:nvPr/>
        </p:nvGrpSpPr>
        <p:grpSpPr>
          <a:xfrm>
            <a:off x="3863074" y="4308823"/>
            <a:ext cx="500022" cy="255246"/>
            <a:chOff x="43966" y="46951"/>
            <a:chExt cx="500020" cy="255244"/>
          </a:xfrm>
        </p:grpSpPr>
        <p:sp>
          <p:nvSpPr>
            <p:cNvPr id="586" name="Shape 586"/>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7" name="Shape 587"/>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8" name="Shape 588"/>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89" name="Shape 589"/>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0" name="Shape 590"/>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1" name="Shape 591"/>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2" name="Shape 592"/>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3" name="Shape 593"/>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4" name="Shape 594"/>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5" name="Shape 595"/>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597" name="Table 597"/>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608" name="Group 608"/>
          <p:cNvGrpSpPr/>
          <p:nvPr/>
        </p:nvGrpSpPr>
        <p:grpSpPr>
          <a:xfrm>
            <a:off x="4135301" y="2620127"/>
            <a:ext cx="500022" cy="255246"/>
            <a:chOff x="43965" y="46951"/>
            <a:chExt cx="500020" cy="255244"/>
          </a:xfrm>
        </p:grpSpPr>
        <p:sp>
          <p:nvSpPr>
            <p:cNvPr id="598" name="Shape 598"/>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599" name="Shape 59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0" name="Shape 60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1" name="Shape 60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2" name="Shape 60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3" name="Shape 603"/>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4" name="Shape 60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5" name="Shape 605"/>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6" name="Shape 606"/>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07" name="Shape 607"/>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609" name="Table 609"/>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620" name="Group 620"/>
          <p:cNvGrpSpPr/>
          <p:nvPr/>
        </p:nvGrpSpPr>
        <p:grpSpPr>
          <a:xfrm>
            <a:off x="5630857" y="4285455"/>
            <a:ext cx="500022" cy="255245"/>
            <a:chOff x="43965" y="46951"/>
            <a:chExt cx="500020" cy="255244"/>
          </a:xfrm>
        </p:grpSpPr>
        <p:sp>
          <p:nvSpPr>
            <p:cNvPr id="610" name="Shape 610"/>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1" name="Shape 611"/>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2" name="Shape 612"/>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3" name="Shape 613"/>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4" name="Shape 614"/>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5" name="Shape 615"/>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6" name="Shape 616"/>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7" name="Shape 617"/>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8" name="Shape 618"/>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19" name="Shape 619"/>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621" name="Shape 621"/>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622" name="Shape 622"/>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623" name="Shape 623"/>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624" name="Shape 624"/>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625" name="Shape 625"/>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626" name="Shape 626"/>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9297471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&amp; Pointers</a:t>
            </a:r>
            <a:endParaRPr lang="en-US" dirty="0"/>
          </a:p>
        </p:txBody>
      </p:sp>
      <p:sp>
        <p:nvSpPr>
          <p:cNvPr id="4" name="Shape 217"/>
          <p:cNvSpPr>
            <a:spLocks noGrp="1"/>
          </p:cNvSpPr>
          <p:nvPr>
            <p:ph idx="1"/>
          </p:nvPr>
        </p:nvSpPr>
        <p:spPr>
          <a:prstGeom prst="rect">
            <a:avLst/>
          </a:prstGeom>
        </p:spPr>
        <p:txBody>
          <a:bodyPr/>
          <a:lstStyle/>
          <a:p>
            <a:r>
              <a:rPr dirty="0"/>
              <a:t>JVM object references are represented as typed pointers</a:t>
            </a:r>
          </a:p>
          <a:p>
            <a:pPr lvl="2"/>
            <a:r>
              <a:rPr lang="en-GB" dirty="0"/>
              <a:t>a</a:t>
            </a:r>
            <a:r>
              <a:rPr dirty="0" smtClean="0"/>
              <a:t>ll </a:t>
            </a:r>
            <a:r>
              <a:rPr dirty="0"/>
              <a:t>JVM references are typed</a:t>
            </a:r>
          </a:p>
          <a:p>
            <a:pPr lvl="2"/>
            <a:r>
              <a:rPr lang="en-GB" dirty="0"/>
              <a:t>p</a:t>
            </a:r>
            <a:r>
              <a:rPr dirty="0" smtClean="0"/>
              <a:t>ointers </a:t>
            </a:r>
            <a:r>
              <a:rPr dirty="0"/>
              <a:t>not directly manipulated by </a:t>
            </a:r>
            <a:r>
              <a:rPr dirty="0" smtClean="0"/>
              <a:t>bytecode</a:t>
            </a:r>
            <a:endParaRPr dirty="0"/>
          </a:p>
          <a:p>
            <a:endParaRPr lang="en-AU" dirty="0" smtClean="0"/>
          </a:p>
          <a:p>
            <a:r>
              <a:rPr dirty="0" smtClean="0"/>
              <a:t>Bytecode </a:t>
            </a:r>
            <a:r>
              <a:rPr dirty="0"/>
              <a:t>has no opcode for “access </a:t>
            </a:r>
            <a:r>
              <a:rPr dirty="0" smtClean="0"/>
              <a:t>mem </a:t>
            </a:r>
            <a:r>
              <a:rPr dirty="0"/>
              <a:t>at location X”</a:t>
            </a:r>
          </a:p>
          <a:p>
            <a:pPr lvl="2"/>
            <a:r>
              <a:rPr dirty="0"/>
              <a:t>Java has no structs</a:t>
            </a:r>
          </a:p>
          <a:p>
            <a:pPr lvl="2"/>
            <a:r>
              <a:rPr dirty="0"/>
              <a:t>Java has no “memory dereference” operator</a:t>
            </a:r>
          </a:p>
          <a:p>
            <a:pPr lvl="2"/>
            <a:r>
              <a:rPr lang="en-GB" dirty="0"/>
              <a:t>o</a:t>
            </a:r>
            <a:r>
              <a:rPr dirty="0" smtClean="0"/>
              <a:t>nly </a:t>
            </a:r>
            <a:r>
              <a:rPr dirty="0"/>
              <a:t>field and method access (the </a:t>
            </a:r>
            <a:r>
              <a:rPr b="1" dirty="0">
                <a:latin typeface="Courier New"/>
                <a:ea typeface="Courier New"/>
                <a:cs typeface="Courier New"/>
                <a:sym typeface="Courier New"/>
              </a:rPr>
              <a:t>.</a:t>
            </a:r>
            <a:r>
              <a:rPr dirty="0"/>
              <a:t> operator</a:t>
            </a:r>
            <a:r>
              <a:rPr dirty="0" smtClean="0"/>
              <a:t>)</a:t>
            </a:r>
            <a:endParaRPr lang="en-AU" dirty="0" smtClean="0"/>
          </a:p>
          <a:p>
            <a:pPr lvl="2"/>
            <a:endParaRPr lang="en-AU" dirty="0"/>
          </a:p>
          <a:p>
            <a:r>
              <a:rPr lang="en-AU" dirty="0" smtClean="0"/>
              <a:t>Object references cannot be converted to / from </a:t>
            </a:r>
            <a:r>
              <a:rPr lang="en-AU" dirty="0" err="1" smtClean="0"/>
              <a:t>ints</a:t>
            </a:r>
            <a:endParaRPr dirty="0"/>
          </a:p>
        </p:txBody>
      </p:sp>
    </p:spTree>
    <p:extLst>
      <p:ext uri="{BB962C8B-B14F-4D97-AF65-F5344CB8AC3E}">
        <p14:creationId xmlns:p14="http://schemas.microsoft.com/office/powerpoint/2010/main" val="31735003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629" name="Shape 629"/>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630" name="Table 630"/>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641" name="Group 641"/>
          <p:cNvGrpSpPr/>
          <p:nvPr/>
        </p:nvGrpSpPr>
        <p:grpSpPr>
          <a:xfrm>
            <a:off x="4791157" y="3444134"/>
            <a:ext cx="500022" cy="255245"/>
            <a:chOff x="43966" y="46951"/>
            <a:chExt cx="500020" cy="255244"/>
          </a:xfrm>
        </p:grpSpPr>
        <p:sp>
          <p:nvSpPr>
            <p:cNvPr id="631" name="Shape 631"/>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2" name="Shape 632"/>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3" name="Shape 633"/>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4" name="Shape 634"/>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5" name="Shape 635"/>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6" name="Shape 636"/>
            <p:cNvSpPr/>
            <p:nvPr/>
          </p:nvSpPr>
          <p:spPr>
            <a:xfrm flipH="1" flipV="1">
              <a:off x="375206" y="48002"/>
              <a:ext cx="164157"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7" name="Shape 637"/>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8" name="Shape 638"/>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39" name="Shape 639"/>
            <p:cNvSpPr/>
            <p:nvPr/>
          </p:nvSpPr>
          <p:spPr>
            <a:xfrm flipH="1" flipV="1">
              <a:off x="295224"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40" name="Shape 640"/>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642" name="Shape 642"/>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643" name="Shape 643"/>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644" name="Shape 644"/>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645" name="Table 645"/>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646" name="Table 646"/>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647" name="Shape 647"/>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48" name="Shape 648"/>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49" name="Shape 649"/>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0" name="Shape 650"/>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1" name="Shape 651"/>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2" name="Shape 652"/>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3" name="Shape 653"/>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4" name="Shape 654"/>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5" name="Shape 655"/>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656" name="Shape 656"/>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657" name="Table 657"/>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668" name="Group 668"/>
          <p:cNvGrpSpPr/>
          <p:nvPr/>
        </p:nvGrpSpPr>
        <p:grpSpPr>
          <a:xfrm>
            <a:off x="6409713" y="3626046"/>
            <a:ext cx="500022" cy="255246"/>
            <a:chOff x="43965" y="46951"/>
            <a:chExt cx="500020" cy="255244"/>
          </a:xfrm>
        </p:grpSpPr>
        <p:sp>
          <p:nvSpPr>
            <p:cNvPr id="658" name="Shape 658"/>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59" name="Shape 659"/>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0" name="Shape 660"/>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1" name="Shape 661"/>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2" name="Shape 662"/>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3" name="Shape 663"/>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4" name="Shape 664"/>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5" name="Shape 665"/>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6" name="Shape 666"/>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67" name="Shape 667"/>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669" name="Table 669"/>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680" name="Group 680"/>
          <p:cNvGrpSpPr/>
          <p:nvPr/>
        </p:nvGrpSpPr>
        <p:grpSpPr>
          <a:xfrm>
            <a:off x="3863074" y="4308823"/>
            <a:ext cx="500022" cy="255246"/>
            <a:chOff x="43966" y="46951"/>
            <a:chExt cx="500020" cy="255244"/>
          </a:xfrm>
        </p:grpSpPr>
        <p:sp>
          <p:nvSpPr>
            <p:cNvPr id="670" name="Shape 670"/>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1" name="Shape 671"/>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2" name="Shape 672"/>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3" name="Shape 673"/>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4" name="Shape 674"/>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5" name="Shape 675"/>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6" name="Shape 676"/>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7" name="Shape 677"/>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8" name="Shape 678"/>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79" name="Shape 679"/>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681" name="Table 681"/>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692" name="Group 692"/>
          <p:cNvGrpSpPr/>
          <p:nvPr/>
        </p:nvGrpSpPr>
        <p:grpSpPr>
          <a:xfrm>
            <a:off x="4135301" y="2620127"/>
            <a:ext cx="500022" cy="255246"/>
            <a:chOff x="43965" y="46951"/>
            <a:chExt cx="500020" cy="255244"/>
          </a:xfrm>
        </p:grpSpPr>
        <p:sp>
          <p:nvSpPr>
            <p:cNvPr id="682" name="Shape 682"/>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3" name="Shape 683"/>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4" name="Shape 684"/>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5" name="Shape 685"/>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6" name="Shape 686"/>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7" name="Shape 687"/>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8" name="Shape 688"/>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89" name="Shape 689"/>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0" name="Shape 690"/>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1" name="Shape 691"/>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693" name="Table 693"/>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704" name="Group 704"/>
          <p:cNvGrpSpPr/>
          <p:nvPr/>
        </p:nvGrpSpPr>
        <p:grpSpPr>
          <a:xfrm>
            <a:off x="5630857" y="4285455"/>
            <a:ext cx="500022" cy="255245"/>
            <a:chOff x="43965" y="46951"/>
            <a:chExt cx="500020" cy="255244"/>
          </a:xfrm>
        </p:grpSpPr>
        <p:sp>
          <p:nvSpPr>
            <p:cNvPr id="694" name="Shape 694"/>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5" name="Shape 695"/>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6" name="Shape 696"/>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7" name="Shape 697"/>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8" name="Shape 698"/>
            <p:cNvSpPr/>
            <p:nvPr/>
          </p:nvSpPr>
          <p:spPr>
            <a:xfrm flipH="1">
              <a:off x="214621" y="214636"/>
              <a:ext cx="79673"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699" name="Shape 699"/>
            <p:cNvSpPr/>
            <p:nvPr/>
          </p:nvSpPr>
          <p:spPr>
            <a:xfrm flipH="1" flipV="1">
              <a:off x="375206"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00" name="Shape 700"/>
            <p:cNvSpPr/>
            <p:nvPr/>
          </p:nvSpPr>
          <p:spPr>
            <a:xfrm flipH="1" flipV="1">
              <a:off x="300375" y="48509"/>
              <a:ext cx="242577"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01" name="Shape 701"/>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02" name="Shape 702"/>
            <p:cNvSpPr/>
            <p:nvPr/>
          </p:nvSpPr>
          <p:spPr>
            <a:xfrm flipH="1" flipV="1">
              <a:off x="295224"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03" name="Shape 703"/>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705" name="Shape 705"/>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706" name="Shape 706"/>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707" name="Shape 707"/>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08" name="Shape 708"/>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09" name="Shape 709"/>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10" name="Shape 710"/>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9903275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713" name="Shape 713"/>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714" name="Table 714"/>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725" name="Group 725"/>
          <p:cNvGrpSpPr/>
          <p:nvPr/>
        </p:nvGrpSpPr>
        <p:grpSpPr>
          <a:xfrm>
            <a:off x="4791157" y="3444134"/>
            <a:ext cx="500022" cy="255245"/>
            <a:chOff x="43966" y="46951"/>
            <a:chExt cx="500020" cy="255244"/>
          </a:xfrm>
        </p:grpSpPr>
        <p:sp>
          <p:nvSpPr>
            <p:cNvPr id="715" name="Shape 715"/>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16" name="Shape 716"/>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17" name="Shape 717"/>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18" name="Shape 718"/>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19" name="Shape 719"/>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20" name="Shape 720"/>
            <p:cNvSpPr/>
            <p:nvPr/>
          </p:nvSpPr>
          <p:spPr>
            <a:xfrm flipH="1" flipV="1">
              <a:off x="375206" y="48002"/>
              <a:ext cx="164157"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21" name="Shape 721"/>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22" name="Shape 722"/>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23" name="Shape 723"/>
            <p:cNvSpPr/>
            <p:nvPr/>
          </p:nvSpPr>
          <p:spPr>
            <a:xfrm flipH="1" flipV="1">
              <a:off x="295224"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24" name="Shape 724"/>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726" name="Shape 726"/>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727" name="Shape 727"/>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728" name="Shape 728"/>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729" name="Table 729"/>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730" name="Table 730"/>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731" name="Shape 731"/>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2" name="Shape 732"/>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3" name="Shape 733"/>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4" name="Shape 734"/>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5" name="Shape 735"/>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6" name="Shape 736"/>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7" name="Shape 737"/>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8" name="Shape 738"/>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39" name="Shape 739"/>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740" name="Shape 740"/>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741" name="Table 741"/>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752" name="Group 752"/>
          <p:cNvGrpSpPr/>
          <p:nvPr/>
        </p:nvGrpSpPr>
        <p:grpSpPr>
          <a:xfrm>
            <a:off x="6409713" y="3626046"/>
            <a:ext cx="500022" cy="255246"/>
            <a:chOff x="43965" y="46951"/>
            <a:chExt cx="500020" cy="255244"/>
          </a:xfrm>
        </p:grpSpPr>
        <p:sp>
          <p:nvSpPr>
            <p:cNvPr id="742" name="Shape 742"/>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3" name="Shape 743"/>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4" name="Shape 744"/>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5" name="Shape 745"/>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6" name="Shape 746"/>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7" name="Shape 747"/>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8" name="Shape 748"/>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49" name="Shape 749"/>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0" name="Shape 750"/>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1" name="Shape 751"/>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753" name="Table 753"/>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764" name="Group 764"/>
          <p:cNvGrpSpPr/>
          <p:nvPr/>
        </p:nvGrpSpPr>
        <p:grpSpPr>
          <a:xfrm>
            <a:off x="3863074" y="4308823"/>
            <a:ext cx="500022" cy="255246"/>
            <a:chOff x="43966" y="46951"/>
            <a:chExt cx="500020" cy="255244"/>
          </a:xfrm>
        </p:grpSpPr>
        <p:sp>
          <p:nvSpPr>
            <p:cNvPr id="754" name="Shape 754"/>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5" name="Shape 75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6" name="Shape 756"/>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7" name="Shape 75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8" name="Shape 758"/>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59" name="Shape 759"/>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0" name="Shape 76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1" name="Shape 761"/>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2" name="Shape 762"/>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3" name="Shape 76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765" name="Table 765"/>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776" name="Group 776"/>
          <p:cNvGrpSpPr/>
          <p:nvPr/>
        </p:nvGrpSpPr>
        <p:grpSpPr>
          <a:xfrm>
            <a:off x="4135301" y="2620127"/>
            <a:ext cx="500022" cy="255246"/>
            <a:chOff x="43965" y="46951"/>
            <a:chExt cx="500020" cy="255244"/>
          </a:xfrm>
        </p:grpSpPr>
        <p:sp>
          <p:nvSpPr>
            <p:cNvPr id="766" name="Shape 766"/>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7" name="Shape 767"/>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8" name="Shape 768"/>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69" name="Shape 769"/>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0" name="Shape 770"/>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1" name="Shape 771"/>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2" name="Shape 772"/>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3" name="Shape 773"/>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4" name="Shape 774"/>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5" name="Shape 775"/>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777" name="Table 777"/>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788" name="Group 788"/>
          <p:cNvGrpSpPr/>
          <p:nvPr/>
        </p:nvGrpSpPr>
        <p:grpSpPr>
          <a:xfrm>
            <a:off x="5630857" y="4285455"/>
            <a:ext cx="500022" cy="255245"/>
            <a:chOff x="43965" y="46951"/>
            <a:chExt cx="500020" cy="255244"/>
          </a:xfrm>
        </p:grpSpPr>
        <p:sp>
          <p:nvSpPr>
            <p:cNvPr id="778" name="Shape 778"/>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79" name="Shape 779"/>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0" name="Shape 780"/>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1" name="Shape 781"/>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2" name="Shape 782"/>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3" name="Shape 783"/>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4" name="Shape 784"/>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5" name="Shape 785"/>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6" name="Shape 786"/>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787" name="Shape 787"/>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789" name="Shape 789"/>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790" name="Shape 790"/>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791" name="Shape 791"/>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92" name="Shape 792"/>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93" name="Shape 793"/>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794" name="Shape 794"/>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5866050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hape 796"/>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797" name="Shape 797"/>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798" name="Table 798"/>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809" name="Group 809"/>
          <p:cNvGrpSpPr/>
          <p:nvPr/>
        </p:nvGrpSpPr>
        <p:grpSpPr>
          <a:xfrm>
            <a:off x="4791157" y="3444134"/>
            <a:ext cx="500022" cy="255245"/>
            <a:chOff x="43966" y="46951"/>
            <a:chExt cx="500020" cy="255244"/>
          </a:xfrm>
        </p:grpSpPr>
        <p:sp>
          <p:nvSpPr>
            <p:cNvPr id="799" name="Shape 799"/>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0" name="Shape 800"/>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1" name="Shape 801"/>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2" name="Shape 802"/>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3" name="Shape 803"/>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4" name="Shape 804"/>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5" name="Shape 805"/>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6" name="Shape 806"/>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7" name="Shape 807"/>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08" name="Shape 808"/>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810" name="Shape 810"/>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811" name="Shape 811"/>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812" name="Shape 812"/>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813" name="Table 813"/>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814" name="Table 814"/>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815" name="Shape 815"/>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16" name="Shape 816"/>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17" name="Shape 817"/>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18" name="Shape 818"/>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19" name="Shape 819"/>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20" name="Shape 820"/>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21" name="Shape 821"/>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22" name="Shape 822"/>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23" name="Shape 823"/>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824" name="Shape 824"/>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825" name="Table 825"/>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836" name="Group 836"/>
          <p:cNvGrpSpPr/>
          <p:nvPr/>
        </p:nvGrpSpPr>
        <p:grpSpPr>
          <a:xfrm>
            <a:off x="6409713" y="3626046"/>
            <a:ext cx="500022" cy="255246"/>
            <a:chOff x="43965" y="46951"/>
            <a:chExt cx="500020" cy="255244"/>
          </a:xfrm>
        </p:grpSpPr>
        <p:sp>
          <p:nvSpPr>
            <p:cNvPr id="826" name="Shape 826"/>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27" name="Shape 827"/>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28" name="Shape 828"/>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29" name="Shape 829"/>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0" name="Shape 830"/>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1" name="Shape 831"/>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2" name="Shape 832"/>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3" name="Shape 833"/>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4" name="Shape 834"/>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5" name="Shape 835"/>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837" name="Table 837"/>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848" name="Group 848"/>
          <p:cNvGrpSpPr/>
          <p:nvPr/>
        </p:nvGrpSpPr>
        <p:grpSpPr>
          <a:xfrm>
            <a:off x="3863074" y="4308823"/>
            <a:ext cx="500022" cy="255246"/>
            <a:chOff x="43966" y="46951"/>
            <a:chExt cx="500020" cy="255244"/>
          </a:xfrm>
        </p:grpSpPr>
        <p:sp>
          <p:nvSpPr>
            <p:cNvPr id="838" name="Shape 838"/>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39" name="Shape 839"/>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0" name="Shape 840"/>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1" name="Shape 841"/>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2" name="Shape 842"/>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3" name="Shape 843"/>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4" name="Shape 844"/>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5" name="Shape 845"/>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6" name="Shape 846"/>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47" name="Shape 847"/>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849" name="Table 849"/>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860" name="Group 860"/>
          <p:cNvGrpSpPr/>
          <p:nvPr/>
        </p:nvGrpSpPr>
        <p:grpSpPr>
          <a:xfrm>
            <a:off x="4135301" y="2620127"/>
            <a:ext cx="500022" cy="255246"/>
            <a:chOff x="43965" y="46951"/>
            <a:chExt cx="500020" cy="255244"/>
          </a:xfrm>
        </p:grpSpPr>
        <p:sp>
          <p:nvSpPr>
            <p:cNvPr id="850" name="Shape 850"/>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1" name="Shape 851"/>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2" name="Shape 852"/>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3" name="Shape 853"/>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4" name="Shape 854"/>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5" name="Shape 855"/>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6" name="Shape 856"/>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7" name="Shape 857"/>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8" name="Shape 858"/>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59" name="Shape 859"/>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861" name="Table 861"/>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872" name="Group 872"/>
          <p:cNvGrpSpPr/>
          <p:nvPr/>
        </p:nvGrpSpPr>
        <p:grpSpPr>
          <a:xfrm>
            <a:off x="5630857" y="4285455"/>
            <a:ext cx="500022" cy="255245"/>
            <a:chOff x="43965" y="46951"/>
            <a:chExt cx="500020" cy="255244"/>
          </a:xfrm>
        </p:grpSpPr>
        <p:sp>
          <p:nvSpPr>
            <p:cNvPr id="862" name="Shape 862"/>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3" name="Shape 863"/>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4" name="Shape 864"/>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5" name="Shape 865"/>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6" name="Shape 866"/>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7" name="Shape 867"/>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8" name="Shape 868"/>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69" name="Shape 869"/>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70" name="Shape 870"/>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71" name="Shape 871"/>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873" name="Shape 873"/>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874" name="Shape 874"/>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875" name="Shape 875"/>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876" name="Shape 876"/>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877" name="Shape 877"/>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878" name="Shape 878"/>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1176934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Shape 880"/>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881" name="Shape 881"/>
          <p:cNvSpPr>
            <a:spLocks noGrp="1"/>
          </p:cNvSpPr>
          <p:nvPr>
            <p:ph type="title"/>
          </p:nvPr>
        </p:nvSpPr>
        <p:spPr>
          <a:prstGeom prst="rect">
            <a:avLst/>
          </a:prstGeom>
        </p:spPr>
        <p:txBody>
          <a:bodyPr/>
          <a:lstStyle>
            <a:lvl1pPr defTabSz="841247">
              <a:defRPr sz="2576"/>
            </a:lvl1pPr>
          </a:lstStyle>
          <a:p>
            <a:r>
              <a:rPr lang="en-US" dirty="0"/>
              <a:t>Tri-color marking in action</a:t>
            </a:r>
            <a:endParaRPr dirty="0"/>
          </a:p>
        </p:txBody>
      </p:sp>
      <p:graphicFrame>
        <p:nvGraphicFramePr>
          <p:cNvPr id="882" name="Table 882"/>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893" name="Group 893"/>
          <p:cNvGrpSpPr/>
          <p:nvPr/>
        </p:nvGrpSpPr>
        <p:grpSpPr>
          <a:xfrm>
            <a:off x="4791157" y="3444134"/>
            <a:ext cx="500022" cy="255245"/>
            <a:chOff x="43966" y="46951"/>
            <a:chExt cx="500020" cy="255244"/>
          </a:xfrm>
        </p:grpSpPr>
        <p:sp>
          <p:nvSpPr>
            <p:cNvPr id="883" name="Shape 883"/>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4" name="Shape 884"/>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5" name="Shape 885"/>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6" name="Shape 886"/>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7" name="Shape 887"/>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8" name="Shape 888"/>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89" name="Shape 889"/>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90" name="Shape 890"/>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91" name="Shape 891"/>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892" name="Shape 892"/>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894" name="Shape 894"/>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895" name="Shape 895"/>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896" name="Shape 896"/>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897" name="Table 897"/>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898" name="Table 898"/>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899" name="Shape 899"/>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0" name="Shape 900"/>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1" name="Shape 901"/>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2" name="Shape 902"/>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3" name="Shape 903"/>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4" name="Shape 904"/>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5" name="Shape 905"/>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6" name="Shape 906"/>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7" name="Shape 907"/>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08" name="Shape 908"/>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909" name="Table 909"/>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920" name="Group 920"/>
          <p:cNvGrpSpPr/>
          <p:nvPr/>
        </p:nvGrpSpPr>
        <p:grpSpPr>
          <a:xfrm>
            <a:off x="6409713" y="3626046"/>
            <a:ext cx="500022" cy="255246"/>
            <a:chOff x="43965" y="46951"/>
            <a:chExt cx="500020" cy="255244"/>
          </a:xfrm>
        </p:grpSpPr>
        <p:sp>
          <p:nvSpPr>
            <p:cNvPr id="910" name="Shape 910"/>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1" name="Shape 911"/>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2" name="Shape 912"/>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3" name="Shape 913"/>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4" name="Shape 914"/>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5" name="Shape 915"/>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6" name="Shape 916"/>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7" name="Shape 917"/>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8" name="Shape 918"/>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9" name="Shape 919"/>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921" name="Table 921"/>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932" name="Group 932"/>
          <p:cNvGrpSpPr/>
          <p:nvPr/>
        </p:nvGrpSpPr>
        <p:grpSpPr>
          <a:xfrm>
            <a:off x="3863074" y="4308823"/>
            <a:ext cx="500022" cy="255246"/>
            <a:chOff x="43966" y="46951"/>
            <a:chExt cx="500020" cy="255244"/>
          </a:xfrm>
        </p:grpSpPr>
        <p:sp>
          <p:nvSpPr>
            <p:cNvPr id="922" name="Shape 922"/>
            <p:cNvSpPr/>
            <p:nvPr/>
          </p:nvSpPr>
          <p:spPr>
            <a:xfrm flipH="1">
              <a:off x="43966" y="48300"/>
              <a:ext cx="175987"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3" name="Shape 923"/>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4" name="Shape 924"/>
            <p:cNvSpPr/>
            <p:nvPr/>
          </p:nvSpPr>
          <p:spPr>
            <a:xfrm flipH="1">
              <a:off x="49369" y="48157"/>
              <a:ext cx="80671"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5" name="Shape 925"/>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6" name="Shape 926"/>
            <p:cNvSpPr/>
            <p:nvPr/>
          </p:nvSpPr>
          <p:spPr>
            <a:xfrm flipH="1">
              <a:off x="214622" y="214636"/>
              <a:ext cx="79672"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7" name="Shape 927"/>
            <p:cNvSpPr/>
            <p:nvPr/>
          </p:nvSpPr>
          <p:spPr>
            <a:xfrm flipH="1" flipV="1">
              <a:off x="375207" y="48002"/>
              <a:ext cx="164156"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8" name="Shape 928"/>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9" name="Shape 929"/>
            <p:cNvSpPr/>
            <p:nvPr/>
          </p:nvSpPr>
          <p:spPr>
            <a:xfrm flipH="1" flipV="1">
              <a:off x="460482"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0" name="Shape 930"/>
            <p:cNvSpPr/>
            <p:nvPr/>
          </p:nvSpPr>
          <p:spPr>
            <a:xfrm flipH="1" flipV="1">
              <a:off x="295225"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1" name="Shape 931"/>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933" name="Table 933"/>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44" name="Group 944"/>
          <p:cNvGrpSpPr/>
          <p:nvPr/>
        </p:nvGrpSpPr>
        <p:grpSpPr>
          <a:xfrm>
            <a:off x="4135301" y="2620127"/>
            <a:ext cx="500022" cy="255246"/>
            <a:chOff x="43965" y="46951"/>
            <a:chExt cx="500020" cy="255244"/>
          </a:xfrm>
        </p:grpSpPr>
        <p:sp>
          <p:nvSpPr>
            <p:cNvPr id="934" name="Shape 934"/>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5" name="Shape 935"/>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6" name="Shape 936"/>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7" name="Shape 937"/>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8" name="Shape 938"/>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9" name="Shape 939"/>
            <p:cNvSpPr/>
            <p:nvPr/>
          </p:nvSpPr>
          <p:spPr>
            <a:xfrm flipH="1" flipV="1">
              <a:off x="375207"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0" name="Shape 940"/>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1" name="Shape 941"/>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2" name="Shape 942"/>
            <p:cNvSpPr/>
            <p:nvPr/>
          </p:nvSpPr>
          <p:spPr>
            <a:xfrm flipH="1" flipV="1">
              <a:off x="295225"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3" name="Shape 943"/>
            <p:cNvSpPr/>
            <p:nvPr/>
          </p:nvSpPr>
          <p:spPr>
            <a:xfrm flipH="1" flipV="1">
              <a:off x="295240" y="213018"/>
              <a:ext cx="88784" cy="8911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945" name="Table 945"/>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56" name="Group 956"/>
          <p:cNvGrpSpPr/>
          <p:nvPr/>
        </p:nvGrpSpPr>
        <p:grpSpPr>
          <a:xfrm>
            <a:off x="5630857" y="4285455"/>
            <a:ext cx="500022" cy="255245"/>
            <a:chOff x="43965" y="46951"/>
            <a:chExt cx="500020" cy="255244"/>
          </a:xfrm>
        </p:grpSpPr>
        <p:sp>
          <p:nvSpPr>
            <p:cNvPr id="946" name="Shape 946"/>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7" name="Shape 947"/>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8" name="Shape 948"/>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9" name="Shape 949"/>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0" name="Shape 950"/>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1" name="Shape 951"/>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2" name="Shape 952"/>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3" name="Shape 953"/>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4" name="Shape 954"/>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5" name="Shape 955"/>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957" name="Shape 957"/>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958" name="Shape 958"/>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959" name="Shape 959"/>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960" name="Shape 960"/>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961" name="Shape 961"/>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962" name="Shape 962"/>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158662379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965" name="Shape 965"/>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966" name="Table 966"/>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77" name="Group 977"/>
          <p:cNvGrpSpPr/>
          <p:nvPr/>
        </p:nvGrpSpPr>
        <p:grpSpPr>
          <a:xfrm>
            <a:off x="4791157" y="3444134"/>
            <a:ext cx="500022" cy="255245"/>
            <a:chOff x="43966" y="46951"/>
            <a:chExt cx="500020" cy="255244"/>
          </a:xfrm>
        </p:grpSpPr>
        <p:sp>
          <p:nvSpPr>
            <p:cNvPr id="967" name="Shape 967"/>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8" name="Shape 968"/>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9" name="Shape 969"/>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0" name="Shape 970"/>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1" name="Shape 971"/>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2" name="Shape 972"/>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3" name="Shape 973"/>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4" name="Shape 974"/>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5" name="Shape 975"/>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6" name="Shape 976"/>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978" name="Shape 978"/>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79" name="Shape 979"/>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80" name="Shape 980"/>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981" name="Table 98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982" name="Table 982"/>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983" name="Shape 983"/>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4" name="Shape 984"/>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5" name="Shape 985"/>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6" name="Shape 986"/>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7" name="Shape 987"/>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8" name="Shape 988"/>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9" name="Shape 989"/>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0" name="Shape 990"/>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1" name="Shape 991"/>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2" name="Shape 992"/>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993" name="Table 993"/>
          <p:cNvGraphicFramePr/>
          <p:nvPr>
            <p:extLst>
              <p:ext uri="{D42A27DB-BD31-4B8C-83A1-F6EECF244321}">
                <p14:modId xmlns:p14="http://schemas.microsoft.com/office/powerpoint/2010/main" val="3484047543"/>
              </p:ext>
            </p:extLst>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004" name="Group 1004"/>
          <p:cNvGrpSpPr/>
          <p:nvPr/>
        </p:nvGrpSpPr>
        <p:grpSpPr>
          <a:xfrm>
            <a:off x="6409713" y="3626046"/>
            <a:ext cx="500022" cy="255246"/>
            <a:chOff x="43965" y="46951"/>
            <a:chExt cx="500020" cy="255244"/>
          </a:xfrm>
        </p:grpSpPr>
        <p:sp>
          <p:nvSpPr>
            <p:cNvPr id="994"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5"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6"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7"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8"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9"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0"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1"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2"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3"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17" name="Table 1017"/>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028" name="Group 1028"/>
          <p:cNvGrpSpPr/>
          <p:nvPr/>
        </p:nvGrpSpPr>
        <p:grpSpPr>
          <a:xfrm>
            <a:off x="4135301" y="2620127"/>
            <a:ext cx="500022" cy="255246"/>
            <a:chOff x="43965" y="46951"/>
            <a:chExt cx="500020" cy="255244"/>
          </a:xfrm>
        </p:grpSpPr>
        <p:sp>
          <p:nvSpPr>
            <p:cNvPr id="1018" name="Shape 1018"/>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9" name="Shape 101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0" name="Shape 102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1" name="Shape 102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2" name="Shape 102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3" name="Shape 1023"/>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4" name="Shape 102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5" name="Shape 1025"/>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6" name="Shape 1026"/>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7" name="Shape 1027"/>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29" name="Table 1029"/>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040" name="Group 1040"/>
          <p:cNvGrpSpPr/>
          <p:nvPr/>
        </p:nvGrpSpPr>
        <p:grpSpPr>
          <a:xfrm>
            <a:off x="5630857" y="4285455"/>
            <a:ext cx="500022" cy="255245"/>
            <a:chOff x="43965" y="46951"/>
            <a:chExt cx="500020" cy="255244"/>
          </a:xfrm>
        </p:grpSpPr>
        <p:sp>
          <p:nvSpPr>
            <p:cNvPr id="1030" name="Shape 1030"/>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1" name="Shape 1031"/>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2" name="Shape 1032"/>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3" name="Shape 1033"/>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4" name="Shape 1034"/>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5" name="Shape 1035"/>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6" name="Shape 1036"/>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7" name="Shape 1037"/>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8" name="Shape 1038"/>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9" name="Shape 1039"/>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41" name="Shape 1041"/>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042" name="Shape 1042"/>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043" name="Shape 1043"/>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4" name="Shape 1044"/>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5" name="Shape 1045"/>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6" name="Shape 1046"/>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7" name="Shape 1047"/>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8" name="Shape 1048"/>
          <p:cNvSpPr/>
          <p:nvPr/>
        </p:nvSpPr>
        <p:spPr>
          <a:xfrm>
            <a:off x="4691669" y="4385566"/>
            <a:ext cx="97241" cy="97240"/>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049" name="Shape 1049"/>
          <p:cNvSpPr/>
          <p:nvPr/>
        </p:nvSpPr>
        <p:spPr>
          <a:xfrm flipH="1">
            <a:off x="4752310" y="3607299"/>
            <a:ext cx="1626138" cy="81833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graphicFrame>
        <p:nvGraphicFramePr>
          <p:cNvPr id="88" name="Table 993"/>
          <p:cNvGraphicFramePr/>
          <p:nvPr>
            <p:extLst>
              <p:ext uri="{D42A27DB-BD31-4B8C-83A1-F6EECF244321}">
                <p14:modId xmlns:p14="http://schemas.microsoft.com/office/powerpoint/2010/main" val="1255906382"/>
              </p:ext>
            </p:extLst>
          </p:nvPr>
        </p:nvGraphicFramePr>
        <p:xfrm>
          <a:off x="3810000" y="4267200"/>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89" name="Group 1004"/>
          <p:cNvGrpSpPr/>
          <p:nvPr/>
        </p:nvGrpSpPr>
        <p:grpSpPr>
          <a:xfrm>
            <a:off x="3810000" y="4343400"/>
            <a:ext cx="500022" cy="255246"/>
            <a:chOff x="43965" y="46951"/>
            <a:chExt cx="500020" cy="255244"/>
          </a:xfrm>
        </p:grpSpPr>
        <p:sp>
          <p:nvSpPr>
            <p:cNvPr id="90"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8"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Tree>
    <p:extLst>
      <p:ext uri="{BB962C8B-B14F-4D97-AF65-F5344CB8AC3E}">
        <p14:creationId xmlns:p14="http://schemas.microsoft.com/office/powerpoint/2010/main" val="384122315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965" name="Shape 965"/>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966" name="Table 966"/>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77" name="Group 977"/>
          <p:cNvGrpSpPr/>
          <p:nvPr/>
        </p:nvGrpSpPr>
        <p:grpSpPr>
          <a:xfrm>
            <a:off x="4791157" y="3444134"/>
            <a:ext cx="500022" cy="255245"/>
            <a:chOff x="43966" y="46951"/>
            <a:chExt cx="500020" cy="255244"/>
          </a:xfrm>
        </p:grpSpPr>
        <p:sp>
          <p:nvSpPr>
            <p:cNvPr id="967" name="Shape 967"/>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8" name="Shape 968"/>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9" name="Shape 969"/>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0" name="Shape 970"/>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1" name="Shape 971"/>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2" name="Shape 972"/>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3" name="Shape 973"/>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4" name="Shape 974"/>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5" name="Shape 975"/>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6" name="Shape 976"/>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978" name="Shape 978"/>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79" name="Shape 979"/>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80" name="Shape 980"/>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981" name="Table 98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982" name="Table 982"/>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983" name="Shape 983"/>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4" name="Shape 984"/>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5" name="Shape 985"/>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6" name="Shape 986"/>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7" name="Shape 987"/>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8" name="Shape 988"/>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9" name="Shape 989"/>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0" name="Shape 990"/>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1" name="Shape 991"/>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2" name="Shape 992"/>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993" name="Table 993"/>
          <p:cNvGraphicFramePr/>
          <p:nvPr>
            <p:extLst>
              <p:ext uri="{D42A27DB-BD31-4B8C-83A1-F6EECF244321}">
                <p14:modId xmlns:p14="http://schemas.microsoft.com/office/powerpoint/2010/main" val="4138334022"/>
              </p:ext>
            </p:extLst>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004" name="Group 1004"/>
          <p:cNvGrpSpPr/>
          <p:nvPr/>
        </p:nvGrpSpPr>
        <p:grpSpPr>
          <a:xfrm>
            <a:off x="6409713" y="3626046"/>
            <a:ext cx="500022" cy="255246"/>
            <a:chOff x="43965" y="46951"/>
            <a:chExt cx="500020" cy="255244"/>
          </a:xfrm>
        </p:grpSpPr>
        <p:sp>
          <p:nvSpPr>
            <p:cNvPr id="994"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5"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6"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7"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8"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9"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0"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1"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2"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3"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17" name="Table 1017"/>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028" name="Group 1028"/>
          <p:cNvGrpSpPr/>
          <p:nvPr/>
        </p:nvGrpSpPr>
        <p:grpSpPr>
          <a:xfrm>
            <a:off x="4135301" y="2620127"/>
            <a:ext cx="500022" cy="255246"/>
            <a:chOff x="43965" y="46951"/>
            <a:chExt cx="500020" cy="255244"/>
          </a:xfrm>
        </p:grpSpPr>
        <p:sp>
          <p:nvSpPr>
            <p:cNvPr id="1018" name="Shape 1018"/>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9" name="Shape 101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0" name="Shape 102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1" name="Shape 102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2" name="Shape 102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3" name="Shape 1023"/>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4" name="Shape 102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5" name="Shape 1025"/>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6" name="Shape 1026"/>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7" name="Shape 1027"/>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29" name="Table 1029"/>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040" name="Group 1040"/>
          <p:cNvGrpSpPr/>
          <p:nvPr/>
        </p:nvGrpSpPr>
        <p:grpSpPr>
          <a:xfrm>
            <a:off x="5630857" y="4285455"/>
            <a:ext cx="500022" cy="255245"/>
            <a:chOff x="43965" y="46951"/>
            <a:chExt cx="500020" cy="255244"/>
          </a:xfrm>
        </p:grpSpPr>
        <p:sp>
          <p:nvSpPr>
            <p:cNvPr id="1030" name="Shape 1030"/>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1" name="Shape 1031"/>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2" name="Shape 1032"/>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3" name="Shape 1033"/>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4" name="Shape 1034"/>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5" name="Shape 1035"/>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6" name="Shape 1036"/>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7" name="Shape 1037"/>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8" name="Shape 1038"/>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9" name="Shape 1039"/>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41" name="Shape 1041"/>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042" name="Shape 1042"/>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043" name="Shape 1043"/>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4" name="Shape 1044"/>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5" name="Shape 1045"/>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6" name="Shape 1046"/>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7" name="Shape 1047"/>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8" name="Shape 1048"/>
          <p:cNvSpPr/>
          <p:nvPr/>
        </p:nvSpPr>
        <p:spPr>
          <a:xfrm>
            <a:off x="4691669" y="4385566"/>
            <a:ext cx="97241" cy="97240"/>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049" name="Shape 1049"/>
          <p:cNvSpPr/>
          <p:nvPr/>
        </p:nvSpPr>
        <p:spPr>
          <a:xfrm flipH="1">
            <a:off x="4752310" y="3607299"/>
            <a:ext cx="1626138" cy="81833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graphicFrame>
        <p:nvGraphicFramePr>
          <p:cNvPr id="88" name="Table 993"/>
          <p:cNvGraphicFramePr/>
          <p:nvPr>
            <p:extLst>
              <p:ext uri="{D42A27DB-BD31-4B8C-83A1-F6EECF244321}">
                <p14:modId xmlns:p14="http://schemas.microsoft.com/office/powerpoint/2010/main" val="2597539468"/>
              </p:ext>
            </p:extLst>
          </p:nvPr>
        </p:nvGraphicFramePr>
        <p:xfrm>
          <a:off x="3810000" y="4267200"/>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89" name="Group 1004"/>
          <p:cNvGrpSpPr/>
          <p:nvPr/>
        </p:nvGrpSpPr>
        <p:grpSpPr>
          <a:xfrm>
            <a:off x="3810000" y="4343400"/>
            <a:ext cx="500022" cy="255246"/>
            <a:chOff x="43965" y="46951"/>
            <a:chExt cx="500020" cy="255244"/>
          </a:xfrm>
        </p:grpSpPr>
        <p:sp>
          <p:nvSpPr>
            <p:cNvPr id="90"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8"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0" name="Shape 1049"/>
          <p:cNvSpPr/>
          <p:nvPr/>
        </p:nvSpPr>
        <p:spPr>
          <a:xfrm flipH="1" flipV="1">
            <a:off x="5715000" y="3581399"/>
            <a:ext cx="685800" cy="152397"/>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9142112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965" name="Shape 965"/>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966" name="Table 966"/>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77" name="Group 977"/>
          <p:cNvGrpSpPr/>
          <p:nvPr/>
        </p:nvGrpSpPr>
        <p:grpSpPr>
          <a:xfrm>
            <a:off x="4791157" y="3444134"/>
            <a:ext cx="500022" cy="255245"/>
            <a:chOff x="43966" y="46951"/>
            <a:chExt cx="500020" cy="255244"/>
          </a:xfrm>
        </p:grpSpPr>
        <p:sp>
          <p:nvSpPr>
            <p:cNvPr id="967" name="Shape 967"/>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8" name="Shape 968"/>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9" name="Shape 969"/>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0" name="Shape 970"/>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1" name="Shape 971"/>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2" name="Shape 972"/>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3" name="Shape 973"/>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4" name="Shape 974"/>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5" name="Shape 975"/>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6" name="Shape 976"/>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978" name="Shape 978"/>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79" name="Shape 979"/>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80" name="Shape 980"/>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981" name="Table 98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982" name="Table 982"/>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983" name="Shape 983"/>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4" name="Shape 984"/>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5" name="Shape 985"/>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6" name="Shape 986"/>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7" name="Shape 987"/>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8" name="Shape 988"/>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9" name="Shape 989"/>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0" name="Shape 990"/>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1" name="Shape 991"/>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2" name="Shape 992"/>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993" name="Table 993"/>
          <p:cNvGraphicFramePr/>
          <p:nvPr>
            <p:extLst>
              <p:ext uri="{D42A27DB-BD31-4B8C-83A1-F6EECF244321}">
                <p14:modId xmlns:p14="http://schemas.microsoft.com/office/powerpoint/2010/main" val="3918973745"/>
              </p:ext>
            </p:extLst>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004" name="Group 1004"/>
          <p:cNvGrpSpPr/>
          <p:nvPr/>
        </p:nvGrpSpPr>
        <p:grpSpPr>
          <a:xfrm>
            <a:off x="6409713" y="3626046"/>
            <a:ext cx="500022" cy="255246"/>
            <a:chOff x="43965" y="46951"/>
            <a:chExt cx="500020" cy="255244"/>
          </a:xfrm>
        </p:grpSpPr>
        <p:sp>
          <p:nvSpPr>
            <p:cNvPr id="994"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5"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6"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7"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8"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9"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0"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1"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2"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3"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17" name="Table 1017"/>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028" name="Group 1028"/>
          <p:cNvGrpSpPr/>
          <p:nvPr/>
        </p:nvGrpSpPr>
        <p:grpSpPr>
          <a:xfrm>
            <a:off x="4135301" y="2620127"/>
            <a:ext cx="500022" cy="255246"/>
            <a:chOff x="43965" y="46951"/>
            <a:chExt cx="500020" cy="255244"/>
          </a:xfrm>
        </p:grpSpPr>
        <p:sp>
          <p:nvSpPr>
            <p:cNvPr id="1018" name="Shape 1018"/>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9" name="Shape 101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0" name="Shape 102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1" name="Shape 102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2" name="Shape 102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3" name="Shape 1023"/>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4" name="Shape 102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5" name="Shape 1025"/>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6" name="Shape 1026"/>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7" name="Shape 1027"/>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29" name="Table 1029"/>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040" name="Group 1040"/>
          <p:cNvGrpSpPr/>
          <p:nvPr/>
        </p:nvGrpSpPr>
        <p:grpSpPr>
          <a:xfrm>
            <a:off x="5630857" y="4285455"/>
            <a:ext cx="500022" cy="255245"/>
            <a:chOff x="43965" y="46951"/>
            <a:chExt cx="500020" cy="255244"/>
          </a:xfrm>
        </p:grpSpPr>
        <p:sp>
          <p:nvSpPr>
            <p:cNvPr id="1030" name="Shape 1030"/>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1" name="Shape 1031"/>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2" name="Shape 1032"/>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3" name="Shape 1033"/>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4" name="Shape 1034"/>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5" name="Shape 1035"/>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6" name="Shape 1036"/>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7" name="Shape 1037"/>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8" name="Shape 1038"/>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9" name="Shape 1039"/>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41" name="Shape 1041"/>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042" name="Shape 1042"/>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043" name="Shape 1043"/>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4" name="Shape 1044"/>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5" name="Shape 1045"/>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6" name="Shape 1046"/>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7" name="Shape 1047"/>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8" name="Shape 1048"/>
          <p:cNvSpPr/>
          <p:nvPr/>
        </p:nvSpPr>
        <p:spPr>
          <a:xfrm>
            <a:off x="4691669" y="4385566"/>
            <a:ext cx="97241" cy="97240"/>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88" name="Table 993"/>
          <p:cNvGraphicFramePr/>
          <p:nvPr>
            <p:extLst>
              <p:ext uri="{D42A27DB-BD31-4B8C-83A1-F6EECF244321}">
                <p14:modId xmlns:p14="http://schemas.microsoft.com/office/powerpoint/2010/main" val="3450926390"/>
              </p:ext>
            </p:extLst>
          </p:nvPr>
        </p:nvGraphicFramePr>
        <p:xfrm>
          <a:off x="3810000" y="4267200"/>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89" name="Group 1004"/>
          <p:cNvGrpSpPr/>
          <p:nvPr/>
        </p:nvGrpSpPr>
        <p:grpSpPr>
          <a:xfrm>
            <a:off x="3810000" y="4343400"/>
            <a:ext cx="500022" cy="255246"/>
            <a:chOff x="43965" y="46951"/>
            <a:chExt cx="500020" cy="255244"/>
          </a:xfrm>
        </p:grpSpPr>
        <p:sp>
          <p:nvSpPr>
            <p:cNvPr id="90"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1"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2"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3"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4"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5"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8"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0" name="Shape 1049"/>
          <p:cNvSpPr/>
          <p:nvPr/>
        </p:nvSpPr>
        <p:spPr>
          <a:xfrm flipH="1" flipV="1">
            <a:off x="5715000" y="3581399"/>
            <a:ext cx="685800" cy="152397"/>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22809151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965" name="Shape 965"/>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966" name="Table 966"/>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977" name="Group 977"/>
          <p:cNvGrpSpPr/>
          <p:nvPr/>
        </p:nvGrpSpPr>
        <p:grpSpPr>
          <a:xfrm>
            <a:off x="4791157" y="3444134"/>
            <a:ext cx="500022" cy="255245"/>
            <a:chOff x="43966" y="46951"/>
            <a:chExt cx="500020" cy="255244"/>
          </a:xfrm>
        </p:grpSpPr>
        <p:sp>
          <p:nvSpPr>
            <p:cNvPr id="967" name="Shape 967"/>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8" name="Shape 968"/>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69" name="Shape 969"/>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0" name="Shape 970"/>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1" name="Shape 971"/>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2" name="Shape 972"/>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3" name="Shape 973"/>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4" name="Shape 974"/>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5" name="Shape 975"/>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76" name="Shape 976"/>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978" name="Shape 978"/>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79" name="Shape 979"/>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980" name="Shape 980"/>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981" name="Table 981"/>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982" name="Table 982"/>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983" name="Shape 983"/>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4" name="Shape 984"/>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5" name="Shape 985"/>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6" name="Shape 986"/>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7" name="Shape 987"/>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8" name="Shape 988"/>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89" name="Shape 989"/>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0" name="Shape 990"/>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1" name="Shape 991"/>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992" name="Shape 992"/>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993" name="Table 993"/>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004" name="Group 1004"/>
          <p:cNvGrpSpPr/>
          <p:nvPr/>
        </p:nvGrpSpPr>
        <p:grpSpPr>
          <a:xfrm>
            <a:off x="6409713" y="3626046"/>
            <a:ext cx="500022" cy="255246"/>
            <a:chOff x="43965" y="46951"/>
            <a:chExt cx="500020" cy="255244"/>
          </a:xfrm>
        </p:grpSpPr>
        <p:sp>
          <p:nvSpPr>
            <p:cNvPr id="994" name="Shape 994"/>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5" name="Shape 995"/>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6" name="Shape 996"/>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7" name="Shape 997"/>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8" name="Shape 998"/>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999" name="Shape 999"/>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0" name="Shape 1000"/>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1" name="Shape 1001"/>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2" name="Shape 1002"/>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3" name="Shape 1003"/>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05" name="Table 1005"/>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016" name="Group 1016"/>
          <p:cNvGrpSpPr/>
          <p:nvPr/>
        </p:nvGrpSpPr>
        <p:grpSpPr>
          <a:xfrm>
            <a:off x="3863074" y="4308823"/>
            <a:ext cx="500022" cy="255246"/>
            <a:chOff x="43966" y="46951"/>
            <a:chExt cx="500020" cy="255244"/>
          </a:xfrm>
        </p:grpSpPr>
        <p:sp>
          <p:nvSpPr>
            <p:cNvPr id="1006" name="Shape 1006"/>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7" name="Shape 1007"/>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8" name="Shape 1008"/>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09" name="Shape 1009"/>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0" name="Shape 1010"/>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1" name="Shape 1011"/>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2" name="Shape 1012"/>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3" name="Shape 1013"/>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4" name="Shape 1014"/>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5" name="Shape 1015"/>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17" name="Table 1017"/>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028" name="Group 1028"/>
          <p:cNvGrpSpPr/>
          <p:nvPr/>
        </p:nvGrpSpPr>
        <p:grpSpPr>
          <a:xfrm>
            <a:off x="4135301" y="2620127"/>
            <a:ext cx="500022" cy="255246"/>
            <a:chOff x="43965" y="46951"/>
            <a:chExt cx="500020" cy="255244"/>
          </a:xfrm>
        </p:grpSpPr>
        <p:sp>
          <p:nvSpPr>
            <p:cNvPr id="1018" name="Shape 1018"/>
            <p:cNvSpPr/>
            <p:nvPr/>
          </p:nvSpPr>
          <p:spPr>
            <a:xfrm flipH="1">
              <a:off x="43965"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19" name="Shape 1019"/>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0" name="Shape 1020"/>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1" name="Shape 1021"/>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2" name="Shape 1022"/>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3" name="Shape 1023"/>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4" name="Shape 1024"/>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5" name="Shape 1025"/>
            <p:cNvSpPr/>
            <p:nvPr/>
          </p:nvSpPr>
          <p:spPr>
            <a:xfrm flipH="1" flipV="1">
              <a:off x="460481"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6" name="Shape 1026"/>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27" name="Shape 1027"/>
            <p:cNvSpPr/>
            <p:nvPr/>
          </p:nvSpPr>
          <p:spPr>
            <a:xfrm flipH="1" flipV="1">
              <a:off x="295240" y="213018"/>
              <a:ext cx="88784" cy="89115"/>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29" name="Table 1029"/>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dirty="0"/>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040" name="Group 1040"/>
          <p:cNvGrpSpPr/>
          <p:nvPr/>
        </p:nvGrpSpPr>
        <p:grpSpPr>
          <a:xfrm>
            <a:off x="5630857" y="4285455"/>
            <a:ext cx="500022" cy="255245"/>
            <a:chOff x="43965" y="46951"/>
            <a:chExt cx="500020" cy="255244"/>
          </a:xfrm>
        </p:grpSpPr>
        <p:sp>
          <p:nvSpPr>
            <p:cNvPr id="1030" name="Shape 1030"/>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1" name="Shape 1031"/>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2" name="Shape 1032"/>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3" name="Shape 1033"/>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4" name="Shape 1034"/>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5" name="Shape 1035"/>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6" name="Shape 1036"/>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7" name="Shape 1037"/>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8" name="Shape 1038"/>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39" name="Shape 1039"/>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41" name="Shape 1041"/>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042" name="Shape 1042"/>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043" name="Shape 1043"/>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4" name="Shape 1044"/>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5" name="Shape 1045"/>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6" name="Shape 1046"/>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7" name="Shape 1047"/>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048" name="Shape 1048"/>
          <p:cNvSpPr/>
          <p:nvPr/>
        </p:nvSpPr>
        <p:spPr>
          <a:xfrm>
            <a:off x="5638800" y="3505200"/>
            <a:ext cx="97241" cy="97240"/>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049" name="Shape 1049"/>
          <p:cNvSpPr/>
          <p:nvPr/>
        </p:nvSpPr>
        <p:spPr>
          <a:xfrm flipH="1" flipV="1">
            <a:off x="5715000" y="3581399"/>
            <a:ext cx="685800" cy="152397"/>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8294754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1052" name="Shape 1052"/>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1053" name="Table 1053"/>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064" name="Group 1064"/>
          <p:cNvGrpSpPr/>
          <p:nvPr/>
        </p:nvGrpSpPr>
        <p:grpSpPr>
          <a:xfrm>
            <a:off x="4791157" y="3444134"/>
            <a:ext cx="500022" cy="255245"/>
            <a:chOff x="43966" y="46951"/>
            <a:chExt cx="500020" cy="255244"/>
          </a:xfrm>
        </p:grpSpPr>
        <p:sp>
          <p:nvSpPr>
            <p:cNvPr id="1054" name="Shape 1054"/>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55" name="Shape 1055"/>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56" name="Shape 1056"/>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57" name="Shape 1057"/>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58" name="Shape 1058"/>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59" name="Shape 1059"/>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60" name="Shape 1060"/>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61" name="Shape 1061"/>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62" name="Shape 1062"/>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63" name="Shape 1063"/>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065" name="Shape 1065"/>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066" name="Shape 1066"/>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067" name="Shape 1067"/>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1068" name="Table 1068"/>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1069" name="Table 1069"/>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1070" name="Shape 1070"/>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1" name="Shape 1071"/>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2" name="Shape 1072"/>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3" name="Shape 1073"/>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4" name="Shape 1074"/>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5" name="Shape 1075"/>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6" name="Shape 1076"/>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7" name="Shape 1077"/>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8" name="Shape 1078"/>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079" name="Shape 1079"/>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1080" name="Table 1080"/>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091" name="Group 1091"/>
          <p:cNvGrpSpPr/>
          <p:nvPr/>
        </p:nvGrpSpPr>
        <p:grpSpPr>
          <a:xfrm>
            <a:off x="6409713" y="3626046"/>
            <a:ext cx="500022" cy="255246"/>
            <a:chOff x="43965" y="46951"/>
            <a:chExt cx="500020" cy="255244"/>
          </a:xfrm>
        </p:grpSpPr>
        <p:sp>
          <p:nvSpPr>
            <p:cNvPr id="1081" name="Shape 1081"/>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2" name="Shape 1082"/>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3" name="Shape 1083"/>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4" name="Shape 1084"/>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5" name="Shape 1085"/>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6" name="Shape 1086"/>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7" name="Shape 1087"/>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8" name="Shape 1088"/>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89" name="Shape 1089"/>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0" name="Shape 1090"/>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092" name="Table 1092"/>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8A8A89"/>
                      </a:solidFill>
                      <a:miter lim="400000"/>
                    </a:lnL>
                    <a:lnR w="38100">
                      <a:solidFill>
                        <a:srgbClr val="8A8A89"/>
                      </a:solidFill>
                      <a:miter lim="400000"/>
                    </a:lnR>
                    <a:lnT w="38100">
                      <a:solidFill>
                        <a:srgbClr val="8A8A89"/>
                      </a:solidFill>
                      <a:miter lim="400000"/>
                    </a:lnT>
                    <a:lnB w="38100">
                      <a:solidFill>
                        <a:srgbClr val="8A8A89"/>
                      </a:solidFill>
                      <a:miter lim="400000"/>
                    </a:lnB>
                    <a:noFill/>
                  </a:tcPr>
                </a:tc>
              </a:tr>
            </a:tbl>
          </a:graphicData>
        </a:graphic>
      </p:graphicFrame>
      <p:grpSp>
        <p:nvGrpSpPr>
          <p:cNvPr id="1103" name="Group 1103"/>
          <p:cNvGrpSpPr/>
          <p:nvPr/>
        </p:nvGrpSpPr>
        <p:grpSpPr>
          <a:xfrm>
            <a:off x="3863074" y="4308823"/>
            <a:ext cx="500022" cy="255246"/>
            <a:chOff x="43966" y="46951"/>
            <a:chExt cx="500020" cy="255244"/>
          </a:xfrm>
        </p:grpSpPr>
        <p:sp>
          <p:nvSpPr>
            <p:cNvPr id="1093" name="Shape 1093"/>
            <p:cNvSpPr/>
            <p:nvPr/>
          </p:nvSpPr>
          <p:spPr>
            <a:xfrm flipH="1">
              <a:off x="43966" y="48300"/>
              <a:ext cx="175988" cy="168838"/>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4" name="Shape 1094"/>
            <p:cNvSpPr/>
            <p:nvPr/>
          </p:nvSpPr>
          <p:spPr>
            <a:xfrm flipH="1">
              <a:off x="49595" y="46951"/>
              <a:ext cx="247206" cy="247384"/>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5" name="Shape 1095"/>
            <p:cNvSpPr/>
            <p:nvPr/>
          </p:nvSpPr>
          <p:spPr>
            <a:xfrm flipH="1">
              <a:off x="49368" y="48157"/>
              <a:ext cx="80672" cy="80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6" name="Shape 1096"/>
            <p:cNvSpPr/>
            <p:nvPr/>
          </p:nvSpPr>
          <p:spPr>
            <a:xfrm flipH="1">
              <a:off x="132108" y="131461"/>
              <a:ext cx="162811" cy="162929"/>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7" name="Shape 1097"/>
            <p:cNvSpPr/>
            <p:nvPr/>
          </p:nvSpPr>
          <p:spPr>
            <a:xfrm flipH="1">
              <a:off x="214622" y="214636"/>
              <a:ext cx="79672" cy="79730"/>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8" name="Shape 1098"/>
            <p:cNvSpPr/>
            <p:nvPr/>
          </p:nvSpPr>
          <p:spPr>
            <a:xfrm flipH="1" flipV="1">
              <a:off x="375207" y="48002"/>
              <a:ext cx="164156" cy="16427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099" name="Shape 1099"/>
            <p:cNvSpPr/>
            <p:nvPr/>
          </p:nvSpPr>
          <p:spPr>
            <a:xfrm flipH="1" flipV="1">
              <a:off x="300376" y="48509"/>
              <a:ext cx="242576" cy="24275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0" name="Shape 1100"/>
            <p:cNvSpPr/>
            <p:nvPr/>
          </p:nvSpPr>
          <p:spPr>
            <a:xfrm flipH="1" flipV="1">
              <a:off x="460482" y="47810"/>
              <a:ext cx="83506" cy="8356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1" name="Shape 1101"/>
            <p:cNvSpPr/>
            <p:nvPr/>
          </p:nvSpPr>
          <p:spPr>
            <a:xfrm flipH="1" flipV="1">
              <a:off x="295225" y="130164"/>
              <a:ext cx="171392" cy="172033"/>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2" name="Shape 1102"/>
            <p:cNvSpPr/>
            <p:nvPr/>
          </p:nvSpPr>
          <p:spPr>
            <a:xfrm flipH="1" flipV="1">
              <a:off x="295240" y="213017"/>
              <a:ext cx="88784" cy="89116"/>
            </a:xfrm>
            <a:prstGeom prst="line">
              <a:avLst/>
            </a:prstGeom>
            <a:noFill/>
            <a:ln w="12700" cap="flat">
              <a:solidFill>
                <a:srgbClr val="8A8A89"/>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104" name="Table 1104"/>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115" name="Group 1115"/>
          <p:cNvGrpSpPr/>
          <p:nvPr/>
        </p:nvGrpSpPr>
        <p:grpSpPr>
          <a:xfrm>
            <a:off x="4135301" y="2620127"/>
            <a:ext cx="500022" cy="255246"/>
            <a:chOff x="43965" y="46951"/>
            <a:chExt cx="500020" cy="255244"/>
          </a:xfrm>
        </p:grpSpPr>
        <p:sp>
          <p:nvSpPr>
            <p:cNvPr id="1105" name="Shape 1105"/>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6" name="Shape 1106"/>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7" name="Shape 1107"/>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8" name="Shape 1108"/>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09" name="Shape 1109"/>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0" name="Shape 1110"/>
            <p:cNvSpPr/>
            <p:nvPr/>
          </p:nvSpPr>
          <p:spPr>
            <a:xfrm flipH="1" flipV="1">
              <a:off x="375207"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1" name="Shape 1111"/>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2" name="Shape 1112"/>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3" name="Shape 1113"/>
            <p:cNvSpPr/>
            <p:nvPr/>
          </p:nvSpPr>
          <p:spPr>
            <a:xfrm flipH="1" flipV="1">
              <a:off x="295225"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4" name="Shape 1114"/>
            <p:cNvSpPr/>
            <p:nvPr/>
          </p:nvSpPr>
          <p:spPr>
            <a:xfrm flipH="1" flipV="1">
              <a:off x="295240" y="213018"/>
              <a:ext cx="88784" cy="8911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116" name="Table 1116"/>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127" name="Group 1127"/>
          <p:cNvGrpSpPr/>
          <p:nvPr/>
        </p:nvGrpSpPr>
        <p:grpSpPr>
          <a:xfrm>
            <a:off x="5630857" y="4285455"/>
            <a:ext cx="500022" cy="255245"/>
            <a:chOff x="43965" y="46951"/>
            <a:chExt cx="500020" cy="255244"/>
          </a:xfrm>
        </p:grpSpPr>
        <p:sp>
          <p:nvSpPr>
            <p:cNvPr id="1117" name="Shape 1117"/>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8" name="Shape 1118"/>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19" name="Shape 1119"/>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0" name="Shape 1120"/>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1" name="Shape 1121"/>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2" name="Shape 1122"/>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3" name="Shape 1123"/>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4" name="Shape 1124"/>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5" name="Shape 1125"/>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26" name="Shape 1126"/>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128" name="Shape 1128"/>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129" name="Shape 1129"/>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130" name="Shape 1130"/>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131" name="Shape 1131"/>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132" name="Shape 1132"/>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133" name="Shape 1133"/>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134" name="Shape 1134"/>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135" name="Shape 1135"/>
          <p:cNvSpPr/>
          <p:nvPr/>
        </p:nvSpPr>
        <p:spPr>
          <a:xfrm>
            <a:off x="5637870"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136" name="Shape 1136"/>
          <p:cNvSpPr/>
          <p:nvPr/>
        </p:nvSpPr>
        <p:spPr>
          <a:xfrm flipH="1" flipV="1">
            <a:off x="5689713" y="3569199"/>
            <a:ext cx="676035" cy="38101"/>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445513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 name="Shape 1138"/>
          <p:cNvSpPr/>
          <p:nvPr/>
        </p:nvSpPr>
        <p:spPr>
          <a:xfrm>
            <a:off x="2934772" y="1615973"/>
            <a:ext cx="5255634" cy="3372054"/>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solidFill>
            <a:srgbClr val="BFC8FB">
              <a:alpha val="59888"/>
            </a:srgbClr>
          </a:solidFill>
          <a:ln w="50800">
            <a:solidFill>
              <a:srgbClr val="000000"/>
            </a:solidFill>
          </a:ln>
        </p:spPr>
        <p:txBody>
          <a:bodyPr lIns="38100" tIns="38100" rIns="38100" bIns="38100" anchor="ctr"/>
          <a:lstStyle/>
          <a:p>
            <a:pPr marL="20320" marR="20320" algn="ctr" defTabSz="457200">
              <a:defRPr b="0">
                <a:uFill>
                  <a:solidFill>
                    <a:srgbClr val="000000"/>
                  </a:solidFill>
                </a:uFill>
              </a:defRPr>
            </a:pPr>
            <a:endParaRPr/>
          </a:p>
        </p:txBody>
      </p:sp>
      <p:sp>
        <p:nvSpPr>
          <p:cNvPr id="1139" name="Shape 1139"/>
          <p:cNvSpPr>
            <a:spLocks noGrp="1"/>
          </p:cNvSpPr>
          <p:nvPr>
            <p:ph type="title"/>
          </p:nvPr>
        </p:nvSpPr>
        <p:spPr>
          <a:prstGeom prst="rect">
            <a:avLst/>
          </a:prstGeom>
        </p:spPr>
        <p:txBody>
          <a:bodyPr/>
          <a:lstStyle>
            <a:lvl1pPr defTabSz="841247">
              <a:defRPr sz="2576"/>
            </a:lvl1pPr>
          </a:lstStyle>
          <a:p>
            <a:r>
              <a:rPr lang="en-US" dirty="0"/>
              <a:t>Tri-color marking with concurrent mutation</a:t>
            </a:r>
            <a:endParaRPr dirty="0"/>
          </a:p>
        </p:txBody>
      </p:sp>
      <p:graphicFrame>
        <p:nvGraphicFramePr>
          <p:cNvPr id="1140" name="Table 1140"/>
          <p:cNvGraphicFramePr/>
          <p:nvPr/>
        </p:nvGraphicFramePr>
        <p:xfrm>
          <a:off x="4794770" y="344545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151" name="Group 1151"/>
          <p:cNvGrpSpPr/>
          <p:nvPr/>
        </p:nvGrpSpPr>
        <p:grpSpPr>
          <a:xfrm>
            <a:off x="4791157" y="3444134"/>
            <a:ext cx="500022" cy="255245"/>
            <a:chOff x="43966" y="46951"/>
            <a:chExt cx="500020" cy="255244"/>
          </a:xfrm>
        </p:grpSpPr>
        <p:sp>
          <p:nvSpPr>
            <p:cNvPr id="1141" name="Shape 1141"/>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2" name="Shape 1142"/>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3" name="Shape 1143"/>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4" name="Shape 1144"/>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5" name="Shape 1145"/>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6" name="Shape 1146"/>
            <p:cNvSpPr/>
            <p:nvPr/>
          </p:nvSpPr>
          <p:spPr>
            <a:xfrm flipH="1" flipV="1">
              <a:off x="375206" y="48002"/>
              <a:ext cx="164157"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7" name="Shape 1147"/>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8" name="Shape 1148"/>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49" name="Shape 1149"/>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50" name="Shape 1150"/>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152" name="Shape 1152"/>
          <p:cNvSpPr/>
          <p:nvPr/>
        </p:nvSpPr>
        <p:spPr>
          <a:xfrm>
            <a:off x="4958063"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153" name="Shape 1153"/>
          <p:cNvSpPr/>
          <p:nvPr/>
        </p:nvSpPr>
        <p:spPr>
          <a:xfrm>
            <a:off x="5196188" y="270290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154" name="Shape 1154"/>
          <p:cNvSpPr/>
          <p:nvPr/>
        </p:nvSpPr>
        <p:spPr>
          <a:xfrm>
            <a:off x="5367638"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1155" name="Table 1155"/>
          <p:cNvGraphicFramePr/>
          <p:nvPr/>
        </p:nvGraphicFramePr>
        <p:xfrm>
          <a:off x="1899750" y="2487761"/>
          <a:ext cx="355600" cy="2500260"/>
        </p:xfrm>
        <a:graphic>
          <a:graphicData uri="http://schemas.openxmlformats.org/drawingml/2006/table">
            <a:tbl>
              <a:tblPr/>
              <a:tblGrid>
                <a:gridCol w="355600"/>
              </a:tblGrid>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1F3E75"/>
                      </a:solidFill>
                      <a:miter lim="400000"/>
                    </a:lnB>
                    <a:solidFill>
                      <a:srgbClr val="D9D9D9"/>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25400">
                      <a:solidFill>
                        <a:srgbClr val="1F3E75"/>
                      </a:solidFill>
                      <a:miter lim="400000"/>
                    </a:lnB>
                    <a:solidFill>
                      <a:srgbClr val="BFC8FB">
                        <a:alpha val="60163"/>
                      </a:srgbClr>
                    </a:solidFill>
                  </a:tcPr>
                </a:tc>
              </a:tr>
              <a:tr h="35718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1F3E75"/>
                      </a:solidFill>
                      <a:miter lim="400000"/>
                    </a:lnT>
                    <a:lnB w="50800">
                      <a:solidFill>
                        <a:srgbClr val="000000"/>
                      </a:solidFill>
                      <a:miter lim="400000"/>
                    </a:lnB>
                    <a:solidFill>
                      <a:srgbClr val="BFC8FB">
                        <a:alpha val="60163"/>
                      </a:srgbClr>
                    </a:solidFill>
                  </a:tcPr>
                </a:tc>
              </a:tr>
            </a:tbl>
          </a:graphicData>
        </a:graphic>
      </p:graphicFrame>
      <p:graphicFrame>
        <p:nvGraphicFramePr>
          <p:cNvPr id="1156" name="Table 1156"/>
          <p:cNvGraphicFramePr/>
          <p:nvPr/>
        </p:nvGraphicFramePr>
        <p:xfrm>
          <a:off x="5928078" y="210819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sp>
        <p:nvSpPr>
          <p:cNvPr id="1157" name="Shape 1157"/>
          <p:cNvSpPr/>
          <p:nvPr/>
        </p:nvSpPr>
        <p:spPr>
          <a:xfrm flipH="1">
            <a:off x="5924465" y="2108223"/>
            <a:ext cx="175988" cy="168838"/>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58" name="Shape 1158"/>
          <p:cNvSpPr/>
          <p:nvPr/>
        </p:nvSpPr>
        <p:spPr>
          <a:xfrm flipH="1">
            <a:off x="5930094" y="2106875"/>
            <a:ext cx="247206" cy="247384"/>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59" name="Shape 1159"/>
          <p:cNvSpPr/>
          <p:nvPr/>
        </p:nvSpPr>
        <p:spPr>
          <a:xfrm flipH="1">
            <a:off x="5929868" y="2108080"/>
            <a:ext cx="80671" cy="80730"/>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0" name="Shape 1160"/>
          <p:cNvSpPr/>
          <p:nvPr/>
        </p:nvSpPr>
        <p:spPr>
          <a:xfrm flipH="1">
            <a:off x="6012607" y="2191385"/>
            <a:ext cx="162811" cy="162929"/>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1" name="Shape 1161"/>
          <p:cNvSpPr/>
          <p:nvPr/>
        </p:nvSpPr>
        <p:spPr>
          <a:xfrm flipH="1">
            <a:off x="6095121" y="2274559"/>
            <a:ext cx="79672" cy="79731"/>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2" name="Shape 1162"/>
          <p:cNvSpPr/>
          <p:nvPr/>
        </p:nvSpPr>
        <p:spPr>
          <a:xfrm flipH="1" flipV="1">
            <a:off x="6255706" y="2107925"/>
            <a:ext cx="164156" cy="16427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3" name="Shape 1163"/>
          <p:cNvSpPr/>
          <p:nvPr/>
        </p:nvSpPr>
        <p:spPr>
          <a:xfrm flipH="1" flipV="1">
            <a:off x="6180875" y="2108433"/>
            <a:ext cx="242576" cy="24275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4" name="Shape 1164"/>
          <p:cNvSpPr/>
          <p:nvPr/>
        </p:nvSpPr>
        <p:spPr>
          <a:xfrm flipH="1" flipV="1">
            <a:off x="6340981" y="2107733"/>
            <a:ext cx="83506" cy="8356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5" name="Shape 1165"/>
          <p:cNvSpPr/>
          <p:nvPr/>
        </p:nvSpPr>
        <p:spPr>
          <a:xfrm flipH="1" flipV="1">
            <a:off x="6175724" y="2190088"/>
            <a:ext cx="171392" cy="172032"/>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166" name="Shape 1166"/>
          <p:cNvSpPr/>
          <p:nvPr/>
        </p:nvSpPr>
        <p:spPr>
          <a:xfrm flipH="1" flipV="1">
            <a:off x="6175739" y="2272941"/>
            <a:ext cx="88784" cy="89116"/>
          </a:xfrm>
          <a:prstGeom prst="line">
            <a:avLst/>
          </a:prstGeom>
          <a:ln w="12700">
            <a:solidFill>
              <a:srgbClr val="000000"/>
            </a:solidFill>
          </a:ln>
        </p:spPr>
        <p:txBody>
          <a:bodyPr lIns="0" tIns="0" rIns="0" bIns="0"/>
          <a:lstStyle/>
          <a:p>
            <a:pPr defTabSz="228600">
              <a:defRPr sz="1200" b="0">
                <a:latin typeface="+mj-lt"/>
                <a:ea typeface="+mj-ea"/>
                <a:cs typeface="+mj-cs"/>
                <a:sym typeface="Helvetica"/>
              </a:defRPr>
            </a:pPr>
            <a:endParaRPr/>
          </a:p>
        </p:txBody>
      </p:sp>
      <p:graphicFrame>
        <p:nvGraphicFramePr>
          <p:cNvPr id="1167" name="Table 1167"/>
          <p:cNvGraphicFramePr/>
          <p:nvPr/>
        </p:nvGraphicFramePr>
        <p:xfrm>
          <a:off x="6413325" y="3627365"/>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chemeClr val="accent3">
                          <a:lumOff val="44000"/>
                        </a:schemeClr>
                      </a:solidFill>
                      <a:miter lim="400000"/>
                    </a:lnL>
                    <a:lnR w="38100">
                      <a:solidFill>
                        <a:schemeClr val="accent3">
                          <a:lumOff val="44000"/>
                        </a:schemeClr>
                      </a:solidFill>
                      <a:miter lim="400000"/>
                    </a:lnR>
                    <a:lnT w="38100">
                      <a:solidFill>
                        <a:schemeClr val="accent3">
                          <a:lumOff val="44000"/>
                        </a:schemeClr>
                      </a:solidFill>
                      <a:miter lim="400000"/>
                    </a:lnT>
                    <a:lnB w="38100">
                      <a:solidFill>
                        <a:schemeClr val="accent3">
                          <a:lumOff val="44000"/>
                        </a:schemeClr>
                      </a:solidFill>
                      <a:miter lim="400000"/>
                    </a:lnB>
                    <a:noFill/>
                  </a:tcPr>
                </a:tc>
              </a:tr>
            </a:tbl>
          </a:graphicData>
        </a:graphic>
      </p:graphicFrame>
      <p:grpSp>
        <p:nvGrpSpPr>
          <p:cNvPr id="1178" name="Group 1178"/>
          <p:cNvGrpSpPr/>
          <p:nvPr/>
        </p:nvGrpSpPr>
        <p:grpSpPr>
          <a:xfrm>
            <a:off x="6409713" y="3626046"/>
            <a:ext cx="500022" cy="255246"/>
            <a:chOff x="43965" y="46951"/>
            <a:chExt cx="500020" cy="255244"/>
          </a:xfrm>
        </p:grpSpPr>
        <p:sp>
          <p:nvSpPr>
            <p:cNvPr id="1168" name="Shape 1168"/>
            <p:cNvSpPr/>
            <p:nvPr/>
          </p:nvSpPr>
          <p:spPr>
            <a:xfrm flipH="1">
              <a:off x="43965" y="48300"/>
              <a:ext cx="175988" cy="168838"/>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69" name="Shape 1169"/>
            <p:cNvSpPr/>
            <p:nvPr/>
          </p:nvSpPr>
          <p:spPr>
            <a:xfrm flipH="1">
              <a:off x="49595" y="46951"/>
              <a:ext cx="247206" cy="247384"/>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0" name="Shape 1170"/>
            <p:cNvSpPr/>
            <p:nvPr/>
          </p:nvSpPr>
          <p:spPr>
            <a:xfrm flipH="1">
              <a:off x="49368" y="48157"/>
              <a:ext cx="80672" cy="80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1" name="Shape 1171"/>
            <p:cNvSpPr/>
            <p:nvPr/>
          </p:nvSpPr>
          <p:spPr>
            <a:xfrm flipH="1">
              <a:off x="132108" y="131461"/>
              <a:ext cx="162811" cy="162929"/>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2" name="Shape 1172"/>
            <p:cNvSpPr/>
            <p:nvPr/>
          </p:nvSpPr>
          <p:spPr>
            <a:xfrm flipH="1">
              <a:off x="214621" y="214636"/>
              <a:ext cx="79673" cy="79730"/>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3" name="Shape 1173"/>
            <p:cNvSpPr/>
            <p:nvPr/>
          </p:nvSpPr>
          <p:spPr>
            <a:xfrm flipH="1" flipV="1">
              <a:off x="375206" y="48002"/>
              <a:ext cx="164157" cy="16427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4" name="Shape 1174"/>
            <p:cNvSpPr/>
            <p:nvPr/>
          </p:nvSpPr>
          <p:spPr>
            <a:xfrm flipH="1" flipV="1">
              <a:off x="300376" y="48509"/>
              <a:ext cx="242576" cy="24275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5" name="Shape 1175"/>
            <p:cNvSpPr/>
            <p:nvPr/>
          </p:nvSpPr>
          <p:spPr>
            <a:xfrm flipH="1" flipV="1">
              <a:off x="460481" y="47810"/>
              <a:ext cx="83506" cy="8356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6" name="Shape 1176"/>
            <p:cNvSpPr/>
            <p:nvPr/>
          </p:nvSpPr>
          <p:spPr>
            <a:xfrm flipH="1" flipV="1">
              <a:off x="295224" y="130164"/>
              <a:ext cx="171392" cy="172033"/>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77" name="Shape 1177"/>
            <p:cNvSpPr/>
            <p:nvPr/>
          </p:nvSpPr>
          <p:spPr>
            <a:xfrm flipH="1" flipV="1">
              <a:off x="295240" y="213017"/>
              <a:ext cx="88784" cy="89116"/>
            </a:xfrm>
            <a:prstGeom prst="line">
              <a:avLst/>
            </a:prstGeom>
            <a:noFill/>
            <a:ln w="12700" cap="flat">
              <a:solidFill>
                <a:schemeClr val="accent3">
                  <a:lumOff val="44000"/>
                </a:schemeClr>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179" name="Table 1179"/>
          <p:cNvGraphicFramePr/>
          <p:nvPr/>
        </p:nvGraphicFramePr>
        <p:xfrm>
          <a:off x="3866686" y="4310143"/>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190" name="Group 1190"/>
          <p:cNvGrpSpPr/>
          <p:nvPr/>
        </p:nvGrpSpPr>
        <p:grpSpPr>
          <a:xfrm>
            <a:off x="3863074" y="4308823"/>
            <a:ext cx="500022" cy="255246"/>
            <a:chOff x="43966" y="46951"/>
            <a:chExt cx="500020" cy="255244"/>
          </a:xfrm>
        </p:grpSpPr>
        <p:sp>
          <p:nvSpPr>
            <p:cNvPr id="1180" name="Shape 1180"/>
            <p:cNvSpPr/>
            <p:nvPr/>
          </p:nvSpPr>
          <p:spPr>
            <a:xfrm flipH="1">
              <a:off x="43966"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1" name="Shape 1181"/>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2" name="Shape 1182"/>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3" name="Shape 1183"/>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4" name="Shape 1184"/>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5" name="Shape 1185"/>
            <p:cNvSpPr/>
            <p:nvPr/>
          </p:nvSpPr>
          <p:spPr>
            <a:xfrm flipH="1" flipV="1">
              <a:off x="375207"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6" name="Shape 1186"/>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7" name="Shape 1187"/>
            <p:cNvSpPr/>
            <p:nvPr/>
          </p:nvSpPr>
          <p:spPr>
            <a:xfrm flipH="1" flipV="1">
              <a:off x="460482"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8" name="Shape 1188"/>
            <p:cNvSpPr/>
            <p:nvPr/>
          </p:nvSpPr>
          <p:spPr>
            <a:xfrm flipH="1" flipV="1">
              <a:off x="295225"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89" name="Shape 1189"/>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191" name="Table 1191"/>
          <p:cNvGraphicFramePr/>
          <p:nvPr/>
        </p:nvGraphicFramePr>
        <p:xfrm>
          <a:off x="4138914" y="2621446"/>
          <a:ext cx="1510146" cy="336296"/>
        </p:xfrm>
        <a:graphic>
          <a:graphicData uri="http://schemas.openxmlformats.org/drawingml/2006/table">
            <a:tbl>
              <a:tblPr/>
              <a:tblGrid>
                <a:gridCol w="251691"/>
                <a:gridCol w="251691"/>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00A3DA"/>
                          </a:solidFill>
                          <a:uFill>
                            <a:solidFill>
                              <a:srgbClr val="1D3756"/>
                            </a:solidFill>
                          </a:uFill>
                          <a:latin typeface="DINCE-Bold"/>
                          <a:ea typeface="DINCE-Bold"/>
                          <a:cs typeface="DINCE-Bold"/>
                          <a:sym typeface="DINCE-Bold"/>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F3E75"/>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202" name="Group 1202"/>
          <p:cNvGrpSpPr/>
          <p:nvPr/>
        </p:nvGrpSpPr>
        <p:grpSpPr>
          <a:xfrm>
            <a:off x="4135301" y="2620127"/>
            <a:ext cx="500022" cy="255246"/>
            <a:chOff x="43965" y="46951"/>
            <a:chExt cx="500020" cy="255244"/>
          </a:xfrm>
        </p:grpSpPr>
        <p:sp>
          <p:nvSpPr>
            <p:cNvPr id="1192" name="Shape 1192"/>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3" name="Shape 1193"/>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4" name="Shape 1194"/>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5" name="Shape 1195"/>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6" name="Shape 1196"/>
            <p:cNvSpPr/>
            <p:nvPr/>
          </p:nvSpPr>
          <p:spPr>
            <a:xfrm flipH="1">
              <a:off x="214622" y="214636"/>
              <a:ext cx="79672"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7" name="Shape 1197"/>
            <p:cNvSpPr/>
            <p:nvPr/>
          </p:nvSpPr>
          <p:spPr>
            <a:xfrm flipH="1" flipV="1">
              <a:off x="375207"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8" name="Shape 1198"/>
            <p:cNvSpPr/>
            <p:nvPr/>
          </p:nvSpPr>
          <p:spPr>
            <a:xfrm flipH="1" flipV="1">
              <a:off x="300376" y="48509"/>
              <a:ext cx="242576"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199" name="Shape 1199"/>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0" name="Shape 1200"/>
            <p:cNvSpPr/>
            <p:nvPr/>
          </p:nvSpPr>
          <p:spPr>
            <a:xfrm flipH="1" flipV="1">
              <a:off x="295225"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1" name="Shape 1201"/>
            <p:cNvSpPr/>
            <p:nvPr/>
          </p:nvSpPr>
          <p:spPr>
            <a:xfrm flipH="1" flipV="1">
              <a:off x="295240" y="213018"/>
              <a:ext cx="88784" cy="8911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aphicFrame>
        <p:nvGraphicFramePr>
          <p:cNvPr id="1203" name="Table 1203"/>
          <p:cNvGraphicFramePr/>
          <p:nvPr/>
        </p:nvGraphicFramePr>
        <p:xfrm>
          <a:off x="5634470" y="4286774"/>
          <a:ext cx="1006764" cy="336296"/>
        </p:xfrm>
        <a:graphic>
          <a:graphicData uri="http://schemas.openxmlformats.org/drawingml/2006/table">
            <a:tbl>
              <a:tblPr/>
              <a:tblGrid>
                <a:gridCol w="251691"/>
                <a:gridCol w="251691"/>
                <a:gridCol w="251691"/>
                <a:gridCol w="251691"/>
              </a:tblGrid>
              <a:tr h="254000">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l" defTabSz="457200">
                        <a:lnSpc>
                          <a:spcPct val="110000"/>
                        </a:lnSpc>
                        <a:spcBef>
                          <a:spcPts val="600"/>
                        </a:spcBef>
                        <a:tabLst>
                          <a:tab pos="457200" algn="l"/>
                        </a:tabLst>
                        <a:defRPr sz="800" b="1">
                          <a:solidFill>
                            <a:srgbClr val="1D3756"/>
                          </a:solidFill>
                          <a:uFill>
                            <a:solidFill>
                              <a:srgbClr val="1D3756"/>
                            </a:solidFill>
                          </a:uFill>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marL="20320" marR="20320" algn="ctr" defTabSz="457200">
                        <a:lnSpc>
                          <a:spcPct val="110000"/>
                        </a:lnSpc>
                        <a:spcBef>
                          <a:spcPts val="600"/>
                        </a:spcBef>
                        <a:tabLst>
                          <a:tab pos="457200" algn="l"/>
                        </a:tabLst>
                        <a:defRPr sz="1400">
                          <a:solidFill>
                            <a:srgbClr val="1D3756"/>
                          </a:solidFill>
                          <a:uFill>
                            <a:solidFill>
                              <a:srgbClr val="1D3756"/>
                            </a:solidFill>
                          </a:uFill>
                          <a:latin typeface="DIN-Medium"/>
                          <a:ea typeface="DIN-Medium"/>
                          <a:cs typeface="DIN-Medium"/>
                          <a:sym typeface="DIN-Medium"/>
                        </a:defRPr>
                      </a:pPr>
                      <a:endParaRPr/>
                    </a:p>
                  </a:txBody>
                  <a:tcPr marL="50800" marR="50800" marT="50800" marB="50800" anchor="b"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r>
            </a:tbl>
          </a:graphicData>
        </a:graphic>
      </p:graphicFrame>
      <p:grpSp>
        <p:nvGrpSpPr>
          <p:cNvPr id="1214" name="Group 1214"/>
          <p:cNvGrpSpPr/>
          <p:nvPr/>
        </p:nvGrpSpPr>
        <p:grpSpPr>
          <a:xfrm>
            <a:off x="5630857" y="4285455"/>
            <a:ext cx="500022" cy="255245"/>
            <a:chOff x="43965" y="46951"/>
            <a:chExt cx="500020" cy="255244"/>
          </a:xfrm>
        </p:grpSpPr>
        <p:sp>
          <p:nvSpPr>
            <p:cNvPr id="1204" name="Shape 1204"/>
            <p:cNvSpPr/>
            <p:nvPr/>
          </p:nvSpPr>
          <p:spPr>
            <a:xfrm flipH="1">
              <a:off x="43965" y="48300"/>
              <a:ext cx="175988" cy="1688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5" name="Shape 1205"/>
            <p:cNvSpPr/>
            <p:nvPr/>
          </p:nvSpPr>
          <p:spPr>
            <a:xfrm flipH="1">
              <a:off x="49595" y="46951"/>
              <a:ext cx="247206" cy="24738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6" name="Shape 1206"/>
            <p:cNvSpPr/>
            <p:nvPr/>
          </p:nvSpPr>
          <p:spPr>
            <a:xfrm flipH="1">
              <a:off x="49368" y="48157"/>
              <a:ext cx="80672" cy="80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7" name="Shape 1207"/>
            <p:cNvSpPr/>
            <p:nvPr/>
          </p:nvSpPr>
          <p:spPr>
            <a:xfrm flipH="1">
              <a:off x="132108" y="131461"/>
              <a:ext cx="162811" cy="162929"/>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8" name="Shape 1208"/>
            <p:cNvSpPr/>
            <p:nvPr/>
          </p:nvSpPr>
          <p:spPr>
            <a:xfrm flipH="1">
              <a:off x="214621" y="214636"/>
              <a:ext cx="79673" cy="7973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09" name="Shape 1209"/>
            <p:cNvSpPr/>
            <p:nvPr/>
          </p:nvSpPr>
          <p:spPr>
            <a:xfrm flipH="1" flipV="1">
              <a:off x="375206" y="48002"/>
              <a:ext cx="164156" cy="1642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10" name="Shape 1210"/>
            <p:cNvSpPr/>
            <p:nvPr/>
          </p:nvSpPr>
          <p:spPr>
            <a:xfrm flipH="1" flipV="1">
              <a:off x="300375" y="48509"/>
              <a:ext cx="242577" cy="24275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11" name="Shape 1211"/>
            <p:cNvSpPr/>
            <p:nvPr/>
          </p:nvSpPr>
          <p:spPr>
            <a:xfrm flipH="1" flipV="1">
              <a:off x="460481" y="47810"/>
              <a:ext cx="83506" cy="8356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12" name="Shape 1212"/>
            <p:cNvSpPr/>
            <p:nvPr/>
          </p:nvSpPr>
          <p:spPr>
            <a:xfrm flipH="1" flipV="1">
              <a:off x="295224" y="130164"/>
              <a:ext cx="171392" cy="172033"/>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213" name="Shape 1213"/>
            <p:cNvSpPr/>
            <p:nvPr/>
          </p:nvSpPr>
          <p:spPr>
            <a:xfrm flipH="1" flipV="1">
              <a:off x="295240" y="213017"/>
              <a:ext cx="88784" cy="8911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sp>
        <p:nvSpPr>
          <p:cNvPr id="1215" name="Shape 1215"/>
          <p:cNvSpPr/>
          <p:nvPr/>
        </p:nvSpPr>
        <p:spPr>
          <a:xfrm>
            <a:off x="1678393"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Stack</a:t>
            </a:r>
          </a:p>
        </p:txBody>
      </p:sp>
      <p:sp>
        <p:nvSpPr>
          <p:cNvPr id="1216" name="Shape 1216"/>
          <p:cNvSpPr/>
          <p:nvPr/>
        </p:nvSpPr>
        <p:spPr>
          <a:xfrm>
            <a:off x="5268354" y="5086451"/>
            <a:ext cx="836274"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2100" b="0">
                <a:uFill>
                  <a:solidFill>
                    <a:srgbClr val="264869"/>
                  </a:solidFill>
                </a:uFill>
              </a:defRPr>
            </a:lvl1pPr>
          </a:lstStyle>
          <a:p>
            <a:r>
              <a:t>Heap</a:t>
            </a:r>
          </a:p>
        </p:txBody>
      </p:sp>
      <p:sp>
        <p:nvSpPr>
          <p:cNvPr id="1217" name="Shape 1217"/>
          <p:cNvSpPr/>
          <p:nvPr/>
        </p:nvSpPr>
        <p:spPr>
          <a:xfrm flipV="1">
            <a:off x="4774339" y="2759545"/>
            <a:ext cx="228974" cy="654953"/>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218" name="Shape 1218"/>
          <p:cNvSpPr/>
          <p:nvPr/>
        </p:nvSpPr>
        <p:spPr>
          <a:xfrm flipH="1">
            <a:off x="5256829" y="2091719"/>
            <a:ext cx="638549" cy="63854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219" name="Shape 1219"/>
          <p:cNvSpPr/>
          <p:nvPr/>
        </p:nvSpPr>
        <p:spPr>
          <a:xfrm flipH="1" flipV="1">
            <a:off x="5414808" y="3574408"/>
            <a:ext cx="203884" cy="682859"/>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220" name="Shape 1220"/>
          <p:cNvSpPr/>
          <p:nvPr/>
        </p:nvSpPr>
        <p:spPr>
          <a:xfrm flipH="1">
            <a:off x="2117498" y="2598086"/>
            <a:ext cx="1996839" cy="57950"/>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221" name="Shape 1221"/>
          <p:cNvSpPr/>
          <p:nvPr/>
        </p:nvSpPr>
        <p:spPr>
          <a:xfrm flipH="1" flipV="1">
            <a:off x="2117498" y="2656035"/>
            <a:ext cx="1715622" cy="1626722"/>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
        <p:nvSpPr>
          <p:cNvPr id="1222" name="Shape 1222"/>
          <p:cNvSpPr/>
          <p:nvPr/>
        </p:nvSpPr>
        <p:spPr>
          <a:xfrm>
            <a:off x="5637870" y="3522055"/>
            <a:ext cx="97241" cy="97241"/>
          </a:xfrm>
          <a:prstGeom prst="ellipse">
            <a:avLst/>
          </a:prstGeom>
          <a:solidFill>
            <a:srgbClr val="0000F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223" name="Shape 1223"/>
          <p:cNvSpPr/>
          <p:nvPr/>
        </p:nvSpPr>
        <p:spPr>
          <a:xfrm flipH="1" flipV="1">
            <a:off x="5689713" y="3569199"/>
            <a:ext cx="676035" cy="38101"/>
          </a:xfrm>
          <a:prstGeom prst="line">
            <a:avLst/>
          </a:prstGeom>
          <a:ln w="254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39069820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Access</a:t>
            </a:r>
            <a:endParaRPr lang="en-US" dirty="0"/>
          </a:p>
        </p:txBody>
      </p:sp>
      <p:sp>
        <p:nvSpPr>
          <p:cNvPr id="4" name="Shape 220"/>
          <p:cNvSpPr>
            <a:spLocks noGrp="1"/>
          </p:cNvSpPr>
          <p:nvPr>
            <p:ph idx="1"/>
          </p:nvPr>
        </p:nvSpPr>
        <p:spPr>
          <a:prstGeom prst="rect">
            <a:avLst/>
          </a:prstGeom>
        </p:spPr>
        <p:txBody>
          <a:bodyPr/>
          <a:lstStyle/>
          <a:p>
            <a:r>
              <a:rPr dirty="0"/>
              <a:t>Bytecode is produced by </a:t>
            </a:r>
            <a:r>
              <a:rPr b="1" dirty="0">
                <a:latin typeface="Courier New"/>
                <a:ea typeface="Courier New"/>
                <a:cs typeface="Courier New"/>
                <a:sym typeface="Courier New"/>
              </a:rPr>
              <a:t>javac</a:t>
            </a:r>
            <a:r>
              <a:rPr dirty="0"/>
              <a:t> from Java source </a:t>
            </a:r>
            <a:r>
              <a:rPr dirty="0" smtClean="0"/>
              <a:t>code</a:t>
            </a:r>
            <a:endParaRPr lang="en-AU" dirty="0" smtClean="0"/>
          </a:p>
          <a:p>
            <a:endParaRPr dirty="0"/>
          </a:p>
          <a:p>
            <a:r>
              <a:rPr dirty="0"/>
              <a:t>Some high-level Java lang features are compiled away</a:t>
            </a:r>
          </a:p>
          <a:p>
            <a:pPr lvl="2"/>
            <a:r>
              <a:rPr lang="en-GB" dirty="0"/>
              <a:t>d</a:t>
            </a:r>
            <a:r>
              <a:rPr dirty="0" smtClean="0"/>
              <a:t>on’t </a:t>
            </a:r>
            <a:r>
              <a:rPr dirty="0"/>
              <a:t>appear in bytecode </a:t>
            </a:r>
          </a:p>
          <a:p>
            <a:endParaRPr lang="en-AU" dirty="0" smtClean="0"/>
          </a:p>
          <a:p>
            <a:r>
              <a:rPr dirty="0" smtClean="0"/>
              <a:t>Java’s </a:t>
            </a:r>
            <a:r>
              <a:rPr dirty="0"/>
              <a:t>loop keywords (</a:t>
            </a:r>
            <a:r>
              <a:rPr b="1" dirty="0">
                <a:latin typeface="Courier New"/>
                <a:ea typeface="Courier New"/>
                <a:cs typeface="Courier New"/>
                <a:sym typeface="Courier New"/>
              </a:rPr>
              <a:t>for</a:t>
            </a:r>
            <a:r>
              <a:rPr dirty="0"/>
              <a:t>, </a:t>
            </a:r>
            <a:r>
              <a:rPr b="1" dirty="0">
                <a:latin typeface="Courier New"/>
                <a:ea typeface="Courier New"/>
                <a:cs typeface="Courier New"/>
                <a:sym typeface="Courier New"/>
              </a:rPr>
              <a:t>while</a:t>
            </a:r>
            <a:r>
              <a:rPr dirty="0"/>
              <a:t>, etc) are gone</a:t>
            </a:r>
          </a:p>
          <a:p>
            <a:pPr lvl="2"/>
            <a:r>
              <a:rPr lang="en-GB" dirty="0"/>
              <a:t>t</a:t>
            </a:r>
            <a:r>
              <a:rPr dirty="0" smtClean="0"/>
              <a:t>hey’ve </a:t>
            </a:r>
            <a:r>
              <a:rPr dirty="0"/>
              <a:t>become bytecode branch instructions</a:t>
            </a:r>
          </a:p>
          <a:p>
            <a:pPr lvl="2"/>
            <a:r>
              <a:rPr lang="en-GB" dirty="0"/>
              <a:t>o</a:t>
            </a:r>
            <a:r>
              <a:rPr dirty="0" smtClean="0"/>
              <a:t>nly </a:t>
            </a:r>
            <a:r>
              <a:rPr dirty="0"/>
              <a:t>have </a:t>
            </a:r>
            <a:r>
              <a:rPr b="1" dirty="0">
                <a:latin typeface="Courier New"/>
                <a:ea typeface="Courier New"/>
                <a:cs typeface="Courier New"/>
                <a:sym typeface="Courier New"/>
              </a:rPr>
              <a:t>if</a:t>
            </a:r>
            <a:r>
              <a:rPr dirty="0"/>
              <a:t> and </a:t>
            </a:r>
            <a:r>
              <a:rPr lang="en-AU" b="1" dirty="0" err="1" smtClean="0">
                <a:latin typeface="Courier New"/>
                <a:ea typeface="Courier New"/>
                <a:cs typeface="Courier New"/>
                <a:sym typeface="Courier New"/>
              </a:rPr>
              <a:t>goto</a:t>
            </a:r>
            <a:r>
              <a:rPr lang="en-AU" dirty="0" smtClean="0"/>
              <a:t> o</a:t>
            </a:r>
            <a:r>
              <a:rPr dirty="0" smtClean="0"/>
              <a:t>pcodes </a:t>
            </a:r>
            <a:r>
              <a:rPr dirty="0"/>
              <a:t>for branching &amp; loops</a:t>
            </a:r>
          </a:p>
        </p:txBody>
      </p:sp>
    </p:spTree>
    <p:extLst>
      <p:ext uri="{BB962C8B-B14F-4D97-AF65-F5344CB8AC3E}">
        <p14:creationId xmlns:p14="http://schemas.microsoft.com/office/powerpoint/2010/main" val="383277369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defTabSz="841247">
              <a:defRPr sz="2576"/>
            </a:lvl1pPr>
          </a:lstStyle>
          <a:p>
            <a:r>
              <a:rPr lang="en-AU" dirty="0" smtClean="0"/>
              <a:t>A Secret</a:t>
            </a:r>
            <a:endParaRPr dirty="0"/>
          </a:p>
        </p:txBody>
      </p:sp>
      <p:sp>
        <p:nvSpPr>
          <p:cNvPr id="135" name="Shape 135"/>
          <p:cNvSpPr/>
          <p:nvPr/>
        </p:nvSpPr>
        <p:spPr>
          <a:xfrm>
            <a:off x="2819400" y="5378671"/>
            <a:ext cx="4864762"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defTabSz="825500">
              <a:defRPr sz="2800" b="0">
                <a:solidFill>
                  <a:srgbClr val="0000FF"/>
                </a:solidFill>
              </a:defRPr>
            </a:lvl1pPr>
          </a:lstStyle>
          <a:p>
            <a:endParaRPr dirty="0"/>
          </a:p>
        </p:txBody>
      </p:sp>
      <p:sp>
        <p:nvSpPr>
          <p:cNvPr id="136" name="Shape 136"/>
          <p:cNvSpPr/>
          <p:nvPr/>
        </p:nvSpPr>
        <p:spPr>
          <a:xfrm>
            <a:off x="-1" y="2624995"/>
            <a:ext cx="9144001" cy="14137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lnSpc>
                <a:spcPct val="120000"/>
              </a:lnSpc>
              <a:defRPr sz="3600" b="0">
                <a:solidFill>
                  <a:srgbClr val="0000FF"/>
                </a:solidFill>
              </a:defRPr>
            </a:pPr>
            <a:r>
              <a:rPr dirty="0" smtClean="0"/>
              <a:t>“</a:t>
            </a:r>
            <a:r>
              <a:rPr lang="en-US" sz="3600" b="0" dirty="0"/>
              <a:t>The </a:t>
            </a:r>
            <a:r>
              <a:rPr lang="en-US" sz="3600" b="0" dirty="0" smtClean="0"/>
              <a:t>JVM is not actually a fully </a:t>
            </a:r>
            <a:br>
              <a:rPr lang="en-US" sz="3600" b="0" dirty="0" smtClean="0"/>
            </a:br>
            <a:r>
              <a:rPr lang="en-US" sz="3600" b="0" dirty="0" smtClean="0"/>
              <a:t>pre-emptive multithreading environment</a:t>
            </a:r>
            <a:r>
              <a:rPr dirty="0" smtClean="0"/>
              <a:t>” </a:t>
            </a:r>
            <a:endParaRPr dirty="0"/>
          </a:p>
        </p:txBody>
      </p:sp>
    </p:spTree>
    <p:extLst>
      <p:ext uri="{BB962C8B-B14F-4D97-AF65-F5344CB8AC3E}">
        <p14:creationId xmlns:p14="http://schemas.microsoft.com/office/powerpoint/2010/main" val="224683015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Safepoints</a:t>
            </a:r>
            <a:r>
              <a:rPr lang="en-US" dirty="0" smtClean="0"/>
              <a:t> &amp; co-operative multitasking</a:t>
            </a:r>
            <a:endParaRPr lang="en-US" dirty="0"/>
          </a:p>
        </p:txBody>
      </p:sp>
      <p:sp>
        <p:nvSpPr>
          <p:cNvPr id="3" name="Content Placeholder 2"/>
          <p:cNvSpPr>
            <a:spLocks noGrp="1"/>
          </p:cNvSpPr>
          <p:nvPr>
            <p:ph idx="1"/>
          </p:nvPr>
        </p:nvSpPr>
        <p:spPr/>
        <p:txBody>
          <a:bodyPr/>
          <a:lstStyle/>
          <a:p>
            <a:r>
              <a:rPr lang="en-US" dirty="0" smtClean="0"/>
              <a:t>OS can remove a thread from a core at any time</a:t>
            </a:r>
          </a:p>
          <a:p>
            <a:pPr lvl="2"/>
            <a:endParaRPr lang="en-US" dirty="0"/>
          </a:p>
          <a:p>
            <a:r>
              <a:rPr lang="en-US" dirty="0" smtClean="0"/>
              <a:t>VM needs points to perform </a:t>
            </a:r>
            <a:r>
              <a:rPr lang="en-US" dirty="0" err="1" smtClean="0"/>
              <a:t>co-ordinated</a:t>
            </a:r>
            <a:r>
              <a:rPr lang="en-US" dirty="0" smtClean="0"/>
              <a:t> action</a:t>
            </a:r>
          </a:p>
          <a:p>
            <a:pPr lvl="2"/>
            <a:r>
              <a:rPr lang="en-US" dirty="0" smtClean="0"/>
              <a:t>GC STW is classic example</a:t>
            </a:r>
          </a:p>
          <a:p>
            <a:pPr lvl="2"/>
            <a:r>
              <a:rPr lang="en-US" dirty="0" smtClean="0"/>
              <a:t>there are others (not usually as important)</a:t>
            </a:r>
          </a:p>
          <a:p>
            <a:pPr lvl="2"/>
            <a:endParaRPr lang="en-US" dirty="0"/>
          </a:p>
          <a:p>
            <a:r>
              <a:rPr lang="en-US" dirty="0" smtClean="0"/>
              <a:t>Thread execution points available for coordination</a:t>
            </a:r>
          </a:p>
          <a:p>
            <a:pPr lvl="2"/>
            <a:r>
              <a:rPr lang="en-US" dirty="0" smtClean="0"/>
              <a:t>called “</a:t>
            </a:r>
            <a:r>
              <a:rPr lang="en-US" dirty="0" err="1" smtClean="0"/>
              <a:t>safepoints</a:t>
            </a:r>
            <a:r>
              <a:rPr lang="en-US" dirty="0" smtClean="0"/>
              <a:t>”</a:t>
            </a:r>
          </a:p>
          <a:p>
            <a:pPr lvl="2"/>
            <a:endParaRPr lang="en-US" dirty="0" smtClean="0"/>
          </a:p>
          <a:p>
            <a:r>
              <a:rPr lang="en-US" dirty="0" smtClean="0"/>
              <a:t>Two rules</a:t>
            </a:r>
          </a:p>
          <a:p>
            <a:pPr lvl="2"/>
            <a:r>
              <a:rPr lang="en-US" dirty="0" smtClean="0"/>
              <a:t>JVM cannot force a thread to </a:t>
            </a:r>
            <a:r>
              <a:rPr lang="en-US" dirty="0" err="1" smtClean="0"/>
              <a:t>safepoint</a:t>
            </a:r>
            <a:endParaRPr lang="en-US" dirty="0" smtClean="0"/>
          </a:p>
          <a:p>
            <a:pPr lvl="2"/>
            <a:r>
              <a:rPr lang="en-US" dirty="0" smtClean="0"/>
              <a:t>JVM </a:t>
            </a:r>
            <a:r>
              <a:rPr lang="en-US" u="sng" dirty="0" smtClean="0"/>
              <a:t>can</a:t>
            </a:r>
            <a:r>
              <a:rPr lang="en-US" dirty="0" smtClean="0"/>
              <a:t> prevent a thread leaving </a:t>
            </a:r>
            <a:r>
              <a:rPr lang="en-US" dirty="0" err="1" smtClean="0"/>
              <a:t>safepoint</a:t>
            </a:r>
            <a:endParaRPr lang="en-US" dirty="0" smtClean="0"/>
          </a:p>
        </p:txBody>
      </p:sp>
    </p:spTree>
    <p:extLst>
      <p:ext uri="{BB962C8B-B14F-4D97-AF65-F5344CB8AC3E}">
        <p14:creationId xmlns:p14="http://schemas.microsoft.com/office/powerpoint/2010/main" val="176553747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t>
            </a:r>
            <a:r>
              <a:rPr lang="en-US" dirty="0" err="1" smtClean="0"/>
              <a:t>safepointing</a:t>
            </a:r>
            <a:endParaRPr lang="en-US" dirty="0"/>
          </a:p>
        </p:txBody>
      </p:sp>
      <p:sp>
        <p:nvSpPr>
          <p:cNvPr id="3" name="Content Placeholder 2"/>
          <p:cNvSpPr>
            <a:spLocks noGrp="1"/>
          </p:cNvSpPr>
          <p:nvPr>
            <p:ph idx="1"/>
          </p:nvPr>
        </p:nvSpPr>
        <p:spPr/>
        <p:txBody>
          <a:bodyPr/>
          <a:lstStyle/>
          <a:p>
            <a:r>
              <a:rPr lang="en-US" dirty="0" smtClean="0"/>
              <a:t>JVM sets a global flag (“time to </a:t>
            </a:r>
            <a:r>
              <a:rPr lang="en-US" dirty="0" err="1" smtClean="0"/>
              <a:t>safepoint</a:t>
            </a:r>
            <a:r>
              <a:rPr lang="en-US" dirty="0" smtClean="0"/>
              <a:t>”)</a:t>
            </a:r>
          </a:p>
          <a:p>
            <a:pPr lvl="2"/>
            <a:endParaRPr lang="en-US" dirty="0"/>
          </a:p>
          <a:p>
            <a:r>
              <a:rPr lang="en-US" dirty="0" smtClean="0"/>
              <a:t>Application threads</a:t>
            </a:r>
          </a:p>
          <a:p>
            <a:pPr lvl="2"/>
            <a:r>
              <a:rPr lang="en-US" dirty="0" smtClean="0"/>
              <a:t>see the flag has been set</a:t>
            </a:r>
          </a:p>
          <a:p>
            <a:pPr lvl="2"/>
            <a:r>
              <a:rPr lang="en-US" dirty="0" smtClean="0"/>
              <a:t>pause and wait to be woken up again</a:t>
            </a:r>
          </a:p>
          <a:p>
            <a:pPr lvl="2"/>
            <a:endParaRPr lang="en-US" dirty="0"/>
          </a:p>
          <a:p>
            <a:r>
              <a:rPr lang="en-US" dirty="0"/>
              <a:t>When a </a:t>
            </a:r>
            <a:r>
              <a:rPr lang="en-US" dirty="0" err="1"/>
              <a:t>safepoint</a:t>
            </a:r>
            <a:r>
              <a:rPr lang="en-US" dirty="0"/>
              <a:t> </a:t>
            </a:r>
            <a:r>
              <a:rPr lang="en-US" dirty="0" smtClean="0"/>
              <a:t>occurs</a:t>
            </a:r>
            <a:endParaRPr lang="en-US" dirty="0"/>
          </a:p>
          <a:p>
            <a:pPr lvl="2"/>
            <a:r>
              <a:rPr lang="en-US" dirty="0"/>
              <a:t>all app threads must stop</a:t>
            </a:r>
          </a:p>
          <a:p>
            <a:pPr lvl="2"/>
            <a:r>
              <a:rPr lang="en-US" dirty="0"/>
              <a:t>threads that stop quickly must wait for slower stoppers</a:t>
            </a:r>
          </a:p>
          <a:p>
            <a:pPr lvl="2"/>
            <a:r>
              <a:rPr lang="en-US" dirty="0"/>
              <a:t>this time may not be fully accounted for</a:t>
            </a:r>
          </a:p>
          <a:p>
            <a:pPr lvl="2"/>
            <a:endParaRPr lang="en-US" dirty="0"/>
          </a:p>
          <a:p>
            <a:r>
              <a:rPr lang="en-US" dirty="0"/>
              <a:t>It is possible for a thread to take a long time to </a:t>
            </a:r>
            <a:r>
              <a:rPr lang="en-US" dirty="0" err="1"/>
              <a:t>safepoint</a:t>
            </a:r>
            <a:endParaRPr lang="en-US" dirty="0"/>
          </a:p>
          <a:p>
            <a:pPr lvl="2"/>
            <a:r>
              <a:rPr lang="en-US" dirty="0"/>
              <a:t>theoretically to never stop (pathological case)</a:t>
            </a:r>
          </a:p>
          <a:p>
            <a:pPr lvl="2"/>
            <a:r>
              <a:rPr lang="en-US" dirty="0"/>
              <a:t>tight arithmetic loops are the usual way to demonstrate </a:t>
            </a:r>
            <a:r>
              <a:rPr lang="en-US" dirty="0" smtClean="0"/>
              <a:t>this</a:t>
            </a:r>
            <a:endParaRPr lang="en-US" dirty="0"/>
          </a:p>
        </p:txBody>
      </p:sp>
    </p:spTree>
    <p:extLst>
      <p:ext uri="{BB962C8B-B14F-4D97-AF65-F5344CB8AC3E}">
        <p14:creationId xmlns:p14="http://schemas.microsoft.com/office/powerpoint/2010/main" val="17154126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Safepoints</a:t>
            </a:r>
            <a:endParaRPr lang="en-US" dirty="0"/>
          </a:p>
        </p:txBody>
      </p:sp>
      <p:sp>
        <p:nvSpPr>
          <p:cNvPr id="3" name="Content Placeholder 2"/>
          <p:cNvSpPr>
            <a:spLocks noGrp="1"/>
          </p:cNvSpPr>
          <p:nvPr>
            <p:ph idx="1"/>
          </p:nvPr>
        </p:nvSpPr>
        <p:spPr/>
        <p:txBody>
          <a:bodyPr/>
          <a:lstStyle/>
          <a:p>
            <a:r>
              <a:rPr lang="en-US" dirty="0"/>
              <a:t>A thread is </a:t>
            </a:r>
            <a:r>
              <a:rPr lang="en-US" dirty="0" smtClean="0"/>
              <a:t>automatically at </a:t>
            </a:r>
            <a:r>
              <a:rPr lang="en-US" dirty="0"/>
              <a:t>a </a:t>
            </a:r>
            <a:r>
              <a:rPr lang="en-US" dirty="0" err="1"/>
              <a:t>safepoint</a:t>
            </a:r>
            <a:r>
              <a:rPr lang="en-US" dirty="0"/>
              <a:t> if </a:t>
            </a:r>
            <a:r>
              <a:rPr lang="en-US" dirty="0" smtClean="0"/>
              <a:t>it</a:t>
            </a:r>
            <a:endParaRPr lang="en-US" dirty="0"/>
          </a:p>
          <a:p>
            <a:pPr lvl="2"/>
            <a:r>
              <a:rPr lang="en-US" dirty="0" smtClean="0"/>
              <a:t>is blocked </a:t>
            </a:r>
            <a:r>
              <a:rPr lang="en-US" dirty="0"/>
              <a:t>on a monitor</a:t>
            </a:r>
          </a:p>
          <a:p>
            <a:pPr lvl="2"/>
            <a:r>
              <a:rPr lang="en-US" dirty="0" smtClean="0"/>
              <a:t>is in </a:t>
            </a:r>
            <a:r>
              <a:rPr lang="en-US" dirty="0"/>
              <a:t>JNI </a:t>
            </a:r>
            <a:r>
              <a:rPr lang="en-US" dirty="0" smtClean="0"/>
              <a:t>code</a:t>
            </a:r>
          </a:p>
          <a:p>
            <a:pPr lvl="2"/>
            <a:endParaRPr lang="en-US" dirty="0" smtClean="0"/>
          </a:p>
          <a:p>
            <a:r>
              <a:rPr lang="en-US" dirty="0" smtClean="0"/>
              <a:t>A thread is NOT necessarily at a </a:t>
            </a:r>
            <a:r>
              <a:rPr lang="en-US" dirty="0" err="1" smtClean="0"/>
              <a:t>safepoint</a:t>
            </a:r>
            <a:r>
              <a:rPr lang="en-US" dirty="0" smtClean="0"/>
              <a:t> if it</a:t>
            </a:r>
          </a:p>
          <a:p>
            <a:pPr lvl="2"/>
            <a:r>
              <a:rPr lang="en-US" dirty="0" smtClean="0"/>
              <a:t>is executing a </a:t>
            </a:r>
            <a:r>
              <a:rPr lang="en-US" dirty="0" err="1" smtClean="0"/>
              <a:t>bytecode</a:t>
            </a:r>
            <a:r>
              <a:rPr lang="en-US" dirty="0" smtClean="0"/>
              <a:t> operation (interpreted mode)</a:t>
            </a:r>
          </a:p>
          <a:p>
            <a:pPr lvl="2"/>
            <a:r>
              <a:rPr lang="en-US" dirty="0" smtClean="0"/>
              <a:t>has been interrupted by the OS</a:t>
            </a:r>
          </a:p>
          <a:p>
            <a:pPr lvl="2"/>
            <a:endParaRPr lang="en-US" dirty="0"/>
          </a:p>
          <a:p>
            <a:r>
              <a:rPr lang="en-US" dirty="0" smtClean="0"/>
              <a:t>Normal app threads use the polling mechanism</a:t>
            </a:r>
          </a:p>
          <a:p>
            <a:pPr lvl="2"/>
            <a:r>
              <a:rPr lang="en-US" dirty="0"/>
              <a:t>c</a:t>
            </a:r>
            <a:r>
              <a:rPr lang="en-US" dirty="0" smtClean="0"/>
              <a:t>heck between any 2 </a:t>
            </a:r>
            <a:r>
              <a:rPr lang="en-US" dirty="0" err="1" smtClean="0"/>
              <a:t>bytecodes</a:t>
            </a:r>
            <a:r>
              <a:rPr lang="en-US" dirty="0" smtClean="0"/>
              <a:t> in the interpreter</a:t>
            </a:r>
          </a:p>
          <a:p>
            <a:pPr lvl="2"/>
            <a:r>
              <a:rPr lang="en-US" dirty="0" smtClean="0"/>
              <a:t>on loop back edges in compiled code</a:t>
            </a:r>
          </a:p>
          <a:p>
            <a:pPr lvl="2"/>
            <a:r>
              <a:rPr lang="en-US" dirty="0" smtClean="0"/>
              <a:t>method exit in compiled code</a:t>
            </a:r>
          </a:p>
          <a:p>
            <a:pPr lvl="2"/>
            <a:endParaRPr lang="en-US" dirty="0" smtClean="0"/>
          </a:p>
          <a:p>
            <a:endParaRPr lang="en-US" dirty="0" smtClean="0"/>
          </a:p>
          <a:p>
            <a:endParaRPr lang="en-US" dirty="0" smtClean="0"/>
          </a:p>
        </p:txBody>
      </p:sp>
    </p:spTree>
    <p:extLst>
      <p:ext uri="{BB962C8B-B14F-4D97-AF65-F5344CB8AC3E}">
        <p14:creationId xmlns:p14="http://schemas.microsoft.com/office/powerpoint/2010/main" val="150825655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endParaRPr lang="en-US" dirty="0"/>
          </a:p>
        </p:txBody>
      </p:sp>
      <p:sp>
        <p:nvSpPr>
          <p:cNvPr id="3" name="Content Placeholder 2"/>
          <p:cNvSpPr>
            <a:spLocks noGrp="1"/>
          </p:cNvSpPr>
          <p:nvPr>
            <p:ph idx="1"/>
          </p:nvPr>
        </p:nvSpPr>
        <p:spPr/>
        <p:txBody>
          <a:bodyPr/>
          <a:lstStyle/>
          <a:p>
            <a:r>
              <a:rPr lang="en-US" dirty="0" smtClean="0"/>
              <a:t>Concurrent Mark &amp; Sweep (CMS)</a:t>
            </a:r>
          </a:p>
          <a:p>
            <a:pPr lvl="2"/>
            <a:r>
              <a:rPr lang="en-US" dirty="0"/>
              <a:t>e</a:t>
            </a:r>
            <a:r>
              <a:rPr lang="en-US" dirty="0" smtClean="0"/>
              <a:t>xtremely low-pause</a:t>
            </a:r>
          </a:p>
          <a:p>
            <a:pPr lvl="2"/>
            <a:r>
              <a:rPr lang="en-US" dirty="0"/>
              <a:t>w</a:t>
            </a:r>
            <a:r>
              <a:rPr lang="en-US" dirty="0" smtClean="0"/>
              <a:t>orks in </a:t>
            </a:r>
            <a:r>
              <a:rPr lang="en-US" dirty="0" err="1" smtClean="0"/>
              <a:t>OldGen</a:t>
            </a:r>
            <a:r>
              <a:rPr lang="en-US" dirty="0" smtClean="0"/>
              <a:t> only</a:t>
            </a:r>
          </a:p>
          <a:p>
            <a:pPr lvl="2"/>
            <a:r>
              <a:rPr lang="en-US" dirty="0"/>
              <a:t>p</a:t>
            </a:r>
            <a:r>
              <a:rPr lang="en-US" dirty="0" smtClean="0"/>
              <a:t>aired with </a:t>
            </a:r>
            <a:r>
              <a:rPr lang="en-US" dirty="0" err="1" smtClean="0"/>
              <a:t>ParNew</a:t>
            </a:r>
            <a:r>
              <a:rPr lang="en-US" dirty="0" smtClean="0"/>
              <a:t> young collector</a:t>
            </a:r>
          </a:p>
          <a:p>
            <a:pPr lvl="2"/>
            <a:r>
              <a:rPr lang="en-US" dirty="0" smtClean="0"/>
              <a:t>Concurrent, Parallel &amp; Exact</a:t>
            </a:r>
          </a:p>
          <a:p>
            <a:pPr lvl="2"/>
            <a:endParaRPr lang="en-US" dirty="0"/>
          </a:p>
          <a:p>
            <a:r>
              <a:rPr lang="en-US" dirty="0" smtClean="0"/>
              <a:t>Phases of Collection</a:t>
            </a:r>
          </a:p>
          <a:p>
            <a:pPr lvl="2"/>
            <a:r>
              <a:rPr lang="en-US" dirty="0" smtClean="0"/>
              <a:t>initial </a:t>
            </a:r>
            <a:r>
              <a:rPr lang="en-US" dirty="0"/>
              <a:t>Mark (STW</a:t>
            </a:r>
            <a:r>
              <a:rPr lang="en-US" dirty="0" smtClean="0"/>
              <a:t>)</a:t>
            </a:r>
          </a:p>
          <a:p>
            <a:pPr lvl="2"/>
            <a:r>
              <a:rPr lang="en-US" dirty="0"/>
              <a:t>c</a:t>
            </a:r>
            <a:r>
              <a:rPr lang="en-US" dirty="0" smtClean="0"/>
              <a:t>oncurrent </a:t>
            </a:r>
            <a:r>
              <a:rPr lang="en-US" dirty="0"/>
              <a:t>Mark</a:t>
            </a:r>
          </a:p>
          <a:p>
            <a:pPr lvl="2"/>
            <a:r>
              <a:rPr lang="en-US" dirty="0"/>
              <a:t>c</a:t>
            </a:r>
            <a:r>
              <a:rPr lang="en-US" dirty="0" smtClean="0"/>
              <a:t>oncurrent </a:t>
            </a:r>
            <a:r>
              <a:rPr lang="en-US" dirty="0" err="1"/>
              <a:t>Preclean</a:t>
            </a:r>
            <a:endParaRPr lang="en-US" dirty="0"/>
          </a:p>
          <a:p>
            <a:pPr lvl="2"/>
            <a:r>
              <a:rPr lang="en-US" dirty="0"/>
              <a:t>r</a:t>
            </a:r>
            <a:r>
              <a:rPr lang="en-US" dirty="0" smtClean="0"/>
              <a:t>emark </a:t>
            </a:r>
            <a:r>
              <a:rPr lang="en-US" dirty="0"/>
              <a:t>(STW)</a:t>
            </a:r>
          </a:p>
          <a:p>
            <a:pPr lvl="2"/>
            <a:r>
              <a:rPr lang="en-US" dirty="0"/>
              <a:t>c</a:t>
            </a:r>
            <a:r>
              <a:rPr lang="en-US" dirty="0" smtClean="0"/>
              <a:t>oncurrent </a:t>
            </a:r>
            <a:r>
              <a:rPr lang="en-US" dirty="0"/>
              <a:t>Sweep</a:t>
            </a:r>
          </a:p>
          <a:p>
            <a:pPr lvl="2"/>
            <a:r>
              <a:rPr lang="en-US" dirty="0"/>
              <a:t>c</a:t>
            </a:r>
            <a:r>
              <a:rPr lang="en-US" dirty="0" smtClean="0"/>
              <a:t>oncurrent </a:t>
            </a:r>
            <a:r>
              <a:rPr lang="en-US" dirty="0"/>
              <a:t>Reset</a:t>
            </a:r>
          </a:p>
        </p:txBody>
      </p:sp>
    </p:spTree>
    <p:extLst>
      <p:ext uri="{BB962C8B-B14F-4D97-AF65-F5344CB8AC3E}">
        <p14:creationId xmlns:p14="http://schemas.microsoft.com/office/powerpoint/2010/main" val="42566864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Effects of CMS</a:t>
            </a:r>
            <a:endParaRPr lang="en-US" dirty="0"/>
          </a:p>
        </p:txBody>
      </p:sp>
      <p:sp>
        <p:nvSpPr>
          <p:cNvPr id="3" name="Content Placeholder 2"/>
          <p:cNvSpPr>
            <a:spLocks noGrp="1"/>
          </p:cNvSpPr>
          <p:nvPr>
            <p:ph idx="1"/>
          </p:nvPr>
        </p:nvSpPr>
        <p:spPr/>
        <p:txBody>
          <a:bodyPr/>
          <a:lstStyle/>
          <a:p>
            <a:r>
              <a:rPr lang="en-US" dirty="0" smtClean="0"/>
              <a:t>Application </a:t>
            </a:r>
            <a:r>
              <a:rPr lang="en-US" dirty="0"/>
              <a:t>threads don't stop for as </a:t>
            </a:r>
            <a:r>
              <a:rPr lang="en-US" dirty="0" smtClean="0"/>
              <a:t>long</a:t>
            </a:r>
          </a:p>
          <a:p>
            <a:pPr lvl="2"/>
            <a:r>
              <a:rPr lang="en-US" dirty="0" smtClean="0"/>
              <a:t>but they do stop twice for each GC cycle</a:t>
            </a:r>
          </a:p>
          <a:p>
            <a:pPr lvl="2"/>
            <a:endParaRPr lang="en-US" dirty="0" smtClean="0"/>
          </a:p>
          <a:p>
            <a:r>
              <a:rPr lang="en-US" dirty="0" smtClean="0"/>
              <a:t>Full </a:t>
            </a:r>
            <a:r>
              <a:rPr lang="en-US" dirty="0"/>
              <a:t>GC </a:t>
            </a:r>
            <a:r>
              <a:rPr lang="en-US" dirty="0" smtClean="0"/>
              <a:t>cycles take longer </a:t>
            </a:r>
            <a:r>
              <a:rPr lang="en-US" dirty="0"/>
              <a:t>(in </a:t>
            </a:r>
            <a:r>
              <a:rPr lang="en-US" dirty="0" err="1"/>
              <a:t>wallclock</a:t>
            </a:r>
            <a:r>
              <a:rPr lang="en-US" dirty="0"/>
              <a:t> time</a:t>
            </a:r>
            <a:r>
              <a:rPr lang="en-US" dirty="0" smtClean="0"/>
              <a:t>)</a:t>
            </a:r>
          </a:p>
          <a:p>
            <a:pPr lvl="2"/>
            <a:endParaRPr lang="en-US" dirty="0" smtClean="0"/>
          </a:p>
          <a:p>
            <a:r>
              <a:rPr lang="en-US" dirty="0" smtClean="0"/>
              <a:t>Application </a:t>
            </a:r>
            <a:r>
              <a:rPr lang="en-US" dirty="0"/>
              <a:t>throughput </a:t>
            </a:r>
            <a:r>
              <a:rPr lang="en-US" dirty="0" smtClean="0"/>
              <a:t>reduced while CMS cycle running</a:t>
            </a:r>
          </a:p>
          <a:p>
            <a:pPr lvl="2"/>
            <a:endParaRPr lang="en-US" dirty="0" smtClean="0"/>
          </a:p>
          <a:p>
            <a:r>
              <a:rPr lang="en-US" dirty="0" smtClean="0"/>
              <a:t>GC </a:t>
            </a:r>
            <a:r>
              <a:rPr lang="en-US" dirty="0"/>
              <a:t>uses </a:t>
            </a:r>
            <a:r>
              <a:rPr lang="en-US" dirty="0" smtClean="0"/>
              <a:t>more </a:t>
            </a:r>
            <a:r>
              <a:rPr lang="en-US" dirty="0"/>
              <a:t>memory for keeping track of </a:t>
            </a:r>
            <a:r>
              <a:rPr lang="en-US" dirty="0" smtClean="0"/>
              <a:t>objects</a:t>
            </a:r>
          </a:p>
          <a:p>
            <a:pPr lvl="2"/>
            <a:endParaRPr lang="en-US" dirty="0" smtClean="0"/>
          </a:p>
          <a:p>
            <a:r>
              <a:rPr lang="en-US" dirty="0" smtClean="0"/>
              <a:t>Considerably </a:t>
            </a:r>
            <a:r>
              <a:rPr lang="en-US" dirty="0"/>
              <a:t>more CPU time </a:t>
            </a:r>
            <a:r>
              <a:rPr lang="en-US" dirty="0" smtClean="0"/>
              <a:t>needed to </a:t>
            </a:r>
            <a:r>
              <a:rPr lang="en-US" dirty="0"/>
              <a:t>perform </a:t>
            </a:r>
            <a:r>
              <a:rPr lang="en-US" dirty="0" smtClean="0"/>
              <a:t>GC</a:t>
            </a:r>
          </a:p>
          <a:p>
            <a:pPr lvl="2"/>
            <a:endParaRPr lang="en-US" dirty="0" smtClean="0"/>
          </a:p>
          <a:p>
            <a:r>
              <a:rPr lang="en-US" dirty="0" smtClean="0"/>
              <a:t>CMS </a:t>
            </a:r>
            <a:r>
              <a:rPr lang="en-US" dirty="0"/>
              <a:t>does not compact the </a:t>
            </a:r>
            <a:r>
              <a:rPr lang="en-US" dirty="0" smtClean="0"/>
              <a:t>heap</a:t>
            </a:r>
            <a:endParaRPr lang="en-US" dirty="0"/>
          </a:p>
          <a:p>
            <a:pPr lvl="2"/>
            <a:r>
              <a:rPr lang="en-US" dirty="0" smtClean="0"/>
              <a:t>Tenured </a:t>
            </a:r>
            <a:r>
              <a:rPr lang="en-US" dirty="0"/>
              <a:t>can become </a:t>
            </a:r>
            <a:r>
              <a:rPr lang="en-US" dirty="0" smtClean="0"/>
              <a:t>fragmented</a:t>
            </a:r>
          </a:p>
          <a:p>
            <a:pPr lvl="2"/>
            <a:r>
              <a:rPr lang="en-US" dirty="0" smtClean="0"/>
              <a:t>if CMS can’t promote due to fragmentation, fall back to Parallel</a:t>
            </a:r>
            <a:endParaRPr lang="en-US" dirty="0"/>
          </a:p>
          <a:p>
            <a:endParaRPr lang="en-US" dirty="0"/>
          </a:p>
        </p:txBody>
      </p:sp>
    </p:spTree>
    <p:extLst>
      <p:ext uri="{BB962C8B-B14F-4D97-AF65-F5344CB8AC3E}">
        <p14:creationId xmlns:p14="http://schemas.microsoft.com/office/powerpoint/2010/main" val="109202014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&amp; CMS</a:t>
            </a:r>
            <a:endParaRPr lang="en-US" dirty="0"/>
          </a:p>
        </p:txBody>
      </p:sp>
      <p:sp>
        <p:nvSpPr>
          <p:cNvPr id="3" name="Content Placeholder 2"/>
          <p:cNvSpPr>
            <a:spLocks noGrp="1"/>
          </p:cNvSpPr>
          <p:nvPr>
            <p:ph idx="1"/>
          </p:nvPr>
        </p:nvSpPr>
        <p:spPr/>
        <p:txBody>
          <a:bodyPr/>
          <a:lstStyle/>
          <a:p>
            <a:r>
              <a:rPr lang="en-US" dirty="0" smtClean="0"/>
              <a:t>App threads are running during CMS collection</a:t>
            </a:r>
          </a:p>
          <a:p>
            <a:pPr lvl="2"/>
            <a:r>
              <a:rPr lang="en-US" dirty="0" smtClean="0"/>
              <a:t>more objects are being allocated</a:t>
            </a:r>
          </a:p>
          <a:p>
            <a:pPr lvl="2"/>
            <a:endParaRPr lang="en-US" dirty="0"/>
          </a:p>
          <a:p>
            <a:r>
              <a:rPr lang="en-US" dirty="0" smtClean="0"/>
              <a:t>What happens if Eden fills during a CMS collection?</a:t>
            </a:r>
          </a:p>
          <a:p>
            <a:pPr lvl="2"/>
            <a:r>
              <a:rPr lang="en-US" dirty="0" smtClean="0"/>
              <a:t>JVM must do a Young GC</a:t>
            </a:r>
          </a:p>
          <a:p>
            <a:pPr lvl="2"/>
            <a:r>
              <a:rPr lang="en-US" dirty="0" smtClean="0"/>
              <a:t>some objects may get promoted to Tenured</a:t>
            </a:r>
          </a:p>
          <a:p>
            <a:pPr lvl="2"/>
            <a:endParaRPr lang="en-US" dirty="0"/>
          </a:p>
          <a:p>
            <a:r>
              <a:rPr lang="en-US" dirty="0" smtClean="0"/>
              <a:t>What happens if Tenured fills due to promotion?</a:t>
            </a:r>
          </a:p>
          <a:p>
            <a:pPr lvl="2"/>
            <a:r>
              <a:rPr lang="en-US" dirty="0" smtClean="0"/>
              <a:t>JVM can’t continue</a:t>
            </a:r>
          </a:p>
          <a:p>
            <a:pPr lvl="2"/>
            <a:r>
              <a:rPr lang="en-US" dirty="0" smtClean="0"/>
              <a:t>fall back to </a:t>
            </a:r>
            <a:r>
              <a:rPr lang="en-US" dirty="0" err="1" smtClean="0"/>
              <a:t>ParallelOld</a:t>
            </a:r>
            <a:r>
              <a:rPr lang="en-US" dirty="0" smtClean="0"/>
              <a:t> (STW)</a:t>
            </a:r>
          </a:p>
          <a:p>
            <a:pPr lvl="2"/>
            <a:r>
              <a:rPr lang="en-US" dirty="0" smtClean="0"/>
              <a:t>another form of “Concurrent Mode Failure”</a:t>
            </a:r>
          </a:p>
          <a:p>
            <a:pPr lvl="2"/>
            <a:endParaRPr lang="en-US" dirty="0"/>
          </a:p>
          <a:p>
            <a:r>
              <a:rPr lang="en-US" dirty="0" smtClean="0"/>
              <a:t>CMS has to start collecting before Tenured is full</a:t>
            </a:r>
          </a:p>
          <a:p>
            <a:pPr lvl="2"/>
            <a:r>
              <a:rPr lang="en-US" dirty="0" smtClean="0"/>
              <a:t>controlled </a:t>
            </a:r>
            <a:r>
              <a:rPr lang="en-US" smtClean="0"/>
              <a:t>by ergonomics</a:t>
            </a:r>
            <a:endParaRPr lang="en-US" dirty="0"/>
          </a:p>
        </p:txBody>
      </p:sp>
    </p:spTree>
    <p:extLst>
      <p:ext uri="{BB962C8B-B14F-4D97-AF65-F5344CB8AC3E}">
        <p14:creationId xmlns:p14="http://schemas.microsoft.com/office/powerpoint/2010/main" val="409650499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en-US" dirty="0"/>
          </a:p>
        </p:txBody>
      </p:sp>
      <p:sp>
        <p:nvSpPr>
          <p:cNvPr id="3" name="Content Placeholder 2"/>
          <p:cNvSpPr>
            <a:spLocks noGrp="1"/>
          </p:cNvSpPr>
          <p:nvPr>
            <p:ph idx="1"/>
          </p:nvPr>
        </p:nvSpPr>
        <p:spPr/>
        <p:txBody>
          <a:bodyPr/>
          <a:lstStyle/>
          <a:p>
            <a:r>
              <a:rPr lang="en-US" dirty="0" smtClean="0"/>
              <a:t>“Garbage First” collector</a:t>
            </a:r>
          </a:p>
          <a:p>
            <a:pPr lvl="2"/>
            <a:r>
              <a:rPr lang="en-US" dirty="0" smtClean="0"/>
              <a:t>highly experimental in 6</a:t>
            </a:r>
          </a:p>
          <a:p>
            <a:pPr lvl="2"/>
            <a:r>
              <a:rPr lang="en-US" dirty="0" smtClean="0"/>
              <a:t>experimental in 7</a:t>
            </a:r>
          </a:p>
          <a:p>
            <a:pPr lvl="2"/>
            <a:r>
              <a:rPr lang="en-US" dirty="0" smtClean="0"/>
              <a:t>supported in 8</a:t>
            </a:r>
          </a:p>
          <a:p>
            <a:pPr lvl="2"/>
            <a:r>
              <a:rPr lang="en-US" dirty="0" smtClean="0"/>
              <a:t>production-quality in 8u40</a:t>
            </a:r>
          </a:p>
          <a:p>
            <a:pPr lvl="2"/>
            <a:r>
              <a:rPr lang="en-US" dirty="0"/>
              <a:t>d</a:t>
            </a:r>
            <a:r>
              <a:rPr lang="en-US" dirty="0" smtClean="0"/>
              <a:t>efault in 9</a:t>
            </a:r>
          </a:p>
          <a:p>
            <a:pPr lvl="2"/>
            <a:endParaRPr lang="en-US" dirty="0"/>
          </a:p>
          <a:p>
            <a:r>
              <a:rPr lang="en-US" dirty="0" smtClean="0"/>
              <a:t>Originally intended to be low-pause</a:t>
            </a:r>
          </a:p>
          <a:p>
            <a:pPr lvl="2"/>
            <a:r>
              <a:rPr lang="en-US" dirty="0" smtClean="0"/>
              <a:t>replacement for CMS</a:t>
            </a:r>
          </a:p>
          <a:p>
            <a:pPr lvl="2"/>
            <a:endParaRPr lang="en-US" dirty="0"/>
          </a:p>
          <a:p>
            <a:r>
              <a:rPr lang="en-US" dirty="0" smtClean="0"/>
              <a:t>Ended up as a general-purpose collector</a:t>
            </a:r>
          </a:p>
          <a:p>
            <a:pPr lvl="2"/>
            <a:r>
              <a:rPr lang="en-US" dirty="0" smtClean="0"/>
              <a:t>replacement for Parallel collectors</a:t>
            </a:r>
          </a:p>
        </p:txBody>
      </p:sp>
    </p:spTree>
    <p:extLst>
      <p:ext uri="{BB962C8B-B14F-4D97-AF65-F5344CB8AC3E}">
        <p14:creationId xmlns:p14="http://schemas.microsoft.com/office/powerpoint/2010/main" val="184287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 Design Aims</a:t>
            </a:r>
            <a:endParaRPr lang="en-US" dirty="0"/>
          </a:p>
        </p:txBody>
      </p:sp>
      <p:sp>
        <p:nvSpPr>
          <p:cNvPr id="3" name="Content Placeholder 2"/>
          <p:cNvSpPr>
            <a:spLocks noGrp="1"/>
          </p:cNvSpPr>
          <p:nvPr>
            <p:ph idx="1"/>
          </p:nvPr>
        </p:nvSpPr>
        <p:spPr/>
        <p:txBody>
          <a:bodyPr/>
          <a:lstStyle/>
          <a:p>
            <a:r>
              <a:rPr lang="is-IS" dirty="0"/>
              <a:t>Design aims of G1</a:t>
            </a:r>
          </a:p>
          <a:p>
            <a:pPr lvl="2"/>
            <a:r>
              <a:rPr lang="en-US" dirty="0"/>
              <a:t>scalable to larger heaps</a:t>
            </a:r>
          </a:p>
          <a:p>
            <a:pPr lvl="2"/>
            <a:r>
              <a:rPr lang="en-US" dirty="0"/>
              <a:t>better control of pause times</a:t>
            </a:r>
          </a:p>
          <a:p>
            <a:pPr lvl="2"/>
            <a:r>
              <a:rPr lang="en-US" dirty="0"/>
              <a:t>no “free list” management</a:t>
            </a:r>
          </a:p>
          <a:p>
            <a:pPr lvl="2"/>
            <a:r>
              <a:rPr lang="en-US" dirty="0"/>
              <a:t>easy to </a:t>
            </a:r>
            <a:r>
              <a:rPr lang="en-US" dirty="0" smtClean="0"/>
              <a:t>tune (</a:t>
            </a:r>
            <a:r>
              <a:rPr lang="en-US" b="1" dirty="0" smtClean="0">
                <a:latin typeface="Courier New"/>
                <a:cs typeface="Courier New"/>
              </a:rPr>
              <a:t>-</a:t>
            </a:r>
            <a:r>
              <a:rPr lang="en-US" b="1" dirty="0" err="1">
                <a:latin typeface="Courier New"/>
                <a:cs typeface="Courier New"/>
              </a:rPr>
              <a:t>XX:MaxGCPauseMillis</a:t>
            </a:r>
            <a:r>
              <a:rPr lang="en-US" dirty="0" smtClean="0"/>
              <a:t>)</a:t>
            </a:r>
            <a:endParaRPr lang="en-US" dirty="0"/>
          </a:p>
          <a:p>
            <a:pPr lvl="2"/>
            <a:r>
              <a:rPr lang="en-US" dirty="0" smtClean="0"/>
              <a:t>Predictable</a:t>
            </a:r>
          </a:p>
          <a:p>
            <a:pPr lvl="2"/>
            <a:endParaRPr lang="is-IS" dirty="0"/>
          </a:p>
          <a:p>
            <a:r>
              <a:rPr lang="en-US" dirty="0" smtClean="0"/>
              <a:t>As a collector, G1 is</a:t>
            </a:r>
            <a:r>
              <a:rPr lang="is-IS" dirty="0" smtClean="0"/>
              <a:t>…</a:t>
            </a:r>
          </a:p>
          <a:p>
            <a:pPr lvl="2"/>
            <a:r>
              <a:rPr lang="is-IS" dirty="0" smtClean="0"/>
              <a:t>Parallel</a:t>
            </a:r>
          </a:p>
          <a:p>
            <a:pPr lvl="2"/>
            <a:r>
              <a:rPr lang="is-IS" dirty="0" smtClean="0"/>
              <a:t>Concurrent (at least for marking)</a:t>
            </a:r>
          </a:p>
          <a:p>
            <a:pPr lvl="2"/>
            <a:r>
              <a:rPr lang="is-IS" dirty="0" smtClean="0"/>
              <a:t>Exact</a:t>
            </a:r>
          </a:p>
          <a:p>
            <a:pPr lvl="2"/>
            <a:r>
              <a:rPr lang="is-IS" dirty="0" smtClean="0"/>
              <a:t>Evacuating</a:t>
            </a:r>
          </a:p>
          <a:p>
            <a:pPr lvl="2"/>
            <a:r>
              <a:rPr lang="is-IS" dirty="0" smtClean="0"/>
              <a:t>“Statistically” Compacting</a:t>
            </a:r>
          </a:p>
          <a:p>
            <a:pPr lvl="2"/>
            <a:endParaRPr lang="is-IS" dirty="0"/>
          </a:p>
          <a:p>
            <a:pPr lvl="2"/>
            <a:endParaRPr lang="is-IS" dirty="0"/>
          </a:p>
        </p:txBody>
      </p:sp>
    </p:spTree>
    <p:extLst>
      <p:ext uri="{BB962C8B-B14F-4D97-AF65-F5344CB8AC3E}">
        <p14:creationId xmlns:p14="http://schemas.microsoft.com/office/powerpoint/2010/main" val="215446359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 Regional Collection</a:t>
            </a:r>
            <a:endParaRPr lang="en-US" dirty="0"/>
          </a:p>
        </p:txBody>
      </p:sp>
      <p:sp>
        <p:nvSpPr>
          <p:cNvPr id="3" name="Content Placeholder 2"/>
          <p:cNvSpPr>
            <a:spLocks noGrp="1"/>
          </p:cNvSpPr>
          <p:nvPr>
            <p:ph idx="1"/>
          </p:nvPr>
        </p:nvSpPr>
        <p:spPr/>
        <p:txBody>
          <a:bodyPr/>
          <a:lstStyle/>
          <a:p>
            <a:r>
              <a:rPr lang="is-IS" dirty="0"/>
              <a:t>G1 uses regions </a:t>
            </a:r>
            <a:r>
              <a:rPr lang="is-IS" dirty="0" smtClean="0"/>
              <a:t>for collection</a:t>
            </a:r>
          </a:p>
          <a:p>
            <a:pPr lvl="2"/>
            <a:r>
              <a:rPr lang="is-IS" dirty="0" smtClean="0"/>
              <a:t>not hemispherical heap (like Parallel &amp; CMS)</a:t>
            </a:r>
          </a:p>
          <a:p>
            <a:pPr lvl="2"/>
            <a:endParaRPr lang="is-IS" dirty="0"/>
          </a:p>
          <a:p>
            <a:r>
              <a:rPr lang="is-IS" dirty="0" smtClean="0"/>
              <a:t>Regions</a:t>
            </a:r>
          </a:p>
          <a:p>
            <a:pPr lvl="2"/>
            <a:r>
              <a:rPr lang="is-IS" dirty="0" smtClean="0"/>
              <a:t>are 1M in size (by default, on small heaps)</a:t>
            </a:r>
          </a:p>
          <a:p>
            <a:pPr lvl="2"/>
            <a:r>
              <a:rPr lang="is-IS" dirty="0" smtClean="0"/>
              <a:t>still belong to generations</a:t>
            </a:r>
          </a:p>
          <a:p>
            <a:pPr lvl="2"/>
            <a:r>
              <a:rPr lang="is-IS" dirty="0" smtClean="0"/>
              <a:t>generations are not contiguous</a:t>
            </a:r>
          </a:p>
          <a:p>
            <a:pPr lvl="2"/>
            <a:r>
              <a:rPr lang="is-IS" dirty="0"/>
              <a:t>heap is still contiguous</a:t>
            </a:r>
          </a:p>
          <a:p>
            <a:pPr lvl="2"/>
            <a:endParaRPr lang="en-US" dirty="0" smtClean="0"/>
          </a:p>
          <a:p>
            <a:r>
              <a:rPr lang="en-US" dirty="0" smtClean="0"/>
              <a:t>Region Sizing</a:t>
            </a:r>
          </a:p>
          <a:p>
            <a:pPr lvl="2"/>
            <a:r>
              <a:rPr lang="en-US" dirty="0" smtClean="0"/>
              <a:t>can be 1, 2, 4, 8, 16, 32, 64M</a:t>
            </a:r>
          </a:p>
          <a:p>
            <a:pPr lvl="2"/>
            <a:r>
              <a:rPr lang="en-US" dirty="0" smtClean="0"/>
              <a:t>region size = (heap size / 2048) rounded down to permitted size</a:t>
            </a:r>
          </a:p>
          <a:p>
            <a:pPr lvl="2"/>
            <a:r>
              <a:rPr lang="en-US" dirty="0" err="1" smtClean="0"/>
              <a:t>num</a:t>
            </a:r>
            <a:r>
              <a:rPr lang="en-US" dirty="0" smtClean="0"/>
              <a:t> of regions = (</a:t>
            </a:r>
            <a:r>
              <a:rPr lang="en-US" dirty="0"/>
              <a:t>h</a:t>
            </a:r>
            <a:r>
              <a:rPr lang="en-US" dirty="0" smtClean="0"/>
              <a:t>eap size / region size)</a:t>
            </a:r>
            <a:endParaRPr lang="en-US" dirty="0"/>
          </a:p>
          <a:p>
            <a:endParaRPr lang="en-US" dirty="0"/>
          </a:p>
          <a:p>
            <a:endParaRPr lang="en-US" dirty="0"/>
          </a:p>
        </p:txBody>
      </p:sp>
    </p:spTree>
    <p:extLst>
      <p:ext uri="{BB962C8B-B14F-4D97-AF65-F5344CB8AC3E}">
        <p14:creationId xmlns:p14="http://schemas.microsoft.com/office/powerpoint/2010/main" val="3734050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Access</a:t>
            </a:r>
            <a:endParaRPr lang="en-US" dirty="0"/>
          </a:p>
        </p:txBody>
      </p:sp>
      <p:sp>
        <p:nvSpPr>
          <p:cNvPr id="4" name="Shape 223"/>
          <p:cNvSpPr>
            <a:spLocks noGrp="1"/>
          </p:cNvSpPr>
          <p:nvPr>
            <p:ph idx="1"/>
          </p:nvPr>
        </p:nvSpPr>
        <p:spPr>
          <a:prstGeom prst="rect">
            <a:avLst/>
          </a:prstGeom>
        </p:spPr>
        <p:txBody>
          <a:bodyPr/>
          <a:lstStyle/>
          <a:p>
            <a:r>
              <a:rPr dirty="0"/>
              <a:t>Bytecode cannot call an arbitrary memory </a:t>
            </a:r>
            <a:r>
              <a:rPr dirty="0" smtClean="0"/>
              <a:t>location</a:t>
            </a:r>
            <a:endParaRPr lang="en-AU" dirty="0" smtClean="0"/>
          </a:p>
          <a:p>
            <a:endParaRPr dirty="0"/>
          </a:p>
          <a:p>
            <a:r>
              <a:rPr dirty="0"/>
              <a:t>Only local </a:t>
            </a:r>
            <a:r>
              <a:rPr b="1" dirty="0">
                <a:latin typeface="Courier New"/>
                <a:ea typeface="Courier New"/>
                <a:cs typeface="Courier New"/>
                <a:sym typeface="Courier New"/>
              </a:rPr>
              <a:t>goto</a:t>
            </a:r>
            <a:r>
              <a:rPr dirty="0"/>
              <a:t> &amp; </a:t>
            </a:r>
            <a:r>
              <a:rPr b="1" dirty="0">
                <a:latin typeface="Courier New"/>
                <a:ea typeface="Courier New"/>
                <a:cs typeface="Courier New"/>
                <a:sym typeface="Courier New"/>
              </a:rPr>
              <a:t>invoke</a:t>
            </a:r>
            <a:r>
              <a:rPr dirty="0"/>
              <a:t> opcodes</a:t>
            </a:r>
          </a:p>
          <a:p>
            <a:pPr lvl="2"/>
            <a:r>
              <a:rPr lang="en-AU" dirty="0"/>
              <a:t>j</a:t>
            </a:r>
            <a:r>
              <a:rPr lang="en-AU" dirty="0" smtClean="0"/>
              <a:t>umps are purely local within a method</a:t>
            </a:r>
          </a:p>
          <a:p>
            <a:pPr lvl="2"/>
            <a:r>
              <a:rPr lang="en-GB" dirty="0"/>
              <a:t>k</a:t>
            </a:r>
            <a:r>
              <a:rPr dirty="0" smtClean="0"/>
              <a:t>nows </a:t>
            </a:r>
            <a:r>
              <a:rPr dirty="0"/>
              <a:t>the difference between code &amp; data</a:t>
            </a:r>
          </a:p>
          <a:p>
            <a:pPr lvl="2"/>
            <a:r>
              <a:rPr lang="en-GB" dirty="0"/>
              <a:t>p</a:t>
            </a:r>
            <a:r>
              <a:rPr dirty="0" smtClean="0"/>
              <a:t>revents </a:t>
            </a:r>
            <a:r>
              <a:rPr dirty="0"/>
              <a:t>a whole class of stack overflow &amp; other attacks</a:t>
            </a:r>
          </a:p>
          <a:p>
            <a:endParaRPr lang="en-AU" dirty="0" smtClean="0"/>
          </a:p>
          <a:p>
            <a:r>
              <a:rPr dirty="0" smtClean="0"/>
              <a:t>Things </a:t>
            </a:r>
            <a:r>
              <a:rPr dirty="0"/>
              <a:t>are </a:t>
            </a:r>
            <a:r>
              <a:rPr dirty="0" smtClean="0"/>
              <a:t>different </a:t>
            </a:r>
            <a:r>
              <a:rPr dirty="0"/>
              <a:t>after JIT compilation</a:t>
            </a:r>
          </a:p>
          <a:p>
            <a:pPr lvl="2"/>
            <a:r>
              <a:rPr lang="en-GB" dirty="0"/>
              <a:t>d</a:t>
            </a:r>
            <a:r>
              <a:rPr dirty="0" smtClean="0"/>
              <a:t>irect </a:t>
            </a:r>
            <a:r>
              <a:rPr b="1" dirty="0" smtClean="0">
                <a:latin typeface="Courier New"/>
                <a:cs typeface="Courier New"/>
              </a:rPr>
              <a:t>jmp</a:t>
            </a:r>
            <a:r>
              <a:rPr dirty="0" smtClean="0"/>
              <a:t> and </a:t>
            </a:r>
            <a:r>
              <a:rPr b="1" dirty="0">
                <a:latin typeface="Courier New"/>
                <a:cs typeface="Courier New"/>
              </a:rPr>
              <a:t>call</a:t>
            </a:r>
            <a:r>
              <a:rPr dirty="0"/>
              <a:t> </a:t>
            </a:r>
            <a:r>
              <a:rPr lang="en-AU" dirty="0" smtClean="0"/>
              <a:t>machine code instruction </a:t>
            </a:r>
            <a:r>
              <a:rPr dirty="0" smtClean="0"/>
              <a:t>appear</a:t>
            </a:r>
            <a:endParaRPr dirty="0"/>
          </a:p>
        </p:txBody>
      </p:sp>
    </p:spTree>
    <p:extLst>
      <p:ext uri="{BB962C8B-B14F-4D97-AF65-F5344CB8AC3E}">
        <p14:creationId xmlns:p14="http://schemas.microsoft.com/office/powerpoint/2010/main" val="84471427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G1 Heap</a:t>
            </a:r>
            <a:endParaRPr lang="en-US" dirty="0"/>
          </a:p>
        </p:txBody>
      </p:sp>
      <p:grpSp>
        <p:nvGrpSpPr>
          <p:cNvPr id="3" name="Group 2"/>
          <p:cNvGrpSpPr/>
          <p:nvPr/>
        </p:nvGrpSpPr>
        <p:grpSpPr>
          <a:xfrm>
            <a:off x="762000" y="1752600"/>
            <a:ext cx="3810000" cy="3733800"/>
            <a:chOff x="990600" y="1752600"/>
            <a:chExt cx="2743200" cy="2743200"/>
          </a:xfrm>
        </p:grpSpPr>
        <p:sp>
          <p:nvSpPr>
            <p:cNvPr id="4" name="Rectangle 3"/>
            <p:cNvSpPr/>
            <p:nvPr/>
          </p:nvSpPr>
          <p:spPr bwMode="auto">
            <a:xfrm>
              <a:off x="9906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5" name="Rectangle 4"/>
            <p:cNvSpPr/>
            <p:nvPr/>
          </p:nvSpPr>
          <p:spPr bwMode="auto">
            <a:xfrm>
              <a:off x="1447800" y="17526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6" name="Rectangle 5"/>
            <p:cNvSpPr/>
            <p:nvPr/>
          </p:nvSpPr>
          <p:spPr bwMode="auto">
            <a:xfrm>
              <a:off x="19050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7" name="Rectangle 6"/>
            <p:cNvSpPr/>
            <p:nvPr/>
          </p:nvSpPr>
          <p:spPr bwMode="auto">
            <a:xfrm>
              <a:off x="2362200" y="17526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8" name="Rectangle 7"/>
            <p:cNvSpPr/>
            <p:nvPr/>
          </p:nvSpPr>
          <p:spPr bwMode="auto">
            <a:xfrm>
              <a:off x="32766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9" name="Rectangle 8"/>
            <p:cNvSpPr/>
            <p:nvPr/>
          </p:nvSpPr>
          <p:spPr bwMode="auto">
            <a:xfrm>
              <a:off x="28194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0" name="Rectangle 9"/>
            <p:cNvSpPr/>
            <p:nvPr/>
          </p:nvSpPr>
          <p:spPr bwMode="auto">
            <a:xfrm>
              <a:off x="990600" y="22098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1" name="Rectangle 10"/>
            <p:cNvSpPr/>
            <p:nvPr/>
          </p:nvSpPr>
          <p:spPr bwMode="auto">
            <a:xfrm>
              <a:off x="14478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2" name="Rectangle 11"/>
            <p:cNvSpPr/>
            <p:nvPr/>
          </p:nvSpPr>
          <p:spPr bwMode="auto">
            <a:xfrm>
              <a:off x="19050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3" name="Rectangle 12"/>
            <p:cNvSpPr/>
            <p:nvPr/>
          </p:nvSpPr>
          <p:spPr bwMode="auto">
            <a:xfrm>
              <a:off x="2362200" y="22098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4" name="Rectangle 13"/>
            <p:cNvSpPr/>
            <p:nvPr/>
          </p:nvSpPr>
          <p:spPr bwMode="auto">
            <a:xfrm>
              <a:off x="32766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5" name="Rectangle 14"/>
            <p:cNvSpPr/>
            <p:nvPr/>
          </p:nvSpPr>
          <p:spPr bwMode="auto">
            <a:xfrm>
              <a:off x="28194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6" name="Rectangle 15"/>
            <p:cNvSpPr/>
            <p:nvPr/>
          </p:nvSpPr>
          <p:spPr bwMode="auto">
            <a:xfrm>
              <a:off x="990600" y="26670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7" name="Rectangle 16"/>
            <p:cNvSpPr/>
            <p:nvPr/>
          </p:nvSpPr>
          <p:spPr bwMode="auto">
            <a:xfrm>
              <a:off x="1447800" y="26670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8" name="Rectangle 17"/>
            <p:cNvSpPr/>
            <p:nvPr/>
          </p:nvSpPr>
          <p:spPr bwMode="auto">
            <a:xfrm>
              <a:off x="1905000" y="26670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9" name="Rectangle 18"/>
            <p:cNvSpPr/>
            <p:nvPr/>
          </p:nvSpPr>
          <p:spPr bwMode="auto">
            <a:xfrm>
              <a:off x="23622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0" name="Rectangle 19"/>
            <p:cNvSpPr/>
            <p:nvPr/>
          </p:nvSpPr>
          <p:spPr bwMode="auto">
            <a:xfrm>
              <a:off x="32766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1" name="Rectangle 20"/>
            <p:cNvSpPr/>
            <p:nvPr/>
          </p:nvSpPr>
          <p:spPr bwMode="auto">
            <a:xfrm>
              <a:off x="28194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2" name="Rectangle 21"/>
            <p:cNvSpPr/>
            <p:nvPr/>
          </p:nvSpPr>
          <p:spPr bwMode="auto">
            <a:xfrm>
              <a:off x="990600" y="31242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3" name="Rectangle 22"/>
            <p:cNvSpPr/>
            <p:nvPr/>
          </p:nvSpPr>
          <p:spPr bwMode="auto">
            <a:xfrm>
              <a:off x="1447800" y="31242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4" name="Rectangle 23"/>
            <p:cNvSpPr/>
            <p:nvPr/>
          </p:nvSpPr>
          <p:spPr bwMode="auto">
            <a:xfrm>
              <a:off x="19050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5" name="Rectangle 24"/>
            <p:cNvSpPr/>
            <p:nvPr/>
          </p:nvSpPr>
          <p:spPr bwMode="auto">
            <a:xfrm>
              <a:off x="23622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6" name="Rectangle 25"/>
            <p:cNvSpPr/>
            <p:nvPr/>
          </p:nvSpPr>
          <p:spPr bwMode="auto">
            <a:xfrm>
              <a:off x="3276600" y="31242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7" name="Rectangle 26"/>
            <p:cNvSpPr/>
            <p:nvPr/>
          </p:nvSpPr>
          <p:spPr bwMode="auto">
            <a:xfrm>
              <a:off x="28194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8" name="Rectangle 27"/>
            <p:cNvSpPr/>
            <p:nvPr/>
          </p:nvSpPr>
          <p:spPr bwMode="auto">
            <a:xfrm>
              <a:off x="990600" y="35814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9" name="Rectangle 28"/>
            <p:cNvSpPr/>
            <p:nvPr/>
          </p:nvSpPr>
          <p:spPr bwMode="auto">
            <a:xfrm>
              <a:off x="14478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0" name="Rectangle 29"/>
            <p:cNvSpPr/>
            <p:nvPr/>
          </p:nvSpPr>
          <p:spPr bwMode="auto">
            <a:xfrm>
              <a:off x="1905000" y="35814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1" name="Rectangle 30"/>
            <p:cNvSpPr/>
            <p:nvPr/>
          </p:nvSpPr>
          <p:spPr bwMode="auto">
            <a:xfrm>
              <a:off x="2362200" y="35814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2" name="Rectangle 31"/>
            <p:cNvSpPr/>
            <p:nvPr/>
          </p:nvSpPr>
          <p:spPr bwMode="auto">
            <a:xfrm>
              <a:off x="32766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3" name="Rectangle 32"/>
            <p:cNvSpPr/>
            <p:nvPr/>
          </p:nvSpPr>
          <p:spPr bwMode="auto">
            <a:xfrm>
              <a:off x="28194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4" name="Rectangle 33"/>
            <p:cNvSpPr/>
            <p:nvPr/>
          </p:nvSpPr>
          <p:spPr bwMode="auto">
            <a:xfrm>
              <a:off x="990600" y="4038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5" name="Rectangle 34"/>
            <p:cNvSpPr/>
            <p:nvPr/>
          </p:nvSpPr>
          <p:spPr bwMode="auto">
            <a:xfrm>
              <a:off x="1447800" y="4038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6" name="Rectangle 35"/>
            <p:cNvSpPr/>
            <p:nvPr/>
          </p:nvSpPr>
          <p:spPr bwMode="auto">
            <a:xfrm>
              <a:off x="1905000" y="4038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7" name="Rectangle 36"/>
            <p:cNvSpPr/>
            <p:nvPr/>
          </p:nvSpPr>
          <p:spPr bwMode="auto">
            <a:xfrm>
              <a:off x="2362200" y="40386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8" name="Rectangle 37"/>
            <p:cNvSpPr/>
            <p:nvPr/>
          </p:nvSpPr>
          <p:spPr bwMode="auto">
            <a:xfrm>
              <a:off x="3276600" y="4038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9" name="Rectangle 38"/>
            <p:cNvSpPr/>
            <p:nvPr/>
          </p:nvSpPr>
          <p:spPr bwMode="auto">
            <a:xfrm>
              <a:off x="2819400" y="40386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grpSp>
      <p:grpSp>
        <p:nvGrpSpPr>
          <p:cNvPr id="40" name="Group 39"/>
          <p:cNvGrpSpPr/>
          <p:nvPr/>
        </p:nvGrpSpPr>
        <p:grpSpPr>
          <a:xfrm>
            <a:off x="5585463" y="1523999"/>
            <a:ext cx="2639775" cy="4148667"/>
            <a:chOff x="4953000" y="1219200"/>
            <a:chExt cx="1900638" cy="3048000"/>
          </a:xfrm>
        </p:grpSpPr>
        <p:sp>
          <p:nvSpPr>
            <p:cNvPr id="41" name="Rectangle 40"/>
            <p:cNvSpPr/>
            <p:nvPr/>
          </p:nvSpPr>
          <p:spPr bwMode="auto">
            <a:xfrm>
              <a:off x="4953000" y="12192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2" name="TextBox 41"/>
            <p:cNvSpPr txBox="1"/>
            <p:nvPr/>
          </p:nvSpPr>
          <p:spPr>
            <a:xfrm>
              <a:off x="5562600" y="1278523"/>
              <a:ext cx="663864" cy="338554"/>
            </a:xfrm>
            <a:prstGeom prst="rect">
              <a:avLst/>
            </a:prstGeom>
            <a:noFill/>
          </p:spPr>
          <p:txBody>
            <a:bodyPr wrap="none" rtlCol="0">
              <a:spAutoFit/>
            </a:bodyPr>
            <a:lstStyle/>
            <a:p>
              <a:r>
                <a:rPr lang="en-US" sz="1600" b="0" dirty="0" smtClean="0"/>
                <a:t>Eden</a:t>
              </a:r>
              <a:endParaRPr lang="en-US" sz="1600" b="0" dirty="0"/>
            </a:p>
          </p:txBody>
        </p:sp>
        <p:sp>
          <p:nvSpPr>
            <p:cNvPr id="43" name="Rectangle 42"/>
            <p:cNvSpPr/>
            <p:nvPr/>
          </p:nvSpPr>
          <p:spPr bwMode="auto">
            <a:xfrm>
              <a:off x="4953000" y="20574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4" name="TextBox 43"/>
            <p:cNvSpPr txBox="1"/>
            <p:nvPr/>
          </p:nvSpPr>
          <p:spPr>
            <a:xfrm>
              <a:off x="5562600" y="2116723"/>
              <a:ext cx="937176" cy="338554"/>
            </a:xfrm>
            <a:prstGeom prst="rect">
              <a:avLst/>
            </a:prstGeom>
            <a:noFill/>
          </p:spPr>
          <p:txBody>
            <a:bodyPr wrap="none" rtlCol="0">
              <a:spAutoFit/>
            </a:bodyPr>
            <a:lstStyle/>
            <a:p>
              <a:r>
                <a:rPr lang="en-US" sz="1600" b="0" dirty="0" smtClean="0"/>
                <a:t>Survivor</a:t>
              </a:r>
              <a:endParaRPr lang="en-US" sz="1600" b="0" dirty="0"/>
            </a:p>
          </p:txBody>
        </p:sp>
        <p:sp>
          <p:nvSpPr>
            <p:cNvPr id="45" name="Rectangle 44"/>
            <p:cNvSpPr/>
            <p:nvPr/>
          </p:nvSpPr>
          <p:spPr bwMode="auto">
            <a:xfrm>
              <a:off x="4953000" y="2895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6" name="TextBox 45"/>
            <p:cNvSpPr txBox="1"/>
            <p:nvPr/>
          </p:nvSpPr>
          <p:spPr>
            <a:xfrm>
              <a:off x="5562600" y="2954923"/>
              <a:ext cx="503964" cy="338554"/>
            </a:xfrm>
            <a:prstGeom prst="rect">
              <a:avLst/>
            </a:prstGeom>
            <a:noFill/>
          </p:spPr>
          <p:txBody>
            <a:bodyPr wrap="none" rtlCol="0">
              <a:spAutoFit/>
            </a:bodyPr>
            <a:lstStyle/>
            <a:p>
              <a:r>
                <a:rPr lang="en-US" sz="1600" b="0" dirty="0" smtClean="0"/>
                <a:t>Old</a:t>
              </a:r>
              <a:endParaRPr lang="en-US" sz="1600" b="0" dirty="0"/>
            </a:p>
          </p:txBody>
        </p:sp>
        <p:sp>
          <p:nvSpPr>
            <p:cNvPr id="47" name="Rectangle 46"/>
            <p:cNvSpPr/>
            <p:nvPr/>
          </p:nvSpPr>
          <p:spPr bwMode="auto">
            <a:xfrm>
              <a:off x="4953000" y="3810000"/>
              <a:ext cx="457200" cy="457200"/>
            </a:xfrm>
            <a:prstGeom prst="rect">
              <a:avLst/>
            </a:prstGeom>
            <a:solidFill>
              <a:srgbClr val="FF6600"/>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8" name="TextBox 47"/>
            <p:cNvSpPr txBox="1"/>
            <p:nvPr/>
          </p:nvSpPr>
          <p:spPr>
            <a:xfrm>
              <a:off x="5562600" y="3869323"/>
              <a:ext cx="1291038" cy="338554"/>
            </a:xfrm>
            <a:prstGeom prst="rect">
              <a:avLst/>
            </a:prstGeom>
            <a:noFill/>
          </p:spPr>
          <p:txBody>
            <a:bodyPr wrap="none" rtlCol="0">
              <a:spAutoFit/>
            </a:bodyPr>
            <a:lstStyle/>
            <a:p>
              <a:r>
                <a:rPr lang="en-US" sz="1600" b="0" dirty="0" smtClean="0"/>
                <a:t>Humungous</a:t>
              </a:r>
              <a:endParaRPr lang="en-US" sz="1600" b="0" dirty="0"/>
            </a:p>
          </p:txBody>
        </p:sp>
      </p:grpSp>
    </p:spTree>
    <p:extLst>
      <p:ext uri="{BB962C8B-B14F-4D97-AF65-F5344CB8AC3E}">
        <p14:creationId xmlns:p14="http://schemas.microsoft.com/office/powerpoint/2010/main" val="336467040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Tables</a:t>
            </a:r>
            <a:endParaRPr lang="en-US" dirty="0"/>
          </a:p>
        </p:txBody>
      </p:sp>
      <p:sp>
        <p:nvSpPr>
          <p:cNvPr id="3" name="Content Placeholder 2"/>
          <p:cNvSpPr>
            <a:spLocks noGrp="1"/>
          </p:cNvSpPr>
          <p:nvPr>
            <p:ph idx="1"/>
          </p:nvPr>
        </p:nvSpPr>
        <p:spPr/>
        <p:txBody>
          <a:bodyPr/>
          <a:lstStyle/>
          <a:p>
            <a:r>
              <a:rPr lang="en-US" dirty="0" smtClean="0"/>
              <a:t>Parallel introduced “card tables” to Hotspot</a:t>
            </a:r>
          </a:p>
          <a:p>
            <a:pPr lvl="2"/>
            <a:r>
              <a:rPr lang="en-US" dirty="0" smtClean="0"/>
              <a:t>very common GC technique</a:t>
            </a:r>
          </a:p>
          <a:p>
            <a:pPr lvl="2"/>
            <a:r>
              <a:rPr lang="en-US" dirty="0" smtClean="0"/>
              <a:t>“</a:t>
            </a:r>
            <a:r>
              <a:rPr lang="en-US" dirty="0"/>
              <a:t>few references from old to young </a:t>
            </a:r>
            <a:r>
              <a:rPr lang="en-US" dirty="0" smtClean="0"/>
              <a:t>objects”</a:t>
            </a:r>
          </a:p>
          <a:p>
            <a:pPr lvl="2"/>
            <a:r>
              <a:rPr lang="en-US" dirty="0" smtClean="0"/>
              <a:t>keep </a:t>
            </a:r>
            <a:r>
              <a:rPr lang="en-US" dirty="0"/>
              <a:t>track of pointers </a:t>
            </a:r>
            <a:r>
              <a:rPr lang="en-US" dirty="0" smtClean="0"/>
              <a:t>into </a:t>
            </a:r>
            <a:r>
              <a:rPr lang="en-US" dirty="0" err="1" smtClean="0"/>
              <a:t>YoungGen</a:t>
            </a:r>
            <a:r>
              <a:rPr lang="en-US" dirty="0" smtClean="0"/>
              <a:t> from outside</a:t>
            </a:r>
          </a:p>
          <a:p>
            <a:pPr lvl="2"/>
            <a:r>
              <a:rPr lang="en-US" dirty="0"/>
              <a:t>reduce the amount of heap scanning </a:t>
            </a:r>
            <a:r>
              <a:rPr lang="en-US" dirty="0" smtClean="0"/>
              <a:t>needed</a:t>
            </a:r>
          </a:p>
          <a:p>
            <a:pPr lvl="2"/>
            <a:endParaRPr lang="en-US" dirty="0"/>
          </a:p>
          <a:p>
            <a:r>
              <a:rPr lang="en-US" dirty="0" smtClean="0"/>
              <a:t>Card tables</a:t>
            </a:r>
          </a:p>
          <a:p>
            <a:pPr lvl="2"/>
            <a:r>
              <a:rPr lang="en-US" dirty="0" smtClean="0"/>
              <a:t>a </a:t>
            </a:r>
            <a:r>
              <a:rPr lang="en-US" dirty="0"/>
              <a:t>byte[] managed by the JVM</a:t>
            </a:r>
          </a:p>
          <a:p>
            <a:pPr lvl="2"/>
            <a:r>
              <a:rPr lang="en-US" dirty="0"/>
              <a:t>each element corresponds to 512 bytes of </a:t>
            </a:r>
            <a:r>
              <a:rPr lang="en-US" dirty="0" err="1"/>
              <a:t>OldGen</a:t>
            </a:r>
            <a:endParaRPr lang="en-US" dirty="0"/>
          </a:p>
          <a:p>
            <a:pPr lvl="2"/>
            <a:endParaRPr lang="en-US" dirty="0" smtClean="0"/>
          </a:p>
          <a:p>
            <a:r>
              <a:rPr lang="en-US" dirty="0" smtClean="0"/>
              <a:t>Simple write barrier</a:t>
            </a:r>
          </a:p>
          <a:p>
            <a:pPr lvl="2"/>
            <a:r>
              <a:rPr lang="en-US" dirty="0" smtClean="0"/>
              <a:t>when reference field modified to point into YG</a:t>
            </a:r>
          </a:p>
          <a:p>
            <a:pPr lvl="2"/>
            <a:r>
              <a:rPr lang="en-US" dirty="0" smtClean="0"/>
              <a:t>mark the corresponding card</a:t>
            </a:r>
          </a:p>
          <a:p>
            <a:pPr lvl="2"/>
            <a:r>
              <a:rPr lang="en-US" dirty="0" smtClean="0"/>
              <a:t>this code is executed</a:t>
            </a:r>
            <a:endParaRPr lang="en-US" dirty="0"/>
          </a:p>
          <a:p>
            <a:pPr lvl="2"/>
            <a:r>
              <a:rPr lang="en-US" b="1" dirty="0">
                <a:latin typeface="Courier New"/>
                <a:cs typeface="Courier New"/>
              </a:rPr>
              <a:t>cards[*</a:t>
            </a:r>
            <a:r>
              <a:rPr lang="en-US" b="1" dirty="0" err="1">
                <a:latin typeface="Courier New"/>
                <a:cs typeface="Courier New"/>
              </a:rPr>
              <a:t>instanceOop</a:t>
            </a:r>
            <a:r>
              <a:rPr lang="en-US" b="1" dirty="0">
                <a:latin typeface="Courier New"/>
                <a:cs typeface="Courier New"/>
              </a:rPr>
              <a:t> &gt;&gt; 9] = 0;</a:t>
            </a:r>
          </a:p>
          <a:p>
            <a:pPr lvl="2"/>
            <a:endParaRPr lang="en-US" dirty="0" smtClean="0"/>
          </a:p>
          <a:p>
            <a:pPr lvl="2"/>
            <a:endParaRPr lang="en-US" dirty="0"/>
          </a:p>
        </p:txBody>
      </p:sp>
    </p:spTree>
    <p:extLst>
      <p:ext uri="{BB962C8B-B14F-4D97-AF65-F5344CB8AC3E}">
        <p14:creationId xmlns:p14="http://schemas.microsoft.com/office/powerpoint/2010/main" val="265111140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Remembered </a:t>
            </a:r>
            <a:r>
              <a:rPr lang="en-US" dirty="0" smtClean="0"/>
              <a:t>Sets (</a:t>
            </a:r>
            <a:r>
              <a:rPr lang="en-US" dirty="0" err="1" smtClean="0"/>
              <a:t>RSets</a:t>
            </a:r>
            <a:r>
              <a:rPr lang="en-US" dirty="0" smtClean="0"/>
              <a:t>)</a:t>
            </a:r>
            <a:endParaRPr lang="en-US" dirty="0"/>
          </a:p>
        </p:txBody>
      </p:sp>
      <p:sp>
        <p:nvSpPr>
          <p:cNvPr id="3" name="Content Placeholder 2"/>
          <p:cNvSpPr>
            <a:spLocks noGrp="1"/>
          </p:cNvSpPr>
          <p:nvPr>
            <p:ph idx="1"/>
          </p:nvPr>
        </p:nvSpPr>
        <p:spPr/>
        <p:txBody>
          <a:bodyPr/>
          <a:lstStyle/>
          <a:p>
            <a:r>
              <a:rPr lang="en-US" dirty="0" smtClean="0"/>
              <a:t>Similar idea to card tables</a:t>
            </a:r>
          </a:p>
          <a:p>
            <a:pPr lvl="2"/>
            <a:r>
              <a:rPr lang="en-US" dirty="0" smtClean="0"/>
              <a:t>track pointers between regions</a:t>
            </a:r>
          </a:p>
          <a:p>
            <a:pPr lvl="2"/>
            <a:r>
              <a:rPr lang="en-US" dirty="0" smtClean="0"/>
              <a:t>or between generations</a:t>
            </a:r>
          </a:p>
          <a:p>
            <a:pPr lvl="2"/>
            <a:endParaRPr lang="en-US" dirty="0"/>
          </a:p>
          <a:p>
            <a:r>
              <a:rPr lang="en-US" dirty="0" smtClean="0"/>
              <a:t>If app thread mutates</a:t>
            </a:r>
          </a:p>
          <a:p>
            <a:pPr lvl="2"/>
            <a:r>
              <a:rPr lang="en-US" dirty="0" smtClean="0"/>
              <a:t>change is put on a “refinement queue”</a:t>
            </a:r>
          </a:p>
          <a:p>
            <a:pPr lvl="2"/>
            <a:r>
              <a:rPr lang="en-US" dirty="0" smtClean="0"/>
              <a:t>reduce work done on app thread</a:t>
            </a:r>
          </a:p>
          <a:p>
            <a:pPr lvl="2"/>
            <a:r>
              <a:rPr lang="en-US" dirty="0" smtClean="0"/>
              <a:t>separate threads drain refinement queues</a:t>
            </a:r>
          </a:p>
          <a:p>
            <a:pPr lvl="2"/>
            <a:endParaRPr lang="en-US" dirty="0"/>
          </a:p>
          <a:p>
            <a:r>
              <a:rPr lang="en-US" dirty="0" smtClean="0"/>
              <a:t>Example of “balancing between allocator &amp; collector”</a:t>
            </a:r>
            <a:endParaRPr lang="en-US" dirty="0"/>
          </a:p>
        </p:txBody>
      </p:sp>
    </p:spTree>
    <p:extLst>
      <p:ext uri="{BB962C8B-B14F-4D97-AF65-F5344CB8AC3E}">
        <p14:creationId xmlns:p14="http://schemas.microsoft.com/office/powerpoint/2010/main" val="269649773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defTabSz="841247">
              <a:defRPr sz="2576"/>
            </a:pPr>
            <a:r>
              <a:rPr lang="en-AU" dirty="0" err="1"/>
              <a:t>RSets</a:t>
            </a:r>
            <a:r>
              <a:rPr lang="en-AU" dirty="0"/>
              <a:t> Example</a:t>
            </a:r>
            <a:endParaRPr dirty="0"/>
          </a:p>
        </p:txBody>
      </p:sp>
      <p:sp>
        <p:nvSpPr>
          <p:cNvPr id="171" name="Shape 171"/>
          <p:cNvSpPr/>
          <p:nvPr/>
        </p:nvSpPr>
        <p:spPr>
          <a:xfrm>
            <a:off x="131771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2" name="Shape 172"/>
          <p:cNvSpPr/>
          <p:nvPr/>
        </p:nvSpPr>
        <p:spPr>
          <a:xfrm>
            <a:off x="165109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3" name="Shape 173"/>
          <p:cNvSpPr/>
          <p:nvPr/>
        </p:nvSpPr>
        <p:spPr>
          <a:xfrm>
            <a:off x="3938282" y="4414775"/>
            <a:ext cx="2857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4" name="Shape 174"/>
          <p:cNvSpPr/>
          <p:nvPr/>
        </p:nvSpPr>
        <p:spPr>
          <a:xfrm>
            <a:off x="4271657" y="4414775"/>
            <a:ext cx="4762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5" name="Shape 175"/>
          <p:cNvSpPr/>
          <p:nvPr/>
        </p:nvSpPr>
        <p:spPr>
          <a:xfrm>
            <a:off x="5129639" y="4414775"/>
            <a:ext cx="1905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6" name="Shape 176"/>
          <p:cNvSpPr/>
          <p:nvPr/>
        </p:nvSpPr>
        <p:spPr>
          <a:xfrm>
            <a:off x="3508467" y="4414775"/>
            <a:ext cx="3810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7" name="Shape 177"/>
          <p:cNvSpPr/>
          <p:nvPr/>
        </p:nvSpPr>
        <p:spPr>
          <a:xfrm>
            <a:off x="1889217" y="1666875"/>
            <a:ext cx="4762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8" name="Shape 178"/>
          <p:cNvSpPr/>
          <p:nvPr/>
        </p:nvSpPr>
        <p:spPr>
          <a:xfrm>
            <a:off x="241309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9" name="Shape 179"/>
          <p:cNvSpPr/>
          <p:nvPr/>
        </p:nvSpPr>
        <p:spPr>
          <a:xfrm>
            <a:off x="265121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0" name="Shape 180"/>
          <p:cNvSpPr/>
          <p:nvPr/>
        </p:nvSpPr>
        <p:spPr>
          <a:xfrm>
            <a:off x="2984592"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1" name="Shape 181"/>
          <p:cNvSpPr/>
          <p:nvPr/>
        </p:nvSpPr>
        <p:spPr>
          <a:xfrm>
            <a:off x="5794282" y="1666875"/>
            <a:ext cx="3810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2" name="Shape 182"/>
          <p:cNvSpPr/>
          <p:nvPr/>
        </p:nvSpPr>
        <p:spPr>
          <a:xfrm>
            <a:off x="6222907"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3" name="Shape 183"/>
          <p:cNvSpPr/>
          <p:nvPr/>
        </p:nvSpPr>
        <p:spPr>
          <a:xfrm>
            <a:off x="646103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4" name="Shape 184"/>
          <p:cNvSpPr/>
          <p:nvPr/>
        </p:nvSpPr>
        <p:spPr>
          <a:xfrm>
            <a:off x="66991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5" name="Shape 185"/>
          <p:cNvSpPr/>
          <p:nvPr/>
        </p:nvSpPr>
        <p:spPr>
          <a:xfrm>
            <a:off x="703253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6" name="Shape 186"/>
          <p:cNvSpPr/>
          <p:nvPr/>
        </p:nvSpPr>
        <p:spPr>
          <a:xfrm>
            <a:off x="72706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7" name="Shape 187"/>
          <p:cNvSpPr/>
          <p:nvPr/>
        </p:nvSpPr>
        <p:spPr>
          <a:xfrm>
            <a:off x="760403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8" name="Shape 188"/>
          <p:cNvSpPr/>
          <p:nvPr/>
        </p:nvSpPr>
        <p:spPr>
          <a:xfrm>
            <a:off x="3317967" y="1666875"/>
            <a:ext cx="285751" cy="119062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9" name="Shape 189"/>
          <p:cNvSpPr/>
          <p:nvPr/>
        </p:nvSpPr>
        <p:spPr>
          <a:xfrm>
            <a:off x="4794937" y="4414775"/>
            <a:ext cx="2857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90" name="Shape 190"/>
          <p:cNvSpPr/>
          <p:nvPr/>
        </p:nvSpPr>
        <p:spPr>
          <a:xfrm>
            <a:off x="5369092" y="4414775"/>
            <a:ext cx="285751" cy="1190626"/>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91" name="Shape 191"/>
          <p:cNvSpPr/>
          <p:nvPr/>
        </p:nvSpPr>
        <p:spPr>
          <a:xfrm>
            <a:off x="5699032" y="4414775"/>
            <a:ext cx="1905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92" name="Shape 192"/>
          <p:cNvSpPr/>
          <p:nvPr/>
        </p:nvSpPr>
        <p:spPr>
          <a:xfrm>
            <a:off x="78421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193" name="Table 193"/>
          <p:cNvGraphicFramePr/>
          <p:nvPr/>
        </p:nvGraphicFramePr>
        <p:xfrm>
          <a:off x="5364330" y="16668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bl>
          </a:graphicData>
        </a:graphic>
      </p:graphicFrame>
      <p:graphicFrame>
        <p:nvGraphicFramePr>
          <p:cNvPr id="194" name="Table 194"/>
          <p:cNvGraphicFramePr/>
          <p:nvPr/>
        </p:nvGraphicFramePr>
        <p:xfrm>
          <a:off x="889092" y="16668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bl>
          </a:graphicData>
        </a:graphic>
      </p:graphicFrame>
      <p:graphicFrame>
        <p:nvGraphicFramePr>
          <p:cNvPr id="195" name="Table 195"/>
          <p:cNvGraphicFramePr/>
          <p:nvPr/>
        </p:nvGraphicFramePr>
        <p:xfrm>
          <a:off x="3079842" y="44147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solidFill>
                      <a:srgbClr val="E3E7FF"/>
                    </a:solid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bl>
          </a:graphicData>
        </a:graphic>
      </p:graphicFrame>
      <p:sp>
        <p:nvSpPr>
          <p:cNvPr id="196" name="Shape 196"/>
          <p:cNvSpPr/>
          <p:nvPr/>
        </p:nvSpPr>
        <p:spPr>
          <a:xfrm>
            <a:off x="2722798" y="1509419"/>
            <a:ext cx="553244" cy="3033682"/>
          </a:xfrm>
          <a:prstGeom prst="line">
            <a:avLst/>
          </a:prstGeom>
          <a:ln w="25400">
            <a:solidFill>
              <a:srgbClr val="0000FF"/>
            </a:solidFill>
            <a:headEnd type="stealth"/>
            <a:tailEnd type="oval"/>
          </a:ln>
        </p:spPr>
        <p:txBody>
          <a:bodyPr lIns="0" tIns="0" rIns="0" bIns="0"/>
          <a:lstStyle/>
          <a:p>
            <a:pPr defTabSz="228600">
              <a:defRPr sz="1200" b="0">
                <a:latin typeface="+mj-lt"/>
                <a:ea typeface="+mj-ea"/>
                <a:cs typeface="+mj-cs"/>
                <a:sym typeface="Helvetica"/>
              </a:defRPr>
            </a:pPr>
            <a:endParaRPr/>
          </a:p>
        </p:txBody>
      </p:sp>
      <p:sp>
        <p:nvSpPr>
          <p:cNvPr id="203" name="Shape 203"/>
          <p:cNvSpPr/>
          <p:nvPr/>
        </p:nvSpPr>
        <p:spPr>
          <a:xfrm>
            <a:off x="3610087" y="2266132"/>
            <a:ext cx="1919011" cy="2104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3295" y="599"/>
                  <a:pt x="20495" y="7799"/>
                  <a:pt x="21600" y="21600"/>
                </a:cubicBezTo>
              </a:path>
            </a:pathLst>
          </a:custGeom>
          <a:ln w="19050">
            <a:solidFill>
              <a:schemeClr val="accent6"/>
            </a:solidFill>
            <a:miter lim="400000"/>
            <a:tailEnd type="arrow"/>
          </a:ln>
        </p:spPr>
        <p:txBody>
          <a:bodyPr/>
          <a:lstStyle/>
          <a:p>
            <a:endParaRPr/>
          </a:p>
        </p:txBody>
      </p:sp>
      <p:sp>
        <p:nvSpPr>
          <p:cNvPr id="200" name="Shape 200"/>
          <p:cNvSpPr/>
          <p:nvPr/>
        </p:nvSpPr>
        <p:spPr>
          <a:xfrm>
            <a:off x="1878601" y="12747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1</a:t>
            </a:r>
          </a:p>
        </p:txBody>
      </p:sp>
      <p:sp>
        <p:nvSpPr>
          <p:cNvPr id="201" name="Shape 201"/>
          <p:cNvSpPr/>
          <p:nvPr/>
        </p:nvSpPr>
        <p:spPr>
          <a:xfrm>
            <a:off x="6329887" y="12747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2</a:t>
            </a:r>
          </a:p>
        </p:txBody>
      </p:sp>
      <p:sp>
        <p:nvSpPr>
          <p:cNvPr id="202" name="Shape 202"/>
          <p:cNvSpPr/>
          <p:nvPr/>
        </p:nvSpPr>
        <p:spPr>
          <a:xfrm>
            <a:off x="4134042" y="40226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3</a:t>
            </a:r>
          </a:p>
        </p:txBody>
      </p:sp>
    </p:spTree>
    <p:extLst>
      <p:ext uri="{BB962C8B-B14F-4D97-AF65-F5344CB8AC3E}">
        <p14:creationId xmlns:p14="http://schemas.microsoft.com/office/powerpoint/2010/main" val="348313193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pPr defTabSz="841247">
              <a:defRPr sz="2576"/>
            </a:pPr>
            <a:r>
              <a:rPr lang="en-AU" dirty="0" err="1" smtClean="0"/>
              <a:t>RSets</a:t>
            </a:r>
            <a:r>
              <a:rPr lang="en-AU" dirty="0" smtClean="0"/>
              <a:t> Example</a:t>
            </a:r>
            <a:endParaRPr dirty="0"/>
          </a:p>
        </p:txBody>
      </p:sp>
      <p:sp>
        <p:nvSpPr>
          <p:cNvPr id="135" name="Shape 135"/>
          <p:cNvSpPr/>
          <p:nvPr/>
        </p:nvSpPr>
        <p:spPr>
          <a:xfrm>
            <a:off x="131771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6" name="Shape 136"/>
          <p:cNvSpPr/>
          <p:nvPr/>
        </p:nvSpPr>
        <p:spPr>
          <a:xfrm>
            <a:off x="165109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7" name="Shape 137"/>
          <p:cNvSpPr/>
          <p:nvPr/>
        </p:nvSpPr>
        <p:spPr>
          <a:xfrm>
            <a:off x="3938282" y="4414775"/>
            <a:ext cx="285751" cy="1190626"/>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8" name="Shape 138"/>
          <p:cNvSpPr/>
          <p:nvPr/>
        </p:nvSpPr>
        <p:spPr>
          <a:xfrm>
            <a:off x="4271657" y="4414775"/>
            <a:ext cx="4762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9" name="Shape 139"/>
          <p:cNvSpPr/>
          <p:nvPr/>
        </p:nvSpPr>
        <p:spPr>
          <a:xfrm>
            <a:off x="5129639" y="4414775"/>
            <a:ext cx="1905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0" name="Shape 140"/>
          <p:cNvSpPr/>
          <p:nvPr/>
        </p:nvSpPr>
        <p:spPr>
          <a:xfrm>
            <a:off x="3508467" y="4414775"/>
            <a:ext cx="3810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1" name="Shape 141"/>
          <p:cNvSpPr/>
          <p:nvPr/>
        </p:nvSpPr>
        <p:spPr>
          <a:xfrm>
            <a:off x="1889217" y="1666875"/>
            <a:ext cx="4762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2" name="Shape 142"/>
          <p:cNvSpPr/>
          <p:nvPr/>
        </p:nvSpPr>
        <p:spPr>
          <a:xfrm>
            <a:off x="2413092" y="1666875"/>
            <a:ext cx="190501" cy="119062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3" name="Shape 143"/>
          <p:cNvSpPr/>
          <p:nvPr/>
        </p:nvSpPr>
        <p:spPr>
          <a:xfrm>
            <a:off x="265121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4" name="Shape 144"/>
          <p:cNvSpPr/>
          <p:nvPr/>
        </p:nvSpPr>
        <p:spPr>
          <a:xfrm>
            <a:off x="2984592"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5" name="Shape 145"/>
          <p:cNvSpPr/>
          <p:nvPr/>
        </p:nvSpPr>
        <p:spPr>
          <a:xfrm>
            <a:off x="5794282" y="1666875"/>
            <a:ext cx="3810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6" name="Shape 146"/>
          <p:cNvSpPr/>
          <p:nvPr/>
        </p:nvSpPr>
        <p:spPr>
          <a:xfrm>
            <a:off x="6222907"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7" name="Shape 147"/>
          <p:cNvSpPr/>
          <p:nvPr/>
        </p:nvSpPr>
        <p:spPr>
          <a:xfrm>
            <a:off x="6461032" y="1666875"/>
            <a:ext cx="190501" cy="119062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8" name="Shape 148"/>
          <p:cNvSpPr/>
          <p:nvPr/>
        </p:nvSpPr>
        <p:spPr>
          <a:xfrm>
            <a:off x="66991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9" name="Shape 149"/>
          <p:cNvSpPr/>
          <p:nvPr/>
        </p:nvSpPr>
        <p:spPr>
          <a:xfrm>
            <a:off x="7032532" y="1666875"/>
            <a:ext cx="19050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0" name="Shape 150"/>
          <p:cNvSpPr/>
          <p:nvPr/>
        </p:nvSpPr>
        <p:spPr>
          <a:xfrm>
            <a:off x="72706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1" name="Shape 151"/>
          <p:cNvSpPr/>
          <p:nvPr/>
        </p:nvSpPr>
        <p:spPr>
          <a:xfrm>
            <a:off x="7604032" y="1666875"/>
            <a:ext cx="190501" cy="119062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2" name="Shape 152"/>
          <p:cNvSpPr/>
          <p:nvPr/>
        </p:nvSpPr>
        <p:spPr>
          <a:xfrm>
            <a:off x="331796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3" name="Shape 153"/>
          <p:cNvSpPr/>
          <p:nvPr/>
        </p:nvSpPr>
        <p:spPr>
          <a:xfrm>
            <a:off x="4794937" y="4414775"/>
            <a:ext cx="2857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4" name="Shape 154"/>
          <p:cNvSpPr/>
          <p:nvPr/>
        </p:nvSpPr>
        <p:spPr>
          <a:xfrm>
            <a:off x="5369092" y="4414775"/>
            <a:ext cx="28575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5" name="Shape 155"/>
          <p:cNvSpPr/>
          <p:nvPr/>
        </p:nvSpPr>
        <p:spPr>
          <a:xfrm>
            <a:off x="5699032" y="4414775"/>
            <a:ext cx="190501" cy="1190626"/>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6" name="Shape 156"/>
          <p:cNvSpPr/>
          <p:nvPr/>
        </p:nvSpPr>
        <p:spPr>
          <a:xfrm>
            <a:off x="7842157" y="1666875"/>
            <a:ext cx="285751" cy="1190625"/>
          </a:xfrm>
          <a:prstGeom prst="rect">
            <a:avLst/>
          </a:prstGeom>
          <a:solidFill>
            <a:srgbClr val="BFC0BF"/>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aphicFrame>
        <p:nvGraphicFramePr>
          <p:cNvPr id="157" name="Table 157"/>
          <p:cNvGraphicFramePr/>
          <p:nvPr/>
        </p:nvGraphicFramePr>
        <p:xfrm>
          <a:off x="5364330" y="16668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solidFill>
                      <a:srgbClr val="E3E7FF"/>
                    </a:solid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solidFill>
                      <a:srgbClr val="E3E7FF"/>
                    </a:solidFill>
                  </a:tcPr>
                </a:tc>
              </a:tr>
            </a:tbl>
          </a:graphicData>
        </a:graphic>
      </p:graphicFrame>
      <p:graphicFrame>
        <p:nvGraphicFramePr>
          <p:cNvPr id="158" name="Table 158"/>
          <p:cNvGraphicFramePr/>
          <p:nvPr/>
        </p:nvGraphicFramePr>
        <p:xfrm>
          <a:off x="889092" y="16668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bl>
          </a:graphicData>
        </a:graphic>
      </p:graphicFrame>
      <p:graphicFrame>
        <p:nvGraphicFramePr>
          <p:cNvPr id="159" name="Table 159"/>
          <p:cNvGraphicFramePr/>
          <p:nvPr/>
        </p:nvGraphicFramePr>
        <p:xfrm>
          <a:off x="3079842" y="4414775"/>
          <a:ext cx="381000" cy="672592"/>
        </p:xfrm>
        <a:graphic>
          <a:graphicData uri="http://schemas.openxmlformats.org/drawingml/2006/table">
            <a:tbl>
              <a:tblPr/>
              <a:tblGrid>
                <a:gridCol w="381000"/>
              </a:tblGrid>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r h="254000">
                <a:tc>
                  <a:txBody>
                    <a:bodyPr/>
                    <a:lstStyle/>
                    <a:p>
                      <a:pPr marL="20320" marR="20320" algn="l" defTabSz="457200">
                        <a:lnSpc>
                          <a:spcPct val="110000"/>
                        </a:lnSpc>
                        <a:spcBef>
                          <a:spcPts val="600"/>
                        </a:spcBef>
                        <a:tabLst>
                          <a:tab pos="457200" algn="l"/>
                        </a:tabLst>
                        <a:defRPr sz="1400" b="1">
                          <a:solidFill>
                            <a:srgbClr val="1D3756"/>
                          </a:solidFill>
                          <a:uFill>
                            <a:solidFill>
                              <a:srgbClr val="1D3756"/>
                            </a:solidFill>
                          </a:uFill>
                        </a:defRPr>
                      </a:pPr>
                      <a:endParaRPr/>
                    </a:p>
                  </a:txBody>
                  <a:tcPr marL="50800" marR="50800" marT="50800" marB="50800" horzOverflow="overflow">
                    <a:lnL w="12700">
                      <a:solidFill>
                        <a:srgbClr val="0000FF"/>
                      </a:solidFill>
                      <a:miter lim="400000"/>
                    </a:lnL>
                    <a:lnR w="12700">
                      <a:solidFill>
                        <a:srgbClr val="0000FF"/>
                      </a:solidFill>
                      <a:miter lim="400000"/>
                    </a:lnR>
                    <a:lnT w="12700">
                      <a:solidFill>
                        <a:srgbClr val="0000FF"/>
                      </a:solidFill>
                      <a:miter lim="400000"/>
                    </a:lnT>
                    <a:lnB w="12700">
                      <a:solidFill>
                        <a:srgbClr val="0000FF"/>
                      </a:solidFill>
                      <a:miter lim="400000"/>
                    </a:lnB>
                    <a:noFill/>
                  </a:tcPr>
                </a:tc>
              </a:tr>
            </a:tbl>
          </a:graphicData>
        </a:graphic>
      </p:graphicFrame>
      <p:sp>
        <p:nvSpPr>
          <p:cNvPr id="160" name="Shape 160"/>
          <p:cNvSpPr/>
          <p:nvPr/>
        </p:nvSpPr>
        <p:spPr>
          <a:xfrm>
            <a:off x="1878601" y="12747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1</a:t>
            </a:r>
          </a:p>
        </p:txBody>
      </p:sp>
      <p:sp>
        <p:nvSpPr>
          <p:cNvPr id="161" name="Shape 161"/>
          <p:cNvSpPr/>
          <p:nvPr/>
        </p:nvSpPr>
        <p:spPr>
          <a:xfrm>
            <a:off x="6329887" y="12747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2</a:t>
            </a:r>
          </a:p>
        </p:txBody>
      </p:sp>
      <p:sp>
        <p:nvSpPr>
          <p:cNvPr id="162" name="Shape 162"/>
          <p:cNvSpPr/>
          <p:nvPr/>
        </p:nvSpPr>
        <p:spPr>
          <a:xfrm>
            <a:off x="4134042" y="4022662"/>
            <a:ext cx="1024291" cy="393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sz="1800" b="0">
                <a:uFill>
                  <a:solidFill>
                    <a:srgbClr val="264869"/>
                  </a:solidFill>
                </a:uFill>
              </a:defRPr>
            </a:lvl1pPr>
          </a:lstStyle>
          <a:p>
            <a:r>
              <a:t>Region 3</a:t>
            </a:r>
          </a:p>
        </p:txBody>
      </p:sp>
      <p:sp>
        <p:nvSpPr>
          <p:cNvPr id="163" name="Shape 163"/>
          <p:cNvSpPr/>
          <p:nvPr/>
        </p:nvSpPr>
        <p:spPr>
          <a:xfrm>
            <a:off x="2887222" y="1448025"/>
            <a:ext cx="2672478" cy="342313"/>
          </a:xfrm>
          <a:prstGeom prst="line">
            <a:avLst/>
          </a:prstGeom>
          <a:ln w="25400">
            <a:solidFill>
              <a:srgbClr val="0000FF"/>
            </a:solidFill>
            <a:headEnd type="stealth"/>
            <a:tailEnd type="oval"/>
          </a:ln>
        </p:spPr>
        <p:txBody>
          <a:bodyPr lIns="0" tIns="0" rIns="0" bIns="0"/>
          <a:lstStyle/>
          <a:p>
            <a:pPr defTabSz="228600">
              <a:defRPr sz="1200" b="0">
                <a:latin typeface="+mj-lt"/>
                <a:ea typeface="+mj-ea"/>
                <a:cs typeface="+mj-cs"/>
                <a:sym typeface="Helvetica"/>
              </a:defRPr>
            </a:pPr>
            <a:endParaRPr/>
          </a:p>
        </p:txBody>
      </p:sp>
      <p:sp>
        <p:nvSpPr>
          <p:cNvPr id="164" name="Shape 164"/>
          <p:cNvSpPr/>
          <p:nvPr/>
        </p:nvSpPr>
        <p:spPr>
          <a:xfrm flipV="1">
            <a:off x="4712500" y="2031581"/>
            <a:ext cx="856842" cy="2054582"/>
          </a:xfrm>
          <a:prstGeom prst="line">
            <a:avLst/>
          </a:prstGeom>
          <a:ln w="25400">
            <a:solidFill>
              <a:srgbClr val="0000FF"/>
            </a:solidFill>
            <a:headEnd type="stealth"/>
            <a:tailEnd type="oval"/>
          </a:ln>
        </p:spPr>
        <p:txBody>
          <a:bodyPr lIns="0" tIns="0" rIns="0" bIns="0"/>
          <a:lstStyle/>
          <a:p>
            <a:pPr defTabSz="228600">
              <a:defRPr sz="1200" b="0">
                <a:latin typeface="+mj-lt"/>
                <a:ea typeface="+mj-ea"/>
                <a:cs typeface="+mj-cs"/>
                <a:sym typeface="Helvetica"/>
              </a:defRPr>
            </a:pPr>
            <a:endParaRPr/>
          </a:p>
        </p:txBody>
      </p:sp>
      <p:sp>
        <p:nvSpPr>
          <p:cNvPr id="167" name="Shape 167"/>
          <p:cNvSpPr/>
          <p:nvPr/>
        </p:nvSpPr>
        <p:spPr>
          <a:xfrm>
            <a:off x="2609943" y="2322859"/>
            <a:ext cx="3956140" cy="1254164"/>
          </a:xfrm>
          <a:custGeom>
            <a:avLst/>
            <a:gdLst/>
            <a:ahLst/>
            <a:cxnLst>
              <a:cxn ang="0">
                <a:pos x="wd2" y="hd2"/>
              </a:cxn>
              <a:cxn ang="5400000">
                <a:pos x="wd2" y="hd2"/>
              </a:cxn>
              <a:cxn ang="10800000">
                <a:pos x="wd2" y="hd2"/>
              </a:cxn>
              <a:cxn ang="16200000">
                <a:pos x="wd2" y="hd2"/>
              </a:cxn>
            </a:cxnLst>
            <a:rect l="0" t="0" r="r" b="b"/>
            <a:pathLst>
              <a:path w="21600" h="16469" extrusionOk="0">
                <a:moveTo>
                  <a:pt x="0" y="0"/>
                </a:moveTo>
                <a:cubicBezTo>
                  <a:pt x="13408" y="19150"/>
                  <a:pt x="20608" y="21600"/>
                  <a:pt x="21600" y="7349"/>
                </a:cubicBezTo>
              </a:path>
            </a:pathLst>
          </a:custGeom>
          <a:ln w="19050">
            <a:solidFill>
              <a:schemeClr val="accent6"/>
            </a:solidFill>
            <a:miter lim="400000"/>
            <a:tailEnd type="arrow"/>
          </a:ln>
        </p:spPr>
        <p:txBody>
          <a:bodyPr/>
          <a:lstStyle/>
          <a:p>
            <a:endParaRPr/>
          </a:p>
        </p:txBody>
      </p:sp>
      <p:sp>
        <p:nvSpPr>
          <p:cNvPr id="168" name="Shape 168"/>
          <p:cNvSpPr/>
          <p:nvPr/>
        </p:nvSpPr>
        <p:spPr>
          <a:xfrm>
            <a:off x="4230390" y="2880617"/>
            <a:ext cx="3487658" cy="2187712"/>
          </a:xfrm>
          <a:custGeom>
            <a:avLst/>
            <a:gdLst/>
            <a:ahLst/>
            <a:cxnLst>
              <a:cxn ang="0">
                <a:pos x="wd2" y="hd2"/>
              </a:cxn>
              <a:cxn ang="5400000">
                <a:pos x="wd2" y="hd2"/>
              </a:cxn>
              <a:cxn ang="10800000">
                <a:pos x="wd2" y="hd2"/>
              </a:cxn>
              <a:cxn ang="16200000">
                <a:pos x="wd2" y="hd2"/>
              </a:cxn>
            </a:cxnLst>
            <a:rect l="0" t="0" r="r" b="b"/>
            <a:pathLst>
              <a:path w="21600" h="19886" extrusionOk="0">
                <a:moveTo>
                  <a:pt x="0" y="19502"/>
                </a:moveTo>
                <a:cubicBezTo>
                  <a:pt x="14333" y="21600"/>
                  <a:pt x="21533" y="15099"/>
                  <a:pt x="21600" y="0"/>
                </a:cubicBezTo>
              </a:path>
            </a:pathLst>
          </a:custGeom>
          <a:ln w="19050">
            <a:solidFill>
              <a:schemeClr val="accent6"/>
            </a:solidFill>
            <a:miter lim="400000"/>
            <a:tailEnd type="arrow"/>
          </a:ln>
        </p:spPr>
        <p:txBody>
          <a:bodyPr/>
          <a:lstStyle/>
          <a:p>
            <a:endParaRPr/>
          </a:p>
        </p:txBody>
      </p:sp>
    </p:spTree>
    <p:extLst>
      <p:ext uri="{BB962C8B-B14F-4D97-AF65-F5344CB8AC3E}">
        <p14:creationId xmlns:p14="http://schemas.microsoft.com/office/powerpoint/2010/main" val="167682098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 The Bad News</a:t>
            </a:r>
            <a:endParaRPr lang="en-US" dirty="0"/>
          </a:p>
        </p:txBody>
      </p:sp>
      <p:sp>
        <p:nvSpPr>
          <p:cNvPr id="3" name="Content Placeholder 2"/>
          <p:cNvSpPr>
            <a:spLocks noGrp="1"/>
          </p:cNvSpPr>
          <p:nvPr>
            <p:ph idx="1"/>
          </p:nvPr>
        </p:nvSpPr>
        <p:spPr/>
        <p:txBody>
          <a:bodyPr/>
          <a:lstStyle/>
          <a:p>
            <a:r>
              <a:rPr lang="en-US" smtClean="0"/>
              <a:t>Can interfere </a:t>
            </a:r>
            <a:r>
              <a:rPr lang="en-US" dirty="0"/>
              <a:t>with application throughput</a:t>
            </a:r>
          </a:p>
          <a:p>
            <a:pPr lvl="2"/>
            <a:r>
              <a:rPr lang="en-US" dirty="0"/>
              <a:t>write barriers to support concurrent </a:t>
            </a:r>
            <a:r>
              <a:rPr lang="en-US" dirty="0" err="1"/>
              <a:t>RSet</a:t>
            </a:r>
            <a:r>
              <a:rPr lang="en-US" dirty="0"/>
              <a:t> updates</a:t>
            </a:r>
          </a:p>
          <a:p>
            <a:pPr lvl="2"/>
            <a:r>
              <a:rPr lang="en-US" dirty="0" err="1"/>
              <a:t>RSet</a:t>
            </a:r>
            <a:r>
              <a:rPr lang="en-US" dirty="0"/>
              <a:t> update threads and back </a:t>
            </a:r>
            <a:r>
              <a:rPr lang="en-US" dirty="0" smtClean="0"/>
              <a:t>pressure</a:t>
            </a:r>
          </a:p>
          <a:p>
            <a:pPr lvl="2"/>
            <a:endParaRPr lang="en-US" dirty="0"/>
          </a:p>
          <a:p>
            <a:r>
              <a:rPr lang="en-US" dirty="0" smtClean="0"/>
              <a:t>STW </a:t>
            </a:r>
            <a:r>
              <a:rPr lang="en-US" dirty="0"/>
              <a:t>pause </a:t>
            </a:r>
            <a:r>
              <a:rPr lang="en-US" dirty="0" smtClean="0"/>
              <a:t>time can inflate</a:t>
            </a:r>
          </a:p>
          <a:p>
            <a:pPr lvl="2"/>
            <a:r>
              <a:rPr lang="en-US" dirty="0"/>
              <a:t>external root scanning </a:t>
            </a:r>
            <a:r>
              <a:rPr lang="en-US" dirty="0" smtClean="0"/>
              <a:t>time</a:t>
            </a:r>
          </a:p>
          <a:p>
            <a:pPr lvl="2"/>
            <a:r>
              <a:rPr lang="en-US" dirty="0" smtClean="0"/>
              <a:t>object </a:t>
            </a:r>
            <a:r>
              <a:rPr lang="en-US" dirty="0"/>
              <a:t>copy times</a:t>
            </a:r>
          </a:p>
          <a:p>
            <a:pPr lvl="2"/>
            <a:r>
              <a:rPr lang="en-US" dirty="0" err="1" smtClean="0"/>
              <a:t>RSet</a:t>
            </a:r>
            <a:r>
              <a:rPr lang="en-US" dirty="0" smtClean="0"/>
              <a:t> </a:t>
            </a:r>
            <a:r>
              <a:rPr lang="en-US" dirty="0"/>
              <a:t>update </a:t>
            </a:r>
            <a:r>
              <a:rPr lang="en-US" dirty="0" smtClean="0"/>
              <a:t>times</a:t>
            </a:r>
          </a:p>
          <a:p>
            <a:pPr lvl="2"/>
            <a:endParaRPr lang="en-US" dirty="0" smtClean="0"/>
          </a:p>
          <a:p>
            <a:r>
              <a:rPr lang="en-US" dirty="0" smtClean="0"/>
              <a:t>Overall predictability of G1 pauses is lacking</a:t>
            </a:r>
          </a:p>
          <a:p>
            <a:pPr lvl="2"/>
            <a:endParaRPr lang="en-US" dirty="0"/>
          </a:p>
          <a:p>
            <a:r>
              <a:rPr lang="en-US" dirty="0" smtClean="0"/>
              <a:t>G1 still undergoing a lot of internal change</a:t>
            </a:r>
          </a:p>
          <a:p>
            <a:pPr lvl="2"/>
            <a:endParaRPr lang="en-US" dirty="0"/>
          </a:p>
          <a:p>
            <a:r>
              <a:rPr lang="en-US" dirty="0" smtClean="0"/>
              <a:t>Still not a concurrent compacting collector</a:t>
            </a:r>
            <a:endParaRPr lang="en-US" dirty="0"/>
          </a:p>
        </p:txBody>
      </p:sp>
    </p:spTree>
    <p:extLst>
      <p:ext uri="{BB962C8B-B14F-4D97-AF65-F5344CB8AC3E}">
        <p14:creationId xmlns:p14="http://schemas.microsoft.com/office/powerpoint/2010/main" val="5939630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the Heap</a:t>
            </a:r>
            <a:endParaRPr lang="en-US" dirty="0"/>
          </a:p>
        </p:txBody>
      </p:sp>
      <p:sp>
        <p:nvSpPr>
          <p:cNvPr id="4" name="Shape 226"/>
          <p:cNvSpPr>
            <a:spLocks noGrp="1"/>
          </p:cNvSpPr>
          <p:nvPr>
            <p:ph idx="1"/>
          </p:nvPr>
        </p:nvSpPr>
        <p:spPr>
          <a:prstGeom prst="rect">
            <a:avLst/>
          </a:prstGeom>
        </p:spPr>
        <p:txBody>
          <a:bodyPr/>
          <a:lstStyle/>
          <a:p>
            <a:r>
              <a:rPr dirty="0"/>
              <a:t>Every object in the heap is represented by an </a:t>
            </a:r>
            <a:r>
              <a:rPr u="sng" dirty="0"/>
              <a:t>OOP</a:t>
            </a:r>
          </a:p>
          <a:p>
            <a:pPr lvl="2"/>
            <a:endParaRPr lang="en-GB" dirty="0" smtClean="0"/>
          </a:p>
          <a:p>
            <a:r>
              <a:rPr dirty="0" smtClean="0"/>
              <a:t>Ordinary </a:t>
            </a:r>
            <a:r>
              <a:rPr dirty="0"/>
              <a:t>Object Pointer</a:t>
            </a:r>
          </a:p>
          <a:p>
            <a:pPr lvl="2"/>
            <a:r>
              <a:rPr lang="en-GB" dirty="0"/>
              <a:t>a</a:t>
            </a:r>
            <a:r>
              <a:rPr dirty="0" smtClean="0"/>
              <a:t> </a:t>
            </a:r>
            <a:r>
              <a:rPr dirty="0"/>
              <a:t>pointer in the C / C++ sense</a:t>
            </a:r>
          </a:p>
          <a:p>
            <a:pPr lvl="2"/>
            <a:r>
              <a:rPr dirty="0"/>
              <a:t>VM allocates from free space</a:t>
            </a:r>
          </a:p>
          <a:p>
            <a:pPr lvl="2"/>
            <a:r>
              <a:rPr lang="en-GB" dirty="0"/>
              <a:t>a</a:t>
            </a:r>
            <a:r>
              <a:rPr dirty="0" smtClean="0"/>
              <a:t>lways </a:t>
            </a:r>
            <a:r>
              <a:rPr dirty="0"/>
              <a:t>keeps a reference to objects (even dead) until collected</a:t>
            </a:r>
          </a:p>
          <a:p>
            <a:pPr lvl="2"/>
            <a:r>
              <a:rPr lang="en-GB" dirty="0"/>
              <a:t>t</a:t>
            </a:r>
            <a:r>
              <a:rPr dirty="0" smtClean="0"/>
              <a:t>echnically </a:t>
            </a:r>
            <a:r>
              <a:rPr lang="en-AU" dirty="0" smtClean="0"/>
              <a:t>called </a:t>
            </a:r>
            <a:r>
              <a:rPr dirty="0" smtClean="0"/>
              <a:t>an </a:t>
            </a:r>
            <a:r>
              <a:rPr dirty="0"/>
              <a:t>instanceOop</a:t>
            </a:r>
          </a:p>
          <a:p>
            <a:endParaRPr lang="en-AU" dirty="0" smtClean="0"/>
          </a:p>
          <a:p>
            <a:r>
              <a:rPr dirty="0" smtClean="0"/>
              <a:t>Every </a:t>
            </a:r>
            <a:r>
              <a:rPr dirty="0"/>
              <a:t>Java reference points at an </a:t>
            </a:r>
            <a:r>
              <a:rPr lang="en-AU" dirty="0" err="1" smtClean="0"/>
              <a:t>instanceO</a:t>
            </a:r>
            <a:r>
              <a:rPr dirty="0" smtClean="0"/>
              <a:t>op </a:t>
            </a:r>
            <a:r>
              <a:rPr dirty="0"/>
              <a:t>location</a:t>
            </a:r>
          </a:p>
          <a:p>
            <a:pPr lvl="2"/>
            <a:r>
              <a:rPr lang="en-GB" dirty="0"/>
              <a:t>o</a:t>
            </a:r>
            <a:r>
              <a:rPr dirty="0" smtClean="0"/>
              <a:t>r </a:t>
            </a:r>
            <a:r>
              <a:rPr b="1" dirty="0">
                <a:latin typeface="Courier New"/>
                <a:ea typeface="Courier New"/>
                <a:cs typeface="Courier New"/>
                <a:sym typeface="Courier New"/>
              </a:rPr>
              <a:t>null</a:t>
            </a:r>
            <a:r>
              <a:rPr dirty="0"/>
              <a:t> </a:t>
            </a:r>
          </a:p>
        </p:txBody>
      </p:sp>
    </p:spTree>
    <p:extLst>
      <p:ext uri="{BB962C8B-B14F-4D97-AF65-F5344CB8AC3E}">
        <p14:creationId xmlns:p14="http://schemas.microsoft.com/office/powerpoint/2010/main" val="19986297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the Hotspot Heap</a:t>
            </a:r>
            <a:endParaRPr lang="en-US" dirty="0"/>
          </a:p>
        </p:txBody>
      </p:sp>
      <p:sp>
        <p:nvSpPr>
          <p:cNvPr id="4" name="Shape 229"/>
          <p:cNvSpPr>
            <a:spLocks noGrp="1"/>
          </p:cNvSpPr>
          <p:nvPr>
            <p:ph idx="1"/>
          </p:nvPr>
        </p:nvSpPr>
        <p:spPr>
          <a:prstGeom prst="rect">
            <a:avLst/>
          </a:prstGeom>
        </p:spPr>
        <p:txBody>
          <a:bodyPr/>
          <a:lstStyle/>
          <a:p>
            <a:r>
              <a:rPr dirty="0"/>
              <a:t>Contents of an Oop location consist of:</a:t>
            </a:r>
          </a:p>
          <a:p>
            <a:pPr lvl="2"/>
            <a:r>
              <a:rPr dirty="0"/>
              <a:t>2 machine words of header (Mark and Klass word)</a:t>
            </a:r>
          </a:p>
          <a:p>
            <a:pPr lvl="2"/>
            <a:r>
              <a:rPr lang="en-GB" dirty="0"/>
              <a:t>a</a:t>
            </a:r>
            <a:r>
              <a:rPr dirty="0" smtClean="0"/>
              <a:t>n </a:t>
            </a:r>
            <a:r>
              <a:rPr dirty="0"/>
              <a:t>array has a third word of header - the array’s </a:t>
            </a:r>
            <a:r>
              <a:rPr dirty="0" smtClean="0"/>
              <a:t>length</a:t>
            </a:r>
            <a:endParaRPr lang="en-GB" dirty="0" smtClean="0"/>
          </a:p>
          <a:p>
            <a:pPr lvl="2"/>
            <a:r>
              <a:rPr lang="en-GB" dirty="0"/>
              <a:t>f</a:t>
            </a:r>
            <a:r>
              <a:rPr dirty="0" smtClean="0"/>
              <a:t>ollowed </a:t>
            </a:r>
            <a:r>
              <a:rPr dirty="0"/>
              <a:t>by the fields of this instance</a:t>
            </a:r>
          </a:p>
          <a:p>
            <a:pPr lvl="2"/>
            <a:r>
              <a:rPr lang="en-GB" dirty="0"/>
              <a:t>b</a:t>
            </a:r>
            <a:r>
              <a:rPr dirty="0" smtClean="0"/>
              <a:t>oth </a:t>
            </a:r>
            <a:r>
              <a:rPr dirty="0"/>
              <a:t>primitives and references</a:t>
            </a:r>
          </a:p>
          <a:p>
            <a:pPr lvl="2"/>
            <a:r>
              <a:rPr lang="en-GB" dirty="0"/>
              <a:t>r</a:t>
            </a:r>
            <a:r>
              <a:rPr dirty="0" smtClean="0"/>
              <a:t>eferences </a:t>
            </a:r>
            <a:r>
              <a:rPr dirty="0"/>
              <a:t>are also represented as oops</a:t>
            </a:r>
          </a:p>
          <a:p>
            <a:endParaRPr lang="en-AU" dirty="0" smtClean="0"/>
          </a:p>
          <a:p>
            <a:r>
              <a:rPr dirty="0" smtClean="0"/>
              <a:t>Oops </a:t>
            </a:r>
            <a:r>
              <a:rPr dirty="0"/>
              <a:t>therefore point from:</a:t>
            </a:r>
          </a:p>
          <a:p>
            <a:pPr lvl="2"/>
            <a:r>
              <a:rPr dirty="0"/>
              <a:t>Stack to </a:t>
            </a:r>
            <a:r>
              <a:rPr lang="en-GB" dirty="0" smtClean="0"/>
              <a:t>H</a:t>
            </a:r>
            <a:r>
              <a:rPr dirty="0" smtClean="0"/>
              <a:t>eap</a:t>
            </a:r>
            <a:endParaRPr dirty="0"/>
          </a:p>
          <a:p>
            <a:pPr lvl="2"/>
            <a:r>
              <a:rPr dirty="0"/>
              <a:t>Heap to </a:t>
            </a:r>
            <a:r>
              <a:rPr lang="en-GB" dirty="0" smtClean="0"/>
              <a:t>H</a:t>
            </a:r>
            <a:r>
              <a:rPr dirty="0" smtClean="0"/>
              <a:t>eap</a:t>
            </a:r>
            <a:endParaRPr lang="en-AU" dirty="0" smtClean="0"/>
          </a:p>
          <a:p>
            <a:pPr lvl="2"/>
            <a:endParaRPr lang="en-AU" dirty="0"/>
          </a:p>
          <a:p>
            <a:r>
              <a:rPr lang="en-AU" dirty="0" smtClean="0"/>
              <a:t>Not part of </a:t>
            </a:r>
            <a:r>
              <a:rPr lang="en-AU" dirty="0" err="1" smtClean="0"/>
              <a:t>VMSpec</a:t>
            </a:r>
            <a:endParaRPr lang="en-AU" dirty="0" smtClean="0"/>
          </a:p>
          <a:p>
            <a:pPr lvl="2"/>
            <a:r>
              <a:rPr lang="en-AU" dirty="0" smtClean="0"/>
              <a:t>Hotspot-specific implementation</a:t>
            </a:r>
          </a:p>
          <a:p>
            <a:pPr lvl="2"/>
            <a:r>
              <a:rPr lang="en-AU" dirty="0" smtClean="0"/>
              <a:t>other JVMs have similar approach</a:t>
            </a:r>
            <a:endParaRPr dirty="0"/>
          </a:p>
        </p:txBody>
      </p:sp>
    </p:spTree>
    <p:extLst>
      <p:ext uri="{BB962C8B-B14F-4D97-AF65-F5344CB8AC3E}">
        <p14:creationId xmlns:p14="http://schemas.microsoft.com/office/powerpoint/2010/main" val="19656067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lvl1pPr defTabSz="841247">
              <a:defRPr sz="2576"/>
            </a:lvl1pPr>
          </a:lstStyle>
          <a:p>
            <a:r>
              <a:rPr dirty="0"/>
              <a:t>Objects in the </a:t>
            </a:r>
            <a:r>
              <a:rPr lang="en-GB" dirty="0" smtClean="0"/>
              <a:t>H</a:t>
            </a:r>
            <a:r>
              <a:rPr dirty="0" smtClean="0"/>
              <a:t>eap</a:t>
            </a:r>
            <a:endParaRPr dirty="0"/>
          </a:p>
        </p:txBody>
      </p:sp>
      <p:sp>
        <p:nvSpPr>
          <p:cNvPr id="179" name="Shape 179"/>
          <p:cNvSpPr/>
          <p:nvPr/>
        </p:nvSpPr>
        <p:spPr>
          <a:xfrm>
            <a:off x="1565532" y="1749425"/>
            <a:ext cx="871518" cy="42182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b="0">
                <a:uFill>
                  <a:solidFill>
                    <a:srgbClr val="264869"/>
                  </a:solidFill>
                </a:uFill>
              </a:defRPr>
            </a:lvl1pPr>
          </a:lstStyle>
          <a:p>
            <a:r>
              <a:t>Stack</a:t>
            </a:r>
          </a:p>
        </p:txBody>
      </p:sp>
      <p:sp>
        <p:nvSpPr>
          <p:cNvPr id="180" name="Shape 180"/>
          <p:cNvSpPr/>
          <p:nvPr/>
        </p:nvSpPr>
        <p:spPr>
          <a:xfrm>
            <a:off x="5106599" y="1749425"/>
            <a:ext cx="837883" cy="42182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marL="20320" marR="20320" algn="ctr" defTabSz="457200">
              <a:defRPr b="0">
                <a:uFill>
                  <a:solidFill>
                    <a:srgbClr val="264869"/>
                  </a:solidFill>
                </a:uFill>
              </a:defRPr>
            </a:lvl1pPr>
          </a:lstStyle>
          <a:p>
            <a:r>
              <a:t>Heap</a:t>
            </a:r>
          </a:p>
        </p:txBody>
      </p:sp>
      <p:graphicFrame>
        <p:nvGraphicFramePr>
          <p:cNvPr id="181" name="Table 181"/>
          <p:cNvGraphicFramePr/>
          <p:nvPr/>
        </p:nvGraphicFramePr>
        <p:xfrm>
          <a:off x="1804511" y="2400300"/>
          <a:ext cx="374650" cy="2665362"/>
        </p:xfrm>
        <a:graphic>
          <a:graphicData uri="http://schemas.openxmlformats.org/drawingml/2006/table">
            <a:tbl>
              <a:tblPr/>
              <a:tblGrid>
                <a:gridCol w="374650"/>
              </a:tblGrid>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50800">
                      <a:solidFill>
                        <a:srgbClr val="000000"/>
                      </a:solidFill>
                      <a:miter lim="400000"/>
                    </a:lnT>
                    <a:lnB w="25400">
                      <a:solidFill>
                        <a:srgbClr val="000000"/>
                      </a:solidFill>
                      <a:miter lim="400000"/>
                    </a:lnB>
                    <a:no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solidFill>
                      <a:srgbClr val="D9D9D9"/>
                    </a:solid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25400">
                      <a:solidFill>
                        <a:srgbClr val="000000"/>
                      </a:solidFill>
                      <a:miter lim="400000"/>
                    </a:lnB>
                    <a:noFill/>
                  </a:tcPr>
                </a:tc>
              </a:tr>
              <a:tr h="380766">
                <a:tc>
                  <a:txBody>
                    <a:bodyPr/>
                    <a:lstStyle/>
                    <a:p>
                      <a:pPr marL="20320" marR="20320" algn="l" defTabSz="457200">
                        <a:lnSpc>
                          <a:spcPct val="110000"/>
                        </a:lnSpc>
                        <a:spcBef>
                          <a:spcPts val="600"/>
                        </a:spcBef>
                        <a:tabLst>
                          <a:tab pos="457200" algn="l"/>
                        </a:tabLst>
                        <a:defRPr sz="700" b="1">
                          <a:solidFill>
                            <a:srgbClr val="1D3756"/>
                          </a:solidFill>
                          <a:uFill>
                            <a:solidFill>
                              <a:srgbClr val="1D3756"/>
                            </a:solidFill>
                          </a:uFill>
                        </a:defRPr>
                      </a:pPr>
                      <a:endParaRPr/>
                    </a:p>
                  </a:txBody>
                  <a:tcPr marL="50800" marR="50800" marT="50800" marB="50800" horzOverflow="overflow">
                    <a:lnL w="50800">
                      <a:solidFill>
                        <a:srgbClr val="000000"/>
                      </a:solidFill>
                      <a:miter lim="400000"/>
                    </a:lnL>
                    <a:lnR w="50800">
                      <a:solidFill>
                        <a:srgbClr val="000000"/>
                      </a:solidFill>
                      <a:miter lim="400000"/>
                    </a:lnR>
                    <a:lnT w="25400">
                      <a:solidFill>
                        <a:srgbClr val="000000"/>
                      </a:solidFill>
                      <a:miter lim="400000"/>
                    </a:lnT>
                    <a:lnB w="50800">
                      <a:solidFill>
                        <a:srgbClr val="000000"/>
                      </a:solidFill>
                      <a:miter lim="400000"/>
                    </a:lnB>
                    <a:noFill/>
                  </a:tcPr>
                </a:tc>
              </a:tr>
            </a:tbl>
          </a:graphicData>
        </a:graphic>
      </p:graphicFrame>
      <p:sp>
        <p:nvSpPr>
          <p:cNvPr id="182" name="Shape 182"/>
          <p:cNvSpPr/>
          <p:nvPr/>
        </p:nvSpPr>
        <p:spPr>
          <a:xfrm>
            <a:off x="3552825" y="2390775"/>
            <a:ext cx="3943350" cy="2695575"/>
          </a:xfrm>
          <a:custGeom>
            <a:avLst/>
            <a:gdLst/>
            <a:ahLst/>
            <a:cxnLst>
              <a:cxn ang="0">
                <a:pos x="wd2" y="hd2"/>
              </a:cxn>
              <a:cxn ang="5400000">
                <a:pos x="wd2" y="hd2"/>
              </a:cxn>
              <a:cxn ang="10800000">
                <a:pos x="wd2" y="hd2"/>
              </a:cxn>
              <a:cxn ang="16200000">
                <a:pos x="wd2" y="hd2"/>
              </a:cxn>
            </a:cxnLst>
            <a:rect l="0" t="0" r="r" b="b"/>
            <a:pathLst>
              <a:path w="21600" h="21600" extrusionOk="0">
                <a:moveTo>
                  <a:pt x="4237" y="0"/>
                </a:moveTo>
                <a:lnTo>
                  <a:pt x="17263" y="0"/>
                </a:lnTo>
                <a:lnTo>
                  <a:pt x="21600" y="21600"/>
                </a:lnTo>
                <a:lnTo>
                  <a:pt x="0" y="21600"/>
                </a:lnTo>
                <a:lnTo>
                  <a:pt x="4237" y="0"/>
                </a:lnTo>
                <a:close/>
              </a:path>
            </a:pathLst>
          </a:custGeom>
          <a:ln w="50800">
            <a:solidFill>
              <a:srgbClr val="000000"/>
            </a:solidFill>
          </a:ln>
        </p:spPr>
        <p:txBody>
          <a:bodyPr lIns="38100" tIns="38100" rIns="38100" bIns="38100" anchor="ctr"/>
          <a:lstStyle/>
          <a:p>
            <a:pPr marL="20320" marR="20320" defTabSz="457200">
              <a:defRPr b="0">
                <a:uFill>
                  <a:solidFill>
                    <a:srgbClr val="000000"/>
                  </a:solidFill>
                </a:uFill>
              </a:defRPr>
            </a:pPr>
            <a:endParaRPr/>
          </a:p>
        </p:txBody>
      </p:sp>
      <p:sp>
        <p:nvSpPr>
          <p:cNvPr id="183" name="Shape 183"/>
          <p:cNvSpPr/>
          <p:nvPr/>
        </p:nvSpPr>
        <p:spPr>
          <a:xfrm flipH="1" flipV="1">
            <a:off x="1945333" y="3742730"/>
            <a:ext cx="2485120" cy="68609"/>
          </a:xfrm>
          <a:prstGeom prst="line">
            <a:avLst/>
          </a:prstGeom>
          <a:ln w="50800">
            <a:solidFill>
              <a:srgbClr val="000000"/>
            </a:solidFill>
            <a:headEnd type="stealth"/>
          </a:ln>
        </p:spPr>
        <p:txBody>
          <a:bodyPr lIns="0" tIns="0" rIns="0" bIns="0"/>
          <a:lstStyle/>
          <a:p>
            <a:pPr defTabSz="228600">
              <a:defRPr sz="1200" b="0">
                <a:latin typeface="+mj-lt"/>
                <a:ea typeface="+mj-ea"/>
                <a:cs typeface="+mj-cs"/>
                <a:sym typeface="Helvetica"/>
              </a:defRPr>
            </a:pPr>
            <a:endParaRPr/>
          </a:p>
        </p:txBody>
      </p:sp>
      <p:graphicFrame>
        <p:nvGraphicFramePr>
          <p:cNvPr id="184" name="Table 184"/>
          <p:cNvGraphicFramePr/>
          <p:nvPr/>
        </p:nvGraphicFramePr>
        <p:xfrm>
          <a:off x="5657245" y="2848067"/>
          <a:ext cx="872109" cy="288586"/>
        </p:xfrm>
        <a:graphic>
          <a:graphicData uri="http://schemas.openxmlformats.org/drawingml/2006/table">
            <a:tbl>
              <a:tblPr/>
              <a:tblGrid>
                <a:gridCol w="290703"/>
                <a:gridCol w="290703"/>
                <a:gridCol w="290703"/>
              </a:tblGrid>
              <a:tr h="288586">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4</a:t>
                      </a:r>
                    </a:p>
                  </a:txBody>
                  <a:tcPr marL="25400" marR="25400" marT="25400" marB="25400" anchor="ctr" horzOverflow="overflow">
                    <a:lnL w="25400">
                      <a:solidFill>
                        <a:schemeClr val="accent6"/>
                      </a:solidFill>
                      <a:miter lim="400000"/>
                    </a:lnL>
                    <a:lnR w="25400">
                      <a:solidFill>
                        <a:schemeClr val="accent6"/>
                      </a:solidFill>
                      <a:miter lim="400000"/>
                    </a:lnR>
                    <a:lnT w="25400">
                      <a:solidFill>
                        <a:schemeClr val="accent6"/>
                      </a:solidFill>
                      <a:miter lim="400000"/>
                    </a:lnT>
                    <a:lnB w="25400">
                      <a:solidFill>
                        <a:schemeClr val="accent6"/>
                      </a:solidFill>
                      <a:miter lim="400000"/>
                    </a:lnB>
                    <a:noFill/>
                  </a:tcPr>
                </a:tc>
              </a:tr>
            </a:tbl>
          </a:graphicData>
        </a:graphic>
      </p:graphicFrame>
      <p:grpSp>
        <p:nvGrpSpPr>
          <p:cNvPr id="195" name="Group 195"/>
          <p:cNvGrpSpPr/>
          <p:nvPr/>
        </p:nvGrpSpPr>
        <p:grpSpPr>
          <a:xfrm>
            <a:off x="5650027" y="2842059"/>
            <a:ext cx="599426" cy="296244"/>
            <a:chOff x="52307" y="56256"/>
            <a:chExt cx="599425" cy="296243"/>
          </a:xfrm>
        </p:grpSpPr>
        <p:sp>
          <p:nvSpPr>
            <p:cNvPr id="185" name="Shape 185"/>
            <p:cNvSpPr/>
            <p:nvPr/>
          </p:nvSpPr>
          <p:spPr>
            <a:xfrm flipH="1">
              <a:off x="52307" y="60737"/>
              <a:ext cx="207609" cy="199174"/>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86" name="Shape 186"/>
            <p:cNvSpPr/>
            <p:nvPr/>
          </p:nvSpPr>
          <p:spPr>
            <a:xfrm flipH="1">
              <a:off x="58955" y="57384"/>
              <a:ext cx="292451" cy="29358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87" name="Shape 187"/>
            <p:cNvSpPr/>
            <p:nvPr/>
          </p:nvSpPr>
          <p:spPr>
            <a:xfrm flipH="1">
              <a:off x="58689" y="56256"/>
              <a:ext cx="99127" cy="9953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88" name="Shape 188"/>
            <p:cNvSpPr/>
            <p:nvPr/>
          </p:nvSpPr>
          <p:spPr>
            <a:xfrm flipH="1">
              <a:off x="156292" y="148338"/>
              <a:ext cx="201893" cy="202650"/>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89" name="Shape 189"/>
            <p:cNvSpPr/>
            <p:nvPr/>
          </p:nvSpPr>
          <p:spPr>
            <a:xfrm flipH="1">
              <a:off x="253632" y="246030"/>
              <a:ext cx="104583" cy="10497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0" name="Shape 190"/>
            <p:cNvSpPr/>
            <p:nvPr/>
          </p:nvSpPr>
          <p:spPr>
            <a:xfrm flipH="1" flipV="1">
              <a:off x="462634" y="68195"/>
              <a:ext cx="184227" cy="184877"/>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1" name="Shape 191"/>
            <p:cNvSpPr/>
            <p:nvPr/>
          </p:nvSpPr>
          <p:spPr>
            <a:xfrm flipH="1" flipV="1">
              <a:off x="358842" y="58475"/>
              <a:ext cx="292891" cy="294025"/>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2" name="Shape 192"/>
            <p:cNvSpPr/>
            <p:nvPr/>
          </p:nvSpPr>
          <p:spPr>
            <a:xfrm flipH="1" flipV="1">
              <a:off x="540801" y="58419"/>
              <a:ext cx="99286" cy="99696"/>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3" name="Shape 193"/>
            <p:cNvSpPr/>
            <p:nvPr/>
          </p:nvSpPr>
          <p:spPr>
            <a:xfrm flipH="1" flipV="1">
              <a:off x="348710" y="146067"/>
              <a:ext cx="202187" cy="202942"/>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4" name="Shape 194"/>
            <p:cNvSpPr/>
            <p:nvPr/>
          </p:nvSpPr>
          <p:spPr>
            <a:xfrm flipH="1" flipV="1">
              <a:off x="348728" y="243806"/>
              <a:ext cx="104736" cy="105128"/>
            </a:xfrm>
            <a:prstGeom prst="line">
              <a:avLst/>
            </a:prstGeom>
            <a:noFill/>
            <a:ln w="12700" cap="flat">
              <a:solidFill>
                <a:schemeClr val="accent6"/>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nvGrpSpPr>
          <p:cNvPr id="208" name="Group 208"/>
          <p:cNvGrpSpPr/>
          <p:nvPr/>
        </p:nvGrpSpPr>
        <p:grpSpPr>
          <a:xfrm>
            <a:off x="5765246" y="4497567"/>
            <a:ext cx="1161532" cy="296735"/>
            <a:chOff x="52307" y="56256"/>
            <a:chExt cx="1161531" cy="296734"/>
          </a:xfrm>
        </p:grpSpPr>
        <p:graphicFrame>
          <p:nvGraphicFramePr>
            <p:cNvPr id="196" name="Table 196"/>
            <p:cNvGraphicFramePr/>
            <p:nvPr/>
          </p:nvGraphicFramePr>
          <p:xfrm>
            <a:off x="64223" y="57983"/>
            <a:ext cx="1149615" cy="295007"/>
          </p:xfrm>
          <a:graphic>
            <a:graphicData uri="http://schemas.openxmlformats.org/drawingml/2006/table">
              <a:tbl>
                <a:tblPr/>
                <a:tblGrid>
                  <a:gridCol w="287404"/>
                  <a:gridCol w="287404"/>
                  <a:gridCol w="287404"/>
                  <a:gridCol w="287404"/>
                </a:tblGrid>
                <a:tr h="295008">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2</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3</a:t>
                        </a:r>
                      </a:p>
                    </a:txBody>
                    <a:tcPr marL="25400" marR="25400" marT="25400" marB="25400" anchor="ctr" horzOverflow="overflow">
                      <a:lnL w="25400">
                        <a:solidFill>
                          <a:srgbClr val="0000FF"/>
                        </a:solidFill>
                        <a:miter lim="400000"/>
                      </a:lnL>
                      <a:lnR w="25400">
                        <a:solidFill>
                          <a:srgbClr val="0000FF"/>
                        </a:solidFill>
                        <a:miter lim="400000"/>
                      </a:lnR>
                      <a:lnT w="25400">
                        <a:solidFill>
                          <a:srgbClr val="0000FF"/>
                        </a:solidFill>
                        <a:miter lim="400000"/>
                      </a:lnT>
                      <a:lnB w="25400">
                        <a:solidFill>
                          <a:srgbClr val="0000FF"/>
                        </a:solidFill>
                        <a:miter lim="400000"/>
                      </a:lnB>
                      <a:noFill/>
                    </a:tcPr>
                  </a:tc>
                </a:tr>
              </a:tbl>
            </a:graphicData>
          </a:graphic>
        </p:graphicFrame>
        <p:grpSp>
          <p:nvGrpSpPr>
            <p:cNvPr id="207" name="Group 207"/>
            <p:cNvGrpSpPr/>
            <p:nvPr/>
          </p:nvGrpSpPr>
          <p:grpSpPr>
            <a:xfrm>
              <a:off x="52307" y="56256"/>
              <a:ext cx="599426" cy="296244"/>
              <a:chOff x="52307" y="56256"/>
              <a:chExt cx="599425" cy="296243"/>
            </a:xfrm>
          </p:grpSpPr>
          <p:sp>
            <p:nvSpPr>
              <p:cNvPr id="197" name="Shape 197"/>
              <p:cNvSpPr/>
              <p:nvPr/>
            </p:nvSpPr>
            <p:spPr>
              <a:xfrm flipH="1">
                <a:off x="52307" y="60737"/>
                <a:ext cx="207608" cy="199174"/>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8" name="Shape 198"/>
              <p:cNvSpPr/>
              <p:nvPr/>
            </p:nvSpPr>
            <p:spPr>
              <a:xfrm flipH="1">
                <a:off x="58955" y="57384"/>
                <a:ext cx="292451" cy="29358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199" name="Shape 199"/>
              <p:cNvSpPr/>
              <p:nvPr/>
            </p:nvSpPr>
            <p:spPr>
              <a:xfrm flipH="1">
                <a:off x="58689" y="56256"/>
                <a:ext cx="99127" cy="9953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0" name="Shape 200"/>
              <p:cNvSpPr/>
              <p:nvPr/>
            </p:nvSpPr>
            <p:spPr>
              <a:xfrm flipH="1">
                <a:off x="156292" y="148338"/>
                <a:ext cx="201893" cy="202650"/>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1" name="Shape 201"/>
              <p:cNvSpPr/>
              <p:nvPr/>
            </p:nvSpPr>
            <p:spPr>
              <a:xfrm flipH="1">
                <a:off x="253631" y="246030"/>
                <a:ext cx="104584" cy="10497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2" name="Shape 202"/>
              <p:cNvSpPr/>
              <p:nvPr/>
            </p:nvSpPr>
            <p:spPr>
              <a:xfrm flipH="1" flipV="1">
                <a:off x="462634" y="68195"/>
                <a:ext cx="184226" cy="184877"/>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3" name="Shape 203"/>
              <p:cNvSpPr/>
              <p:nvPr/>
            </p:nvSpPr>
            <p:spPr>
              <a:xfrm flipH="1" flipV="1">
                <a:off x="358842" y="58475"/>
                <a:ext cx="292891" cy="294025"/>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4" name="Shape 204"/>
              <p:cNvSpPr/>
              <p:nvPr/>
            </p:nvSpPr>
            <p:spPr>
              <a:xfrm flipH="1" flipV="1">
                <a:off x="540800" y="58419"/>
                <a:ext cx="99287" cy="99696"/>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5" name="Shape 205"/>
              <p:cNvSpPr/>
              <p:nvPr/>
            </p:nvSpPr>
            <p:spPr>
              <a:xfrm flipH="1" flipV="1">
                <a:off x="348710" y="146067"/>
                <a:ext cx="202187" cy="202942"/>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06" name="Shape 206"/>
              <p:cNvSpPr/>
              <p:nvPr/>
            </p:nvSpPr>
            <p:spPr>
              <a:xfrm flipH="1" flipV="1">
                <a:off x="348728" y="243806"/>
                <a:ext cx="104736" cy="105128"/>
              </a:xfrm>
              <a:prstGeom prst="line">
                <a:avLst/>
              </a:prstGeom>
              <a:noFill/>
              <a:ln w="12700" cap="flat">
                <a:solidFill>
                  <a:srgbClr val="0000FF"/>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grpSp>
        <p:nvGrpSpPr>
          <p:cNvPr id="222" name="Group 222"/>
          <p:cNvGrpSpPr/>
          <p:nvPr/>
        </p:nvGrpSpPr>
        <p:grpSpPr>
          <a:xfrm>
            <a:off x="4445960" y="3647312"/>
            <a:ext cx="1785077" cy="305153"/>
            <a:chOff x="52307" y="47349"/>
            <a:chExt cx="1785076" cy="305151"/>
          </a:xfrm>
        </p:grpSpPr>
        <p:graphicFrame>
          <p:nvGraphicFramePr>
            <p:cNvPr id="209" name="Table 209"/>
            <p:cNvGraphicFramePr/>
            <p:nvPr/>
          </p:nvGraphicFramePr>
          <p:xfrm>
            <a:off x="62348" y="58830"/>
            <a:ext cx="1771313" cy="293311"/>
          </p:xfrm>
          <a:graphic>
            <a:graphicData uri="http://schemas.openxmlformats.org/drawingml/2006/table">
              <a:tbl>
                <a:tblPr/>
                <a:tblGrid>
                  <a:gridCol w="295219"/>
                  <a:gridCol w="295219"/>
                  <a:gridCol w="295219"/>
                  <a:gridCol w="295219"/>
                  <a:gridCol w="295219"/>
                  <a:gridCol w="295219"/>
                </a:tblGrid>
                <a:tr h="293313">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800"/>
                        </a:pPr>
                        <a:r>
                          <a:rPr sz="1400">
                            <a:uFill>
                              <a:solidFill>
                                <a:srgbClr val="1D3756"/>
                              </a:solidFill>
                            </a:uFill>
                          </a:rPr>
                          <a:t>6</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0F8E0"/>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E3E7FF"/>
                      </a:solidFill>
                    </a:tcPr>
                  </a:tc>
                  <a:tc>
                    <a:txBody>
                      <a:bodyPr/>
                      <a:lstStyle/>
                      <a:p>
                        <a:pPr marL="20319" marR="20319" algn="ctr" defTabSz="457200">
                          <a:lnSpc>
                            <a:spcPct val="110000"/>
                          </a:lnSpc>
                          <a:spcBef>
                            <a:spcPts val="600"/>
                          </a:spcBef>
                          <a:tabLst>
                            <a:tab pos="457200" algn="l"/>
                          </a:tabLst>
                          <a:defRPr sz="1400">
                            <a:uFill>
                              <a:solidFill>
                                <a:srgbClr val="1D3756"/>
                              </a:solidFill>
                            </a:uFill>
                          </a:defRPr>
                        </a:pPr>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bl>
            </a:graphicData>
          </a:graphic>
        </p:graphicFrame>
        <p:sp>
          <p:nvSpPr>
            <p:cNvPr id="210" name="Shape 210"/>
            <p:cNvSpPr/>
            <p:nvPr/>
          </p:nvSpPr>
          <p:spPr>
            <a:xfrm flipH="1">
              <a:off x="1542196" y="47349"/>
              <a:ext cx="295187" cy="295187"/>
            </a:xfrm>
            <a:prstGeom prst="line">
              <a:avLst/>
            </a:prstGeom>
            <a:noFill/>
            <a:ln w="254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nvGrpSpPr>
            <p:cNvPr id="221" name="Group 221"/>
            <p:cNvGrpSpPr/>
            <p:nvPr/>
          </p:nvGrpSpPr>
          <p:grpSpPr>
            <a:xfrm>
              <a:off x="52307" y="56256"/>
              <a:ext cx="600480" cy="296244"/>
              <a:chOff x="52307" y="56256"/>
              <a:chExt cx="600478" cy="296243"/>
            </a:xfrm>
          </p:grpSpPr>
          <p:sp>
            <p:nvSpPr>
              <p:cNvPr id="211" name="Shape 211"/>
              <p:cNvSpPr/>
              <p:nvPr/>
            </p:nvSpPr>
            <p:spPr>
              <a:xfrm flipH="1">
                <a:off x="52307" y="60737"/>
                <a:ext cx="207609" cy="199174"/>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2" name="Shape 212"/>
              <p:cNvSpPr/>
              <p:nvPr/>
            </p:nvSpPr>
            <p:spPr>
              <a:xfrm flipH="1">
                <a:off x="58955" y="57384"/>
                <a:ext cx="292451" cy="29358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3" name="Shape 213"/>
              <p:cNvSpPr/>
              <p:nvPr/>
            </p:nvSpPr>
            <p:spPr>
              <a:xfrm flipH="1">
                <a:off x="58689" y="56256"/>
                <a:ext cx="99127" cy="9953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4" name="Shape 214"/>
              <p:cNvSpPr/>
              <p:nvPr/>
            </p:nvSpPr>
            <p:spPr>
              <a:xfrm flipH="1">
                <a:off x="156292" y="148338"/>
                <a:ext cx="201893" cy="202650"/>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5" name="Shape 215"/>
              <p:cNvSpPr/>
              <p:nvPr/>
            </p:nvSpPr>
            <p:spPr>
              <a:xfrm flipH="1">
                <a:off x="253632" y="246030"/>
                <a:ext cx="104583" cy="10497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6" name="Shape 216"/>
              <p:cNvSpPr/>
              <p:nvPr/>
            </p:nvSpPr>
            <p:spPr>
              <a:xfrm flipH="1" flipV="1">
                <a:off x="462634" y="68195"/>
                <a:ext cx="184226" cy="184877"/>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7" name="Shape 217"/>
              <p:cNvSpPr/>
              <p:nvPr/>
            </p:nvSpPr>
            <p:spPr>
              <a:xfrm flipH="1" flipV="1">
                <a:off x="358842" y="58475"/>
                <a:ext cx="292891" cy="294025"/>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8" name="Shape 218"/>
              <p:cNvSpPr/>
              <p:nvPr/>
            </p:nvSpPr>
            <p:spPr>
              <a:xfrm flipH="1" flipV="1">
                <a:off x="553500" y="58419"/>
                <a:ext cx="99287" cy="99696"/>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19" name="Shape 219"/>
              <p:cNvSpPr/>
              <p:nvPr/>
            </p:nvSpPr>
            <p:spPr>
              <a:xfrm flipH="1" flipV="1">
                <a:off x="348710" y="146067"/>
                <a:ext cx="202187" cy="202942"/>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sp>
            <p:nvSpPr>
              <p:cNvPr id="220" name="Shape 220"/>
              <p:cNvSpPr/>
              <p:nvPr/>
            </p:nvSpPr>
            <p:spPr>
              <a:xfrm flipH="1" flipV="1">
                <a:off x="348728" y="243806"/>
                <a:ext cx="104736" cy="105128"/>
              </a:xfrm>
              <a:prstGeom prst="line">
                <a:avLst/>
              </a:prstGeom>
              <a:noFill/>
              <a:ln w="12700" cap="flat">
                <a:solidFill>
                  <a:srgbClr val="000000"/>
                </a:solidFill>
                <a:prstDash val="solid"/>
                <a:round/>
              </a:ln>
              <a:effectLst/>
            </p:spPr>
            <p:txBody>
              <a:bodyPr wrap="square" lIns="0" tIns="0" rIns="0" bIns="0" numCol="1" anchor="t">
                <a:noAutofit/>
              </a:bodyPr>
              <a:lstStyle/>
              <a:p>
                <a:pPr defTabSz="228600">
                  <a:defRPr sz="1200" b="0">
                    <a:latin typeface="+mj-lt"/>
                    <a:ea typeface="+mj-ea"/>
                    <a:cs typeface="+mj-cs"/>
                    <a:sym typeface="Helvetica"/>
                  </a:defRPr>
                </a:pPr>
                <a:endParaRPr/>
              </a:p>
            </p:txBody>
          </p:sp>
        </p:grpSp>
      </p:grpSp>
      <p:sp>
        <p:nvSpPr>
          <p:cNvPr id="223" name="Shape 223"/>
          <p:cNvSpPr/>
          <p:nvPr/>
        </p:nvSpPr>
        <p:spPr>
          <a:xfrm flipH="1">
            <a:off x="5477603" y="3145978"/>
            <a:ext cx="166851" cy="673888"/>
          </a:xfrm>
          <a:prstGeom prst="line">
            <a:avLst/>
          </a:prstGeom>
          <a:ln w="38100">
            <a:solidFill>
              <a:schemeClr val="accent6"/>
            </a:solidFill>
            <a:headEnd type="stealth"/>
          </a:ln>
        </p:spPr>
        <p:txBody>
          <a:bodyPr lIns="0" tIns="0" rIns="0" bIns="0"/>
          <a:lstStyle/>
          <a:p>
            <a:pPr defTabSz="228600">
              <a:defRPr sz="1200" b="0">
                <a:latin typeface="+mj-lt"/>
                <a:ea typeface="+mj-ea"/>
                <a:cs typeface="+mj-cs"/>
                <a:sym typeface="Helvetica"/>
              </a:defRPr>
            </a:pPr>
            <a:endParaRPr/>
          </a:p>
        </p:txBody>
      </p:sp>
      <p:sp>
        <p:nvSpPr>
          <p:cNvPr id="224" name="Shape 224"/>
          <p:cNvSpPr/>
          <p:nvPr/>
        </p:nvSpPr>
        <p:spPr>
          <a:xfrm flipV="1">
            <a:off x="5769085" y="3818401"/>
            <a:ext cx="1" cy="661010"/>
          </a:xfrm>
          <a:prstGeom prst="line">
            <a:avLst/>
          </a:prstGeom>
          <a:ln w="38100">
            <a:solidFill>
              <a:srgbClr val="0000FF"/>
            </a:solidFill>
            <a:headEnd type="stealth"/>
          </a:ln>
        </p:spPr>
        <p:txBody>
          <a:bodyPr lIns="0" tIns="0" rIns="0" bIns="0"/>
          <a:lstStyle/>
          <a:p>
            <a:pPr defTabSz="228600">
              <a:defRPr sz="1200" b="0">
                <a:latin typeface="+mj-lt"/>
                <a:ea typeface="+mj-ea"/>
                <a:cs typeface="+mj-cs"/>
                <a:sym typeface="Helvetica"/>
              </a:defRPr>
            </a:pPr>
            <a:endParaRPr/>
          </a:p>
        </p:txBody>
      </p:sp>
    </p:spTree>
    <p:extLst>
      <p:ext uri="{BB962C8B-B14F-4D97-AF65-F5344CB8AC3E}">
        <p14:creationId xmlns:p14="http://schemas.microsoft.com/office/powerpoint/2010/main" val="25616220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ooad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oad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oad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oad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oad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oad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oad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oad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oad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u:\courses\ooad\ooad01.ppt</Template>
  <TotalTime>46331968</TotalTime>
  <Pages>7</Pages>
  <Words>5443</Words>
  <Application>Microsoft Macintosh PowerPoint</Application>
  <PresentationFormat>Letter Paper (8.5x11 in)</PresentationFormat>
  <Paragraphs>746</Paragraphs>
  <Slides>65</Slides>
  <Notes>50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ooad01</vt:lpstr>
      <vt:lpstr>Optimizing Java - Garbage Collection</vt:lpstr>
      <vt:lpstr>Objects at Runtime - Topics</vt:lpstr>
      <vt:lpstr>Reminder: Pointers in C</vt:lpstr>
      <vt:lpstr>JVM Memory &amp; Pointers</vt:lpstr>
      <vt:lpstr>JVM Memory Access</vt:lpstr>
      <vt:lpstr>JVM Memory Access</vt:lpstr>
      <vt:lpstr>Objects in the Heap</vt:lpstr>
      <vt:lpstr>Objects in the Hotspot Heap</vt:lpstr>
      <vt:lpstr>Objects in the Heap</vt:lpstr>
      <vt:lpstr>Aside: HashMap internals</vt:lpstr>
      <vt:lpstr>Aside: HashMap internals</vt:lpstr>
      <vt:lpstr> Reminder: Hashing</vt:lpstr>
      <vt:lpstr>HashMap at runtime</vt:lpstr>
      <vt:lpstr>The Mark word</vt:lpstr>
      <vt:lpstr>The Klass word</vt:lpstr>
      <vt:lpstr>Class objects &amp; klassOops</vt:lpstr>
      <vt:lpstr>Class objects &amp; klassOops</vt:lpstr>
      <vt:lpstr>How JVM References are Typed</vt:lpstr>
      <vt:lpstr>Oop Type Hierarchy (in Hotspot)</vt:lpstr>
      <vt:lpstr>Java GC Philosophy</vt:lpstr>
      <vt:lpstr>Garbage Collection Glossary</vt:lpstr>
      <vt:lpstr>Garbage Collection Glossary</vt:lpstr>
      <vt:lpstr>Allocation &amp; Lifetime</vt:lpstr>
      <vt:lpstr>Allocation Example</vt:lpstr>
      <vt:lpstr>Allocation Spike Example</vt:lpstr>
      <vt:lpstr>Sustained High Allocation Example</vt:lpstr>
      <vt:lpstr>Allocation Example</vt:lpstr>
      <vt:lpstr>Weak Generational Hypothesis</vt:lpstr>
      <vt:lpstr>Thread-Local Allocation Buffers</vt:lpstr>
      <vt:lpstr>Tradeoffs Between Collectors</vt:lpstr>
      <vt:lpstr>Hotspot’s Parallel Collectors</vt:lpstr>
      <vt:lpstr>Drawbacks of Parallel Collectors</vt:lpstr>
      <vt:lpstr>GC Pauses</vt:lpstr>
      <vt:lpstr>Tri-color marking</vt:lpstr>
      <vt:lpstr>Tri-color marking in action</vt:lpstr>
      <vt:lpstr>Tri-color marking in action</vt:lpstr>
      <vt:lpstr>Tri-color marking in action</vt:lpstr>
      <vt:lpstr>Tri-color marking in action</vt:lpstr>
      <vt:lpstr>Tri-color marking in action</vt:lpstr>
      <vt:lpstr>Tri-color marking in action</vt:lpstr>
      <vt:lpstr>Tri-color marking in action</vt:lpstr>
      <vt:lpstr>Tri-color marking in action</vt:lpstr>
      <vt:lpstr>Tri-color marking in action</vt:lpstr>
      <vt:lpstr>Tri-color marking with concurrent mutation</vt:lpstr>
      <vt:lpstr>Tri-color marking with concurrent mutation</vt:lpstr>
      <vt:lpstr>Tri-color marking with concurrent mutation</vt:lpstr>
      <vt:lpstr>Tri-color marking with concurrent mutation</vt:lpstr>
      <vt:lpstr>Tri-color marking with concurrent mutation</vt:lpstr>
      <vt:lpstr>Tri-color marking with concurrent mutation</vt:lpstr>
      <vt:lpstr>A Secret</vt:lpstr>
      <vt:lpstr>Safepoints &amp; co-operative multitasking</vt:lpstr>
      <vt:lpstr>JVM safepointing</vt:lpstr>
      <vt:lpstr>Safepoints</vt:lpstr>
      <vt:lpstr>CMS</vt:lpstr>
      <vt:lpstr>Observable Effects of CMS</vt:lpstr>
      <vt:lpstr>Allocation &amp; CMS</vt:lpstr>
      <vt:lpstr>G1</vt:lpstr>
      <vt:lpstr>G1 – Design Aims</vt:lpstr>
      <vt:lpstr>G1 – Regional Collection</vt:lpstr>
      <vt:lpstr>The G1 Heap</vt:lpstr>
      <vt:lpstr>Card Tables</vt:lpstr>
      <vt:lpstr>Remembered Sets (RSets)</vt:lpstr>
      <vt:lpstr>RSets Example</vt:lpstr>
      <vt:lpstr>RSets Example</vt:lpstr>
      <vt:lpstr>G1 – The Bad News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
  <dc:creator/>
  <cp:keywords/>
  <dc:description/>
  <cp:lastModifiedBy>Ben Evans</cp:lastModifiedBy>
  <cp:revision>833</cp:revision>
  <cp:lastPrinted>1998-03-15T20:24:18Z</cp:lastPrinted>
  <dcterms:created xsi:type="dcterms:W3CDTF">1996-07-13T18:10:46Z</dcterms:created>
  <dcterms:modified xsi:type="dcterms:W3CDTF">2017-04-21T11:19:16Z</dcterms:modified>
</cp:coreProperties>
</file>