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326" r:id="rId2"/>
    <p:sldId id="407" r:id="rId3"/>
    <p:sldId id="408" r:id="rId4"/>
    <p:sldId id="409" r:id="rId5"/>
    <p:sldId id="415" r:id="rId6"/>
    <p:sldId id="440" r:id="rId7"/>
    <p:sldId id="410" r:id="rId8"/>
    <p:sldId id="418" r:id="rId9"/>
    <p:sldId id="422" r:id="rId10"/>
    <p:sldId id="423" r:id="rId11"/>
    <p:sldId id="424" r:id="rId12"/>
    <p:sldId id="425" r:id="rId13"/>
    <p:sldId id="426" r:id="rId14"/>
    <p:sldId id="428" r:id="rId15"/>
    <p:sldId id="417" r:id="rId16"/>
    <p:sldId id="429" r:id="rId17"/>
    <p:sldId id="419" r:id="rId18"/>
    <p:sldId id="420" r:id="rId19"/>
    <p:sldId id="430" r:id="rId20"/>
    <p:sldId id="403" r:id="rId21"/>
    <p:sldId id="442" r:id="rId22"/>
    <p:sldId id="436" r:id="rId23"/>
    <p:sldId id="433" r:id="rId24"/>
    <p:sldId id="438" r:id="rId25"/>
    <p:sldId id="439" r:id="rId26"/>
    <p:sldId id="441" r:id="rId27"/>
    <p:sldId id="432" r:id="rId28"/>
    <p:sldId id="437" r:id="rId29"/>
    <p:sldId id="406" r:id="rId30"/>
    <p:sldId id="404" r:id="rId31"/>
  </p:sldIdLst>
  <p:sldSz cx="9144000" cy="6858000" type="letter"/>
  <p:notesSz cx="6858000" cy="97774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104">
          <p15:clr>
            <a:srgbClr val="A4A3A4"/>
          </p15:clr>
        </p15:guide>
        <p15:guide id="2" pos="2880">
          <p15:clr>
            <a:srgbClr val="A4A3A4"/>
          </p15:clr>
        </p15:guide>
      </p15:sldGuideLst>
    </p:ext>
    <p:ext uri="{2D200454-40CA-4A62-9FC3-DE9A4176ACB9}">
      <p15:notesGuideLst xmlns="" xmlns:p15="http://schemas.microsoft.com/office/powerpoint/2012/main">
        <p15:guide id="1" orient="horz" pos="2738">
          <p15:clr>
            <a:srgbClr val="A4A3A4"/>
          </p15:clr>
        </p15:guide>
        <p15:guide id="2" pos="118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Hunt" initial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8FFD"/>
    <a:srgbClr val="BFC8FB"/>
    <a:srgbClr val="E3E8FF"/>
    <a:srgbClr val="7F3939"/>
    <a:srgbClr val="5D786B"/>
    <a:srgbClr val="EBFFE3"/>
    <a:srgbClr val="FFCD64"/>
    <a:srgbClr val="FF0000"/>
    <a:srgbClr val="C3CDFF"/>
    <a:srgbClr val="EBDC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9"/>
    <p:restoredTop sz="76372" autoAdjust="0"/>
  </p:normalViewPr>
  <p:slideViewPr>
    <p:cSldViewPr>
      <p:cViewPr varScale="1">
        <p:scale>
          <a:sx n="68" d="100"/>
          <a:sy n="68" d="100"/>
        </p:scale>
        <p:origin x="-1520" y="-120"/>
      </p:cViewPr>
      <p:guideLst>
        <p:guide orient="horz" pos="11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1712"/>
    </p:cViewPr>
  </p:sorterViewPr>
  <p:notesViewPr>
    <p:cSldViewPr>
      <p:cViewPr>
        <p:scale>
          <a:sx n="200" d="100"/>
          <a:sy n="200" d="100"/>
        </p:scale>
        <p:origin x="-936" y="4672"/>
      </p:cViewPr>
      <p:guideLst>
        <p:guide orient="horz" pos="2738"/>
        <p:guide pos="1186"/>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9317038"/>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algn="ctr" defTabSz="868363">
              <a:lnSpc>
                <a:spcPct val="90000"/>
              </a:lnSpc>
            </a:pPr>
            <a:r>
              <a:rPr lang="en-GB" sz="1200" b="0"/>
              <a:t>Page </a:t>
            </a:r>
            <a:fld id="{7A277376-56D3-7341-9E88-52E2AD3187B4}" type="slidenum">
              <a:rPr lang="en-GB" sz="1200" b="0"/>
              <a:pPr algn="ctr" defTabSz="868363">
                <a:lnSpc>
                  <a:spcPct val="90000"/>
                </a:lnSpc>
              </a:pPr>
              <a:t>‹#›</a:t>
            </a:fld>
            <a:endParaRPr lang="en-GB" sz="1200" b="0"/>
          </a:p>
        </p:txBody>
      </p:sp>
    </p:spTree>
    <p:extLst>
      <p:ext uri="{BB962C8B-B14F-4D97-AF65-F5344CB8AC3E}">
        <p14:creationId xmlns:p14="http://schemas.microsoft.com/office/powerpoint/2010/main" val="1749882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Rot="1" noChangeAspect="1" noChangeArrowheads="1" noTextEdit="1"/>
          </p:cNvSpPr>
          <p:nvPr>
            <p:ph type="sldImg" idx="2"/>
          </p:nvPr>
        </p:nvSpPr>
        <p:spPr bwMode="auto">
          <a:xfrm>
            <a:off x="1993900" y="985838"/>
            <a:ext cx="4546600" cy="3403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2" name="Rectangle 4"/>
          <p:cNvSpPr>
            <a:spLocks noGrp="1" noChangeArrowheads="1"/>
          </p:cNvSpPr>
          <p:nvPr>
            <p:ph type="body" sz="quarter" idx="3"/>
          </p:nvPr>
        </p:nvSpPr>
        <p:spPr bwMode="auto">
          <a:xfrm>
            <a:off x="2133600" y="4781549"/>
            <a:ext cx="4267200" cy="4995863"/>
          </a:xfrm>
          <a:prstGeom prst="rect">
            <a:avLst/>
          </a:prstGeom>
          <a:noFill/>
          <a:ln>
            <a:solidFill>
              <a:schemeClr val="bg1">
                <a:lumMod val="85000"/>
              </a:schemeClr>
            </a:solidFill>
          </a:ln>
          <a:effectLst/>
          <a:extLst/>
        </p:spPr>
        <p:txBody>
          <a:bodyPr vert="horz" wrap="square" lIns="90488" tIns="44450" rIns="90488" bIns="44450" numCol="1" anchor="t" anchorCtr="0" compatLnSpc="1">
            <a:prstTxWarp prst="textNoShape">
              <a:avLst/>
            </a:prstTxWarp>
          </a:bodyPr>
          <a:lstStyle/>
          <a:p>
            <a:pPr lvl="0"/>
            <a:r>
              <a:rPr lang="en-GB" noProof="0" dirty="0" smtClean="0"/>
              <a:t>Body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 name="Rectangle 6"/>
          <p:cNvSpPr/>
          <p:nvPr/>
        </p:nvSpPr>
        <p:spPr>
          <a:xfrm rot="16200000">
            <a:off x="-2579759" y="6249265"/>
            <a:ext cx="6172203" cy="707886"/>
          </a:xfrm>
          <a:prstGeom prst="rect">
            <a:avLst/>
          </a:prstGeom>
        </p:spPr>
        <p:txBody>
          <a:bodyPr wrap="square">
            <a:spAutoFit/>
          </a:bodyPr>
          <a:lstStyle/>
          <a:p>
            <a:r>
              <a:rPr lang="en-US" sz="4000" dirty="0" smtClean="0">
                <a:solidFill>
                  <a:schemeClr val="bg1">
                    <a:lumMod val="85000"/>
                    <a:alpha val="50000"/>
                  </a:schemeClr>
                </a:solidFill>
                <a:latin typeface="TrebuchetMS"/>
              </a:rPr>
              <a:t>mallon</a:t>
            </a:r>
            <a:r>
              <a:rPr lang="en-US" sz="4000" b="0" dirty="0" smtClean="0">
                <a:solidFill>
                  <a:schemeClr val="bg1">
                    <a:lumMod val="85000"/>
                    <a:alpha val="50000"/>
                  </a:schemeClr>
                </a:solidFill>
                <a:latin typeface="ArialMT"/>
              </a:rPr>
              <a:t>associates</a:t>
            </a:r>
            <a:r>
              <a:rPr lang="en-US" sz="4000" b="0" dirty="0" smtClean="0">
                <a:solidFill>
                  <a:schemeClr val="bg1">
                    <a:lumMod val="85000"/>
                    <a:alpha val="49000"/>
                  </a:schemeClr>
                </a:solidFill>
                <a:latin typeface="ArialMT"/>
              </a:rPr>
              <a:t> </a:t>
            </a:r>
            <a:r>
              <a:rPr lang="en-US" sz="4000" b="0" dirty="0" smtClean="0">
                <a:solidFill>
                  <a:srgbClr val="9CD69C">
                    <a:alpha val="20000"/>
                  </a:srgbClr>
                </a:solidFill>
                <a:latin typeface="ArialMT"/>
              </a:rPr>
              <a:t>Opus</a:t>
            </a:r>
            <a:endParaRPr lang="en-US" sz="4000" dirty="0">
              <a:solidFill>
                <a:srgbClr val="9CD69C">
                  <a:alpha val="20000"/>
                </a:srgbClr>
              </a:solidFill>
            </a:endParaRPr>
          </a:p>
        </p:txBody>
      </p:sp>
      <p:sp>
        <p:nvSpPr>
          <p:cNvPr id="8" name="Rectangle 7"/>
          <p:cNvSpPr/>
          <p:nvPr/>
        </p:nvSpPr>
        <p:spPr>
          <a:xfrm>
            <a:off x="3505200" y="240506"/>
            <a:ext cx="3048000" cy="369332"/>
          </a:xfrm>
          <a:prstGeom prst="rect">
            <a:avLst/>
          </a:prstGeom>
        </p:spPr>
        <p:txBody>
          <a:bodyPr wrap="square">
            <a:spAutoFit/>
          </a:bodyPr>
          <a:lstStyle/>
          <a:p>
            <a:pPr algn="r"/>
            <a:r>
              <a:rPr lang="en-US" sz="1800" dirty="0" smtClean="0">
                <a:solidFill>
                  <a:schemeClr val="bg2">
                    <a:lumMod val="60000"/>
                    <a:lumOff val="40000"/>
                  </a:schemeClr>
                </a:solidFill>
                <a:latin typeface="TrebuchetMS"/>
              </a:rPr>
              <a:t>bundle page </a:t>
            </a:r>
            <a:fld id="{940E12AF-91AB-1041-A448-0EE963EC870F}" type="slidenum">
              <a:rPr lang="en-US" sz="1800" smtClean="0">
                <a:solidFill>
                  <a:schemeClr val="bg2">
                    <a:lumMod val="60000"/>
                    <a:lumOff val="40000"/>
                  </a:schemeClr>
                </a:solidFill>
                <a:latin typeface="TrebuchetMS"/>
              </a:rPr>
              <a:t>‹#›</a:t>
            </a:fld>
            <a:endParaRPr lang="en-US" sz="1800" dirty="0">
              <a:solidFill>
                <a:schemeClr val="bg2">
                  <a:lumMod val="60000"/>
                  <a:lumOff val="40000"/>
                </a:schemeClr>
              </a:solidFill>
            </a:endParaRPr>
          </a:p>
        </p:txBody>
      </p:sp>
      <p:cxnSp>
        <p:nvCxnSpPr>
          <p:cNvPr id="3" name="Straight Connector 2"/>
          <p:cNvCxnSpPr/>
          <p:nvPr/>
        </p:nvCxnSpPr>
        <p:spPr>
          <a:xfrm>
            <a:off x="1524000" y="6414615"/>
            <a:ext cx="52578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1105475" y="5231033"/>
            <a:ext cx="1418853" cy="276999"/>
          </a:xfrm>
          <a:prstGeom prst="rect">
            <a:avLst/>
          </a:prstGeom>
          <a:noFill/>
        </p:spPr>
        <p:txBody>
          <a:bodyPr wrap="none" rtlCol="0">
            <a:spAutoFit/>
          </a:bodyPr>
          <a:lstStyle/>
          <a:p>
            <a:r>
              <a:rPr lang="en-US" sz="1200" b="0" dirty="0" smtClean="0">
                <a:solidFill>
                  <a:srgbClr val="BDBDBD"/>
                </a:solidFill>
              </a:rPr>
              <a:t>@fold before here</a:t>
            </a:r>
            <a:endParaRPr lang="en-US" sz="1200" b="0" dirty="0">
              <a:solidFill>
                <a:srgbClr val="BDBDBD"/>
              </a:solidFill>
            </a:endParaRPr>
          </a:p>
        </p:txBody>
      </p:sp>
      <p:cxnSp>
        <p:nvCxnSpPr>
          <p:cNvPr id="13" name="Straight Connector 12"/>
          <p:cNvCxnSpPr/>
          <p:nvPr/>
        </p:nvCxnSpPr>
        <p:spPr>
          <a:xfrm>
            <a:off x="1676400" y="1432295"/>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024861" y="8512046"/>
            <a:ext cx="1580078" cy="276999"/>
          </a:xfrm>
          <a:prstGeom prst="rect">
            <a:avLst/>
          </a:prstGeom>
          <a:noFill/>
        </p:spPr>
        <p:txBody>
          <a:bodyPr wrap="square" rtlCol="0">
            <a:spAutoFit/>
          </a:bodyPr>
          <a:lstStyle/>
          <a:p>
            <a:r>
              <a:rPr lang="en-US" sz="1200" b="0" dirty="0" smtClean="0">
                <a:solidFill>
                  <a:srgbClr val="BDBDBD"/>
                </a:solidFill>
              </a:rPr>
              <a:t>write</a:t>
            </a:r>
            <a:r>
              <a:rPr lang="en-US" sz="1200" b="0" baseline="0" dirty="0" smtClean="0">
                <a:solidFill>
                  <a:srgbClr val="BDBDBD"/>
                </a:solidFill>
              </a:rPr>
              <a:t> beyond end</a:t>
            </a:r>
            <a:endParaRPr lang="en-US" sz="1200" b="0" dirty="0">
              <a:solidFill>
                <a:srgbClr val="BDBDBD"/>
              </a:solidFill>
            </a:endParaRPr>
          </a:p>
        </p:txBody>
      </p:sp>
      <p:cxnSp>
        <p:nvCxnSpPr>
          <p:cNvPr id="16" name="Straight Connector 15"/>
          <p:cNvCxnSpPr/>
          <p:nvPr/>
        </p:nvCxnSpPr>
        <p:spPr>
          <a:xfrm>
            <a:off x="2109104"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455616"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6200000">
            <a:off x="1337621" y="2748927"/>
            <a:ext cx="954558" cy="276999"/>
          </a:xfrm>
          <a:prstGeom prst="rect">
            <a:avLst/>
          </a:prstGeom>
          <a:noFill/>
        </p:spPr>
        <p:txBody>
          <a:bodyPr wrap="none" rtlCol="0">
            <a:spAutoFit/>
          </a:bodyPr>
          <a:lstStyle/>
          <a:p>
            <a:r>
              <a:rPr lang="en-US" sz="1200" b="0" dirty="0" smtClean="0">
                <a:solidFill>
                  <a:srgbClr val="BDBDBD"/>
                </a:solidFill>
              </a:rPr>
              <a:t>crop region</a:t>
            </a:r>
            <a:endParaRPr lang="en-US" sz="1200" b="0" dirty="0">
              <a:solidFill>
                <a:srgbClr val="BDBDBD"/>
              </a:solidFill>
            </a:endParaRPr>
          </a:p>
        </p:txBody>
      </p:sp>
      <p:cxnSp>
        <p:nvCxnSpPr>
          <p:cNvPr id="14" name="Straight Connector 13"/>
          <p:cNvCxnSpPr/>
          <p:nvPr/>
        </p:nvCxnSpPr>
        <p:spPr>
          <a:xfrm>
            <a:off x="1676400" y="4352027"/>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 name="Down Arrow 1"/>
          <p:cNvSpPr/>
          <p:nvPr/>
        </p:nvSpPr>
        <p:spPr>
          <a:xfrm>
            <a:off x="1752600" y="40505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1752600" y="6107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1752600" y="94607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5400000">
            <a:off x="22479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rot="16200000" flipH="1">
            <a:off x="61341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p:cNvSpPr/>
          <p:nvPr/>
        </p:nvSpPr>
        <p:spPr>
          <a:xfrm flipV="1">
            <a:off x="1752600" y="1535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89019"/>
      </p:ext>
    </p:extLst>
  </p:cSld>
  <p:clrMap bg1="lt1" tx1="dk1" bg2="lt2" tx2="dk2" accent1="accent1" accent2="accent2" accent3="accent3" accent4="accent4" accent5="accent5" accent6="accent6" hlink="hlink" folHlink="folHlink"/>
  <p:notesStyle>
    <a:lvl1pPr marL="0" indent="0" algn="l" defTabSz="915988" rtl="0" eaLnBrk="0" fontAlgn="base" hangingPunct="0">
      <a:lnSpc>
        <a:spcPct val="90000"/>
      </a:lnSpc>
      <a:spcBef>
        <a:spcPts val="600"/>
      </a:spcBef>
      <a:spcAft>
        <a:spcPct val="0"/>
      </a:spcAft>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baseline="0">
        <a:solidFill>
          <a:schemeClr val="tx1"/>
        </a:solidFill>
        <a:latin typeface="Times New Roman" charset="0"/>
        <a:ea typeface="ＭＳ Ｐゴシック" charset="0"/>
        <a:cs typeface="ＭＳ Ｐゴシック" charset="0"/>
      </a:defRPr>
    </a:lvl1pPr>
    <a:lvl2pPr marL="233363" indent="0" algn="l" rtl="0" eaLnBrk="0" fontAlgn="base" hangingPunct="0">
      <a:lnSpc>
        <a:spcPct val="90000"/>
      </a:lnSpc>
      <a:spcBef>
        <a:spcPct val="40000"/>
      </a:spcBef>
      <a:spcAft>
        <a:spcPct val="0"/>
      </a:spcAft>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2pPr>
    <a:lvl3pPr marL="452438" indent="0" algn="l" rtl="0" eaLnBrk="0" fontAlgn="base" hangingPunct="0">
      <a:lnSpc>
        <a:spcPct val="90000"/>
      </a:lnSpc>
      <a:spcBef>
        <a:spcPct val="40000"/>
      </a:spcBef>
      <a:spcAft>
        <a:spcPct val="0"/>
      </a:spcAft>
      <a:tabLst>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3pPr>
    <a:lvl4pPr marL="687388" indent="0" algn="l" rtl="0" eaLnBrk="0" fontAlgn="base" hangingPunct="0">
      <a:lnSpc>
        <a:spcPct val="90000"/>
      </a:lnSpc>
      <a:spcBef>
        <a:spcPct val="40000"/>
      </a:spcBef>
      <a:spcAft>
        <a:spcPct val="0"/>
      </a:spcAft>
      <a:tabLst>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4pPr>
    <a:lvl5pPr marL="914400" indent="0" algn="l" rtl="0" eaLnBrk="0" fontAlgn="base" hangingPunct="0">
      <a:lnSpc>
        <a:spcPct val="90000"/>
      </a:lnSpc>
      <a:spcBef>
        <a:spcPct val="40000"/>
      </a:spcBef>
      <a:spcAft>
        <a:spcPct val="0"/>
      </a:spcAft>
      <a:tabLst>
        <a:tab pos="1146175" algn="l"/>
        <a:tab pos="1368425" algn="l"/>
        <a:tab pos="1600200" algn="l"/>
        <a:tab pos="1830388" algn="l"/>
        <a:tab pos="2054225" algn="l"/>
        <a:tab pos="2284413" algn="l"/>
        <a:tab pos="2514600" algn="l"/>
        <a:tab pos="2746375" algn="l"/>
        <a:tab pos="2968625" algn="l"/>
        <a:tab pos="3200400" algn="l"/>
        <a:tab pos="3430588" algn="l"/>
      </a:tabLst>
      <a:defRPr sz="1000" b="0" i="0" kern="1200">
        <a:solidFill>
          <a:schemeClr val="tx1"/>
        </a:solidFill>
        <a:latin typeface="Book Antiqu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baseline="0" dirty="0" smtClean="0"/>
              <a:t>@</a:t>
            </a:r>
            <a:r>
              <a:rPr lang="en-US" dirty="0" smtClean="0"/>
              <a:t>hide slide, </a:t>
            </a:r>
            <a:r>
              <a:rPr lang="en-US" baseline="0" dirty="0" smtClean="0"/>
              <a:t>title;</a:t>
            </a:r>
          </a:p>
          <a:p>
            <a:r>
              <a:rPr lang="en-US" baseline="0" dirty="0" smtClean="0"/>
              <a:t>@author</a:t>
            </a:r>
            <a:r>
              <a:rPr lang="en-US" dirty="0" smtClean="0"/>
              <a:t> </a:t>
            </a:r>
            <a:r>
              <a:rPr lang="en-US" baseline="0" dirty="0" smtClean="0"/>
              <a:t>Ben Evans</a:t>
            </a:r>
          </a:p>
          <a:p>
            <a:r>
              <a:rPr lang="en-US" dirty="0" smtClean="0"/>
              <a:t>@thanks </a:t>
            </a:r>
            <a:r>
              <a:rPr lang="en-US" baseline="0" dirty="0" smtClean="0"/>
              <a:t>John Hunt;</a:t>
            </a:r>
          </a:p>
          <a:p>
            <a:r>
              <a:rPr lang="en-US" baseline="0" dirty="0" smtClean="0"/>
              <a:t>@copyright</a:t>
            </a:r>
            <a:r>
              <a:rPr lang="en-US" dirty="0" smtClean="0"/>
              <a:t> </a:t>
            </a:r>
            <a:r>
              <a:rPr lang="en-US" baseline="0" dirty="0" smtClean="0"/>
              <a:t>Mallon Associates International Limited;</a:t>
            </a:r>
          </a:p>
          <a:p>
            <a:r>
              <a:rPr lang="en-US" baseline="0" dirty="0" smtClean="0"/>
              <a:t>@tag title;</a:t>
            </a:r>
          </a:p>
          <a:p>
            <a:r>
              <a:rPr lang="en-US" sz="1000" b="0" i="0" kern="1200" baseline="0" dirty="0" smtClean="0">
                <a:solidFill>
                  <a:schemeClr val="tx1"/>
                </a:solidFill>
                <a:latin typeface="Times New Roman" charset="0"/>
                <a:ea typeface="ＭＳ Ｐゴシック" charset="0"/>
                <a:cs typeface="ＭＳ Ｐゴシック" charset="0"/>
              </a:rPr>
              <a:t>This chapter looks at how to tune Java / JVM GC and provides an introduction to tools and heuristics.</a:t>
            </a:r>
          </a:p>
          <a:p>
            <a:r>
              <a:rPr lang="en-US" sz="1000" b="0" i="0" kern="1200" baseline="0" dirty="0" smtClean="0">
                <a:solidFill>
                  <a:schemeClr val="tx1"/>
                </a:solidFill>
                <a:latin typeface="Times New Roman" charset="0"/>
                <a:ea typeface="ＭＳ Ｐゴシック" charset="0"/>
                <a:cs typeface="ＭＳ Ｐゴシック" charset="0"/>
              </a:rPr>
              <a:t>@tag intro;</a:t>
            </a:r>
          </a:p>
        </p:txBody>
      </p:sp>
    </p:spTree>
    <p:extLst>
      <p:ext uri="{BB962C8B-B14F-4D97-AF65-F5344CB8AC3E}">
        <p14:creationId xmlns:p14="http://schemas.microsoft.com/office/powerpoint/2010/main" val="56183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Overview tab provides a summary of information about a Java</a:t>
            </a:r>
            <a:r>
              <a:rPr lang="en-US" baseline="0" dirty="0" smtClean="0"/>
              <a:t> </a:t>
            </a:r>
            <a:r>
              <a:rPr lang="en-US" dirty="0" smtClean="0"/>
              <a:t>process.</a:t>
            </a:r>
            <a:r>
              <a:rPr lang="en-US" baseline="0" dirty="0" smtClean="0"/>
              <a:t> </a:t>
            </a:r>
            <a:r>
              <a:rPr lang="en-US" dirty="0" smtClean="0"/>
              <a:t>This includes the flags and system properties that were passed in, and the</a:t>
            </a:r>
            <a:r>
              <a:rPr lang="en-US" baseline="0" dirty="0" smtClean="0"/>
              <a:t> </a:t>
            </a:r>
            <a:r>
              <a:rPr lang="en-US" dirty="0" smtClean="0"/>
              <a:t>exact Java version being executed. This is equivalent to </a:t>
            </a:r>
            <a:r>
              <a:rPr lang="en-US" dirty="0" err="1" smtClean="0"/>
              <a:t>jinfo</a:t>
            </a:r>
            <a:r>
              <a:rPr lang="en-US" dirty="0" smtClean="0"/>
              <a:t>.</a:t>
            </a:r>
          </a:p>
          <a:p>
            <a:endParaRPr lang="en-US" dirty="0"/>
          </a:p>
        </p:txBody>
      </p:sp>
    </p:spTree>
    <p:extLst>
      <p:ext uri="{BB962C8B-B14F-4D97-AF65-F5344CB8AC3E}">
        <p14:creationId xmlns:p14="http://schemas.microsoft.com/office/powerpoint/2010/main" val="233207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In the Monitor tab</a:t>
            </a:r>
            <a:r>
              <a:rPr lang="en-US" baseline="0" dirty="0" smtClean="0"/>
              <a:t> </a:t>
            </a:r>
            <a:r>
              <a:rPr lang="en-US" dirty="0" smtClean="0"/>
              <a:t>graphs and data about the active</a:t>
            </a:r>
            <a:r>
              <a:rPr lang="en-US" baseline="0" dirty="0" smtClean="0"/>
              <a:t> </a:t>
            </a:r>
            <a:r>
              <a:rPr lang="en-US" dirty="0" smtClean="0"/>
              <a:t>parts of the JVM system are displayed. This is essentially high-level telemetry</a:t>
            </a:r>
            <a:r>
              <a:rPr lang="en-US" baseline="0" dirty="0" smtClean="0"/>
              <a:t> </a:t>
            </a:r>
            <a:r>
              <a:rPr lang="en-US" dirty="0" smtClean="0"/>
              <a:t>data for the JVM - including CPU usage and how much CPU is being used for GC.</a:t>
            </a:r>
          </a:p>
          <a:p>
            <a:r>
              <a:rPr lang="en-US" dirty="0" smtClean="0"/>
              <a:t>Other information displayed includes the number of classes loaded and unloaded,</a:t>
            </a:r>
            <a:r>
              <a:rPr lang="en-US" baseline="0" dirty="0" smtClean="0"/>
              <a:t> </a:t>
            </a:r>
            <a:r>
              <a:rPr lang="en-US" dirty="0" smtClean="0"/>
              <a:t>basic heap memory information and an overview of the numbers of threads running.</a:t>
            </a:r>
            <a:r>
              <a:rPr lang="en-US" baseline="0" dirty="0" smtClean="0"/>
              <a:t> </a:t>
            </a:r>
            <a:r>
              <a:rPr lang="en-US" dirty="0" smtClean="0"/>
              <a:t>From this tab, it is also possible to ask the JVM to produce a heap dump, or to</a:t>
            </a:r>
            <a:r>
              <a:rPr lang="en-US" baseline="0" dirty="0" smtClean="0"/>
              <a:t> </a:t>
            </a:r>
            <a:r>
              <a:rPr lang="en-US" dirty="0" smtClean="0"/>
              <a:t>perform a Full GC - although in normal production operation, neither are recommended,</a:t>
            </a:r>
            <a:r>
              <a:rPr lang="en-US" baseline="0" dirty="0" smtClean="0"/>
              <a:t> as they will cause the JVM to pause for a potentially significant amount of time.</a:t>
            </a:r>
            <a:endParaRPr lang="en-US" dirty="0" smtClean="0"/>
          </a:p>
          <a:p>
            <a:endParaRPr lang="en-US" dirty="0"/>
          </a:p>
        </p:txBody>
      </p:sp>
    </p:spTree>
    <p:extLst>
      <p:ext uri="{BB962C8B-B14F-4D97-AF65-F5344CB8AC3E}">
        <p14:creationId xmlns:p14="http://schemas.microsoft.com/office/powerpoint/2010/main" val="875451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Threads tab displays data on actively running</a:t>
            </a:r>
            <a:r>
              <a:rPr lang="en-US" baseline="0" dirty="0" smtClean="0"/>
              <a:t> </a:t>
            </a:r>
            <a:r>
              <a:rPr lang="en-US" dirty="0" smtClean="0"/>
              <a:t>threads in the JVM. This is displayed as a continuous timeline, with the ability to inspect individual thread details and perform thread dumps for</a:t>
            </a:r>
            <a:r>
              <a:rPr lang="en-US" baseline="0" dirty="0" smtClean="0"/>
              <a:t> </a:t>
            </a:r>
            <a:r>
              <a:rPr lang="en-US" dirty="0" smtClean="0"/>
              <a:t>deeper analysis.</a:t>
            </a:r>
            <a:r>
              <a:rPr lang="en-US" baseline="0" dirty="0" smtClean="0"/>
              <a:t> </a:t>
            </a:r>
            <a:r>
              <a:rPr lang="en-US" dirty="0" smtClean="0"/>
              <a:t>This presents a similar view to </a:t>
            </a:r>
            <a:r>
              <a:rPr lang="en-US" dirty="0" err="1" smtClean="0"/>
              <a:t>jstack</a:t>
            </a:r>
            <a:r>
              <a:rPr lang="en-US" dirty="0" smtClean="0"/>
              <a:t>, but with better abilities to</a:t>
            </a:r>
            <a:r>
              <a:rPr lang="en-US" baseline="0" dirty="0" smtClean="0"/>
              <a:t> </a:t>
            </a:r>
            <a:r>
              <a:rPr lang="en-US" dirty="0" smtClean="0"/>
              <a:t>diagnose deadlocks and thread starvation. Note that the difference between</a:t>
            </a:r>
            <a:r>
              <a:rPr lang="en-US" baseline="0" dirty="0" smtClean="0"/>
              <a:t> </a:t>
            </a:r>
            <a:r>
              <a:rPr lang="en-US" dirty="0" smtClean="0"/>
              <a:t>synchronized</a:t>
            </a:r>
            <a:r>
              <a:rPr lang="en-US" baseline="0" dirty="0" smtClean="0"/>
              <a:t> </a:t>
            </a:r>
            <a:r>
              <a:rPr lang="en-US" dirty="0" smtClean="0"/>
              <a:t>locks (i.e. operating system monitors wrapped in the cooperative</a:t>
            </a:r>
            <a:r>
              <a:rPr lang="en-US" baseline="0" dirty="0" smtClean="0"/>
              <a:t> multithreading provided by the JVM </a:t>
            </a:r>
            <a:r>
              <a:rPr lang="en-US" baseline="0" dirty="0" err="1" smtClean="0"/>
              <a:t>safepointing</a:t>
            </a:r>
            <a:r>
              <a:rPr lang="en-US" baseline="0" dirty="0" smtClean="0"/>
              <a:t> mechanism</a:t>
            </a:r>
            <a:r>
              <a:rPr lang="en-US" dirty="0" smtClean="0"/>
              <a:t>) and the user-space</a:t>
            </a:r>
            <a:r>
              <a:rPr lang="en-US" baseline="0" dirty="0" smtClean="0"/>
              <a:t> </a:t>
            </a:r>
            <a:r>
              <a:rPr lang="en-US" dirty="0" smtClean="0"/>
              <a:t>lock </a:t>
            </a:r>
            <a:r>
              <a:rPr lang="en-US" baseline="0" dirty="0" smtClean="0"/>
              <a:t> o</a:t>
            </a:r>
            <a:r>
              <a:rPr lang="en-US" dirty="0" smtClean="0"/>
              <a:t>bjects of </a:t>
            </a:r>
            <a:r>
              <a:rPr lang="en-US" dirty="0" err="1">
                <a:latin typeface="Courier"/>
                <a:cs typeface="Courier"/>
              </a:rPr>
              <a:t>java.util.concurrent</a:t>
            </a:r>
            <a:r>
              <a:rPr lang="en-US" dirty="0" smtClean="0"/>
              <a:t> can be clearly seen here. </a:t>
            </a:r>
          </a:p>
          <a:p>
            <a:r>
              <a:rPr lang="en-US" dirty="0" smtClean="0"/>
              <a:t>@fold;</a:t>
            </a:r>
          </a:p>
          <a:p>
            <a:r>
              <a:rPr lang="en-US" dirty="0" smtClean="0"/>
              <a:t>Threads which are contending on locks backed by operating system monitors</a:t>
            </a:r>
            <a:r>
              <a:rPr lang="en-US" baseline="0" dirty="0" smtClean="0"/>
              <a:t> </a:t>
            </a:r>
            <a:r>
              <a:rPr lang="en-US" dirty="0" smtClean="0"/>
              <a:t>(i.e. synchronized blocks) will be placed into the BLOCKED state. This shows up as red in </a:t>
            </a:r>
            <a:r>
              <a:rPr lang="en-US" dirty="0" err="1" smtClean="0"/>
              <a:t>VisualVM</a:t>
            </a:r>
            <a:r>
              <a:rPr lang="en-US" dirty="0" smtClean="0"/>
              <a:t>. </a:t>
            </a:r>
            <a:r>
              <a:rPr lang="en-US" baseline="0" dirty="0" smtClean="0"/>
              <a:t> </a:t>
            </a:r>
            <a:r>
              <a:rPr lang="en-US" dirty="0" smtClean="0"/>
              <a:t>Locked </a:t>
            </a:r>
            <a:r>
              <a:rPr lang="en-US" dirty="0" err="1" smtClean="0">
                <a:latin typeface="Courier"/>
                <a:cs typeface="Courier"/>
              </a:rPr>
              <a:t>java.util.concurrent</a:t>
            </a:r>
            <a:r>
              <a:rPr lang="en-US" dirty="0" smtClean="0"/>
              <a:t> lock objects place their threads into WAITING (yellow in </a:t>
            </a:r>
            <a:r>
              <a:rPr lang="en-US" dirty="0" err="1" smtClean="0"/>
              <a:t>VisualVM</a:t>
            </a:r>
            <a:r>
              <a:rPr lang="en-US" dirty="0" smtClean="0"/>
              <a:t>). This is because the implementation</a:t>
            </a:r>
            <a:r>
              <a:rPr lang="en-US" baseline="0" dirty="0" smtClean="0"/>
              <a:t> </a:t>
            </a:r>
            <a:r>
              <a:rPr lang="en-US" dirty="0" smtClean="0"/>
              <a:t>provided by </a:t>
            </a:r>
            <a:r>
              <a:rPr lang="en-US" dirty="0" err="1">
                <a:latin typeface="Courier"/>
                <a:cs typeface="Courier"/>
              </a:rPr>
              <a:t>java.util.concurrent</a:t>
            </a:r>
            <a:r>
              <a:rPr lang="en-US" dirty="0" smtClean="0"/>
              <a:t> is purely user space and does not</a:t>
            </a:r>
            <a:r>
              <a:rPr lang="en-US" baseline="0" dirty="0" smtClean="0"/>
              <a:t> </a:t>
            </a:r>
            <a:r>
              <a:rPr lang="en-US" dirty="0" smtClean="0"/>
              <a:t>involve the operating system</a:t>
            </a:r>
            <a:r>
              <a:rPr lang="en-US" baseline="0" dirty="0" smtClean="0"/>
              <a:t> in the same way.</a:t>
            </a:r>
            <a:endParaRPr lang="en-US" dirty="0" smtClean="0"/>
          </a:p>
        </p:txBody>
      </p:sp>
    </p:spTree>
    <p:extLst>
      <p:ext uri="{BB962C8B-B14F-4D97-AF65-F5344CB8AC3E}">
        <p14:creationId xmlns:p14="http://schemas.microsoft.com/office/powerpoint/2010/main" val="407495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Sampler tab, samples either memory or CPU. In</a:t>
            </a:r>
            <a:r>
              <a:rPr lang="en-US" baseline="0" dirty="0" smtClean="0"/>
              <a:t> </a:t>
            </a:r>
            <a:r>
              <a:rPr lang="en-US" dirty="0" smtClean="0"/>
              <a:t>the memory mode, it samples object creation - either overall, or JVM only</a:t>
            </a:r>
            <a:r>
              <a:rPr lang="en-US" baseline="0" dirty="0" smtClean="0"/>
              <a:t> </a:t>
            </a:r>
            <a:r>
              <a:rPr lang="en-US" dirty="0" smtClean="0"/>
              <a:t>or even on a per-thread basis.</a:t>
            </a:r>
            <a:r>
              <a:rPr lang="en-US" baseline="0" dirty="0" smtClean="0"/>
              <a:t> </a:t>
            </a:r>
            <a:r>
              <a:rPr lang="en-US" dirty="0" smtClean="0"/>
              <a:t>This enables the developer to see what the most common objects are - in terms</a:t>
            </a:r>
            <a:r>
              <a:rPr lang="en-US" baseline="0" dirty="0" smtClean="0"/>
              <a:t> </a:t>
            </a:r>
            <a:r>
              <a:rPr lang="en-US" dirty="0" smtClean="0"/>
              <a:t>of bytes and instances (in a manner similar to </a:t>
            </a:r>
            <a:r>
              <a:rPr lang="en-US" dirty="0" err="1" smtClean="0"/>
              <a:t>jmap</a:t>
            </a:r>
            <a:r>
              <a:rPr lang="en-US" dirty="0" smtClean="0"/>
              <a:t> –</a:t>
            </a:r>
            <a:r>
              <a:rPr lang="en-US" dirty="0" err="1" smtClean="0"/>
              <a:t>histo</a:t>
            </a:r>
            <a:r>
              <a:rPr lang="en-US" dirty="0" smtClean="0"/>
              <a:t>). </a:t>
            </a:r>
          </a:p>
          <a:p>
            <a:r>
              <a:rPr lang="en-US" dirty="0" smtClean="0"/>
              <a:t>The objects displayed on the </a:t>
            </a:r>
            <a:r>
              <a:rPr lang="en-US" dirty="0" err="1" smtClean="0"/>
              <a:t>Metaspace</a:t>
            </a:r>
            <a:r>
              <a:rPr lang="en-US" dirty="0" smtClean="0"/>
              <a:t> </a:t>
            </a:r>
            <a:r>
              <a:rPr lang="en-US" dirty="0" err="1" smtClean="0"/>
              <a:t>submode</a:t>
            </a:r>
            <a:r>
              <a:rPr lang="en-US" dirty="0" smtClean="0"/>
              <a:t> are typically core Java/JVM</a:t>
            </a:r>
            <a:r>
              <a:rPr lang="en-US" baseline="0" dirty="0" smtClean="0"/>
              <a:t> c</a:t>
            </a:r>
            <a:r>
              <a:rPr lang="en-US" dirty="0" smtClean="0"/>
              <a:t>onstructs. Normally, we need to look deeper into other parts of the system,</a:t>
            </a:r>
            <a:r>
              <a:rPr lang="en-US" baseline="0" dirty="0" smtClean="0"/>
              <a:t> </a:t>
            </a:r>
            <a:r>
              <a:rPr lang="en-US" dirty="0" smtClean="0"/>
              <a:t>such as </a:t>
            </a:r>
            <a:r>
              <a:rPr lang="en-US" dirty="0" err="1" smtClean="0"/>
              <a:t>classloading</a:t>
            </a:r>
            <a:r>
              <a:rPr lang="en-US" dirty="0" smtClean="0"/>
              <a:t> to see the code responsible for creating these objects.</a:t>
            </a:r>
          </a:p>
        </p:txBody>
      </p:sp>
    </p:spTree>
    <p:extLst>
      <p:ext uri="{BB962C8B-B14F-4D97-AF65-F5344CB8AC3E}">
        <p14:creationId xmlns:p14="http://schemas.microsoft.com/office/powerpoint/2010/main" val="3808067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VisualVM</a:t>
            </a:r>
            <a:r>
              <a:rPr lang="en-US" dirty="0" smtClean="0"/>
              <a:t> has a plugin system, which can be used to extend the functionality</a:t>
            </a:r>
            <a:r>
              <a:rPr lang="en-US" baseline="0" dirty="0" smtClean="0"/>
              <a:t> </a:t>
            </a:r>
            <a:r>
              <a:rPr lang="en-US" dirty="0" smtClean="0"/>
              <a:t>of the framework by downloading and installing extra plugins. </a:t>
            </a:r>
            <a:r>
              <a:rPr lang="en-US" dirty="0" err="1" smtClean="0"/>
              <a:t>VisualGC</a:t>
            </a:r>
            <a:r>
              <a:rPr lang="en-US" dirty="0" smtClean="0"/>
              <a:t> is provided as a plugin, as is the </a:t>
            </a:r>
            <a:r>
              <a:rPr lang="en-US" dirty="0" err="1" smtClean="0"/>
              <a:t>MBeans</a:t>
            </a:r>
            <a:r>
              <a:rPr lang="en-US" dirty="0" smtClean="0"/>
              <a:t> plugin, which can</a:t>
            </a:r>
            <a:r>
              <a:rPr lang="en-US" baseline="0" dirty="0" smtClean="0"/>
              <a:t> be used to read and control </a:t>
            </a:r>
            <a:r>
              <a:rPr lang="en-US" baseline="0" dirty="0" err="1" smtClean="0"/>
              <a:t>MBeans</a:t>
            </a:r>
            <a:r>
              <a:rPr lang="en-US" baseline="0" dirty="0" smtClean="0"/>
              <a:t> from the GUI. If </a:t>
            </a:r>
            <a:r>
              <a:rPr lang="en-US" baseline="0" dirty="0" err="1" smtClean="0"/>
              <a:t>JConsole</a:t>
            </a:r>
            <a:r>
              <a:rPr lang="en-US" baseline="0" dirty="0" smtClean="0"/>
              <a:t> compatibility is required, that too can be installed as a plugin.</a:t>
            </a:r>
            <a:br>
              <a:rPr lang="en-US" baseline="0" dirty="0" smtClean="0"/>
            </a:br>
            <a:r>
              <a:rPr lang="en-US" baseline="0" dirty="0" err="1" smtClean="0"/>
              <a:t>VisualGC</a:t>
            </a:r>
            <a:r>
              <a:rPr lang="en-US" baseline="0" dirty="0" smtClean="0"/>
              <a:t> is one of the simplest initial GC debugging tools available. As mentioned earlier - for serious analysis, GC logs are to be preferred to the JMX-based view that </a:t>
            </a:r>
            <a:r>
              <a:rPr lang="en-US" baseline="0" dirty="0" err="1" smtClean="0"/>
              <a:t>VisualGC</a:t>
            </a:r>
            <a:r>
              <a:rPr lang="en-US" baseline="0" dirty="0" smtClean="0"/>
              <a:t> provides. Having said that, </a:t>
            </a:r>
            <a:r>
              <a:rPr lang="en-US" baseline="0" dirty="0" err="1" smtClean="0"/>
              <a:t>VisualGC</a:t>
            </a:r>
            <a:r>
              <a:rPr lang="en-US" baseline="0" dirty="0" smtClean="0"/>
              <a:t> can be a good way to start to understand the GC behavior of an application, and to inform deeper investigations. It provides a near real-time view of the memory pools inside Hotspot, and allows the developer to see how GC causes objects to flow from space to space over the course of GC cycles.</a:t>
            </a:r>
            <a:endParaRPr lang="en-US" dirty="0"/>
          </a:p>
        </p:txBody>
      </p:sp>
    </p:spTree>
    <p:extLst>
      <p:ext uri="{BB962C8B-B14F-4D97-AF65-F5344CB8AC3E}">
        <p14:creationId xmlns:p14="http://schemas.microsoft.com/office/powerpoint/2010/main" val="772501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It is worth</a:t>
            </a:r>
            <a:r>
              <a:rPr lang="en-US" baseline="0" dirty="0" smtClean="0"/>
              <a:t> noting that there is no specification (language or VM) for the format of the GC Log information. This means that the from can (and has) changed between even minor releases of the JVM.</a:t>
            </a:r>
          </a:p>
          <a:p>
            <a:r>
              <a:rPr lang="en-US" baseline="0" dirty="0" smtClean="0"/>
              <a:t>However, the simplest format (with no additional flags turned on) used with GC log is typically easy to parse. However, each additional log flag can change the format as additional information is incorporated. This makes parsing the fully generated log information a much harder task.</a:t>
            </a:r>
          </a:p>
          <a:p>
            <a:r>
              <a:rPr lang="en-US" baseline="0" dirty="0" smtClean="0"/>
              <a:t>This is important because parsing the log file incorrectly can lead at best to a waste of tine and at worse to an incorrect diagnosis resulting in further issues potentially in a production system.</a:t>
            </a:r>
          </a:p>
          <a:p>
            <a:r>
              <a:rPr lang="en-US" baseline="0" dirty="0" smtClean="0"/>
              <a:t>Many </a:t>
            </a:r>
            <a:r>
              <a:rPr lang="en-US" baseline="0" dirty="0" err="1" smtClean="0"/>
              <a:t>organisations</a:t>
            </a:r>
            <a:r>
              <a:rPr lang="en-US" baseline="0" dirty="0" smtClean="0"/>
              <a:t> have developed their own homebrew GC log parsers over the years but these can be unreliable and may break when they are needed in production. One particular area of caution is the concurrent collectors (G1 and especially CMS). The lack of a formal standard for the logging subsystem leads to non-deterministic production of log entries and simple regex-based parsing fails to handle all the possible cases.</a:t>
            </a:r>
            <a:endParaRPr lang="en-US" dirty="0"/>
          </a:p>
        </p:txBody>
      </p:sp>
    </p:spTree>
    <p:extLst>
      <p:ext uri="{BB962C8B-B14F-4D97-AF65-F5344CB8AC3E}">
        <p14:creationId xmlns:p14="http://schemas.microsoft.com/office/powerpoint/2010/main" val="1186227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GCViewer</a:t>
            </a:r>
            <a:r>
              <a:rPr lang="en-US" dirty="0" smtClean="0"/>
              <a:t> is an open-source</a:t>
            </a:r>
            <a:r>
              <a:rPr lang="en-US" baseline="0" dirty="0" smtClean="0"/>
              <a:t> project adopted by volunteers after the original sponsors </a:t>
            </a:r>
            <a:r>
              <a:rPr lang="en-US" baseline="0" dirty="0" err="1" smtClean="0"/>
              <a:t>EOL’d</a:t>
            </a:r>
            <a:r>
              <a:rPr lang="en-US" baseline="0" dirty="0" smtClean="0"/>
              <a:t> it. It can be found on </a:t>
            </a:r>
            <a:r>
              <a:rPr lang="en-US" baseline="0" dirty="0" err="1" smtClean="0"/>
              <a:t>Github</a:t>
            </a:r>
            <a:r>
              <a:rPr lang="en-US" baseline="0" dirty="0" smtClean="0"/>
              <a:t> at https://</a:t>
            </a:r>
            <a:r>
              <a:rPr lang="en-US" baseline="0" dirty="0" err="1" smtClean="0"/>
              <a:t>github.com</a:t>
            </a:r>
            <a:r>
              <a:rPr lang="en-US" baseline="0" dirty="0" smtClean="0"/>
              <a:t>/</a:t>
            </a:r>
            <a:r>
              <a:rPr lang="en-US" baseline="0" dirty="0" err="1" smtClean="0"/>
              <a:t>chewiebug</a:t>
            </a:r>
            <a:r>
              <a:rPr lang="en-US" baseline="0" dirty="0" smtClean="0"/>
              <a:t>/</a:t>
            </a:r>
            <a:r>
              <a:rPr lang="en-US" baseline="0" dirty="0" err="1" smtClean="0"/>
              <a:t>GCViewer</a:t>
            </a:r>
            <a:r>
              <a:rPr lang="en-US" baseline="0" dirty="0" smtClean="0"/>
              <a:t> (although MS developers should use the version made available internally).</a:t>
            </a:r>
            <a:endParaRPr lang="en-US" dirty="0"/>
          </a:p>
        </p:txBody>
      </p:sp>
    </p:spTree>
    <p:extLst>
      <p:ext uri="{BB962C8B-B14F-4D97-AF65-F5344CB8AC3E}">
        <p14:creationId xmlns:p14="http://schemas.microsoft.com/office/powerpoint/2010/main" val="278749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 image illustrates </a:t>
            </a:r>
            <a:r>
              <a:rPr lang="en-US" dirty="0" err="1" smtClean="0"/>
              <a:t>GCViewer</a:t>
            </a:r>
            <a:r>
              <a:rPr lang="en-US" dirty="0" smtClean="0"/>
              <a:t> being used to monitor a Java application.</a:t>
            </a:r>
            <a:endParaRPr lang="en-US" dirty="0"/>
          </a:p>
        </p:txBody>
      </p:sp>
    </p:spTree>
    <p:extLst>
      <p:ext uri="{BB962C8B-B14F-4D97-AF65-F5344CB8AC3E}">
        <p14:creationId xmlns:p14="http://schemas.microsoft.com/office/powerpoint/2010/main" val="129150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Censum</a:t>
            </a:r>
            <a:r>
              <a:rPr lang="en-US" dirty="0" smtClean="0"/>
              <a:t> is a commercial tool created by </a:t>
            </a:r>
            <a:r>
              <a:rPr lang="en-US" dirty="0" err="1" smtClean="0"/>
              <a:t>jClarity</a:t>
            </a:r>
            <a:r>
              <a:rPr lang="en-US" dirty="0" smtClean="0"/>
              <a:t>.</a:t>
            </a:r>
            <a:r>
              <a:rPr lang="en-US" baseline="0" dirty="0" smtClean="0"/>
              <a:t> </a:t>
            </a:r>
            <a:endParaRPr lang="en-US" dirty="0"/>
          </a:p>
        </p:txBody>
      </p:sp>
    </p:spTree>
    <p:extLst>
      <p:ext uri="{BB962C8B-B14F-4D97-AF65-F5344CB8AC3E}">
        <p14:creationId xmlns:p14="http://schemas.microsoft.com/office/powerpoint/2010/main" val="2979067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This image shown here illustrates an</a:t>
            </a:r>
            <a:r>
              <a:rPr lang="en-US" baseline="0" dirty="0" smtClean="0"/>
              <a:t> example screen from desktop </a:t>
            </a:r>
            <a:r>
              <a:rPr lang="en-US" dirty="0" err="1" smtClean="0"/>
              <a:t>Censum</a:t>
            </a:r>
            <a:r>
              <a:rPr lang="en-US" baseline="0" dirty="0" smtClean="0"/>
              <a:t> – display the memory allocation rates of an application running with the G1 collector. This app is allocating almost 1G of memory per second during busy periods and the hardware is likely to be under some strain because of this allocation rate.</a:t>
            </a:r>
            <a:endParaRPr lang="en-US" dirty="0"/>
          </a:p>
        </p:txBody>
      </p:sp>
    </p:spTree>
    <p:extLst>
      <p:ext uri="{BB962C8B-B14F-4D97-AF65-F5344CB8AC3E}">
        <p14:creationId xmlns:p14="http://schemas.microsoft.com/office/powerpoint/2010/main" val="62644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GC provides information on its activities. This information can</a:t>
            </a:r>
            <a:r>
              <a:rPr lang="en-US" baseline="0" dirty="0" smtClean="0"/>
              <a:t> be logged to a file (the GC log). This is particularly useful for investigating </a:t>
            </a:r>
            <a:r>
              <a:rPr lang="en-US" i="1" baseline="0" dirty="0" smtClean="0"/>
              <a:t>cold case</a:t>
            </a:r>
            <a:r>
              <a:rPr lang="en-US" i="0" baseline="0" dirty="0" smtClean="0"/>
              <a:t>s, i.e. those where the investigation happens after the event (for example to identify why a particular issue occurred). </a:t>
            </a:r>
          </a:p>
          <a:p>
            <a:r>
              <a:rPr lang="en-US" i="0" baseline="0" dirty="0" smtClean="0"/>
              <a:t>As there is no real observable overhead to turning on GC logging a good rule of thumb is to always turn it on for production applications (although the GC Log should be kept in a separate file from any application output for easy of analysis).</a:t>
            </a:r>
            <a:endParaRPr lang="en-US" dirty="0"/>
          </a:p>
        </p:txBody>
      </p:sp>
    </p:spTree>
    <p:extLst>
      <p:ext uri="{BB962C8B-B14F-4D97-AF65-F5344CB8AC3E}">
        <p14:creationId xmlns:p14="http://schemas.microsoft.com/office/powerpoint/2010/main" val="3499313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Not only is allocation behavior usually the</a:t>
            </a:r>
            <a:r>
              <a:rPr lang="en-US" baseline="0" dirty="0" smtClean="0"/>
              <a:t> most important tuning factor, it is most often the factor that developers can control easily (by modifying or rewriting code).</a:t>
            </a:r>
            <a:endParaRPr lang="en-US" dirty="0"/>
          </a:p>
        </p:txBody>
      </p:sp>
    </p:spTree>
    <p:extLst>
      <p:ext uri="{BB962C8B-B14F-4D97-AF65-F5344CB8AC3E}">
        <p14:creationId xmlns:p14="http://schemas.microsoft.com/office/powerpoint/2010/main" val="3223779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Developers frequently suffer from cognitive bias about pause time. Most applications can easily tolerate 200+ms pause times. The human eye can only process 5 updates per</a:t>
            </a:r>
            <a:r>
              <a:rPr lang="en-US" baseline="0" dirty="0" smtClean="0"/>
              <a:t> second, so a 200-400ms pause is below the threshold of visibility for applications (such as web apps) that are human-facing</a:t>
            </a:r>
            <a:r>
              <a:rPr lang="en-US" baseline="0" dirty="0" smtClean="0"/>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Three broad bands that response time can be divided into are: </a:t>
            </a:r>
            <a:r>
              <a:rPr lang="en-US" dirty="0" smtClean="0"/>
              <a:t>&gt; 1s: Can tolerate over 1s of pause ; 1s-200ms: Can tolerate more that 200ms but less than 1s of pause &amp;</a:t>
            </a:r>
            <a:r>
              <a:rPr lang="en-US" baseline="0" dirty="0" smtClean="0"/>
              <a:t> </a:t>
            </a:r>
            <a:r>
              <a:rPr lang="en-US" dirty="0" smtClean="0"/>
              <a:t>&lt; 200ms: Cannot </a:t>
            </a:r>
            <a:r>
              <a:rPr lang="en-US" smtClean="0"/>
              <a:t>tolerate more than</a:t>
            </a:r>
            <a:r>
              <a:rPr lang="en-US" baseline="0" smtClean="0"/>
              <a:t> </a:t>
            </a:r>
            <a:r>
              <a:rPr lang="en-US" smtClean="0"/>
              <a:t>200ms </a:t>
            </a:r>
            <a:r>
              <a:rPr lang="en-US" dirty="0" smtClean="0"/>
              <a:t>of pause. These are guidelines and</a:t>
            </a:r>
            <a:r>
              <a:rPr lang="en-US" baseline="0" dirty="0" smtClean="0"/>
              <a:t> rules of thumb intended for a starting point for tuning, not 100% unambiguous rules.</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540223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Parallel is the easiest</a:t>
            </a:r>
            <a:r>
              <a:rPr lang="en-US" baseline="0" dirty="0" smtClean="0"/>
              <a:t> collector to reason about, but it has STW behavior that scales with the heap, meaning that applications with a big enough heap will always eventually have an unacceptable pause time. Note that Fiddle With Switches is not one of the recommended approaches to tuning GC.</a:t>
            </a:r>
            <a:endParaRPr lang="en-US" dirty="0"/>
          </a:p>
        </p:txBody>
      </p:sp>
    </p:spTree>
    <p:extLst>
      <p:ext uri="{BB962C8B-B14F-4D97-AF65-F5344CB8AC3E}">
        <p14:creationId xmlns:p14="http://schemas.microsoft.com/office/powerpoint/2010/main" val="99442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Another important example of an old piece of advice not</a:t>
            </a:r>
            <a:r>
              <a:rPr lang="en-US" baseline="0" dirty="0" smtClean="0"/>
              <a:t> being as useful to modern applications is </a:t>
            </a:r>
            <a:r>
              <a:rPr lang="en-US" dirty="0">
                <a:latin typeface="Courier"/>
                <a:cs typeface="Courier"/>
              </a:rPr>
              <a:t>-</a:t>
            </a:r>
            <a:r>
              <a:rPr lang="en-US" baseline="0" dirty="0" err="1" smtClean="0">
                <a:latin typeface="Courier"/>
                <a:cs typeface="Courier"/>
              </a:rPr>
              <a:t>Xms</a:t>
            </a:r>
            <a:r>
              <a:rPr lang="en-US" baseline="0" dirty="0" smtClean="0">
                <a:latin typeface="Courier"/>
                <a:cs typeface="Courier"/>
              </a:rPr>
              <a:t> = -</a:t>
            </a:r>
            <a:r>
              <a:rPr lang="en-US" baseline="0" dirty="0" err="1" smtClean="0">
                <a:latin typeface="Courier"/>
                <a:cs typeface="Courier"/>
              </a:rPr>
              <a:t>Xmx</a:t>
            </a:r>
            <a:r>
              <a:rPr lang="en-US" baseline="0" dirty="0" smtClean="0">
                <a:latin typeface="Courier"/>
                <a:cs typeface="Courier"/>
              </a:rPr>
              <a:t> </a:t>
            </a:r>
            <a:r>
              <a:rPr lang="en-US" baseline="0" dirty="0" smtClean="0"/>
              <a:t>which is now actively harmful to most Java apps.</a:t>
            </a:r>
            <a:endParaRPr lang="en-US" dirty="0"/>
          </a:p>
        </p:txBody>
      </p:sp>
    </p:spTree>
    <p:extLst>
      <p:ext uri="{BB962C8B-B14F-4D97-AF65-F5344CB8AC3E}">
        <p14:creationId xmlns:p14="http://schemas.microsoft.com/office/powerpoint/2010/main" val="208196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A great example of how not to design a command-line</a:t>
            </a:r>
            <a:r>
              <a:rPr lang="en-US" baseline="0" dirty="0" smtClean="0"/>
              <a:t> interface.</a:t>
            </a:r>
            <a:endParaRPr lang="en-US" dirty="0"/>
          </a:p>
        </p:txBody>
      </p:sp>
    </p:spTree>
    <p:extLst>
      <p:ext uri="{BB962C8B-B14F-4D97-AF65-F5344CB8AC3E}">
        <p14:creationId xmlns:p14="http://schemas.microsoft.com/office/powerpoint/2010/main" val="2081969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Parallel is the simplest of the collectors to tune. If the pause</a:t>
            </a:r>
            <a:r>
              <a:rPr lang="en-US" baseline="0" dirty="0" smtClean="0"/>
              <a:t> times (driven by heap size) are acceptable, then the next thing to understand is allocation. This, combined with </a:t>
            </a:r>
            <a:r>
              <a:rPr lang="en-US" baseline="0" dirty="0" err="1" smtClean="0"/>
              <a:t>tenuring</a:t>
            </a:r>
            <a:r>
              <a:rPr lang="en-US" baseline="0" dirty="0" smtClean="0"/>
              <a:t> behavior, should be enough information to tune most Parallel installations.</a:t>
            </a:r>
            <a:endParaRPr lang="en-US" dirty="0"/>
          </a:p>
        </p:txBody>
      </p:sp>
    </p:spTree>
    <p:extLst>
      <p:ext uri="{BB962C8B-B14F-4D97-AF65-F5344CB8AC3E}">
        <p14:creationId xmlns:p14="http://schemas.microsoft.com/office/powerpoint/2010/main" val="2005552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 implementation of</a:t>
            </a:r>
            <a:r>
              <a:rPr lang="en-US" baseline="0" dirty="0" smtClean="0"/>
              <a:t> G1 has changed a great deal since the early versions (in Java 6 &amp; 7) and it was only with the advent of 8u40 that the base implementation fully stabilized.</a:t>
            </a:r>
            <a:endParaRPr lang="en-US" dirty="0"/>
          </a:p>
        </p:txBody>
      </p:sp>
    </p:spTree>
    <p:extLst>
      <p:ext uri="{BB962C8B-B14F-4D97-AF65-F5344CB8AC3E}">
        <p14:creationId xmlns:p14="http://schemas.microsoft.com/office/powerpoint/2010/main" val="2068902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1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64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A full discussion of JMX is outside the scope of this course.</a:t>
            </a:r>
            <a:r>
              <a:rPr lang="en-US" baseline="0" dirty="0" smtClean="0"/>
              <a:t> </a:t>
            </a:r>
            <a:r>
              <a:rPr lang="en-US" dirty="0" smtClean="0"/>
              <a:t>For a rough trend analysis of basic heap usage, then JMX is a fairly quick and easy solution, however for deeper diagnosis of problems it quickly becomes underpowered.</a:t>
            </a:r>
          </a:p>
          <a:p>
            <a:endParaRPr lang="en-US" dirty="0"/>
          </a:p>
        </p:txBody>
      </p:sp>
    </p:spTree>
    <p:extLst>
      <p:ext uri="{BB962C8B-B14F-4D97-AF65-F5344CB8AC3E}">
        <p14:creationId xmlns:p14="http://schemas.microsoft.com/office/powerpoint/2010/main" val="366322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With</a:t>
            </a:r>
            <a:r>
              <a:rPr lang="en-US" baseline="0" dirty="0" smtClean="0"/>
              <a:t> the</a:t>
            </a:r>
            <a:r>
              <a:rPr lang="en-US" dirty="0" smtClean="0"/>
              <a:t> </a:t>
            </a:r>
            <a:r>
              <a:rPr lang="en-US" dirty="0" err="1" smtClean="0"/>
              <a:t>PrintGCTimeStamps</a:t>
            </a:r>
            <a:r>
              <a:rPr lang="en-US" dirty="0" smtClean="0"/>
              <a:t> then the default</a:t>
            </a:r>
            <a:r>
              <a:rPr lang="en-US" baseline="0" dirty="0" smtClean="0"/>
              <a:t> output will timestamp events with “seconds since VM start”. Practical experience shows that this value is difficult to correlate with application events which are </a:t>
            </a:r>
            <a:r>
              <a:rPr lang="en-US" baseline="0" dirty="0" err="1" smtClean="0"/>
              <a:t>timestamped</a:t>
            </a:r>
            <a:r>
              <a:rPr lang="en-US" baseline="0" dirty="0" smtClean="0"/>
              <a:t> in a human-readable way, and </a:t>
            </a:r>
            <a:r>
              <a:rPr lang="en-US" dirty="0" err="1" smtClean="0"/>
              <a:t>PrintGCDateStamps</a:t>
            </a:r>
            <a:r>
              <a:rPr lang="en-US" dirty="0" smtClean="0"/>
              <a:t> should also be turned on.</a:t>
            </a:r>
            <a:endParaRPr lang="en-US" dirty="0"/>
          </a:p>
        </p:txBody>
      </p:sp>
    </p:spTree>
    <p:extLst>
      <p:ext uri="{BB962C8B-B14F-4D97-AF65-F5344CB8AC3E}">
        <p14:creationId xmlns:p14="http://schemas.microsoft.com/office/powerpoint/2010/main" val="414407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Production applications will often produce a large amount of GC log data. Operations</a:t>
            </a:r>
            <a:r>
              <a:rPr lang="en-US" baseline="0" dirty="0" smtClean="0"/>
              <a:t> teams may want a log rotation regime to prevent logs becoming too large, and to fit in with </a:t>
            </a:r>
            <a:r>
              <a:rPr lang="en-US" baseline="0" dirty="0" err="1" smtClean="0"/>
              <a:t>Splunk</a:t>
            </a:r>
            <a:r>
              <a:rPr lang="en-US" baseline="0" dirty="0" smtClean="0"/>
              <a:t> or other log management products and practices.</a:t>
            </a:r>
            <a:endParaRPr lang="en-US" dirty="0"/>
          </a:p>
        </p:txBody>
      </p:sp>
    </p:spTree>
    <p:extLst>
      <p:ext uri="{BB962C8B-B14F-4D97-AF65-F5344CB8AC3E}">
        <p14:creationId xmlns:p14="http://schemas.microsoft.com/office/powerpoint/2010/main" val="138166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In Java 8 and up, the </a:t>
            </a:r>
            <a:r>
              <a:rPr lang="en-US" dirty="0" err="1" smtClean="0"/>
              <a:t>PermGen</a:t>
            </a:r>
            <a:r>
              <a:rPr lang="en-US" dirty="0" smtClean="0"/>
              <a:t> has been removed, and replaced by </a:t>
            </a:r>
            <a:r>
              <a:rPr lang="en-US" dirty="0" err="1" smtClean="0"/>
              <a:t>Metaspace</a:t>
            </a:r>
            <a:r>
              <a:rPr lang="en-US" dirty="0" smtClean="0"/>
              <a:t>,</a:t>
            </a:r>
            <a:r>
              <a:rPr lang="en-US" baseline="0" dirty="0" smtClean="0"/>
              <a:t> which serves the same purpose but is located outside the main Java heap and is not garbage collected in the same way.</a:t>
            </a:r>
            <a:endParaRPr lang="en-US" dirty="0" smtClean="0"/>
          </a:p>
          <a:p>
            <a:endParaRPr lang="en-US" dirty="0"/>
          </a:p>
        </p:txBody>
      </p:sp>
    </p:spTree>
    <p:extLst>
      <p:ext uri="{BB962C8B-B14F-4D97-AF65-F5344CB8AC3E}">
        <p14:creationId xmlns:p14="http://schemas.microsoft.com/office/powerpoint/2010/main" val="11626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There are a range</a:t>
            </a:r>
            <a:r>
              <a:rPr lang="en-US" baseline="0" dirty="0" smtClean="0"/>
              <a:t> of tools available for working with GC, some of the tools available within the firm are listed here.</a:t>
            </a:r>
            <a:endParaRPr lang="en-US" dirty="0"/>
          </a:p>
        </p:txBody>
      </p:sp>
    </p:spTree>
    <p:extLst>
      <p:ext uri="{BB962C8B-B14F-4D97-AF65-F5344CB8AC3E}">
        <p14:creationId xmlns:p14="http://schemas.microsoft.com/office/powerpoint/2010/main" val="142413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err="1" smtClean="0"/>
              <a:t>VisualVM</a:t>
            </a:r>
            <a:r>
              <a:rPr lang="en-US" dirty="0" smtClean="0"/>
              <a:t> provides equivalents of tools such as </a:t>
            </a:r>
            <a:r>
              <a:rPr lang="en-US" dirty="0" err="1" smtClean="0"/>
              <a:t>jstack</a:t>
            </a:r>
            <a:r>
              <a:rPr lang="en-US" dirty="0" smtClean="0"/>
              <a:t>, </a:t>
            </a:r>
            <a:r>
              <a:rPr lang="en-US" dirty="0" err="1" smtClean="0"/>
              <a:t>jmap</a:t>
            </a:r>
            <a:r>
              <a:rPr lang="en-US" dirty="0" smtClean="0"/>
              <a:t> and other CLI. Note that </a:t>
            </a:r>
            <a:r>
              <a:rPr lang="en-US" dirty="0" err="1" smtClean="0"/>
              <a:t>MSJava</a:t>
            </a:r>
            <a:r>
              <a:rPr lang="en-US" dirty="0" smtClean="0"/>
              <a:t> provide a special version of </a:t>
            </a:r>
            <a:r>
              <a:rPr lang="en-US" dirty="0" err="1" smtClean="0"/>
              <a:t>VisualVM</a:t>
            </a:r>
            <a:r>
              <a:rPr lang="en-US" dirty="0" smtClean="0"/>
              <a:t> which has a number of preinstalled plugins, and supports MS</a:t>
            </a:r>
            <a:r>
              <a:rPr lang="en-US" baseline="0" dirty="0" smtClean="0"/>
              <a:t> Kerberos for connection to services. You should use the version of </a:t>
            </a:r>
            <a:r>
              <a:rPr lang="en-US" baseline="0" dirty="0" err="1" smtClean="0"/>
              <a:t>VisualVM</a:t>
            </a:r>
            <a:r>
              <a:rPr lang="en-US" baseline="0" dirty="0" smtClean="0"/>
              <a:t> provided under </a:t>
            </a:r>
            <a:r>
              <a:rPr lang="en-US" baseline="0" dirty="0" err="1" smtClean="0"/>
              <a:t>msjava</a:t>
            </a:r>
            <a:r>
              <a:rPr lang="en-US" baseline="0" dirty="0" smtClean="0"/>
              <a:t>/management and NOT the one that comes with your JDK.</a:t>
            </a:r>
            <a:endParaRPr lang="en-US" dirty="0"/>
          </a:p>
        </p:txBody>
      </p:sp>
    </p:spTree>
    <p:extLst>
      <p:ext uri="{BB962C8B-B14F-4D97-AF65-F5344CB8AC3E}">
        <p14:creationId xmlns:p14="http://schemas.microsoft.com/office/powerpoint/2010/main" val="69563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After calibration, </a:t>
            </a:r>
            <a:r>
              <a:rPr lang="en-US" dirty="0" err="1" smtClean="0"/>
              <a:t>VisualVM</a:t>
            </a:r>
            <a:r>
              <a:rPr lang="en-US" dirty="0" smtClean="0"/>
              <a:t> will open to a screen similar to</a:t>
            </a:r>
            <a:r>
              <a:rPr lang="en-US" baseline="0" dirty="0" smtClean="0"/>
              <a:t> </a:t>
            </a:r>
            <a:r>
              <a:rPr lang="en-US" dirty="0" smtClean="0"/>
              <a:t>this. </a:t>
            </a:r>
            <a:endParaRPr lang="en-US" dirty="0"/>
          </a:p>
        </p:txBody>
      </p:sp>
    </p:spTree>
    <p:extLst>
      <p:ext uri="{BB962C8B-B14F-4D97-AF65-F5344CB8AC3E}">
        <p14:creationId xmlns:p14="http://schemas.microsoft.com/office/powerpoint/2010/main" val="227201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634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1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79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7924800" cy="5486400"/>
          </a:xfrm>
        </p:spPr>
        <p:txBody>
          <a:bodyPr/>
          <a:lstStyle/>
          <a:p>
            <a:pPr lvl="0"/>
            <a:endParaRPr lang="en-US" noProof="0"/>
          </a:p>
        </p:txBody>
      </p:sp>
    </p:spTree>
    <p:extLst>
      <p:ext uri="{BB962C8B-B14F-4D97-AF65-F5344CB8AC3E}">
        <p14:creationId xmlns:p14="http://schemas.microsoft.com/office/powerpoint/2010/main" val="157453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0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98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28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8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72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01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5517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GB" dirty="0"/>
              <a:t>Slide Title</a:t>
            </a:r>
          </a:p>
        </p:txBody>
      </p:sp>
      <p:sp>
        <p:nvSpPr>
          <p:cNvPr id="1027" name="Rectangle 3"/>
          <p:cNvSpPr>
            <a:spLocks noGrp="1" noChangeArrowheads="1"/>
          </p:cNvSpPr>
          <p:nvPr>
            <p:ph type="body" idx="1"/>
          </p:nvPr>
        </p:nvSpPr>
        <p:spPr bwMode="auto">
          <a:xfrm>
            <a:off x="381000" y="1066800"/>
            <a:ext cx="8382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GB" dirty="0" smtClean="0"/>
              <a:t>Major Bullet</a:t>
            </a:r>
            <a:endParaRPr lang="en-GB" dirty="0"/>
          </a:p>
          <a:p>
            <a:pPr lvl="1"/>
            <a:r>
              <a:rPr lang="en-GB" dirty="0" smtClean="0"/>
              <a:t>Rare Bullet</a:t>
            </a:r>
          </a:p>
          <a:p>
            <a:pPr lvl="2"/>
            <a:r>
              <a:rPr lang="en-GB" dirty="0" smtClean="0"/>
              <a:t>Minor Bullet</a:t>
            </a:r>
            <a:endParaRPr lang="en-GB" dirty="0"/>
          </a:p>
        </p:txBody>
      </p:sp>
      <p:sp>
        <p:nvSpPr>
          <p:cNvPr id="1028" name="Line 4"/>
          <p:cNvSpPr>
            <a:spLocks noChangeShapeType="1"/>
          </p:cNvSpPr>
          <p:nvPr/>
        </p:nvSpPr>
        <p:spPr bwMode="auto">
          <a:xfrm>
            <a:off x="469900" y="762000"/>
            <a:ext cx="8280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800" b="0">
          <a:solidFill>
            <a:schemeClr val="tx2"/>
          </a:solidFill>
          <a:latin typeface="+mj-lt"/>
          <a:ea typeface="+mj-ea"/>
          <a:cs typeface="ＭＳ Ｐゴシック" charset="0"/>
        </a:defRPr>
      </a:lvl1pPr>
      <a:lvl2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5pPr>
      <a:lvl6pPr marL="4572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6pPr>
      <a:lvl7pPr marL="9144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7pPr>
      <a:lvl8pPr marL="13716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8pPr>
      <a:lvl9pPr marL="18288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0">
          <a:solidFill>
            <a:schemeClr val="tx1"/>
          </a:solidFill>
          <a:latin typeface="+mn-lt"/>
          <a:ea typeface="+mn-ea"/>
          <a:cs typeface="ＭＳ Ｐゴシック" charset="0"/>
        </a:defRPr>
      </a:lvl1pPr>
      <a:lvl2pPr marL="6858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3pPr>
      <a:lvl4pPr marL="1543050" indent="-171450" algn="l" rtl="0" eaLnBrk="0" fontAlgn="base" hangingPunct="0">
        <a:lnSpc>
          <a:spcPct val="90000"/>
        </a:lnSpc>
        <a:spcBef>
          <a:spcPct val="30000"/>
        </a:spcBef>
        <a:spcAft>
          <a:spcPct val="0"/>
        </a:spcAft>
        <a:defRPr sz="1400" b="0">
          <a:solidFill>
            <a:schemeClr val="tx1"/>
          </a:solidFill>
          <a:latin typeface="+mn-lt"/>
          <a:ea typeface="+mn-ea"/>
        </a:defRPr>
      </a:lvl4pPr>
      <a:lvl5pPr marL="2000250" indent="-171450" algn="l" rtl="0" eaLnBrk="0" fontAlgn="base" hangingPunct="0">
        <a:lnSpc>
          <a:spcPct val="90000"/>
        </a:lnSpc>
        <a:spcBef>
          <a:spcPct val="30000"/>
        </a:spcBef>
        <a:spcAft>
          <a:spcPct val="0"/>
        </a:spcAft>
        <a:defRPr sz="1400" b="0">
          <a:solidFill>
            <a:schemeClr val="tx1"/>
          </a:solidFill>
          <a:latin typeface="+mn-lt"/>
          <a:ea typeface="+mn-ea"/>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Java - Tuning GC</a:t>
            </a:r>
            <a:endParaRPr lang="en-US" dirty="0"/>
          </a:p>
        </p:txBody>
      </p:sp>
      <p:sp>
        <p:nvSpPr>
          <p:cNvPr id="3" name="Content Placeholder 2"/>
          <p:cNvSpPr>
            <a:spLocks noGrp="1"/>
          </p:cNvSpPr>
          <p:nvPr>
            <p:ph idx="1"/>
          </p:nvPr>
        </p:nvSpPr>
        <p:spPr/>
        <p:txBody>
          <a:bodyPr anchor="t"/>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this slide intentionally left blank</a:t>
            </a:r>
            <a:endParaRPr lang="en-US" dirty="0"/>
          </a:p>
        </p:txBody>
      </p:sp>
    </p:spTree>
    <p:extLst>
      <p:ext uri="{BB962C8B-B14F-4D97-AF65-F5344CB8AC3E}">
        <p14:creationId xmlns:p14="http://schemas.microsoft.com/office/powerpoint/2010/main" val="2322100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VisualVM</a:t>
            </a:r>
            <a:r>
              <a:rPr lang="en-US" dirty="0" smtClean="0"/>
              <a:t> Overview</a:t>
            </a:r>
            <a:endParaRPr lang="en-US" dirty="0"/>
          </a:p>
        </p:txBody>
      </p:sp>
      <p:pic>
        <p:nvPicPr>
          <p:cNvPr id="4" name="Content Placeholder 3" descr="JN6_1302.png"/>
          <p:cNvPicPr>
            <a:picLocks noGrp="1" noChangeAspect="1"/>
          </p:cNvPicPr>
          <p:nvPr>
            <p:ph idx="1"/>
          </p:nvPr>
        </p:nvPicPr>
        <p:blipFill>
          <a:blip r:embed="rId3">
            <a:extLst>
              <a:ext uri="{28A0092B-C50C-407E-A947-70E740481C1C}">
                <a14:useLocalDpi xmlns:a14="http://schemas.microsoft.com/office/drawing/2010/main" val="0"/>
              </a:ext>
            </a:extLst>
          </a:blip>
          <a:srcRect l="4889" r="4889"/>
          <a:stretch>
            <a:fillRect/>
          </a:stretch>
        </p:blipFill>
        <p:spPr/>
      </p:pic>
    </p:spTree>
    <p:extLst>
      <p:ext uri="{BB962C8B-B14F-4D97-AF65-F5344CB8AC3E}">
        <p14:creationId xmlns:p14="http://schemas.microsoft.com/office/powerpoint/2010/main" val="28078276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VisualVM</a:t>
            </a:r>
            <a:r>
              <a:rPr lang="en-US" dirty="0"/>
              <a:t> </a:t>
            </a:r>
            <a:r>
              <a:rPr lang="en-US" dirty="0" smtClean="0"/>
              <a:t>Monitor</a:t>
            </a:r>
            <a:endParaRPr lang="en-US" dirty="0"/>
          </a:p>
        </p:txBody>
      </p:sp>
      <p:pic>
        <p:nvPicPr>
          <p:cNvPr id="4" name="Content Placeholder 3" descr="JN6_1303.png"/>
          <p:cNvPicPr>
            <a:picLocks noGrp="1" noChangeAspect="1"/>
          </p:cNvPicPr>
          <p:nvPr>
            <p:ph idx="1"/>
          </p:nvPr>
        </p:nvPicPr>
        <p:blipFill>
          <a:blip r:embed="rId3">
            <a:extLst>
              <a:ext uri="{28A0092B-C50C-407E-A947-70E740481C1C}">
                <a14:useLocalDpi xmlns:a14="http://schemas.microsoft.com/office/drawing/2010/main" val="0"/>
              </a:ext>
            </a:extLst>
          </a:blip>
          <a:srcRect t="451" b="451"/>
          <a:stretch>
            <a:fillRect/>
          </a:stretch>
        </p:blipFill>
        <p:spPr/>
      </p:pic>
    </p:spTree>
    <p:extLst>
      <p:ext uri="{BB962C8B-B14F-4D97-AF65-F5344CB8AC3E}">
        <p14:creationId xmlns:p14="http://schemas.microsoft.com/office/powerpoint/2010/main" val="3275124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VisualVM</a:t>
            </a:r>
            <a:r>
              <a:rPr lang="en-US" dirty="0"/>
              <a:t> </a:t>
            </a:r>
            <a:r>
              <a:rPr lang="en-US" dirty="0" smtClean="0"/>
              <a:t>Threads</a:t>
            </a:r>
            <a:endParaRPr lang="en-US" dirty="0"/>
          </a:p>
        </p:txBody>
      </p:sp>
      <p:pic>
        <p:nvPicPr>
          <p:cNvPr id="4" name="Content Placeholder 3" descr="JN6_1304.png"/>
          <p:cNvPicPr>
            <a:picLocks noGrp="1" noChangeAspect="1"/>
          </p:cNvPicPr>
          <p:nvPr>
            <p:ph idx="1"/>
          </p:nvPr>
        </p:nvPicPr>
        <p:blipFill>
          <a:blip r:embed="rId3">
            <a:extLst>
              <a:ext uri="{28A0092B-C50C-407E-A947-70E740481C1C}">
                <a14:useLocalDpi xmlns:a14="http://schemas.microsoft.com/office/drawing/2010/main" val="0"/>
              </a:ext>
            </a:extLst>
          </a:blip>
          <a:srcRect t="485" b="485"/>
          <a:stretch>
            <a:fillRect/>
          </a:stretch>
        </p:blipFill>
        <p:spPr/>
      </p:pic>
    </p:spTree>
    <p:extLst>
      <p:ext uri="{BB962C8B-B14F-4D97-AF65-F5344CB8AC3E}">
        <p14:creationId xmlns:p14="http://schemas.microsoft.com/office/powerpoint/2010/main" val="13131935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VisualVM</a:t>
            </a:r>
            <a:r>
              <a:rPr lang="en-US" dirty="0"/>
              <a:t> </a:t>
            </a:r>
            <a:r>
              <a:rPr lang="en-US" dirty="0" smtClean="0"/>
              <a:t>Sampler</a:t>
            </a:r>
            <a:endParaRPr lang="en-US" dirty="0"/>
          </a:p>
        </p:txBody>
      </p:sp>
      <p:pic>
        <p:nvPicPr>
          <p:cNvPr id="4" name="Content Placeholder 3" descr="JN6_1305.png"/>
          <p:cNvPicPr>
            <a:picLocks noGrp="1" noChangeAspect="1"/>
          </p:cNvPicPr>
          <p:nvPr>
            <p:ph idx="1"/>
          </p:nvPr>
        </p:nvPicPr>
        <p:blipFill>
          <a:blip r:embed="rId3">
            <a:extLst>
              <a:ext uri="{28A0092B-C50C-407E-A947-70E740481C1C}">
                <a14:useLocalDpi xmlns:a14="http://schemas.microsoft.com/office/drawing/2010/main" val="0"/>
              </a:ext>
            </a:extLst>
          </a:blip>
          <a:srcRect t="475" b="475"/>
          <a:stretch>
            <a:fillRect/>
          </a:stretch>
        </p:blipFill>
        <p:spPr/>
      </p:pic>
    </p:spTree>
    <p:extLst>
      <p:ext uri="{BB962C8B-B14F-4D97-AF65-F5344CB8AC3E}">
        <p14:creationId xmlns:p14="http://schemas.microsoft.com/office/powerpoint/2010/main" val="149280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VisualGC</a:t>
            </a:r>
            <a:endParaRPr lang="en-US" dirty="0"/>
          </a:p>
        </p:txBody>
      </p:sp>
      <p:pic>
        <p:nvPicPr>
          <p:cNvPr id="4" name="Content Placeholder 3" descr="JN6_1307.png"/>
          <p:cNvPicPr>
            <a:picLocks noGrp="1" noChangeAspect="1"/>
          </p:cNvPicPr>
          <p:nvPr>
            <p:ph idx="1"/>
          </p:nvPr>
        </p:nvPicPr>
        <p:blipFill>
          <a:blip r:embed="rId3">
            <a:extLst>
              <a:ext uri="{28A0092B-C50C-407E-A947-70E740481C1C}">
                <a14:useLocalDpi xmlns:a14="http://schemas.microsoft.com/office/drawing/2010/main" val="0"/>
              </a:ext>
            </a:extLst>
          </a:blip>
          <a:srcRect t="462" b="462"/>
          <a:stretch>
            <a:fillRect/>
          </a:stretch>
        </p:blipFill>
        <p:spPr/>
      </p:pic>
    </p:spTree>
    <p:extLst>
      <p:ext uri="{BB962C8B-B14F-4D97-AF65-F5344CB8AC3E}">
        <p14:creationId xmlns:p14="http://schemas.microsoft.com/office/powerpoint/2010/main" val="14222553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Parsing</a:t>
            </a:r>
            <a:endParaRPr lang="en-US" dirty="0"/>
          </a:p>
        </p:txBody>
      </p:sp>
      <p:sp>
        <p:nvSpPr>
          <p:cNvPr id="3" name="Content Placeholder 2"/>
          <p:cNvSpPr>
            <a:spLocks noGrp="1"/>
          </p:cNvSpPr>
          <p:nvPr>
            <p:ph idx="1"/>
          </p:nvPr>
        </p:nvSpPr>
        <p:spPr/>
        <p:txBody>
          <a:bodyPr/>
          <a:lstStyle/>
          <a:p>
            <a:r>
              <a:rPr lang="en-US" dirty="0" smtClean="0"/>
              <a:t>No spec (language </a:t>
            </a:r>
            <a:r>
              <a:rPr lang="en-US" dirty="0"/>
              <a:t>or VM </a:t>
            </a:r>
            <a:r>
              <a:rPr lang="en-US" dirty="0" smtClean="0"/>
              <a:t>spec) for </a:t>
            </a:r>
            <a:r>
              <a:rPr lang="en-US" dirty="0"/>
              <a:t>GC </a:t>
            </a:r>
            <a:r>
              <a:rPr lang="en-US" dirty="0" smtClean="0"/>
              <a:t>log format</a:t>
            </a:r>
          </a:p>
          <a:p>
            <a:pPr lvl="2"/>
            <a:r>
              <a:rPr lang="en-US" dirty="0" smtClean="0"/>
              <a:t>formats </a:t>
            </a:r>
            <a:r>
              <a:rPr lang="en-US" dirty="0"/>
              <a:t>can and do change </a:t>
            </a:r>
            <a:r>
              <a:rPr lang="en-US" dirty="0" smtClean="0"/>
              <a:t>at </a:t>
            </a:r>
            <a:r>
              <a:rPr lang="en-US" dirty="0"/>
              <a:t>minor </a:t>
            </a:r>
            <a:r>
              <a:rPr lang="en-US" dirty="0" smtClean="0"/>
              <a:t>releases</a:t>
            </a:r>
          </a:p>
          <a:p>
            <a:pPr lvl="2"/>
            <a:endParaRPr lang="en-US" dirty="0"/>
          </a:p>
          <a:p>
            <a:r>
              <a:rPr lang="en-US" dirty="0" smtClean="0"/>
              <a:t>The simplest format is easy to parse</a:t>
            </a:r>
          </a:p>
          <a:p>
            <a:pPr lvl="2"/>
            <a:r>
              <a:rPr lang="en-US" dirty="0" smtClean="0"/>
              <a:t>each added log flag can change the format</a:t>
            </a:r>
          </a:p>
          <a:p>
            <a:pPr lvl="2"/>
            <a:r>
              <a:rPr lang="en-US" dirty="0" smtClean="0"/>
              <a:t>fully general parsing is a massive task</a:t>
            </a:r>
          </a:p>
          <a:p>
            <a:pPr lvl="2"/>
            <a:endParaRPr lang="en-US" dirty="0"/>
          </a:p>
          <a:p>
            <a:r>
              <a:rPr lang="en-US" dirty="0" smtClean="0"/>
              <a:t>Logs from concurrent collectors </a:t>
            </a:r>
          </a:p>
          <a:p>
            <a:pPr lvl="2"/>
            <a:r>
              <a:rPr lang="en-US" dirty="0" smtClean="0"/>
              <a:t>non-deterministic</a:t>
            </a:r>
          </a:p>
          <a:p>
            <a:pPr lvl="2"/>
            <a:endParaRPr lang="en-US" dirty="0"/>
          </a:p>
          <a:p>
            <a:r>
              <a:rPr lang="en-US" dirty="0" smtClean="0"/>
              <a:t>Inaccurate log parsing leads to wrong conclusions</a:t>
            </a:r>
          </a:p>
          <a:p>
            <a:pPr lvl="2"/>
            <a:endParaRPr lang="en-US" dirty="0"/>
          </a:p>
          <a:p>
            <a:r>
              <a:rPr lang="en-US" dirty="0" smtClean="0"/>
              <a:t>Homebrew parsers have a habit of breaking when needed</a:t>
            </a:r>
            <a:endParaRPr lang="en-US" dirty="0"/>
          </a:p>
        </p:txBody>
      </p:sp>
    </p:spTree>
    <p:extLst>
      <p:ext uri="{BB962C8B-B14F-4D97-AF65-F5344CB8AC3E}">
        <p14:creationId xmlns:p14="http://schemas.microsoft.com/office/powerpoint/2010/main" val="34345849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GCViewer</a:t>
            </a:r>
            <a:endParaRPr lang="en-US" dirty="0"/>
          </a:p>
        </p:txBody>
      </p:sp>
      <p:sp>
        <p:nvSpPr>
          <p:cNvPr id="3" name="Content Placeholder 2"/>
          <p:cNvSpPr>
            <a:spLocks noGrp="1"/>
          </p:cNvSpPr>
          <p:nvPr>
            <p:ph idx="1"/>
          </p:nvPr>
        </p:nvSpPr>
        <p:spPr/>
        <p:txBody>
          <a:bodyPr/>
          <a:lstStyle/>
          <a:p>
            <a:r>
              <a:rPr lang="en-US" dirty="0" smtClean="0"/>
              <a:t>Free, open source </a:t>
            </a:r>
          </a:p>
          <a:p>
            <a:pPr lvl="2"/>
            <a:endParaRPr lang="en-US" dirty="0"/>
          </a:p>
          <a:p>
            <a:r>
              <a:rPr lang="en-US" dirty="0" smtClean="0"/>
              <a:t>Desktop GUI tool</a:t>
            </a:r>
          </a:p>
          <a:p>
            <a:pPr lvl="2"/>
            <a:r>
              <a:rPr lang="en-US" dirty="0" smtClean="0"/>
              <a:t>can also be used as a parsing library</a:t>
            </a:r>
          </a:p>
          <a:p>
            <a:pPr lvl="2"/>
            <a:endParaRPr lang="en-US" dirty="0" smtClean="0"/>
          </a:p>
          <a:p>
            <a:r>
              <a:rPr lang="en-US" dirty="0" smtClean="0"/>
              <a:t>Simple graphing</a:t>
            </a:r>
            <a:endParaRPr lang="en-US" dirty="0"/>
          </a:p>
          <a:p>
            <a:pPr lvl="2"/>
            <a:r>
              <a:rPr lang="en-US" dirty="0"/>
              <a:t>n</a:t>
            </a:r>
            <a:r>
              <a:rPr lang="en-US" dirty="0" smtClean="0"/>
              <a:t>o analytics</a:t>
            </a:r>
          </a:p>
          <a:p>
            <a:pPr lvl="2"/>
            <a:endParaRPr lang="en-US" dirty="0"/>
          </a:p>
          <a:p>
            <a:r>
              <a:rPr lang="en-US" dirty="0" smtClean="0"/>
              <a:t>Can parse some common log formats</a:t>
            </a:r>
          </a:p>
          <a:p>
            <a:pPr lvl="2"/>
            <a:r>
              <a:rPr lang="en-US" dirty="0" smtClean="0"/>
              <a:t>not all possible formats</a:t>
            </a:r>
          </a:p>
          <a:p>
            <a:pPr lvl="2"/>
            <a:endParaRPr lang="en-US" dirty="0"/>
          </a:p>
          <a:p>
            <a:r>
              <a:rPr lang="en-US" dirty="0" smtClean="0"/>
              <a:t>Not under very active development</a:t>
            </a:r>
            <a:endParaRPr lang="en-US" dirty="0"/>
          </a:p>
        </p:txBody>
      </p:sp>
    </p:spTree>
    <p:extLst>
      <p:ext uri="{BB962C8B-B14F-4D97-AF65-F5344CB8AC3E}">
        <p14:creationId xmlns:p14="http://schemas.microsoft.com/office/powerpoint/2010/main" val="33583225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GCViewer</a:t>
            </a:r>
            <a:endParaRPr lang="en-US" dirty="0"/>
          </a:p>
        </p:txBody>
      </p:sp>
      <p:pic>
        <p:nvPicPr>
          <p:cNvPr id="4" name="Content Placeholder 3" descr="optjava_FIG09_02_gcviewer_healthy.png"/>
          <p:cNvPicPr>
            <a:picLocks noGrp="1" noChangeAspect="1"/>
          </p:cNvPicPr>
          <p:nvPr>
            <p:ph idx="1"/>
          </p:nvPr>
        </p:nvPicPr>
        <p:blipFill rotWithShape="1">
          <a:blip r:embed="rId3">
            <a:extLst>
              <a:ext uri="{28A0092B-C50C-407E-A947-70E740481C1C}">
                <a14:useLocalDpi xmlns:a14="http://schemas.microsoft.com/office/drawing/2010/main" val="0"/>
              </a:ext>
            </a:extLst>
          </a:blip>
          <a:srcRect l="-5150" t="-2355" r="-5324" b="939"/>
          <a:stretch/>
        </p:blipFill>
        <p:spPr>
          <a:xfrm>
            <a:off x="381000" y="762000"/>
            <a:ext cx="8382000" cy="6008887"/>
          </a:xfrm>
        </p:spPr>
      </p:pic>
    </p:spTree>
    <p:extLst>
      <p:ext uri="{BB962C8B-B14F-4D97-AF65-F5344CB8AC3E}">
        <p14:creationId xmlns:p14="http://schemas.microsoft.com/office/powerpoint/2010/main" val="14639648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Censum</a:t>
            </a:r>
            <a:endParaRPr lang="en-US" dirty="0"/>
          </a:p>
        </p:txBody>
      </p:sp>
      <p:sp>
        <p:nvSpPr>
          <p:cNvPr id="3" name="Content Placeholder 2"/>
          <p:cNvSpPr>
            <a:spLocks noGrp="1"/>
          </p:cNvSpPr>
          <p:nvPr>
            <p:ph idx="1"/>
          </p:nvPr>
        </p:nvSpPr>
        <p:spPr/>
        <p:txBody>
          <a:bodyPr/>
          <a:lstStyle/>
          <a:p>
            <a:r>
              <a:rPr lang="en-US" dirty="0" smtClean="0"/>
              <a:t>Commercial tool</a:t>
            </a:r>
          </a:p>
          <a:p>
            <a:pPr lvl="2"/>
            <a:r>
              <a:rPr lang="en-US" dirty="0" smtClean="0"/>
              <a:t>created by </a:t>
            </a:r>
            <a:r>
              <a:rPr lang="en-US" dirty="0" err="1" smtClean="0"/>
              <a:t>jClarity</a:t>
            </a:r>
            <a:endParaRPr lang="en-US" dirty="0" smtClean="0"/>
          </a:p>
          <a:p>
            <a:pPr lvl="2"/>
            <a:r>
              <a:rPr lang="en-US" dirty="0" smtClean="0"/>
              <a:t>check license </a:t>
            </a:r>
            <a:r>
              <a:rPr lang="en-US" dirty="0" err="1" smtClean="0"/>
              <a:t>availablility</a:t>
            </a:r>
            <a:endParaRPr lang="en-US" dirty="0" smtClean="0"/>
          </a:p>
          <a:p>
            <a:pPr lvl="2"/>
            <a:endParaRPr lang="en-US" dirty="0"/>
          </a:p>
          <a:p>
            <a:r>
              <a:rPr lang="en-US" dirty="0" smtClean="0"/>
              <a:t>Parses all log formats</a:t>
            </a:r>
          </a:p>
          <a:p>
            <a:pPr lvl="2"/>
            <a:r>
              <a:rPr lang="en-US" dirty="0" smtClean="0"/>
              <a:t>including all collectors</a:t>
            </a:r>
          </a:p>
          <a:p>
            <a:pPr lvl="2"/>
            <a:endParaRPr lang="en-US" dirty="0"/>
          </a:p>
          <a:p>
            <a:r>
              <a:rPr lang="en-US" dirty="0" smtClean="0"/>
              <a:t>Analytics engine</a:t>
            </a:r>
            <a:endParaRPr lang="en-US" dirty="0"/>
          </a:p>
          <a:p>
            <a:pPr lvl="2"/>
            <a:r>
              <a:rPr lang="en-US" dirty="0"/>
              <a:t>allocation </a:t>
            </a:r>
            <a:r>
              <a:rPr lang="en-US" dirty="0" smtClean="0"/>
              <a:t>rates (</a:t>
            </a:r>
            <a:r>
              <a:rPr lang="en-US" dirty="0" err="1" smtClean="0"/>
              <a:t>inc</a:t>
            </a:r>
            <a:r>
              <a:rPr lang="en-US" dirty="0" smtClean="0"/>
              <a:t> aggressive </a:t>
            </a:r>
            <a:r>
              <a:rPr lang="en-US" dirty="0"/>
              <a:t>or "spiky" </a:t>
            </a:r>
            <a:r>
              <a:rPr lang="en-US" dirty="0" smtClean="0"/>
              <a:t>allocation)</a:t>
            </a:r>
          </a:p>
          <a:p>
            <a:pPr lvl="2"/>
            <a:r>
              <a:rPr lang="en-US" dirty="0" smtClean="0"/>
              <a:t>Premature Promotion</a:t>
            </a:r>
          </a:p>
          <a:p>
            <a:pPr lvl="2"/>
            <a:r>
              <a:rPr lang="en-US" dirty="0" smtClean="0"/>
              <a:t>Idle Churn</a:t>
            </a:r>
          </a:p>
          <a:p>
            <a:pPr lvl="2"/>
            <a:r>
              <a:rPr lang="en-US" dirty="0" smtClean="0"/>
              <a:t>memory </a:t>
            </a:r>
            <a:r>
              <a:rPr lang="en-US" dirty="0"/>
              <a:t>leak </a:t>
            </a:r>
            <a:r>
              <a:rPr lang="en-US" dirty="0" smtClean="0"/>
              <a:t>detection</a:t>
            </a:r>
          </a:p>
          <a:p>
            <a:pPr lvl="2"/>
            <a:r>
              <a:rPr lang="en-US" dirty="0"/>
              <a:t>h</a:t>
            </a:r>
            <a:r>
              <a:rPr lang="en-US" dirty="0" smtClean="0"/>
              <a:t>eap </a:t>
            </a:r>
            <a:r>
              <a:rPr lang="en-US" dirty="0"/>
              <a:t>sizing &amp; capacity </a:t>
            </a:r>
            <a:r>
              <a:rPr lang="en-US" dirty="0" smtClean="0"/>
              <a:t>planning (&amp; memory pool sizing)</a:t>
            </a:r>
          </a:p>
          <a:p>
            <a:pPr lvl="2"/>
            <a:r>
              <a:rPr lang="en-US" dirty="0" smtClean="0"/>
              <a:t>OS </a:t>
            </a:r>
            <a:r>
              <a:rPr lang="en-US" dirty="0"/>
              <a:t>interference with the </a:t>
            </a:r>
            <a:r>
              <a:rPr lang="en-US" dirty="0" smtClean="0"/>
              <a:t>VM</a:t>
            </a:r>
          </a:p>
          <a:p>
            <a:pPr marL="914400" lvl="2" indent="0">
              <a:buNone/>
            </a:pPr>
            <a:endParaRPr lang="en-US" dirty="0"/>
          </a:p>
        </p:txBody>
      </p:sp>
    </p:spTree>
    <p:extLst>
      <p:ext uri="{BB962C8B-B14F-4D97-AF65-F5344CB8AC3E}">
        <p14:creationId xmlns:p14="http://schemas.microsoft.com/office/powerpoint/2010/main" val="32899892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Censum</a:t>
            </a:r>
            <a:endParaRPr lang="en-US" dirty="0"/>
          </a:p>
        </p:txBody>
      </p:sp>
      <p:pic>
        <p:nvPicPr>
          <p:cNvPr id="5" name="Content Placeholder 4" descr="ms_g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1" t="585" r="13041" b="-585"/>
          <a:stretch/>
        </p:blipFill>
        <p:spPr/>
      </p:pic>
    </p:spTree>
    <p:extLst>
      <p:ext uri="{BB962C8B-B14F-4D97-AF65-F5344CB8AC3E}">
        <p14:creationId xmlns:p14="http://schemas.microsoft.com/office/powerpoint/2010/main" val="37006321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Logging</a:t>
            </a:r>
            <a:endParaRPr lang="en-US" dirty="0"/>
          </a:p>
        </p:txBody>
      </p:sp>
      <p:sp>
        <p:nvSpPr>
          <p:cNvPr id="3" name="Content Placeholder 2"/>
          <p:cNvSpPr>
            <a:spLocks noGrp="1"/>
          </p:cNvSpPr>
          <p:nvPr>
            <p:ph idx="1"/>
          </p:nvPr>
        </p:nvSpPr>
        <p:spPr/>
        <p:txBody>
          <a:bodyPr/>
          <a:lstStyle/>
          <a:p>
            <a:r>
              <a:rPr lang="en-US" dirty="0"/>
              <a:t>GC log is a great source of </a:t>
            </a:r>
            <a:r>
              <a:rPr lang="en-US" dirty="0" smtClean="0"/>
              <a:t>information</a:t>
            </a:r>
          </a:p>
          <a:p>
            <a:pPr lvl="2"/>
            <a:r>
              <a:rPr lang="en-US" dirty="0" smtClean="0"/>
              <a:t>especially </a:t>
            </a:r>
            <a:r>
              <a:rPr lang="en-US" dirty="0"/>
              <a:t>useful for "cold case" analysis of </a:t>
            </a:r>
            <a:r>
              <a:rPr lang="en-US" dirty="0" smtClean="0"/>
              <a:t>performance</a:t>
            </a:r>
          </a:p>
          <a:p>
            <a:pPr lvl="2"/>
            <a:r>
              <a:rPr lang="en-US" dirty="0" smtClean="0"/>
              <a:t>why </a:t>
            </a:r>
            <a:r>
              <a:rPr lang="en-US" dirty="0"/>
              <a:t>a crash </a:t>
            </a:r>
            <a:r>
              <a:rPr lang="en-US" dirty="0" smtClean="0"/>
              <a:t>occurred</a:t>
            </a:r>
          </a:p>
          <a:p>
            <a:pPr lvl="2"/>
            <a:r>
              <a:rPr lang="en-US" dirty="0" smtClean="0"/>
              <a:t>can be analyzed after the application </a:t>
            </a:r>
            <a:r>
              <a:rPr lang="en-US" dirty="0"/>
              <a:t>process </a:t>
            </a:r>
            <a:r>
              <a:rPr lang="en-US" dirty="0" smtClean="0"/>
              <a:t>has crashed</a:t>
            </a:r>
            <a:endParaRPr lang="en-US" dirty="0"/>
          </a:p>
          <a:p>
            <a:pPr lvl="2"/>
            <a:endParaRPr lang="en-US" dirty="0"/>
          </a:p>
          <a:p>
            <a:r>
              <a:rPr lang="en-US" dirty="0"/>
              <a:t>Every serious application should </a:t>
            </a:r>
            <a:r>
              <a:rPr lang="en-US" dirty="0" smtClean="0"/>
              <a:t>always</a:t>
            </a:r>
          </a:p>
          <a:p>
            <a:pPr lvl="2"/>
            <a:r>
              <a:rPr lang="en-US" dirty="0"/>
              <a:t>g</a:t>
            </a:r>
            <a:r>
              <a:rPr lang="en-US" dirty="0" smtClean="0"/>
              <a:t>enerate </a:t>
            </a:r>
            <a:r>
              <a:rPr lang="en-US" dirty="0"/>
              <a:t>a GC </a:t>
            </a:r>
            <a:r>
              <a:rPr lang="en-US" dirty="0" smtClean="0"/>
              <a:t>log</a:t>
            </a:r>
          </a:p>
          <a:p>
            <a:pPr lvl="2"/>
            <a:r>
              <a:rPr lang="en-US" dirty="0"/>
              <a:t>k</a:t>
            </a:r>
            <a:r>
              <a:rPr lang="en-US" dirty="0" smtClean="0"/>
              <a:t>eep </a:t>
            </a:r>
            <a:r>
              <a:rPr lang="en-US" dirty="0"/>
              <a:t>it in a separate file from application output</a:t>
            </a:r>
          </a:p>
          <a:p>
            <a:pPr lvl="2"/>
            <a:endParaRPr lang="en-US" dirty="0"/>
          </a:p>
          <a:p>
            <a:r>
              <a:rPr lang="en-US" b="1" i="1" dirty="0" smtClean="0"/>
              <a:t>Especially</a:t>
            </a:r>
            <a:r>
              <a:rPr lang="en-US" dirty="0" smtClean="0"/>
              <a:t> production applications</a:t>
            </a:r>
          </a:p>
          <a:p>
            <a:pPr lvl="2"/>
            <a:r>
              <a:rPr lang="en-US" dirty="0" smtClean="0"/>
              <a:t>GC </a:t>
            </a:r>
            <a:r>
              <a:rPr lang="en-US" dirty="0"/>
              <a:t>logging has no real observable </a:t>
            </a:r>
            <a:r>
              <a:rPr lang="en-US" dirty="0" smtClean="0"/>
              <a:t>overhead</a:t>
            </a:r>
            <a:endParaRPr lang="en-US" dirty="0"/>
          </a:p>
          <a:p>
            <a:pPr lvl="2"/>
            <a:r>
              <a:rPr lang="en-US" dirty="0" smtClean="0"/>
              <a:t>always turn it </a:t>
            </a:r>
            <a:r>
              <a:rPr lang="en-US" dirty="0"/>
              <a:t>on for any important JVM </a:t>
            </a:r>
            <a:r>
              <a:rPr lang="en-US" dirty="0" smtClean="0"/>
              <a:t>process</a:t>
            </a:r>
            <a:endParaRPr lang="en-US" dirty="0"/>
          </a:p>
        </p:txBody>
      </p:sp>
    </p:spTree>
    <p:extLst>
      <p:ext uri="{BB962C8B-B14F-4D97-AF65-F5344CB8AC3E}">
        <p14:creationId xmlns:p14="http://schemas.microsoft.com/office/powerpoint/2010/main" val="13014080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NFRs for tuning</a:t>
            </a:r>
            <a:endParaRPr lang="en-US" dirty="0"/>
          </a:p>
        </p:txBody>
      </p:sp>
      <p:sp>
        <p:nvSpPr>
          <p:cNvPr id="3" name="Content Placeholder 2"/>
          <p:cNvSpPr>
            <a:spLocks noGrp="1"/>
          </p:cNvSpPr>
          <p:nvPr>
            <p:ph idx="1"/>
          </p:nvPr>
        </p:nvSpPr>
        <p:spPr/>
        <p:txBody>
          <a:bodyPr/>
          <a:lstStyle/>
          <a:p>
            <a:r>
              <a:rPr lang="en-US" dirty="0" smtClean="0"/>
              <a:t>Allocation</a:t>
            </a:r>
          </a:p>
          <a:p>
            <a:pPr lvl="2"/>
            <a:r>
              <a:rPr lang="en-US" dirty="0" smtClean="0"/>
              <a:t>usually the most important</a:t>
            </a:r>
          </a:p>
          <a:p>
            <a:pPr lvl="2"/>
            <a:endParaRPr lang="en-US" dirty="0"/>
          </a:p>
          <a:p>
            <a:r>
              <a:rPr lang="en-US" dirty="0" smtClean="0"/>
              <a:t>Pause sensitivity</a:t>
            </a:r>
          </a:p>
          <a:p>
            <a:pPr lvl="2"/>
            <a:r>
              <a:rPr lang="en-US" dirty="0" smtClean="0"/>
              <a:t>not all applications are sensitive to pause times</a:t>
            </a:r>
            <a:endParaRPr lang="en-US" dirty="0"/>
          </a:p>
          <a:p>
            <a:pPr lvl="2"/>
            <a:endParaRPr lang="en-US" dirty="0" smtClean="0"/>
          </a:p>
          <a:p>
            <a:r>
              <a:rPr lang="en-US" dirty="0" smtClean="0"/>
              <a:t>Throughput behavior</a:t>
            </a:r>
          </a:p>
          <a:p>
            <a:pPr lvl="2"/>
            <a:r>
              <a:rPr lang="en-US" dirty="0" smtClean="0"/>
              <a:t>concurrent collectors take up cores</a:t>
            </a:r>
          </a:p>
          <a:p>
            <a:pPr lvl="2"/>
            <a:endParaRPr lang="en-US" dirty="0"/>
          </a:p>
          <a:p>
            <a:r>
              <a:rPr lang="en-US" dirty="0" smtClean="0"/>
              <a:t>Object Lifetime</a:t>
            </a:r>
          </a:p>
          <a:p>
            <a:pPr lvl="2"/>
            <a:r>
              <a:rPr lang="en-US" dirty="0" smtClean="0"/>
              <a:t>hard to reason about directly</a:t>
            </a:r>
          </a:p>
          <a:p>
            <a:pPr lvl="2"/>
            <a:endParaRPr lang="en-US" dirty="0"/>
          </a:p>
          <a:p>
            <a:r>
              <a:rPr lang="en-US" dirty="0" smtClean="0"/>
              <a:t>All factors should be </a:t>
            </a:r>
            <a:r>
              <a:rPr lang="en-US" i="1" dirty="0" smtClean="0"/>
              <a:t>studied</a:t>
            </a:r>
            <a:r>
              <a:rPr lang="en-US" dirty="0" smtClean="0"/>
              <a:t> and </a:t>
            </a:r>
            <a:r>
              <a:rPr lang="en-US" i="1" dirty="0" smtClean="0"/>
              <a:t>measured</a:t>
            </a:r>
          </a:p>
        </p:txBody>
      </p:sp>
    </p:spTree>
    <p:extLst>
      <p:ext uri="{BB962C8B-B14F-4D97-AF65-F5344CB8AC3E}">
        <p14:creationId xmlns:p14="http://schemas.microsoft.com/office/powerpoint/2010/main" val="18428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Collector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0443599"/>
              </p:ext>
            </p:extLst>
          </p:nvPr>
        </p:nvGraphicFramePr>
        <p:xfrm>
          <a:off x="609600" y="1752600"/>
          <a:ext cx="8153400" cy="3124201"/>
        </p:xfrm>
        <a:graphic>
          <a:graphicData uri="http://schemas.openxmlformats.org/drawingml/2006/table">
            <a:tbl>
              <a:tblPr firstRow="1" bandRow="1">
                <a:tableStyleId>{5C22544A-7EE6-4342-B048-85BDC9FD1C3A}</a:tableStyleId>
              </a:tblPr>
              <a:tblGrid>
                <a:gridCol w="1143000"/>
                <a:gridCol w="914400"/>
                <a:gridCol w="2209800"/>
                <a:gridCol w="1948758"/>
                <a:gridCol w="1937442"/>
              </a:tblGrid>
              <a:tr h="675213">
                <a:tc rowSpan="2" gridSpan="2">
                  <a:txBody>
                    <a:bodyPr/>
                    <a:lstStyle/>
                    <a:p>
                      <a:endParaRPr lang="en-US" dirty="0"/>
                    </a:p>
                  </a:txBody>
                  <a:tcPr>
                    <a:solidFill>
                      <a:schemeClr val="bg1"/>
                    </a:solidFill>
                  </a:tcPr>
                </a:tc>
                <a:tc rowSpan="2" hMerge="1">
                  <a:txBody>
                    <a:bodyPr/>
                    <a:lstStyle/>
                    <a:p>
                      <a:endParaRPr lang="en-US" dirty="0"/>
                    </a:p>
                  </a:txBody>
                  <a:tcPr/>
                </a:tc>
                <a:tc gridSpan="3">
                  <a:txBody>
                    <a:bodyPr/>
                    <a:lstStyle/>
                    <a:p>
                      <a:pPr algn="ctr"/>
                      <a:r>
                        <a:rPr lang="en-US" dirty="0" smtClean="0"/>
                        <a:t>How much pause can your requests actually tolerate?</a:t>
                      </a:r>
                      <a:endParaRPr lang="en-US" dirty="0"/>
                    </a:p>
                  </a:txBody>
                  <a:tcPr anchor="ctr">
                    <a:solidFill>
                      <a:srgbClr val="618FFD"/>
                    </a:solidFill>
                  </a:tcPr>
                </a:tc>
                <a:tc hMerge="1">
                  <a:txBody>
                    <a:bodyPr/>
                    <a:lstStyle/>
                    <a:p>
                      <a:endParaRPr lang="en-US" dirty="0"/>
                    </a:p>
                  </a:txBody>
                  <a:tcPr/>
                </a:tc>
                <a:tc hMerge="1">
                  <a:txBody>
                    <a:bodyPr/>
                    <a:lstStyle/>
                    <a:p>
                      <a:endParaRPr lang="en-US" dirty="0"/>
                    </a:p>
                  </a:txBody>
                  <a:tcPr/>
                </a:tc>
              </a:tr>
              <a:tr h="493013">
                <a:tc gridSpan="2" vMerge="1">
                  <a:txBody>
                    <a:bodyPr/>
                    <a:lstStyle/>
                    <a:p>
                      <a:endParaRPr lang="en-US" dirty="0"/>
                    </a:p>
                  </a:txBody>
                  <a:tcPr/>
                </a:tc>
                <a:tc hMerge="1"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&gt;1s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1s </a:t>
                      </a:r>
                      <a:r>
                        <a:rPr lang="mr-IN" dirty="0" smtClean="0"/>
                        <a:t>–</a:t>
                      </a:r>
                      <a:r>
                        <a:rPr lang="en-US" dirty="0" smtClean="0"/>
                        <a:t> 200ms</a:t>
                      </a:r>
                    </a:p>
                  </a:txBody>
                  <a:tcPr/>
                </a:tc>
                <a:tc>
                  <a:txBody>
                    <a:bodyPr/>
                    <a:lstStyle/>
                    <a:p>
                      <a:pPr algn="ctr"/>
                      <a:r>
                        <a:rPr lang="en-US" dirty="0" smtClean="0"/>
                        <a:t>&lt;</a:t>
                      </a:r>
                      <a:r>
                        <a:rPr lang="en-US" smtClean="0"/>
                        <a:t> </a:t>
                      </a:r>
                      <a:r>
                        <a:rPr lang="en-US" dirty="0" smtClean="0"/>
                        <a:t>200ms</a:t>
                      </a:r>
                      <a:endParaRPr lang="en-US" dirty="0"/>
                    </a:p>
                  </a:txBody>
                  <a:tcPr/>
                </a:tc>
              </a:tr>
              <a:tr h="391195">
                <a:tc rowSpan="5">
                  <a:txBody>
                    <a:bodyPr/>
                    <a:lstStyle/>
                    <a:p>
                      <a:pPr algn="ctr"/>
                      <a:r>
                        <a:rPr lang="en-US" b="1" dirty="0" smtClean="0">
                          <a:solidFill>
                            <a:schemeClr val="bg1"/>
                          </a:solidFill>
                        </a:rPr>
                        <a:t>How big is your heap?</a:t>
                      </a:r>
                      <a:endParaRPr lang="en-US" b="1" dirty="0">
                        <a:solidFill>
                          <a:schemeClr val="bg1"/>
                        </a:solidFill>
                      </a:endParaRPr>
                    </a:p>
                  </a:txBody>
                  <a:tcPr anchor="ctr">
                    <a:solidFill>
                      <a:srgbClr val="618FFD"/>
                    </a:solidFill>
                  </a:tcPr>
                </a:tc>
                <a:tc>
                  <a:txBody>
                    <a:bodyPr/>
                    <a:lstStyle/>
                    <a:p>
                      <a:r>
                        <a:rPr lang="en-US" dirty="0" smtClean="0"/>
                        <a:t>&lt; 2G</a:t>
                      </a:r>
                      <a:endParaRPr lang="en-US" dirty="0"/>
                    </a:p>
                  </a:txBody>
                  <a:tcPr/>
                </a:tc>
                <a:tc>
                  <a:txBody>
                    <a:bodyPr/>
                    <a:lstStyle/>
                    <a:p>
                      <a:pPr algn="ctr"/>
                      <a:r>
                        <a:rPr lang="en-US" dirty="0" smtClean="0"/>
                        <a:t>Parallel</a:t>
                      </a:r>
                      <a:endParaRPr lang="en-US" dirty="0"/>
                    </a:p>
                  </a:txBody>
                  <a:tcPr/>
                </a:tc>
                <a:tc>
                  <a:txBody>
                    <a:bodyPr/>
                    <a:lstStyle/>
                    <a:p>
                      <a:pPr algn="ctr"/>
                      <a:r>
                        <a:rPr lang="en-US" dirty="0" smtClean="0"/>
                        <a:t>Parallel</a:t>
                      </a:r>
                      <a:endParaRPr lang="en-US" dirty="0"/>
                    </a:p>
                  </a:txBody>
                  <a:tcPr/>
                </a:tc>
                <a:tc>
                  <a:txBody>
                    <a:bodyPr/>
                    <a:lstStyle/>
                    <a:p>
                      <a:pPr algn="ctr"/>
                      <a:r>
                        <a:rPr lang="en-US" dirty="0" smtClean="0"/>
                        <a:t>CMS</a:t>
                      </a:r>
                      <a:endParaRPr lang="en-US" dirty="0"/>
                    </a:p>
                  </a:txBody>
                  <a:tcPr/>
                </a:tc>
              </a:tr>
              <a:tr h="391195">
                <a:tc vMerge="1">
                  <a:txBody>
                    <a:bodyPr/>
                    <a:lstStyle/>
                    <a:p>
                      <a:endParaRPr lang="en-US" sz="1800" b="1" kern="1200" dirty="0">
                        <a:solidFill>
                          <a:schemeClr val="lt1"/>
                        </a:solidFill>
                        <a:latin typeface="+mn-lt"/>
                        <a:ea typeface="+mn-ea"/>
                        <a:cs typeface="+mn-cs"/>
                      </a:endParaRPr>
                    </a:p>
                  </a:txBody>
                  <a:tcPr/>
                </a:tc>
                <a:tc>
                  <a:txBody>
                    <a:bodyPr/>
                    <a:lstStyle/>
                    <a:p>
                      <a:r>
                        <a:rPr lang="en-US" dirty="0" smtClean="0"/>
                        <a:t>&lt; 4G</a:t>
                      </a:r>
                      <a:endParaRPr lang="en-US" dirty="0"/>
                    </a:p>
                  </a:txBody>
                  <a:tcPr/>
                </a:tc>
                <a:tc>
                  <a:txBody>
                    <a:bodyPr/>
                    <a:lstStyle/>
                    <a:p>
                      <a:pPr algn="ctr"/>
                      <a:r>
                        <a:rPr lang="en-US" dirty="0" smtClean="0"/>
                        <a:t>Parallel</a:t>
                      </a:r>
                      <a:endParaRPr lang="en-US" dirty="0"/>
                    </a:p>
                  </a:txBody>
                  <a:tcPr/>
                </a:tc>
                <a:tc>
                  <a:txBody>
                    <a:bodyPr/>
                    <a:lstStyle/>
                    <a:p>
                      <a:pPr algn="ctr"/>
                      <a:r>
                        <a:rPr lang="en-US" dirty="0" smtClean="0"/>
                        <a:t>Parallel / G1</a:t>
                      </a:r>
                      <a:endParaRPr lang="en-US" dirty="0"/>
                    </a:p>
                  </a:txBody>
                  <a:tcPr/>
                </a:tc>
                <a:tc>
                  <a:txBody>
                    <a:bodyPr/>
                    <a:lstStyle/>
                    <a:p>
                      <a:pPr algn="ctr"/>
                      <a:r>
                        <a:rPr lang="en-US" dirty="0" smtClean="0"/>
                        <a:t>CMS</a:t>
                      </a:r>
                      <a:endParaRPr lang="en-US" dirty="0"/>
                    </a:p>
                  </a:txBody>
                  <a:tcPr/>
                </a:tc>
              </a:tr>
              <a:tr h="391195">
                <a:tc vMerge="1">
                  <a:txBody>
                    <a:bodyPr/>
                    <a:lstStyle/>
                    <a:p>
                      <a:endParaRPr lang="en-US" dirty="0"/>
                    </a:p>
                  </a:txBody>
                  <a:tcPr/>
                </a:tc>
                <a:tc>
                  <a:txBody>
                    <a:bodyPr/>
                    <a:lstStyle/>
                    <a:p>
                      <a:r>
                        <a:rPr lang="en-US" dirty="0" smtClean="0"/>
                        <a:t>&lt; 10G</a:t>
                      </a:r>
                      <a:endParaRPr lang="en-US" dirty="0"/>
                    </a:p>
                  </a:txBody>
                  <a:tcPr/>
                </a:tc>
                <a:tc>
                  <a:txBody>
                    <a:bodyPr/>
                    <a:lstStyle/>
                    <a:p>
                      <a:pPr algn="ctr"/>
                      <a:r>
                        <a:rPr lang="en-US" dirty="0" smtClean="0"/>
                        <a:t>Parallel</a:t>
                      </a:r>
                      <a:endParaRPr lang="en-US" dirty="0"/>
                    </a:p>
                  </a:txBody>
                  <a:tcPr/>
                </a:tc>
                <a:tc>
                  <a:txBody>
                    <a:bodyPr/>
                    <a:lstStyle/>
                    <a:p>
                      <a:pPr algn="ctr"/>
                      <a:r>
                        <a:rPr lang="en-US" dirty="0" smtClean="0"/>
                        <a:t>Parallel / G1</a:t>
                      </a:r>
                      <a:endParaRPr lang="en-US" dirty="0"/>
                    </a:p>
                  </a:txBody>
                  <a:tcPr/>
                </a:tc>
                <a:tc>
                  <a:txBody>
                    <a:bodyPr/>
                    <a:lstStyle/>
                    <a:p>
                      <a:pPr algn="ctr"/>
                      <a:r>
                        <a:rPr lang="en-US" dirty="0" smtClean="0"/>
                        <a:t>CMS</a:t>
                      </a:r>
                      <a:endParaRPr lang="en-US" dirty="0"/>
                    </a:p>
                  </a:txBody>
                  <a:tcPr/>
                </a:tc>
              </a:tr>
              <a:tr h="391195">
                <a:tc vMerge="1">
                  <a:txBody>
                    <a:bodyPr/>
                    <a:lstStyle/>
                    <a:p>
                      <a:endParaRPr lang="en-US" dirty="0"/>
                    </a:p>
                  </a:txBody>
                  <a:tcPr/>
                </a:tc>
                <a:tc>
                  <a:txBody>
                    <a:bodyPr/>
                    <a:lstStyle/>
                    <a:p>
                      <a:r>
                        <a:rPr lang="en-US" dirty="0" smtClean="0"/>
                        <a:t>&lt; 20G</a:t>
                      </a:r>
                      <a:endParaRPr lang="en-US" dirty="0"/>
                    </a:p>
                  </a:txBody>
                  <a:tcPr/>
                </a:tc>
                <a:tc>
                  <a:txBody>
                    <a:bodyPr/>
                    <a:lstStyle/>
                    <a:p>
                      <a:pPr algn="ctr"/>
                      <a:r>
                        <a:rPr lang="en-US" dirty="0" smtClean="0"/>
                        <a:t>Parallel / G1</a:t>
                      </a:r>
                      <a:endParaRPr lang="en-US" dirty="0"/>
                    </a:p>
                  </a:txBody>
                  <a:tcPr/>
                </a:tc>
                <a:tc>
                  <a:txBody>
                    <a:bodyPr/>
                    <a:lstStyle/>
                    <a:p>
                      <a:pPr algn="ctr"/>
                      <a:r>
                        <a:rPr lang="en-US" dirty="0" smtClean="0"/>
                        <a:t>G1</a:t>
                      </a:r>
                      <a:endParaRPr lang="en-US" dirty="0"/>
                    </a:p>
                  </a:txBody>
                  <a:tcPr/>
                </a:tc>
                <a:tc>
                  <a:txBody>
                    <a:bodyPr/>
                    <a:lstStyle/>
                    <a:p>
                      <a:pPr algn="ctr"/>
                      <a:r>
                        <a:rPr lang="en-US" dirty="0" smtClean="0"/>
                        <a:t>CMS</a:t>
                      </a:r>
                      <a:endParaRPr lang="en-US" dirty="0"/>
                    </a:p>
                  </a:txBody>
                  <a:tcPr/>
                </a:tc>
              </a:tr>
              <a:tr h="391195">
                <a:tc vMerge="1">
                  <a:txBody>
                    <a:bodyPr/>
                    <a:lstStyle/>
                    <a:p>
                      <a:endParaRPr lang="en-US" dirty="0"/>
                    </a:p>
                  </a:txBody>
                  <a:tcPr/>
                </a:tc>
                <a:tc>
                  <a:txBody>
                    <a:bodyPr/>
                    <a:lstStyle/>
                    <a:p>
                      <a:r>
                        <a:rPr lang="en-US" dirty="0" smtClean="0"/>
                        <a:t>&gt; 20G</a:t>
                      </a:r>
                      <a:endParaRPr lang="en-US" dirty="0"/>
                    </a:p>
                  </a:txBody>
                  <a:tcPr/>
                </a:tc>
                <a:tc>
                  <a:txBody>
                    <a:bodyPr/>
                    <a:lstStyle/>
                    <a:p>
                      <a:pPr algn="ctr"/>
                      <a:r>
                        <a:rPr lang="en-US" dirty="0" smtClean="0"/>
                        <a:t>G1</a:t>
                      </a:r>
                      <a:endParaRPr lang="en-US" dirty="0"/>
                    </a:p>
                  </a:txBody>
                  <a:tcPr/>
                </a:tc>
                <a:tc>
                  <a:txBody>
                    <a:bodyPr/>
                    <a:lstStyle/>
                    <a:p>
                      <a:pPr algn="ctr"/>
                      <a:r>
                        <a:rPr lang="en-US" dirty="0" smtClean="0"/>
                        <a:t>G1</a:t>
                      </a:r>
                      <a:endParaRPr lang="en-US" dirty="0"/>
                    </a:p>
                  </a:txBody>
                  <a:tcPr/>
                </a:tc>
                <a:tc>
                  <a:txBody>
                    <a:bodyPr/>
                    <a:lstStyle/>
                    <a:p>
                      <a:pPr algn="ctr"/>
                      <a:r>
                        <a:rPr lang="en-US" dirty="0" smtClean="0"/>
                        <a:t>CMS / G1</a:t>
                      </a:r>
                      <a:endParaRPr lang="en-US" dirty="0"/>
                    </a:p>
                  </a:txBody>
                  <a:tcPr/>
                </a:tc>
              </a:tr>
            </a:tbl>
          </a:graphicData>
        </a:graphic>
      </p:graphicFrame>
    </p:spTree>
    <p:extLst>
      <p:ext uri="{BB962C8B-B14F-4D97-AF65-F5344CB8AC3E}">
        <p14:creationId xmlns:p14="http://schemas.microsoft.com/office/powerpoint/2010/main" val="224885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Collector</a:t>
            </a:r>
            <a:endParaRPr lang="en-US" dirty="0"/>
          </a:p>
        </p:txBody>
      </p:sp>
      <p:sp>
        <p:nvSpPr>
          <p:cNvPr id="3" name="Content Placeholder 2"/>
          <p:cNvSpPr>
            <a:spLocks noGrp="1"/>
          </p:cNvSpPr>
          <p:nvPr>
            <p:ph idx="1"/>
          </p:nvPr>
        </p:nvSpPr>
        <p:spPr/>
        <p:txBody>
          <a:bodyPr/>
          <a:lstStyle/>
          <a:p>
            <a:r>
              <a:rPr lang="en-US" dirty="0" smtClean="0"/>
              <a:t>Parallel is the most efficient</a:t>
            </a:r>
          </a:p>
          <a:p>
            <a:pPr lvl="2"/>
            <a:r>
              <a:rPr lang="en-US" dirty="0" smtClean="0"/>
              <a:t>but is STW with marking O(heap size)</a:t>
            </a:r>
          </a:p>
          <a:p>
            <a:pPr lvl="2"/>
            <a:endParaRPr lang="en-US" dirty="0"/>
          </a:p>
          <a:p>
            <a:r>
              <a:rPr lang="en-US" dirty="0" smtClean="0"/>
              <a:t>Concurrent Marking Collectors</a:t>
            </a:r>
          </a:p>
          <a:p>
            <a:pPr lvl="2"/>
            <a:r>
              <a:rPr lang="en-US" dirty="0"/>
              <a:t>r</a:t>
            </a:r>
            <a:r>
              <a:rPr lang="en-US" dirty="0" smtClean="0"/>
              <a:t>educe available cores by 50% during concurrent phases (marking)</a:t>
            </a:r>
          </a:p>
          <a:p>
            <a:pPr lvl="2"/>
            <a:endParaRPr lang="en-US" dirty="0"/>
          </a:p>
          <a:p>
            <a:r>
              <a:rPr lang="en-US" dirty="0" smtClean="0"/>
              <a:t>Try collectors in this order:</a:t>
            </a:r>
          </a:p>
          <a:p>
            <a:pPr lvl="2"/>
            <a:r>
              <a:rPr lang="en-US" dirty="0" smtClean="0"/>
              <a:t>Parallel</a:t>
            </a:r>
          </a:p>
          <a:p>
            <a:pPr lvl="2"/>
            <a:r>
              <a:rPr lang="en-US" dirty="0" smtClean="0"/>
              <a:t>G1 (assuming 8u40 or later)</a:t>
            </a:r>
          </a:p>
          <a:p>
            <a:pPr lvl="2"/>
            <a:r>
              <a:rPr lang="en-US" dirty="0" smtClean="0"/>
              <a:t>CMS</a:t>
            </a:r>
          </a:p>
          <a:p>
            <a:pPr lvl="2"/>
            <a:endParaRPr lang="en-US" dirty="0"/>
          </a:p>
          <a:p>
            <a:r>
              <a:rPr lang="en-US" dirty="0" smtClean="0"/>
              <a:t>Trade offs</a:t>
            </a:r>
          </a:p>
          <a:p>
            <a:pPr lvl="2"/>
            <a:r>
              <a:rPr lang="en-US" dirty="0" smtClean="0"/>
              <a:t>changing the collector</a:t>
            </a:r>
          </a:p>
          <a:p>
            <a:pPr lvl="2"/>
            <a:r>
              <a:rPr lang="en-US" dirty="0" smtClean="0"/>
              <a:t>reworking allocation behavior</a:t>
            </a:r>
            <a:endParaRPr lang="en-US" dirty="0"/>
          </a:p>
        </p:txBody>
      </p:sp>
    </p:spTree>
    <p:extLst>
      <p:ext uri="{BB962C8B-B14F-4D97-AF65-F5344CB8AC3E}">
        <p14:creationId xmlns:p14="http://schemas.microsoft.com/office/powerpoint/2010/main" val="9708593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Layout &amp; Sizing (CMS &amp; Parallel)</a:t>
            </a:r>
            <a:endParaRPr lang="en-US" dirty="0"/>
          </a:p>
        </p:txBody>
      </p:sp>
      <p:sp>
        <p:nvSpPr>
          <p:cNvPr id="3" name="Content Placeholder 2"/>
          <p:cNvSpPr>
            <a:spLocks noGrp="1"/>
          </p:cNvSpPr>
          <p:nvPr>
            <p:ph idx="1"/>
          </p:nvPr>
        </p:nvSpPr>
        <p:spPr/>
        <p:txBody>
          <a:bodyPr/>
          <a:lstStyle/>
          <a:p>
            <a:r>
              <a:rPr lang="en-US" dirty="0" smtClean="0"/>
              <a:t>Controlled by flags</a:t>
            </a:r>
          </a:p>
          <a:p>
            <a:pPr lvl="2"/>
            <a:r>
              <a:rPr lang="en-US" dirty="0"/>
              <a:t>-</a:t>
            </a:r>
            <a:r>
              <a:rPr lang="en-US" dirty="0" err="1"/>
              <a:t>XX:NewRatio</a:t>
            </a:r>
            <a:r>
              <a:rPr lang="en-US" dirty="0"/>
              <a:t>=N</a:t>
            </a:r>
          </a:p>
          <a:p>
            <a:pPr lvl="2"/>
            <a:r>
              <a:rPr lang="en-US" dirty="0"/>
              <a:t>-</a:t>
            </a:r>
            <a:r>
              <a:rPr lang="en-US" dirty="0" err="1"/>
              <a:t>XX:NewSize</a:t>
            </a:r>
            <a:r>
              <a:rPr lang="en-US" dirty="0"/>
              <a:t>=N</a:t>
            </a:r>
          </a:p>
          <a:p>
            <a:pPr lvl="2"/>
            <a:r>
              <a:rPr lang="en-US" dirty="0"/>
              <a:t>-</a:t>
            </a:r>
            <a:r>
              <a:rPr lang="en-US" dirty="0" err="1"/>
              <a:t>XX:MaxNewSize</a:t>
            </a:r>
            <a:r>
              <a:rPr lang="en-US" dirty="0"/>
              <a:t>=N</a:t>
            </a:r>
          </a:p>
          <a:p>
            <a:pPr lvl="2"/>
            <a:r>
              <a:rPr lang="en-US" dirty="0"/>
              <a:t>-</a:t>
            </a:r>
            <a:r>
              <a:rPr lang="en-US" dirty="0" err="1"/>
              <a:t>XX:MaxHeapFreeRatio</a:t>
            </a:r>
            <a:endParaRPr lang="en-US" dirty="0"/>
          </a:p>
          <a:p>
            <a:pPr lvl="2"/>
            <a:r>
              <a:rPr lang="en-US" dirty="0"/>
              <a:t>-</a:t>
            </a:r>
            <a:r>
              <a:rPr lang="en-US" dirty="0" err="1"/>
              <a:t>XX:MinHeapFreeRatio</a:t>
            </a:r>
            <a:endParaRPr lang="en-US" dirty="0"/>
          </a:p>
          <a:p>
            <a:pPr lvl="2"/>
            <a:r>
              <a:rPr lang="en-US" dirty="0"/>
              <a:t>-</a:t>
            </a:r>
            <a:r>
              <a:rPr lang="en-US" dirty="0" err="1"/>
              <a:t>XX:SurvivorRatio</a:t>
            </a:r>
            <a:r>
              <a:rPr lang="en-US" dirty="0"/>
              <a:t>=</a:t>
            </a:r>
            <a:r>
              <a:rPr lang="en-US" dirty="0" smtClean="0"/>
              <a:t>N</a:t>
            </a:r>
          </a:p>
          <a:p>
            <a:pPr lvl="2"/>
            <a:endParaRPr lang="en-US" dirty="0"/>
          </a:p>
          <a:p>
            <a:r>
              <a:rPr lang="en-US" dirty="0" smtClean="0"/>
              <a:t>Turns off adaptive sizing in most cases</a:t>
            </a:r>
          </a:p>
          <a:p>
            <a:pPr lvl="2"/>
            <a:r>
              <a:rPr lang="en-US" dirty="0" smtClean="0"/>
              <a:t>not usually what is needed on modern JVMs</a:t>
            </a:r>
            <a:endParaRPr lang="en-US" dirty="0"/>
          </a:p>
        </p:txBody>
      </p:sp>
    </p:spTree>
    <p:extLst>
      <p:ext uri="{BB962C8B-B14F-4D97-AF65-F5344CB8AC3E}">
        <p14:creationId xmlns:p14="http://schemas.microsoft.com/office/powerpoint/2010/main" val="24135666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pPr defTabSz="841247">
              <a:defRPr sz="2576"/>
            </a:pPr>
            <a:r>
              <a:rPr lang="en-US" dirty="0"/>
              <a:t>Heap Layout &amp; Sizing</a:t>
            </a:r>
            <a:endParaRPr dirty="0"/>
          </a:p>
        </p:txBody>
      </p:sp>
      <p:sp>
        <p:nvSpPr>
          <p:cNvPr id="135" name="Shape 135"/>
          <p:cNvSpPr/>
          <p:nvPr/>
        </p:nvSpPr>
        <p:spPr>
          <a:xfrm>
            <a:off x="762000" y="1652753"/>
            <a:ext cx="1148728" cy="3486267"/>
          </a:xfrm>
          <a:prstGeom prst="rect">
            <a:avLst/>
          </a:prstGeom>
          <a:solidFill>
            <a:srgbClr val="BCFFBC"/>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6" name="Shape 136"/>
          <p:cNvSpPr/>
          <p:nvPr/>
        </p:nvSpPr>
        <p:spPr>
          <a:xfrm>
            <a:off x="1976483" y="1652753"/>
            <a:ext cx="508387" cy="3486267"/>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7" name="Shape 137"/>
          <p:cNvSpPr/>
          <p:nvPr/>
        </p:nvSpPr>
        <p:spPr>
          <a:xfrm>
            <a:off x="2543328" y="1652753"/>
            <a:ext cx="508387" cy="3486267"/>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8" name="Shape 138"/>
          <p:cNvSpPr/>
          <p:nvPr/>
        </p:nvSpPr>
        <p:spPr>
          <a:xfrm>
            <a:off x="3114292" y="1652753"/>
            <a:ext cx="954553" cy="3486267"/>
          </a:xfrm>
          <a:prstGeom prst="rect">
            <a:avLst/>
          </a:prstGeom>
          <a:solidFill>
            <a:schemeClr val="accent3">
              <a:lumOff val="44000"/>
            </a:schemeClr>
          </a:solidFill>
          <a:ln w="12700">
            <a:solidFill>
              <a:schemeClr val="accent6"/>
            </a:solidFill>
            <a:custDash>
              <a:ds d="600000" sp="6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39" name="Shape 139"/>
          <p:cNvSpPr/>
          <p:nvPr/>
        </p:nvSpPr>
        <p:spPr>
          <a:xfrm>
            <a:off x="4122249" y="1652753"/>
            <a:ext cx="2606854" cy="3486267"/>
          </a:xfrm>
          <a:prstGeom prst="rect">
            <a:avLst/>
          </a:prstGeom>
          <a:solidFill>
            <a:srgbClr val="E3E7FF"/>
          </a:solidFill>
          <a:ln w="12700">
            <a:solidFill>
              <a:srgbClr val="0000FF"/>
            </a:solidFill>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0" name="Shape 140"/>
          <p:cNvSpPr/>
          <p:nvPr/>
        </p:nvSpPr>
        <p:spPr>
          <a:xfrm>
            <a:off x="6788576" y="1652753"/>
            <a:ext cx="1656924" cy="3486267"/>
          </a:xfrm>
          <a:prstGeom prst="rect">
            <a:avLst/>
          </a:prstGeom>
          <a:solidFill>
            <a:schemeClr val="accent3">
              <a:lumOff val="44000"/>
            </a:schemeClr>
          </a:solidFill>
          <a:ln w="12700">
            <a:solidFill>
              <a:srgbClr val="0000FF"/>
            </a:solidFill>
            <a:custDash>
              <a:ds d="600000" sp="6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1" name="Shape 141"/>
          <p:cNvSpPr/>
          <p:nvPr/>
        </p:nvSpPr>
        <p:spPr>
          <a:xfrm>
            <a:off x="3239666" y="3259925"/>
            <a:ext cx="694632" cy="29732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defTabSz="412750">
              <a:spcBef>
                <a:spcPts val="1100"/>
              </a:spcBef>
              <a:defRPr sz="1800" b="0"/>
            </a:lvl1pPr>
          </a:lstStyle>
          <a:p>
            <a:r>
              <a:t>Virtual</a:t>
            </a:r>
          </a:p>
        </p:txBody>
      </p:sp>
      <p:sp>
        <p:nvSpPr>
          <p:cNvPr id="142" name="Shape 142"/>
          <p:cNvSpPr/>
          <p:nvPr/>
        </p:nvSpPr>
        <p:spPr>
          <a:xfrm>
            <a:off x="7269722" y="3259925"/>
            <a:ext cx="694632" cy="29732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defTabSz="412750">
              <a:spcBef>
                <a:spcPts val="1100"/>
              </a:spcBef>
              <a:defRPr sz="1800" b="0"/>
            </a:lvl1pPr>
          </a:lstStyle>
          <a:p>
            <a:r>
              <a:t>Virtual</a:t>
            </a:r>
          </a:p>
        </p:txBody>
      </p:sp>
      <p:sp>
        <p:nvSpPr>
          <p:cNvPr id="143" name="Shape 143"/>
          <p:cNvSpPr/>
          <p:nvPr/>
        </p:nvSpPr>
        <p:spPr>
          <a:xfrm>
            <a:off x="1927868" y="1016672"/>
            <a:ext cx="1162934" cy="564022"/>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spAutoFit/>
          </a:bodyPr>
          <a:lstStyle>
            <a:lvl1pPr algn="ctr" defTabSz="412750">
              <a:spcBef>
                <a:spcPts val="1100"/>
              </a:spcBef>
              <a:defRPr sz="1800" b="0"/>
            </a:lvl1pPr>
          </a:lstStyle>
          <a:p>
            <a:r>
              <a:t>Survivor spaces</a:t>
            </a:r>
          </a:p>
        </p:txBody>
      </p:sp>
      <p:sp>
        <p:nvSpPr>
          <p:cNvPr id="144" name="Shape 144"/>
          <p:cNvSpPr/>
          <p:nvPr/>
        </p:nvSpPr>
        <p:spPr>
          <a:xfrm>
            <a:off x="1052511" y="1283372"/>
            <a:ext cx="584685" cy="297322"/>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defTabSz="412750">
              <a:spcBef>
                <a:spcPts val="1100"/>
              </a:spcBef>
              <a:defRPr sz="1800" b="0"/>
            </a:lvl1pPr>
          </a:lstStyle>
          <a:p>
            <a:r>
              <a:t>Eden</a:t>
            </a:r>
          </a:p>
        </p:txBody>
      </p:sp>
      <p:sp>
        <p:nvSpPr>
          <p:cNvPr id="145" name="Shape 145"/>
          <p:cNvSpPr/>
          <p:nvPr/>
        </p:nvSpPr>
        <p:spPr>
          <a:xfrm>
            <a:off x="752475" y="5445125"/>
            <a:ext cx="3325895" cy="0"/>
          </a:xfrm>
          <a:prstGeom prst="line">
            <a:avLst/>
          </a:prstGeom>
          <a:ln w="12700">
            <a:solidFill>
              <a:srgbClr val="1F3E74"/>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6" name="Shape 146"/>
          <p:cNvSpPr/>
          <p:nvPr/>
        </p:nvSpPr>
        <p:spPr>
          <a:xfrm>
            <a:off x="4112724" y="5445125"/>
            <a:ext cx="4342301" cy="0"/>
          </a:xfrm>
          <a:prstGeom prst="line">
            <a:avLst/>
          </a:prstGeom>
          <a:ln w="12700">
            <a:solidFill>
              <a:srgbClr val="1F3E75"/>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47" name="Shape 147"/>
          <p:cNvSpPr/>
          <p:nvPr/>
        </p:nvSpPr>
        <p:spPr>
          <a:xfrm>
            <a:off x="2070004" y="5493297"/>
            <a:ext cx="690837" cy="29732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defTabSz="412750">
              <a:spcBef>
                <a:spcPts val="1100"/>
              </a:spcBef>
              <a:defRPr sz="1800" b="0"/>
            </a:lvl1pPr>
          </a:lstStyle>
          <a:p>
            <a:r>
              <a:t>Young</a:t>
            </a:r>
          </a:p>
        </p:txBody>
      </p:sp>
      <p:sp>
        <p:nvSpPr>
          <p:cNvPr id="148" name="Shape 148"/>
          <p:cNvSpPr/>
          <p:nvPr/>
        </p:nvSpPr>
        <p:spPr>
          <a:xfrm>
            <a:off x="5845420" y="5493297"/>
            <a:ext cx="876909" cy="297323"/>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spAutoFit/>
          </a:bodyPr>
          <a:lstStyle>
            <a:lvl1pPr defTabSz="412750">
              <a:spcBef>
                <a:spcPts val="1100"/>
              </a:spcBef>
              <a:defRPr sz="1800" b="0"/>
            </a:lvl1pPr>
          </a:lstStyle>
          <a:p>
            <a:r>
              <a:t>Tenured</a:t>
            </a:r>
          </a:p>
        </p:txBody>
      </p:sp>
    </p:spTree>
    <p:extLst>
      <p:ext uri="{BB962C8B-B14F-4D97-AF65-F5344CB8AC3E}">
        <p14:creationId xmlns:p14="http://schemas.microsoft.com/office/powerpoint/2010/main" val="3773987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pPr defTabSz="841247">
              <a:defRPr sz="2576"/>
            </a:pPr>
            <a:r>
              <a:rPr lang="en-AU" dirty="0" smtClean="0"/>
              <a:t>Heap Sizing Flags</a:t>
            </a:r>
            <a:endParaRPr dirty="0"/>
          </a:p>
        </p:txBody>
      </p:sp>
      <p:sp>
        <p:nvSpPr>
          <p:cNvPr id="151" name="Shape 151"/>
          <p:cNvSpPr/>
          <p:nvPr/>
        </p:nvSpPr>
        <p:spPr>
          <a:xfrm>
            <a:off x="927652" y="1358347"/>
            <a:ext cx="4141305" cy="3644349"/>
          </a:xfrm>
          <a:prstGeom prst="rect">
            <a:avLst/>
          </a:prstGeom>
          <a:ln w="12700">
            <a:solidFill>
              <a:schemeClr val="accent6"/>
            </a:solidFill>
            <a:custDash>
              <a:ds d="600000" sp="6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2" name="Shape 152"/>
          <p:cNvSpPr/>
          <p:nvPr/>
        </p:nvSpPr>
        <p:spPr>
          <a:xfrm>
            <a:off x="1093448" y="1524000"/>
            <a:ext cx="1490871" cy="2816088"/>
          </a:xfrm>
          <a:prstGeom prst="rect">
            <a:avLst/>
          </a:prstGeom>
          <a:solidFill>
            <a:srgbClr val="BCFFBC"/>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3" name="Shape 153"/>
          <p:cNvSpPr/>
          <p:nvPr/>
        </p:nvSpPr>
        <p:spPr>
          <a:xfrm>
            <a:off x="5234608" y="1358347"/>
            <a:ext cx="2981740" cy="3644349"/>
          </a:xfrm>
          <a:prstGeom prst="rect">
            <a:avLst/>
          </a:prstGeom>
          <a:solidFill>
            <a:srgbClr val="E3E7FF"/>
          </a:solidFill>
          <a:ln w="12700">
            <a:solidFill>
              <a:srgbClr val="0000FF"/>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4" name="Shape 154"/>
          <p:cNvSpPr/>
          <p:nvPr/>
        </p:nvSpPr>
        <p:spPr>
          <a:xfrm>
            <a:off x="762000" y="1192695"/>
            <a:ext cx="7620000" cy="4472610"/>
          </a:xfrm>
          <a:prstGeom prst="rect">
            <a:avLst/>
          </a:prstGeom>
          <a:ln w="12700">
            <a:solidFill>
              <a:srgbClr val="0000FF"/>
            </a:solidFill>
            <a:custDash>
              <a:ds d="600000" sp="6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5" name="Shape 155"/>
          <p:cNvSpPr/>
          <p:nvPr/>
        </p:nvSpPr>
        <p:spPr>
          <a:xfrm>
            <a:off x="1506357" y="1583634"/>
            <a:ext cx="665054" cy="30777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algn="ctr" defTabSz="412750">
              <a:spcBef>
                <a:spcPts val="1100"/>
              </a:spcBef>
              <a:defRPr sz="1800" b="0"/>
            </a:lvl1pPr>
          </a:lstStyle>
          <a:p>
            <a:r>
              <a:t>Eden</a:t>
            </a:r>
          </a:p>
        </p:txBody>
      </p:sp>
      <p:sp>
        <p:nvSpPr>
          <p:cNvPr id="156" name="Shape 156"/>
          <p:cNvSpPr/>
          <p:nvPr/>
        </p:nvSpPr>
        <p:spPr>
          <a:xfrm>
            <a:off x="6160994" y="1583634"/>
            <a:ext cx="1073751" cy="30777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algn="ctr" defTabSz="412750">
              <a:spcBef>
                <a:spcPts val="1100"/>
              </a:spcBef>
              <a:defRPr sz="1800" b="0"/>
            </a:lvl1pPr>
          </a:lstStyle>
          <a:p>
            <a:r>
              <a:t>Tenured</a:t>
            </a:r>
          </a:p>
        </p:txBody>
      </p:sp>
      <p:sp>
        <p:nvSpPr>
          <p:cNvPr id="157" name="Shape 157"/>
          <p:cNvSpPr/>
          <p:nvPr/>
        </p:nvSpPr>
        <p:spPr>
          <a:xfrm>
            <a:off x="2749826" y="1524000"/>
            <a:ext cx="2153479" cy="2816088"/>
          </a:xfrm>
          <a:prstGeom prst="rect">
            <a:avLst/>
          </a:prstGeom>
          <a:ln w="12700">
            <a:solidFill>
              <a:schemeClr val="accent6"/>
            </a:solidFill>
            <a:custDash>
              <a:ds d="200000" sp="200000"/>
            </a:custDash>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8" name="Shape 158"/>
          <p:cNvSpPr/>
          <p:nvPr/>
        </p:nvSpPr>
        <p:spPr>
          <a:xfrm>
            <a:off x="2915478" y="1938130"/>
            <a:ext cx="828262" cy="223630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59" name="Shape 159"/>
          <p:cNvSpPr/>
          <p:nvPr/>
        </p:nvSpPr>
        <p:spPr>
          <a:xfrm>
            <a:off x="3909391" y="1938130"/>
            <a:ext cx="828262" cy="2236305"/>
          </a:xfrm>
          <a:prstGeom prst="rect">
            <a:avLst/>
          </a:prstGeom>
          <a:solidFill>
            <a:srgbClr val="E0F8E0"/>
          </a:solidFill>
          <a:ln w="12700">
            <a:solidFill>
              <a:schemeClr val="accent6"/>
            </a:solidFill>
            <a:miter lim="400000"/>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60" name="Shape 160"/>
          <p:cNvSpPr/>
          <p:nvPr/>
        </p:nvSpPr>
        <p:spPr>
          <a:xfrm>
            <a:off x="2838453" y="1583634"/>
            <a:ext cx="1976224" cy="307776"/>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algn="ctr" defTabSz="412750">
              <a:spcBef>
                <a:spcPts val="1100"/>
              </a:spcBef>
              <a:defRPr sz="1800" b="0"/>
            </a:lvl1pPr>
          </a:lstStyle>
          <a:p>
            <a:r>
              <a:t>Survivor spaces</a:t>
            </a:r>
          </a:p>
        </p:txBody>
      </p:sp>
      <p:sp>
        <p:nvSpPr>
          <p:cNvPr id="161" name="Shape 161"/>
          <p:cNvSpPr/>
          <p:nvPr/>
        </p:nvSpPr>
        <p:spPr>
          <a:xfrm>
            <a:off x="1775988" y="4566456"/>
            <a:ext cx="1720457" cy="307775"/>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algn="ctr" defTabSz="412750">
              <a:spcBef>
                <a:spcPts val="1100"/>
              </a:spcBef>
              <a:defRPr sz="1800" b="0"/>
            </a:lvl1pPr>
          </a:lstStyle>
          <a:p>
            <a:r>
              <a:t>Survivor ratio</a:t>
            </a:r>
          </a:p>
        </p:txBody>
      </p:sp>
      <p:sp>
        <p:nvSpPr>
          <p:cNvPr id="162" name="Shape 162"/>
          <p:cNvSpPr/>
          <p:nvPr/>
        </p:nvSpPr>
        <p:spPr>
          <a:xfrm>
            <a:off x="4507261" y="5242869"/>
            <a:ext cx="1227476" cy="307775"/>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lstStyle>
            <a:lvl1pPr algn="ctr" defTabSz="412750">
              <a:spcBef>
                <a:spcPts val="1100"/>
              </a:spcBef>
              <a:defRPr sz="1800" b="0"/>
            </a:lvl1pPr>
          </a:lstStyle>
          <a:p>
            <a:r>
              <a:t>New ratio</a:t>
            </a:r>
          </a:p>
        </p:txBody>
      </p:sp>
      <p:sp>
        <p:nvSpPr>
          <p:cNvPr id="163" name="Shape 163"/>
          <p:cNvSpPr/>
          <p:nvPr/>
        </p:nvSpPr>
        <p:spPr>
          <a:xfrm>
            <a:off x="1092896" y="4533348"/>
            <a:ext cx="1546496" cy="1"/>
          </a:xfrm>
          <a:prstGeom prst="line">
            <a:avLst/>
          </a:prstGeom>
          <a:ln w="12700">
            <a:solidFill>
              <a:srgbClr val="1F3E74"/>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64" name="Shape 164"/>
          <p:cNvSpPr/>
          <p:nvPr/>
        </p:nvSpPr>
        <p:spPr>
          <a:xfrm flipV="1">
            <a:off x="2694608" y="4533348"/>
            <a:ext cx="2206488" cy="1"/>
          </a:xfrm>
          <a:prstGeom prst="line">
            <a:avLst/>
          </a:prstGeom>
          <a:ln w="12700">
            <a:solidFill>
              <a:srgbClr val="1F3E74"/>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65" name="Shape 165"/>
          <p:cNvSpPr/>
          <p:nvPr/>
        </p:nvSpPr>
        <p:spPr>
          <a:xfrm flipV="1">
            <a:off x="927652" y="5197554"/>
            <a:ext cx="4196523" cy="1"/>
          </a:xfrm>
          <a:prstGeom prst="line">
            <a:avLst/>
          </a:prstGeom>
          <a:ln w="12700">
            <a:solidFill>
              <a:srgbClr val="1F3E74"/>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
        <p:nvSpPr>
          <p:cNvPr id="166" name="Shape 166"/>
          <p:cNvSpPr/>
          <p:nvPr/>
        </p:nvSpPr>
        <p:spPr>
          <a:xfrm flipV="1">
            <a:off x="5179391" y="5197554"/>
            <a:ext cx="3036957" cy="1"/>
          </a:xfrm>
          <a:prstGeom prst="line">
            <a:avLst/>
          </a:prstGeom>
          <a:ln w="12700">
            <a:solidFill>
              <a:srgbClr val="1F3E74"/>
            </a:solidFill>
            <a:miter lim="400000"/>
            <a:headEnd type="arrow"/>
            <a:tailEnd type="arrow"/>
          </a:ln>
        </p:spPr>
        <p:txBody>
          <a:bodyPr lIns="19050" tIns="19050" rIns="19050" bIns="19050" anchor="ctr"/>
          <a:lstStyle/>
          <a:p>
            <a:pPr algn="ctr" defTabSz="412750">
              <a:defRPr sz="1600" b="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7641030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NewRatio</a:t>
            </a:r>
            <a:r>
              <a:rPr lang="en-US" dirty="0" smtClean="0"/>
              <a:t> &amp; </a:t>
            </a:r>
            <a:r>
              <a:rPr lang="en-US" dirty="0" err="1" smtClean="0"/>
              <a:t>SurvivorRatio</a:t>
            </a:r>
            <a:endParaRPr lang="en-US" dirty="0"/>
          </a:p>
        </p:txBody>
      </p:sp>
      <p:sp>
        <p:nvSpPr>
          <p:cNvPr id="3" name="Content Placeholder 2"/>
          <p:cNvSpPr>
            <a:spLocks noGrp="1"/>
          </p:cNvSpPr>
          <p:nvPr>
            <p:ph idx="1"/>
          </p:nvPr>
        </p:nvSpPr>
        <p:spPr/>
        <p:txBody>
          <a:bodyPr/>
          <a:lstStyle/>
          <a:p>
            <a:r>
              <a:rPr lang="en-US" dirty="0" smtClean="0"/>
              <a:t>Flags to </a:t>
            </a:r>
          </a:p>
          <a:p>
            <a:pPr lvl="2"/>
            <a:r>
              <a:rPr lang="en-US" dirty="0"/>
              <a:t>-</a:t>
            </a:r>
            <a:r>
              <a:rPr lang="en-US" dirty="0" err="1"/>
              <a:t>XX:NewRatio</a:t>
            </a:r>
            <a:r>
              <a:rPr lang="en-US" dirty="0"/>
              <a:t>=N</a:t>
            </a:r>
          </a:p>
          <a:p>
            <a:pPr lvl="2"/>
            <a:r>
              <a:rPr lang="en-US" dirty="0" smtClean="0"/>
              <a:t>-</a:t>
            </a:r>
            <a:r>
              <a:rPr lang="en-US" dirty="0" err="1"/>
              <a:t>XX:SurvivorRatio</a:t>
            </a:r>
            <a:r>
              <a:rPr lang="en-US" dirty="0" smtClean="0"/>
              <a:t>=K</a:t>
            </a:r>
          </a:p>
          <a:p>
            <a:pPr lvl="2"/>
            <a:endParaRPr lang="en-US" dirty="0"/>
          </a:p>
          <a:p>
            <a:r>
              <a:rPr lang="en-US" dirty="0" err="1" smtClean="0"/>
              <a:t>YoungGen</a:t>
            </a:r>
            <a:r>
              <a:rPr lang="en-US" dirty="0" smtClean="0"/>
              <a:t> = 1 / (N+1) of heap</a:t>
            </a:r>
          </a:p>
          <a:p>
            <a:r>
              <a:rPr lang="en-US" dirty="0" err="1" smtClean="0"/>
              <a:t>OldGen</a:t>
            </a:r>
            <a:r>
              <a:rPr lang="en-US" dirty="0" smtClean="0"/>
              <a:t> = N / (N+1) of heap</a:t>
            </a:r>
          </a:p>
          <a:p>
            <a:endParaRPr lang="en-US" dirty="0"/>
          </a:p>
          <a:p>
            <a:r>
              <a:rPr lang="en-US" dirty="0" smtClean="0"/>
              <a:t>Eden = (K – 2) / K of </a:t>
            </a:r>
            <a:r>
              <a:rPr lang="en-US" dirty="0" err="1" smtClean="0"/>
              <a:t>YoungGen</a:t>
            </a:r>
            <a:endParaRPr lang="en-US" dirty="0" smtClean="0"/>
          </a:p>
          <a:p>
            <a:r>
              <a:rPr lang="en-US" dirty="0" smtClean="0"/>
              <a:t>Survivor 1 = 1 /K of </a:t>
            </a:r>
            <a:r>
              <a:rPr lang="en-US" dirty="0" err="1" smtClean="0"/>
              <a:t>YoungGen</a:t>
            </a:r>
            <a:endParaRPr lang="en-US" dirty="0" smtClean="0"/>
          </a:p>
          <a:p>
            <a:r>
              <a:rPr lang="en-US" dirty="0" smtClean="0"/>
              <a:t>Survivor 2 </a:t>
            </a:r>
            <a:r>
              <a:rPr lang="en-US" dirty="0"/>
              <a:t>= 1 /K of </a:t>
            </a:r>
            <a:r>
              <a:rPr lang="en-US" dirty="0" err="1"/>
              <a:t>YoungGen</a:t>
            </a:r>
            <a:endParaRPr lang="en-US" dirty="0"/>
          </a:p>
          <a:p>
            <a:endParaRPr lang="en-US" dirty="0" smtClean="0"/>
          </a:p>
        </p:txBody>
      </p:sp>
    </p:spTree>
    <p:extLst>
      <p:ext uri="{BB962C8B-B14F-4D97-AF65-F5344CB8AC3E}">
        <p14:creationId xmlns:p14="http://schemas.microsoft.com/office/powerpoint/2010/main" val="173920863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Parallel</a:t>
            </a:r>
            <a:endParaRPr lang="en-US" dirty="0"/>
          </a:p>
        </p:txBody>
      </p:sp>
      <p:sp>
        <p:nvSpPr>
          <p:cNvPr id="3" name="Content Placeholder 2"/>
          <p:cNvSpPr>
            <a:spLocks noGrp="1"/>
          </p:cNvSpPr>
          <p:nvPr>
            <p:ph idx="1"/>
          </p:nvPr>
        </p:nvSpPr>
        <p:spPr/>
        <p:txBody>
          <a:bodyPr/>
          <a:lstStyle/>
          <a:p>
            <a:r>
              <a:rPr lang="en-US" dirty="0" smtClean="0"/>
              <a:t>Is Pause Time for Full GCs acceptable?</a:t>
            </a:r>
          </a:p>
          <a:p>
            <a:pPr lvl="2"/>
            <a:endParaRPr lang="en-US" dirty="0" smtClean="0"/>
          </a:p>
          <a:p>
            <a:r>
              <a:rPr lang="en-US" dirty="0" smtClean="0"/>
              <a:t>Consider </a:t>
            </a:r>
            <a:r>
              <a:rPr lang="en-US" dirty="0"/>
              <a:t>allocation behavior</a:t>
            </a:r>
          </a:p>
          <a:p>
            <a:pPr lvl="2"/>
            <a:r>
              <a:rPr lang="en-US" dirty="0"/>
              <a:t>use </a:t>
            </a:r>
            <a:r>
              <a:rPr lang="en-US" dirty="0" err="1"/>
              <a:t>jmap</a:t>
            </a:r>
            <a:r>
              <a:rPr lang="en-US" dirty="0"/>
              <a:t> or </a:t>
            </a:r>
            <a:r>
              <a:rPr lang="en-US" dirty="0" err="1"/>
              <a:t>VisualVM</a:t>
            </a:r>
            <a:endParaRPr lang="en-US" dirty="0"/>
          </a:p>
          <a:p>
            <a:pPr lvl="2"/>
            <a:r>
              <a:rPr lang="en-US" dirty="0" err="1"/>
              <a:t>Censum</a:t>
            </a:r>
            <a:r>
              <a:rPr lang="en-US" dirty="0"/>
              <a:t> can show detailed allocation</a:t>
            </a:r>
          </a:p>
          <a:p>
            <a:pPr lvl="2"/>
            <a:r>
              <a:rPr lang="en-US" dirty="0"/>
              <a:t>understand your domain </a:t>
            </a:r>
            <a:r>
              <a:rPr lang="en-US" dirty="0" smtClean="0"/>
              <a:t>model</a:t>
            </a:r>
          </a:p>
          <a:p>
            <a:pPr lvl="2"/>
            <a:endParaRPr lang="en-US" dirty="0"/>
          </a:p>
          <a:p>
            <a:r>
              <a:rPr lang="en-US" dirty="0" err="1" smtClean="0"/>
              <a:t>Tenuring</a:t>
            </a:r>
            <a:r>
              <a:rPr lang="en-US" dirty="0" smtClean="0"/>
              <a:t> Threshold is important</a:t>
            </a:r>
          </a:p>
          <a:p>
            <a:pPr lvl="2"/>
            <a:r>
              <a:rPr lang="en-US" dirty="0" smtClean="0"/>
              <a:t>number of collections object must survive to move to Tenured</a:t>
            </a:r>
          </a:p>
          <a:p>
            <a:pPr lvl="2"/>
            <a:r>
              <a:rPr lang="en-US" dirty="0" smtClean="0"/>
              <a:t>default 4, can be changed with flag</a:t>
            </a:r>
          </a:p>
          <a:p>
            <a:pPr lvl="2"/>
            <a:r>
              <a:rPr lang="en-US" dirty="0" smtClean="0"/>
              <a:t>-</a:t>
            </a:r>
            <a:r>
              <a:rPr lang="en-US" dirty="0" err="1"/>
              <a:t>XX:MaxTenuringThreshold</a:t>
            </a:r>
            <a:r>
              <a:rPr lang="en-US" dirty="0"/>
              <a:t>=N</a:t>
            </a:r>
          </a:p>
          <a:p>
            <a:pPr lvl="2"/>
            <a:endParaRPr lang="en-US" dirty="0" smtClean="0"/>
          </a:p>
        </p:txBody>
      </p:sp>
    </p:spTree>
    <p:extLst>
      <p:ext uri="{BB962C8B-B14F-4D97-AF65-F5344CB8AC3E}">
        <p14:creationId xmlns:p14="http://schemas.microsoft.com/office/powerpoint/2010/main" val="42770579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G1</a:t>
            </a:r>
            <a:endParaRPr lang="en-US" dirty="0"/>
          </a:p>
        </p:txBody>
      </p:sp>
      <p:sp>
        <p:nvSpPr>
          <p:cNvPr id="3" name="Content Placeholder 2"/>
          <p:cNvSpPr>
            <a:spLocks noGrp="1"/>
          </p:cNvSpPr>
          <p:nvPr>
            <p:ph idx="1"/>
          </p:nvPr>
        </p:nvSpPr>
        <p:spPr/>
        <p:txBody>
          <a:bodyPr/>
          <a:lstStyle/>
          <a:p>
            <a:r>
              <a:rPr lang="en-US" dirty="0"/>
              <a:t>Don’t use G1 on any Java version below </a:t>
            </a:r>
            <a:r>
              <a:rPr lang="en-US" dirty="0" smtClean="0"/>
              <a:t>8u40</a:t>
            </a:r>
          </a:p>
          <a:p>
            <a:pPr lvl="2"/>
            <a:endParaRPr lang="en-US" dirty="0"/>
          </a:p>
          <a:p>
            <a:r>
              <a:rPr lang="en-US" dirty="0"/>
              <a:t>Beware of information on the Internet</a:t>
            </a:r>
          </a:p>
          <a:p>
            <a:pPr lvl="2"/>
            <a:r>
              <a:rPr lang="en-US" dirty="0"/>
              <a:t>older docs can refer to older implementations</a:t>
            </a:r>
          </a:p>
          <a:p>
            <a:pPr lvl="2"/>
            <a:r>
              <a:rPr lang="en-US" dirty="0"/>
              <a:t>example of “Tuning by Folklore”</a:t>
            </a:r>
          </a:p>
          <a:p>
            <a:pPr marL="914400" lvl="2" indent="0">
              <a:buNone/>
            </a:pPr>
            <a:endParaRPr lang="en-US" dirty="0"/>
          </a:p>
          <a:p>
            <a:r>
              <a:rPr lang="en-US" dirty="0"/>
              <a:t>Test carefully</a:t>
            </a:r>
          </a:p>
          <a:p>
            <a:pPr lvl="2"/>
            <a:r>
              <a:rPr lang="en-US" dirty="0"/>
              <a:t>G1 has potential impact on application threads</a:t>
            </a:r>
          </a:p>
          <a:p>
            <a:pPr lvl="2"/>
            <a:r>
              <a:rPr lang="en-US" dirty="0"/>
              <a:t>i</a:t>
            </a:r>
            <a:r>
              <a:rPr lang="en-US" dirty="0" smtClean="0"/>
              <a:t>ncluding </a:t>
            </a:r>
            <a:r>
              <a:rPr lang="en-US" dirty="0"/>
              <a:t>a “double write barrier”</a:t>
            </a:r>
          </a:p>
          <a:p>
            <a:pPr lvl="2"/>
            <a:r>
              <a:rPr lang="en-US" dirty="0"/>
              <a:t>still a long way from “Just set </a:t>
            </a:r>
            <a:r>
              <a:rPr lang="en-US" dirty="0" err="1"/>
              <a:t>MaxGCPauseMillis</a:t>
            </a:r>
            <a:r>
              <a:rPr lang="en-US" dirty="0" smtClean="0"/>
              <a:t>”</a:t>
            </a:r>
          </a:p>
          <a:p>
            <a:pPr lvl="2"/>
            <a:endParaRPr lang="en-US" dirty="0"/>
          </a:p>
        </p:txBody>
      </p:sp>
    </p:spTree>
    <p:extLst>
      <p:ext uri="{BB962C8B-B14F-4D97-AF65-F5344CB8AC3E}">
        <p14:creationId xmlns:p14="http://schemas.microsoft.com/office/powerpoint/2010/main" val="26056105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G1</a:t>
            </a:r>
            <a:endParaRPr lang="en-US" dirty="0"/>
          </a:p>
        </p:txBody>
      </p:sp>
      <p:sp>
        <p:nvSpPr>
          <p:cNvPr id="3" name="Content Placeholder 2"/>
          <p:cNvSpPr>
            <a:spLocks noGrp="1"/>
          </p:cNvSpPr>
          <p:nvPr>
            <p:ph idx="1"/>
          </p:nvPr>
        </p:nvSpPr>
        <p:spPr/>
        <p:txBody>
          <a:bodyPr/>
          <a:lstStyle/>
          <a:p>
            <a:r>
              <a:rPr lang="en-US" dirty="0" smtClean="0"/>
              <a:t>Is Pause Time ~200-500ms acceptable?</a:t>
            </a:r>
          </a:p>
          <a:p>
            <a:pPr lvl="2"/>
            <a:r>
              <a:rPr lang="en-US" dirty="0" smtClean="0"/>
              <a:t>below 200ms may require significant </a:t>
            </a:r>
            <a:r>
              <a:rPr lang="en-US" smtClean="0"/>
              <a:t>tuning effort</a:t>
            </a:r>
            <a:endParaRPr lang="en-US" dirty="0" smtClean="0"/>
          </a:p>
          <a:p>
            <a:pPr lvl="2"/>
            <a:endParaRPr lang="en-US" dirty="0" smtClean="0"/>
          </a:p>
          <a:p>
            <a:r>
              <a:rPr lang="en-US" dirty="0" smtClean="0"/>
              <a:t>G1 </a:t>
            </a:r>
            <a:r>
              <a:rPr lang="en-US" dirty="0"/>
              <a:t>has many configuration options</a:t>
            </a:r>
          </a:p>
          <a:p>
            <a:pPr lvl="2"/>
            <a:r>
              <a:rPr lang="en-US" dirty="0"/>
              <a:t>some are very experimental</a:t>
            </a:r>
          </a:p>
          <a:p>
            <a:pPr lvl="2"/>
            <a:r>
              <a:rPr lang="en-US" dirty="0"/>
              <a:t>not all have supporting metrics</a:t>
            </a:r>
          </a:p>
          <a:p>
            <a:pPr marL="914400" lvl="2" indent="0">
              <a:buNone/>
            </a:pPr>
            <a:endParaRPr lang="en-US" dirty="0"/>
          </a:p>
          <a:p>
            <a:r>
              <a:rPr lang="en-US" dirty="0" smtClean="0"/>
              <a:t>Beware Confirmation Bias</a:t>
            </a:r>
            <a:endParaRPr lang="en-US" dirty="0"/>
          </a:p>
          <a:p>
            <a:pPr lvl="2"/>
            <a:r>
              <a:rPr lang="en-US" dirty="0" smtClean="0"/>
              <a:t>hard to justify switch settings</a:t>
            </a:r>
          </a:p>
          <a:p>
            <a:pPr lvl="2"/>
            <a:r>
              <a:rPr lang="en-US" dirty="0" smtClean="0"/>
              <a:t>how do we make decisions </a:t>
            </a:r>
            <a:r>
              <a:rPr lang="en-US" dirty="0"/>
              <a:t>on how to </a:t>
            </a:r>
            <a:r>
              <a:rPr lang="en-US" dirty="0" smtClean="0"/>
              <a:t>tune?</a:t>
            </a:r>
            <a:endParaRPr lang="en-US" dirty="0"/>
          </a:p>
        </p:txBody>
      </p:sp>
    </p:spTree>
    <p:extLst>
      <p:ext uri="{BB962C8B-B14F-4D97-AF65-F5344CB8AC3E}">
        <p14:creationId xmlns:p14="http://schemas.microsoft.com/office/powerpoint/2010/main" val="9631227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JMX for memory?</a:t>
            </a:r>
            <a:endParaRPr lang="en-US" dirty="0"/>
          </a:p>
        </p:txBody>
      </p:sp>
      <p:sp>
        <p:nvSpPr>
          <p:cNvPr id="3" name="Content Placeholder 2"/>
          <p:cNvSpPr>
            <a:spLocks noGrp="1"/>
          </p:cNvSpPr>
          <p:nvPr>
            <p:ph idx="1"/>
          </p:nvPr>
        </p:nvSpPr>
        <p:spPr/>
        <p:txBody>
          <a:bodyPr/>
          <a:lstStyle/>
          <a:p>
            <a:r>
              <a:rPr lang="en-US" dirty="0"/>
              <a:t>GC log </a:t>
            </a:r>
            <a:r>
              <a:rPr lang="en-US" dirty="0" smtClean="0"/>
              <a:t>data</a:t>
            </a:r>
          </a:p>
          <a:p>
            <a:pPr lvl="2"/>
            <a:r>
              <a:rPr lang="en-US" dirty="0" smtClean="0"/>
              <a:t>driven </a:t>
            </a:r>
            <a:r>
              <a:rPr lang="en-US" dirty="0"/>
              <a:t>by actual </a:t>
            </a:r>
            <a:r>
              <a:rPr lang="en-US" dirty="0" smtClean="0"/>
              <a:t>GC events</a:t>
            </a:r>
          </a:p>
          <a:p>
            <a:pPr lvl="2"/>
            <a:r>
              <a:rPr lang="en-US" dirty="0" smtClean="0"/>
              <a:t>is </a:t>
            </a:r>
            <a:r>
              <a:rPr lang="en-US" dirty="0"/>
              <a:t>extremely low impact to </a:t>
            </a:r>
            <a:r>
              <a:rPr lang="en-US" dirty="0" smtClean="0"/>
              <a:t>capture</a:t>
            </a:r>
          </a:p>
          <a:p>
            <a:pPr lvl="2"/>
            <a:r>
              <a:rPr lang="en-US" dirty="0" smtClean="0"/>
              <a:t>contains </a:t>
            </a:r>
            <a:r>
              <a:rPr lang="en-US" dirty="0"/>
              <a:t>over 50 aspects of </a:t>
            </a:r>
            <a:r>
              <a:rPr lang="en-US" dirty="0" smtClean="0"/>
              <a:t>memory </a:t>
            </a:r>
            <a:r>
              <a:rPr lang="en-US" dirty="0" err="1" smtClean="0"/>
              <a:t>perf</a:t>
            </a:r>
            <a:r>
              <a:rPr lang="en-US" dirty="0" smtClean="0"/>
              <a:t> data</a:t>
            </a:r>
          </a:p>
          <a:p>
            <a:pPr lvl="2"/>
            <a:r>
              <a:rPr lang="en-US" dirty="0" smtClean="0"/>
              <a:t>is appended to a local file</a:t>
            </a:r>
          </a:p>
          <a:p>
            <a:pPr lvl="2"/>
            <a:endParaRPr lang="en-US" dirty="0" smtClean="0"/>
          </a:p>
          <a:p>
            <a:r>
              <a:rPr lang="en-US" dirty="0" smtClean="0"/>
              <a:t>JMX data</a:t>
            </a:r>
          </a:p>
          <a:p>
            <a:pPr lvl="2"/>
            <a:r>
              <a:rPr lang="en-US" dirty="0" smtClean="0"/>
              <a:t>is obtained by sampling</a:t>
            </a:r>
          </a:p>
          <a:p>
            <a:pPr lvl="2"/>
            <a:r>
              <a:rPr lang="en-US" dirty="0" smtClean="0"/>
              <a:t>has </a:t>
            </a:r>
            <a:r>
              <a:rPr lang="en-US" dirty="0"/>
              <a:t>implicit </a:t>
            </a:r>
            <a:r>
              <a:rPr lang="en-US" dirty="0" err="1"/>
              <a:t>proxying</a:t>
            </a:r>
            <a:r>
              <a:rPr lang="en-US" dirty="0"/>
              <a:t> and RMI </a:t>
            </a:r>
            <a:r>
              <a:rPr lang="en-US" dirty="0" smtClean="0"/>
              <a:t>costs</a:t>
            </a:r>
          </a:p>
          <a:p>
            <a:pPr lvl="2"/>
            <a:r>
              <a:rPr lang="en-US" dirty="0"/>
              <a:t>has less than </a:t>
            </a:r>
            <a:r>
              <a:rPr lang="en-US" dirty="0" smtClean="0"/>
              <a:t>10 performance aspects related to memory</a:t>
            </a:r>
            <a:endParaRPr lang="en-US" dirty="0"/>
          </a:p>
          <a:p>
            <a:pPr lvl="2"/>
            <a:r>
              <a:rPr lang="en-US" dirty="0" smtClean="0"/>
              <a:t>provides streaming out of the box</a:t>
            </a:r>
            <a:endParaRPr lang="en-US" dirty="0"/>
          </a:p>
        </p:txBody>
      </p:sp>
    </p:spTree>
    <p:extLst>
      <p:ext uri="{BB962C8B-B14F-4D97-AF65-F5344CB8AC3E}">
        <p14:creationId xmlns:p14="http://schemas.microsoft.com/office/powerpoint/2010/main" val="24524051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CMS</a:t>
            </a:r>
            <a:endParaRPr lang="en-US" dirty="0"/>
          </a:p>
        </p:txBody>
      </p:sp>
      <p:sp>
        <p:nvSpPr>
          <p:cNvPr id="3" name="Content Placeholder 2"/>
          <p:cNvSpPr>
            <a:spLocks noGrp="1"/>
          </p:cNvSpPr>
          <p:nvPr>
            <p:ph idx="1"/>
          </p:nvPr>
        </p:nvSpPr>
        <p:spPr/>
        <p:txBody>
          <a:bodyPr/>
          <a:lstStyle/>
          <a:p>
            <a:r>
              <a:rPr lang="en-US" dirty="0" smtClean="0"/>
              <a:t>Do you need genuine low-pause?</a:t>
            </a:r>
          </a:p>
          <a:p>
            <a:pPr lvl="2"/>
            <a:r>
              <a:rPr lang="en-US" dirty="0" smtClean="0"/>
              <a:t>will your application tolerate </a:t>
            </a:r>
            <a:r>
              <a:rPr lang="en-US" smtClean="0"/>
              <a:t>reduced throughput?</a:t>
            </a:r>
            <a:endParaRPr lang="en-US" dirty="0" smtClean="0"/>
          </a:p>
          <a:p>
            <a:endParaRPr lang="en-US" dirty="0" smtClean="0"/>
          </a:p>
          <a:p>
            <a:r>
              <a:rPr lang="en-US" dirty="0" smtClean="0"/>
              <a:t>CMS </a:t>
            </a:r>
            <a:r>
              <a:rPr lang="en-US" dirty="0"/>
              <a:t>uses half </a:t>
            </a:r>
            <a:r>
              <a:rPr lang="en-US" dirty="0" smtClean="0"/>
              <a:t>cores </a:t>
            </a:r>
            <a:r>
              <a:rPr lang="en-US" dirty="0"/>
              <a:t>to perform </a:t>
            </a:r>
            <a:r>
              <a:rPr lang="en-US" dirty="0" smtClean="0"/>
              <a:t>GC</a:t>
            </a:r>
            <a:endParaRPr lang="en-US" dirty="0"/>
          </a:p>
          <a:p>
            <a:pPr lvl="2"/>
            <a:r>
              <a:rPr lang="en-US" dirty="0" smtClean="0"/>
              <a:t>collecting Tenured will </a:t>
            </a:r>
            <a:r>
              <a:rPr lang="en-US" dirty="0"/>
              <a:t>take at least </a:t>
            </a:r>
            <a:r>
              <a:rPr lang="en-US" dirty="0" smtClean="0"/>
              <a:t>2x (</a:t>
            </a:r>
            <a:r>
              <a:rPr lang="en-US" dirty="0" err="1" smtClean="0"/>
              <a:t>wallclock</a:t>
            </a:r>
            <a:r>
              <a:rPr lang="en-US" dirty="0" smtClean="0"/>
              <a:t>) </a:t>
            </a:r>
          </a:p>
          <a:p>
            <a:pPr lvl="2"/>
            <a:r>
              <a:rPr lang="en-US" dirty="0" smtClean="0"/>
              <a:t>as STW </a:t>
            </a:r>
            <a:r>
              <a:rPr lang="en-US" dirty="0"/>
              <a:t>time of a Full Parallel collection, and </a:t>
            </a:r>
            <a:endParaRPr lang="en-US" dirty="0" smtClean="0"/>
          </a:p>
          <a:p>
            <a:pPr lvl="2"/>
            <a:r>
              <a:rPr lang="en-US" dirty="0" smtClean="0"/>
              <a:t>usually </a:t>
            </a:r>
            <a:r>
              <a:rPr lang="en-US" dirty="0"/>
              <a:t>much, much longer </a:t>
            </a:r>
            <a:r>
              <a:rPr lang="en-US" dirty="0" smtClean="0"/>
              <a:t>(most </a:t>
            </a:r>
            <a:r>
              <a:rPr lang="en-US" dirty="0"/>
              <a:t>of this is concurrent time</a:t>
            </a:r>
            <a:r>
              <a:rPr lang="en-US" dirty="0" smtClean="0"/>
              <a:t>)</a:t>
            </a:r>
          </a:p>
          <a:p>
            <a:pPr lvl="2"/>
            <a:endParaRPr lang="en-US" dirty="0" smtClean="0"/>
          </a:p>
          <a:p>
            <a:r>
              <a:rPr lang="en-US" dirty="0" smtClean="0"/>
              <a:t>Young GCs will take 2x as long when CMS is running</a:t>
            </a:r>
          </a:p>
          <a:p>
            <a:pPr lvl="2"/>
            <a:r>
              <a:rPr lang="en-US" dirty="0" smtClean="0"/>
              <a:t>half the cores are doing CMS</a:t>
            </a:r>
          </a:p>
          <a:p>
            <a:pPr lvl="2"/>
            <a:endParaRPr lang="en-US" dirty="0"/>
          </a:p>
          <a:p>
            <a:r>
              <a:rPr lang="en-US" dirty="0" smtClean="0"/>
              <a:t>Before tuning CMS</a:t>
            </a:r>
          </a:p>
          <a:p>
            <a:pPr lvl="2"/>
            <a:r>
              <a:rPr lang="en-US" dirty="0" smtClean="0"/>
              <a:t>reduce your allocation</a:t>
            </a:r>
            <a:endParaRPr lang="en-US" dirty="0"/>
          </a:p>
        </p:txBody>
      </p:sp>
    </p:spTree>
    <p:extLst>
      <p:ext uri="{BB962C8B-B14F-4D97-AF65-F5344CB8AC3E}">
        <p14:creationId xmlns:p14="http://schemas.microsoft.com/office/powerpoint/2010/main" val="13719098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GC Logging Flags</a:t>
            </a:r>
            <a:endParaRPr lang="en-US" dirty="0"/>
          </a:p>
        </p:txBody>
      </p:sp>
      <p:sp>
        <p:nvSpPr>
          <p:cNvPr id="3" name="Content Placeholder 2"/>
          <p:cNvSpPr>
            <a:spLocks noGrp="1"/>
          </p:cNvSpPr>
          <p:nvPr>
            <p:ph idx="1"/>
          </p:nvPr>
        </p:nvSpPr>
        <p:spPr/>
        <p:txBody>
          <a:bodyPr/>
          <a:lstStyle/>
          <a:p>
            <a:r>
              <a:rPr lang="en-US" b="1" dirty="0">
                <a:latin typeface="Courier New"/>
                <a:cs typeface="Courier New"/>
              </a:rPr>
              <a:t>-</a:t>
            </a:r>
            <a:r>
              <a:rPr lang="en-US" b="1" dirty="0" err="1">
                <a:latin typeface="Courier New"/>
                <a:cs typeface="Courier New"/>
              </a:rPr>
              <a:t>Xloggc:gc.log</a:t>
            </a:r>
            <a:r>
              <a:rPr lang="en-US" b="1" dirty="0">
                <a:latin typeface="Courier New"/>
                <a:cs typeface="Courier New"/>
              </a:rPr>
              <a:t> </a:t>
            </a:r>
            <a:endParaRPr lang="en-US" b="1" dirty="0" smtClean="0">
              <a:latin typeface="Courier New"/>
              <a:cs typeface="Courier New"/>
            </a:endParaRPr>
          </a:p>
          <a:p>
            <a:pPr lvl="2"/>
            <a:r>
              <a:rPr lang="en-US" dirty="0" smtClean="0"/>
              <a:t>which </a:t>
            </a:r>
            <a:r>
              <a:rPr lang="en-US" dirty="0"/>
              <a:t>file to log GC events to</a:t>
            </a:r>
            <a:r>
              <a:rPr lang="en-US" dirty="0" smtClean="0"/>
              <a:t>.</a:t>
            </a:r>
          </a:p>
          <a:p>
            <a:pPr lvl="2"/>
            <a:endParaRPr lang="en-US" dirty="0"/>
          </a:p>
          <a:p>
            <a:r>
              <a:rPr lang="en-US" b="1" dirty="0" smtClean="0">
                <a:latin typeface="Courier New"/>
                <a:cs typeface="Courier New"/>
              </a:rPr>
              <a:t>-</a:t>
            </a:r>
            <a:r>
              <a:rPr lang="en-US" b="1" dirty="0">
                <a:latin typeface="Courier New"/>
                <a:cs typeface="Courier New"/>
              </a:rPr>
              <a:t>XX:+</a:t>
            </a:r>
            <a:r>
              <a:rPr lang="en-US" b="1" dirty="0" err="1">
                <a:latin typeface="Courier New"/>
                <a:cs typeface="Courier New"/>
              </a:rPr>
              <a:t>PrintGCDetails</a:t>
            </a:r>
            <a:endParaRPr lang="en-US" b="1" dirty="0">
              <a:latin typeface="Courier New"/>
              <a:cs typeface="Courier New"/>
            </a:endParaRPr>
          </a:p>
          <a:p>
            <a:pPr lvl="2"/>
            <a:r>
              <a:rPr lang="en-US" dirty="0" smtClean="0"/>
              <a:t>replaces </a:t>
            </a:r>
            <a:r>
              <a:rPr lang="en-US" dirty="0"/>
              <a:t>the older </a:t>
            </a:r>
            <a:r>
              <a:rPr lang="en-US" dirty="0" err="1"/>
              <a:t>verbose:gc</a:t>
            </a:r>
            <a:r>
              <a:rPr lang="en-US" dirty="0"/>
              <a:t> </a:t>
            </a:r>
            <a:endParaRPr lang="en-US" dirty="0" smtClean="0"/>
          </a:p>
          <a:p>
            <a:pPr lvl="2"/>
            <a:endParaRPr lang="en-US" dirty="0"/>
          </a:p>
          <a:p>
            <a:r>
              <a:rPr lang="en-US" b="1" dirty="0">
                <a:latin typeface="Courier New"/>
                <a:cs typeface="Courier New"/>
              </a:rPr>
              <a:t>-XX:+</a:t>
            </a:r>
            <a:r>
              <a:rPr lang="en-US" b="1" dirty="0" err="1" smtClean="0">
                <a:latin typeface="Courier New"/>
                <a:cs typeface="Courier New"/>
              </a:rPr>
              <a:t>PrintGCTimeStamps</a:t>
            </a:r>
            <a:endParaRPr lang="en-US" b="1" dirty="0">
              <a:latin typeface="Courier New"/>
              <a:cs typeface="Courier New"/>
            </a:endParaRPr>
          </a:p>
          <a:p>
            <a:pPr lvl="2"/>
            <a:r>
              <a:rPr lang="en-US" dirty="0"/>
              <a:t>print the </a:t>
            </a:r>
            <a:r>
              <a:rPr lang="en-US" dirty="0" smtClean="0"/>
              <a:t>seconds since VM start that </a:t>
            </a:r>
            <a:r>
              <a:rPr lang="en-US" dirty="0"/>
              <a:t>GC events occurred at </a:t>
            </a:r>
          </a:p>
          <a:p>
            <a:pPr lvl="2"/>
            <a:endParaRPr lang="en-US" b="1" dirty="0" smtClean="0">
              <a:latin typeface="Courier New"/>
              <a:cs typeface="Courier New"/>
            </a:endParaRPr>
          </a:p>
          <a:p>
            <a:r>
              <a:rPr lang="en-US" b="1" dirty="0" smtClean="0">
                <a:latin typeface="Courier New"/>
                <a:cs typeface="Courier New"/>
              </a:rPr>
              <a:t>-</a:t>
            </a:r>
            <a:r>
              <a:rPr lang="en-US" b="1" dirty="0">
                <a:latin typeface="Courier New"/>
                <a:cs typeface="Courier New"/>
              </a:rPr>
              <a:t>XX:+</a:t>
            </a:r>
            <a:r>
              <a:rPr lang="en-US" b="1" dirty="0" err="1" smtClean="0">
                <a:latin typeface="Courier New"/>
                <a:cs typeface="Courier New"/>
              </a:rPr>
              <a:t>PrintGCDateStamps</a:t>
            </a:r>
            <a:endParaRPr lang="en-US" b="1" dirty="0">
              <a:latin typeface="Courier New"/>
              <a:cs typeface="Courier New"/>
            </a:endParaRPr>
          </a:p>
          <a:p>
            <a:pPr lvl="2"/>
            <a:r>
              <a:rPr lang="en-US" dirty="0" smtClean="0"/>
              <a:t>print </a:t>
            </a:r>
            <a:r>
              <a:rPr lang="en-US" dirty="0"/>
              <a:t>the </a:t>
            </a:r>
            <a:r>
              <a:rPr lang="en-US" dirty="0" err="1" smtClean="0"/>
              <a:t>wallclock</a:t>
            </a:r>
            <a:r>
              <a:rPr lang="en-US" dirty="0" smtClean="0"/>
              <a:t> </a:t>
            </a:r>
            <a:r>
              <a:rPr lang="en-US" dirty="0"/>
              <a:t>time that GC events </a:t>
            </a:r>
            <a:r>
              <a:rPr lang="en-US" dirty="0" smtClean="0"/>
              <a:t>occurred </a:t>
            </a:r>
            <a:r>
              <a:rPr lang="en-US" dirty="0"/>
              <a:t>at </a:t>
            </a:r>
            <a:endParaRPr lang="en-US" dirty="0" smtClean="0"/>
          </a:p>
          <a:p>
            <a:pPr lvl="2"/>
            <a:endParaRPr lang="en-US" dirty="0"/>
          </a:p>
          <a:p>
            <a:r>
              <a:rPr lang="en-US" b="1" dirty="0" smtClean="0">
                <a:latin typeface="Courier New"/>
                <a:cs typeface="Courier New"/>
              </a:rPr>
              <a:t>-</a:t>
            </a:r>
            <a:r>
              <a:rPr lang="en-US" b="1" dirty="0">
                <a:latin typeface="Courier New"/>
                <a:cs typeface="Courier New"/>
              </a:rPr>
              <a:t>XX:+</a:t>
            </a:r>
            <a:r>
              <a:rPr lang="en-US" b="1" dirty="0" err="1" smtClean="0">
                <a:latin typeface="Courier New"/>
                <a:cs typeface="Courier New"/>
              </a:rPr>
              <a:t>PrintTenuringDistribution</a:t>
            </a:r>
            <a:endParaRPr lang="en-US" b="1" dirty="0" smtClean="0">
              <a:latin typeface="Courier New"/>
              <a:cs typeface="Courier New"/>
            </a:endParaRPr>
          </a:p>
          <a:p>
            <a:pPr lvl="2"/>
            <a:r>
              <a:rPr lang="en-US" dirty="0" err="1" smtClean="0"/>
              <a:t>tenuring</a:t>
            </a:r>
            <a:r>
              <a:rPr lang="en-US" dirty="0" smtClean="0"/>
              <a:t> </a:t>
            </a:r>
            <a:r>
              <a:rPr lang="en-US" dirty="0"/>
              <a:t>information is vital </a:t>
            </a:r>
            <a:r>
              <a:rPr lang="en-US" dirty="0" smtClean="0"/>
              <a:t>for accurate </a:t>
            </a:r>
            <a:r>
              <a:rPr lang="en-US" dirty="0"/>
              <a:t>tooling</a:t>
            </a:r>
          </a:p>
          <a:p>
            <a:endParaRPr lang="en-US" dirty="0"/>
          </a:p>
        </p:txBody>
      </p:sp>
    </p:spTree>
    <p:extLst>
      <p:ext uri="{BB962C8B-B14F-4D97-AF65-F5344CB8AC3E}">
        <p14:creationId xmlns:p14="http://schemas.microsoft.com/office/powerpoint/2010/main" val="435957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Potentially Useful GC Logging Flags</a:t>
            </a:r>
            <a:endParaRPr lang="en-US" dirty="0"/>
          </a:p>
        </p:txBody>
      </p:sp>
      <p:sp>
        <p:nvSpPr>
          <p:cNvPr id="3" name="Content Placeholder 2"/>
          <p:cNvSpPr>
            <a:spLocks noGrp="1"/>
          </p:cNvSpPr>
          <p:nvPr>
            <p:ph idx="1"/>
          </p:nvPr>
        </p:nvSpPr>
        <p:spPr/>
        <p:txBody>
          <a:bodyPr/>
          <a:lstStyle/>
          <a:p>
            <a:r>
              <a:rPr lang="en-US" b="1" dirty="0">
                <a:latin typeface="Courier New"/>
                <a:cs typeface="Courier New"/>
              </a:rPr>
              <a:t>-XX:+</a:t>
            </a:r>
            <a:r>
              <a:rPr lang="en-US" b="1" dirty="0" err="1">
                <a:latin typeface="Courier New"/>
                <a:cs typeface="Courier New"/>
              </a:rPr>
              <a:t>UseGCLogFileRotation</a:t>
            </a:r>
            <a:r>
              <a:rPr lang="en-US" b="1" dirty="0">
                <a:latin typeface="Courier New"/>
                <a:cs typeface="Courier New"/>
              </a:rPr>
              <a:t> </a:t>
            </a:r>
          </a:p>
          <a:p>
            <a:pPr lvl="2"/>
            <a:r>
              <a:rPr lang="en-US" dirty="0" smtClean="0"/>
              <a:t>switch </a:t>
            </a:r>
            <a:r>
              <a:rPr lang="en-US" dirty="0"/>
              <a:t>on log file </a:t>
            </a:r>
            <a:r>
              <a:rPr lang="en-US" dirty="0" smtClean="0"/>
              <a:t>rotation</a:t>
            </a:r>
          </a:p>
          <a:p>
            <a:pPr lvl="2"/>
            <a:endParaRPr lang="en-US" dirty="0"/>
          </a:p>
          <a:p>
            <a:r>
              <a:rPr lang="en-US" b="1" dirty="0" smtClean="0">
                <a:latin typeface="Courier New"/>
                <a:cs typeface="Courier New"/>
              </a:rPr>
              <a:t>-</a:t>
            </a:r>
            <a:r>
              <a:rPr lang="en-US" b="1" dirty="0">
                <a:latin typeface="Courier New"/>
                <a:cs typeface="Courier New"/>
              </a:rPr>
              <a:t>XX:+</a:t>
            </a:r>
            <a:r>
              <a:rPr lang="en-US" b="1" dirty="0" err="1">
                <a:latin typeface="Courier New"/>
                <a:cs typeface="Courier New"/>
              </a:rPr>
              <a:t>NumberOfGCLogFiles</a:t>
            </a:r>
            <a:r>
              <a:rPr lang="en-US" b="1" dirty="0">
                <a:latin typeface="Courier New"/>
                <a:cs typeface="Courier New"/>
              </a:rPr>
              <a:t>=&lt;n&gt;</a:t>
            </a:r>
          </a:p>
          <a:p>
            <a:pPr lvl="2"/>
            <a:r>
              <a:rPr lang="en-US" dirty="0"/>
              <a:t>s</a:t>
            </a:r>
            <a:r>
              <a:rPr lang="en-US" dirty="0" smtClean="0"/>
              <a:t>et </a:t>
            </a:r>
            <a:r>
              <a:rPr lang="en-US" dirty="0"/>
              <a:t>the maximum number of log files to </a:t>
            </a:r>
            <a:r>
              <a:rPr lang="en-US" dirty="0" smtClean="0"/>
              <a:t>keep</a:t>
            </a:r>
          </a:p>
          <a:p>
            <a:pPr lvl="2"/>
            <a:endParaRPr lang="en-US" dirty="0"/>
          </a:p>
          <a:p>
            <a:r>
              <a:rPr lang="en-US" b="1" dirty="0" smtClean="0">
                <a:latin typeface="Courier New"/>
                <a:cs typeface="Courier New"/>
              </a:rPr>
              <a:t>-</a:t>
            </a:r>
            <a:r>
              <a:rPr lang="en-US" b="1" dirty="0">
                <a:latin typeface="Courier New"/>
                <a:cs typeface="Courier New"/>
              </a:rPr>
              <a:t>XX:+</a:t>
            </a:r>
            <a:r>
              <a:rPr lang="en-US" b="1" dirty="0" err="1">
                <a:latin typeface="Courier New"/>
                <a:cs typeface="Courier New"/>
              </a:rPr>
              <a:t>GCLogFileSize</a:t>
            </a:r>
            <a:r>
              <a:rPr lang="en-US" b="1" dirty="0">
                <a:latin typeface="Courier New"/>
                <a:cs typeface="Courier New"/>
              </a:rPr>
              <a:t>=&lt;size&gt;</a:t>
            </a:r>
          </a:p>
          <a:p>
            <a:pPr lvl="2"/>
            <a:r>
              <a:rPr lang="en-US" dirty="0"/>
              <a:t>s</a:t>
            </a:r>
            <a:r>
              <a:rPr lang="en-US" dirty="0" smtClean="0"/>
              <a:t>et </a:t>
            </a:r>
            <a:r>
              <a:rPr lang="en-US" dirty="0"/>
              <a:t>the maximum size of each file before rotation</a:t>
            </a:r>
          </a:p>
          <a:p>
            <a:endParaRPr lang="en-US" dirty="0"/>
          </a:p>
        </p:txBody>
      </p:sp>
    </p:spTree>
    <p:extLst>
      <p:ext uri="{BB962C8B-B14F-4D97-AF65-F5344CB8AC3E}">
        <p14:creationId xmlns:p14="http://schemas.microsoft.com/office/powerpoint/2010/main" val="40881922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Heap </a:t>
            </a:r>
            <a:r>
              <a:rPr lang="en-US" dirty="0" smtClean="0"/>
              <a:t>Sizing Flags</a:t>
            </a:r>
            <a:endParaRPr lang="en-US" dirty="0"/>
          </a:p>
        </p:txBody>
      </p:sp>
      <p:sp>
        <p:nvSpPr>
          <p:cNvPr id="3" name="Content Placeholder 2"/>
          <p:cNvSpPr>
            <a:spLocks noGrp="1"/>
          </p:cNvSpPr>
          <p:nvPr>
            <p:ph idx="1"/>
          </p:nvPr>
        </p:nvSpPr>
        <p:spPr/>
        <p:txBody>
          <a:bodyPr/>
          <a:lstStyle/>
          <a:p>
            <a:r>
              <a:rPr lang="en-US" b="1" dirty="0">
                <a:latin typeface="Courier New"/>
                <a:cs typeface="Courier New"/>
              </a:rPr>
              <a:t>-</a:t>
            </a:r>
            <a:r>
              <a:rPr lang="en-US" b="1" dirty="0" err="1">
                <a:latin typeface="Courier New"/>
                <a:cs typeface="Courier New"/>
              </a:rPr>
              <a:t>Xms</a:t>
            </a:r>
            <a:r>
              <a:rPr lang="en-US" b="1" dirty="0">
                <a:latin typeface="Courier New"/>
                <a:cs typeface="Courier New"/>
              </a:rPr>
              <a:t>&lt;size&gt;</a:t>
            </a:r>
          </a:p>
          <a:p>
            <a:pPr lvl="2"/>
            <a:r>
              <a:rPr lang="en-US" dirty="0"/>
              <a:t>s</a:t>
            </a:r>
            <a:r>
              <a:rPr lang="en-US" dirty="0" smtClean="0"/>
              <a:t>et </a:t>
            </a:r>
            <a:r>
              <a:rPr lang="en-US" dirty="0"/>
              <a:t>the minimum size reserved for the </a:t>
            </a:r>
            <a:r>
              <a:rPr lang="en-US" dirty="0" smtClean="0"/>
              <a:t>heap</a:t>
            </a:r>
          </a:p>
          <a:p>
            <a:pPr lvl="2"/>
            <a:endParaRPr lang="en-US" dirty="0"/>
          </a:p>
          <a:p>
            <a:r>
              <a:rPr lang="en-US" b="1" dirty="0" smtClean="0">
                <a:latin typeface="Courier New"/>
                <a:cs typeface="Courier New"/>
              </a:rPr>
              <a:t>-</a:t>
            </a:r>
            <a:r>
              <a:rPr lang="en-US" b="1" dirty="0" err="1">
                <a:latin typeface="Courier New"/>
                <a:cs typeface="Courier New"/>
              </a:rPr>
              <a:t>Xmx</a:t>
            </a:r>
            <a:r>
              <a:rPr lang="en-US" b="1" dirty="0">
                <a:latin typeface="Courier New"/>
                <a:cs typeface="Courier New"/>
              </a:rPr>
              <a:t>&lt;size&gt;</a:t>
            </a:r>
          </a:p>
          <a:p>
            <a:pPr lvl="2"/>
            <a:r>
              <a:rPr lang="en-US" dirty="0"/>
              <a:t>s</a:t>
            </a:r>
            <a:r>
              <a:rPr lang="en-US" dirty="0" smtClean="0"/>
              <a:t>et </a:t>
            </a:r>
            <a:r>
              <a:rPr lang="en-US" dirty="0"/>
              <a:t>the maximum size reserved for the </a:t>
            </a:r>
            <a:r>
              <a:rPr lang="en-US" dirty="0" smtClean="0"/>
              <a:t>heap</a:t>
            </a:r>
          </a:p>
          <a:p>
            <a:pPr lvl="2"/>
            <a:endParaRPr lang="en-US" dirty="0"/>
          </a:p>
          <a:p>
            <a:r>
              <a:rPr lang="en-US" b="1" dirty="0" smtClean="0">
                <a:latin typeface="Courier New"/>
                <a:cs typeface="Courier New"/>
              </a:rPr>
              <a:t>-</a:t>
            </a:r>
            <a:r>
              <a:rPr lang="en-US" b="1" dirty="0" err="1">
                <a:latin typeface="Courier New"/>
                <a:cs typeface="Courier New"/>
              </a:rPr>
              <a:t>XX:MaxPermSize</a:t>
            </a:r>
            <a:r>
              <a:rPr lang="en-US" b="1" dirty="0">
                <a:latin typeface="Courier New"/>
                <a:cs typeface="Courier New"/>
              </a:rPr>
              <a:t>=&lt;</a:t>
            </a:r>
            <a:r>
              <a:rPr lang="en-US" b="1" dirty="0" smtClean="0">
                <a:latin typeface="Courier New"/>
                <a:cs typeface="Courier New"/>
              </a:rPr>
              <a:t>size&gt;</a:t>
            </a:r>
            <a:endParaRPr lang="en-US" dirty="0" smtClean="0"/>
          </a:p>
          <a:p>
            <a:pPr lvl="2"/>
            <a:r>
              <a:rPr lang="en-US" dirty="0"/>
              <a:t>s</a:t>
            </a:r>
            <a:r>
              <a:rPr lang="en-US" dirty="0" smtClean="0"/>
              <a:t>et </a:t>
            </a:r>
            <a:r>
              <a:rPr lang="en-US" dirty="0"/>
              <a:t>the size of the class metadata </a:t>
            </a:r>
            <a:r>
              <a:rPr lang="en-US" dirty="0" smtClean="0"/>
              <a:t>area (Java 7)</a:t>
            </a:r>
            <a:endParaRPr lang="en-US" dirty="0"/>
          </a:p>
          <a:p>
            <a:endParaRPr lang="en-US" b="1" dirty="0" smtClean="0">
              <a:latin typeface="Courier New"/>
              <a:cs typeface="Courier New"/>
            </a:endParaRPr>
          </a:p>
          <a:p>
            <a:r>
              <a:rPr lang="en-US" b="1" dirty="0" smtClean="0">
                <a:latin typeface="Courier New"/>
                <a:cs typeface="Courier New"/>
              </a:rPr>
              <a:t>-</a:t>
            </a:r>
            <a:r>
              <a:rPr lang="en-US" b="1" dirty="0" err="1">
                <a:latin typeface="Courier New"/>
                <a:cs typeface="Courier New"/>
              </a:rPr>
              <a:t>XX:MaxMetaspaceSize</a:t>
            </a:r>
            <a:r>
              <a:rPr lang="en-US" b="1" dirty="0" smtClean="0">
                <a:latin typeface="Courier New"/>
                <a:cs typeface="Courier New"/>
              </a:rPr>
              <a:t>=&lt;size&gt;</a:t>
            </a:r>
          </a:p>
          <a:p>
            <a:pPr lvl="2"/>
            <a:r>
              <a:rPr lang="en-US" dirty="0" smtClean="0"/>
              <a:t>set the size of the class metadata </a:t>
            </a:r>
            <a:r>
              <a:rPr lang="en-US" dirty="0"/>
              <a:t>area (Java </a:t>
            </a:r>
            <a:r>
              <a:rPr lang="en-US" dirty="0" smtClean="0"/>
              <a:t>8)</a:t>
            </a:r>
            <a:endParaRPr lang="en-US" dirty="0"/>
          </a:p>
        </p:txBody>
      </p:sp>
    </p:spTree>
    <p:extLst>
      <p:ext uri="{BB962C8B-B14F-4D97-AF65-F5344CB8AC3E}">
        <p14:creationId xmlns:p14="http://schemas.microsoft.com/office/powerpoint/2010/main" val="30714857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tools</a:t>
            </a:r>
            <a:endParaRPr lang="en-US" dirty="0"/>
          </a:p>
        </p:txBody>
      </p:sp>
      <p:sp>
        <p:nvSpPr>
          <p:cNvPr id="3" name="Content Placeholder 2"/>
          <p:cNvSpPr>
            <a:spLocks noGrp="1"/>
          </p:cNvSpPr>
          <p:nvPr>
            <p:ph idx="1"/>
          </p:nvPr>
        </p:nvSpPr>
        <p:spPr/>
        <p:txBody>
          <a:bodyPr/>
          <a:lstStyle/>
          <a:p>
            <a:r>
              <a:rPr lang="en-US" dirty="0" err="1"/>
              <a:t>VisualVM</a:t>
            </a:r>
            <a:r>
              <a:rPr lang="en-US" dirty="0"/>
              <a:t> / Visual </a:t>
            </a:r>
            <a:r>
              <a:rPr lang="en-US" dirty="0" smtClean="0"/>
              <a:t>GC</a:t>
            </a:r>
          </a:p>
          <a:p>
            <a:endParaRPr lang="en-US" dirty="0" smtClean="0"/>
          </a:p>
          <a:p>
            <a:r>
              <a:rPr lang="en-US" dirty="0"/>
              <a:t>DIY Parsing</a:t>
            </a:r>
          </a:p>
          <a:p>
            <a:endParaRPr lang="en-US" dirty="0"/>
          </a:p>
          <a:p>
            <a:r>
              <a:rPr lang="en-US" dirty="0" err="1" smtClean="0"/>
              <a:t>GCViewer</a:t>
            </a:r>
            <a:endParaRPr lang="en-US" dirty="0" smtClean="0"/>
          </a:p>
          <a:p>
            <a:endParaRPr lang="en-US" dirty="0"/>
          </a:p>
          <a:p>
            <a:r>
              <a:rPr lang="en-US" dirty="0" err="1" smtClean="0"/>
              <a:t>Censum</a:t>
            </a:r>
            <a:endParaRPr lang="en-US" dirty="0" smtClean="0"/>
          </a:p>
          <a:p>
            <a:endParaRPr lang="en-US" dirty="0"/>
          </a:p>
        </p:txBody>
      </p:sp>
    </p:spTree>
    <p:extLst>
      <p:ext uri="{BB962C8B-B14F-4D97-AF65-F5344CB8AC3E}">
        <p14:creationId xmlns:p14="http://schemas.microsoft.com/office/powerpoint/2010/main" val="34640789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VisualVM</a:t>
            </a:r>
            <a:r>
              <a:rPr lang="en-US" dirty="0" smtClean="0"/>
              <a:t> / </a:t>
            </a:r>
            <a:r>
              <a:rPr lang="en-US" dirty="0" err="1" smtClean="0"/>
              <a:t>VisualGC</a:t>
            </a:r>
            <a:endParaRPr lang="en-US" dirty="0"/>
          </a:p>
        </p:txBody>
      </p:sp>
      <p:sp>
        <p:nvSpPr>
          <p:cNvPr id="3" name="Content Placeholder 2"/>
          <p:cNvSpPr>
            <a:spLocks noGrp="1"/>
          </p:cNvSpPr>
          <p:nvPr>
            <p:ph idx="1"/>
          </p:nvPr>
        </p:nvSpPr>
        <p:spPr/>
        <p:txBody>
          <a:bodyPr/>
          <a:lstStyle/>
          <a:p>
            <a:r>
              <a:rPr lang="en-US" dirty="0" smtClean="0"/>
              <a:t>JMX / RMI-based tool</a:t>
            </a:r>
          </a:p>
          <a:p>
            <a:pPr lvl="2"/>
            <a:r>
              <a:rPr lang="en-US" dirty="0" smtClean="0"/>
              <a:t>replacement for (obsolete) </a:t>
            </a:r>
            <a:r>
              <a:rPr lang="en-US" dirty="0" err="1" smtClean="0">
                <a:latin typeface="Courier New"/>
                <a:cs typeface="Courier New"/>
              </a:rPr>
              <a:t>jconsole</a:t>
            </a:r>
            <a:r>
              <a:rPr lang="en-US" dirty="0" smtClean="0"/>
              <a:t> tool</a:t>
            </a:r>
          </a:p>
          <a:p>
            <a:pPr lvl="2"/>
            <a:r>
              <a:rPr lang="en-US" dirty="0" smtClean="0"/>
              <a:t>has compatibility plugin (so </a:t>
            </a:r>
            <a:r>
              <a:rPr lang="en-US" dirty="0" err="1" smtClean="0">
                <a:latin typeface="Courier New"/>
                <a:cs typeface="Courier New"/>
              </a:rPr>
              <a:t>jconsole</a:t>
            </a:r>
            <a:r>
              <a:rPr lang="en-US" dirty="0" smtClean="0"/>
              <a:t> plugins still work)</a:t>
            </a:r>
          </a:p>
          <a:p>
            <a:pPr lvl="2"/>
            <a:endParaRPr lang="en-US" dirty="0" smtClean="0"/>
          </a:p>
          <a:p>
            <a:r>
              <a:rPr lang="en-US" dirty="0" smtClean="0"/>
              <a:t>Out </a:t>
            </a:r>
            <a:r>
              <a:rPr lang="en-US" dirty="0"/>
              <a:t>of the </a:t>
            </a:r>
            <a:r>
              <a:rPr lang="en-US" dirty="0" smtClean="0"/>
              <a:t>box </a:t>
            </a:r>
            <a:r>
              <a:rPr lang="en-US" dirty="0" err="1"/>
              <a:t>VisualVM</a:t>
            </a:r>
            <a:r>
              <a:rPr lang="en-US" dirty="0"/>
              <a:t> </a:t>
            </a:r>
            <a:r>
              <a:rPr lang="en-US" dirty="0" smtClean="0"/>
              <a:t>has </a:t>
            </a:r>
            <a:r>
              <a:rPr lang="en-US" dirty="0"/>
              <a:t>5 </a:t>
            </a:r>
            <a:r>
              <a:rPr lang="en-US" dirty="0" smtClean="0"/>
              <a:t>tabs</a:t>
            </a:r>
          </a:p>
          <a:p>
            <a:pPr lvl="2"/>
            <a:r>
              <a:rPr lang="en-US" dirty="0" smtClean="0"/>
              <a:t>Overview</a:t>
            </a:r>
          </a:p>
          <a:p>
            <a:pPr lvl="2"/>
            <a:r>
              <a:rPr lang="en-US" dirty="0" smtClean="0"/>
              <a:t>Monitor</a:t>
            </a:r>
          </a:p>
          <a:p>
            <a:pPr lvl="2"/>
            <a:r>
              <a:rPr lang="en-US" dirty="0" smtClean="0"/>
              <a:t>Threads</a:t>
            </a:r>
          </a:p>
          <a:p>
            <a:pPr lvl="2"/>
            <a:r>
              <a:rPr lang="en-US" dirty="0" smtClean="0"/>
              <a:t>Sampler</a:t>
            </a:r>
          </a:p>
          <a:p>
            <a:pPr lvl="2"/>
            <a:r>
              <a:rPr lang="en-US" dirty="0" smtClean="0"/>
              <a:t>Profiler</a:t>
            </a:r>
          </a:p>
          <a:p>
            <a:pPr lvl="2"/>
            <a:endParaRPr lang="en-US" dirty="0"/>
          </a:p>
          <a:p>
            <a:r>
              <a:rPr lang="en-US" dirty="0" smtClean="0"/>
              <a:t>GUI equivalents of the JRE command-line tools</a:t>
            </a:r>
          </a:p>
          <a:p>
            <a:pPr lvl="2"/>
            <a:endParaRPr lang="en-US" dirty="0"/>
          </a:p>
          <a:p>
            <a:r>
              <a:rPr lang="en-US" dirty="0" smtClean="0"/>
              <a:t>Will auto-calibrate on first run of the binary</a:t>
            </a:r>
            <a:endParaRPr lang="en-US" dirty="0"/>
          </a:p>
        </p:txBody>
      </p:sp>
    </p:spTree>
    <p:extLst>
      <p:ext uri="{BB962C8B-B14F-4D97-AF65-F5344CB8AC3E}">
        <p14:creationId xmlns:p14="http://schemas.microsoft.com/office/powerpoint/2010/main" val="27738583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VisualVM</a:t>
            </a:r>
            <a:r>
              <a:rPr lang="en-US" dirty="0" smtClean="0"/>
              <a:t> Startup</a:t>
            </a:r>
            <a:endParaRPr lang="en-US" dirty="0"/>
          </a:p>
        </p:txBody>
      </p:sp>
      <p:pic>
        <p:nvPicPr>
          <p:cNvPr id="4" name="Content Placeholder 3" descr="JN6_1301.png"/>
          <p:cNvPicPr>
            <a:picLocks noGrp="1" noChangeAspect="1"/>
          </p:cNvPicPr>
          <p:nvPr>
            <p:ph idx="1"/>
          </p:nvPr>
        </p:nvPicPr>
        <p:blipFill>
          <a:blip r:embed="rId3">
            <a:extLst>
              <a:ext uri="{28A0092B-C50C-407E-A947-70E740481C1C}">
                <a14:useLocalDpi xmlns:a14="http://schemas.microsoft.com/office/drawing/2010/main" val="0"/>
              </a:ext>
            </a:extLst>
          </a:blip>
          <a:srcRect t="480" b="480"/>
          <a:stretch>
            <a:fillRect/>
          </a:stretch>
        </p:blipFill>
        <p:spPr>
          <a:xfrm>
            <a:off x="457200" y="990600"/>
            <a:ext cx="8229600" cy="5536276"/>
          </a:xfrm>
        </p:spPr>
      </p:pic>
    </p:spTree>
    <p:extLst>
      <p:ext uri="{BB962C8B-B14F-4D97-AF65-F5344CB8AC3E}">
        <p14:creationId xmlns:p14="http://schemas.microsoft.com/office/powerpoint/2010/main" val="19106685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oad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oad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oad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oad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oad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oad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oad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oad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oad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u:\courses\ooad\ooad01.ppt</Template>
  <TotalTime>46330580</TotalTime>
  <Pages>7</Pages>
  <Words>2681</Words>
  <Application>Microsoft Macintosh PowerPoint</Application>
  <PresentationFormat>Letter Paper (8.5x11 in)</PresentationFormat>
  <Paragraphs>321</Paragraphs>
  <Slides>30</Slides>
  <Notes>28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ooad01</vt:lpstr>
      <vt:lpstr>Optimizing Java - Tuning GC</vt:lpstr>
      <vt:lpstr>GC Logging</vt:lpstr>
      <vt:lpstr>What about JMX for memory?</vt:lpstr>
      <vt:lpstr>Mandatory GC Logging Flags</vt:lpstr>
      <vt:lpstr>Potentially Useful GC Logging Flags</vt:lpstr>
      <vt:lpstr>Basic Heap Sizing Flags</vt:lpstr>
      <vt:lpstr>Introduction to tools</vt:lpstr>
      <vt:lpstr>VisualVM / VisualGC</vt:lpstr>
      <vt:lpstr>VisualVM Startup</vt:lpstr>
      <vt:lpstr>VisualVM Overview</vt:lpstr>
      <vt:lpstr>VisualVM Monitor</vt:lpstr>
      <vt:lpstr>VisualVM Threads</vt:lpstr>
      <vt:lpstr>VisualVM Sampler</vt:lpstr>
      <vt:lpstr>VisualGC</vt:lpstr>
      <vt:lpstr>DIY Parsing</vt:lpstr>
      <vt:lpstr>GCViewer</vt:lpstr>
      <vt:lpstr>GCViewer</vt:lpstr>
      <vt:lpstr>Censum</vt:lpstr>
      <vt:lpstr>Censum</vt:lpstr>
      <vt:lpstr>Application NFRs for tuning</vt:lpstr>
      <vt:lpstr>Choosing a Collector</vt:lpstr>
      <vt:lpstr>Choosing a Collector</vt:lpstr>
      <vt:lpstr>Heap Layout &amp; Sizing (CMS &amp; Parallel)</vt:lpstr>
      <vt:lpstr>Heap Layout &amp; Sizing</vt:lpstr>
      <vt:lpstr>Heap Sizing Flags</vt:lpstr>
      <vt:lpstr>NewRatio &amp; SurvivorRatio</vt:lpstr>
      <vt:lpstr>Tuning Parallel</vt:lpstr>
      <vt:lpstr>Tuning G1</vt:lpstr>
      <vt:lpstr>Tuning G1</vt:lpstr>
      <vt:lpstr>Tuning CMS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
  <dc:creator/>
  <cp:keywords/>
  <dc:description/>
  <cp:lastModifiedBy>Ben Evans</cp:lastModifiedBy>
  <cp:revision>901</cp:revision>
  <cp:lastPrinted>1998-03-15T20:24:18Z</cp:lastPrinted>
  <dcterms:created xsi:type="dcterms:W3CDTF">1996-07-13T18:10:46Z</dcterms:created>
  <dcterms:modified xsi:type="dcterms:W3CDTF">2017-04-26T16:28:02Z</dcterms:modified>
</cp:coreProperties>
</file>