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2"/>
    <p:sldId id="276" r:id="rId3"/>
    <p:sldId id="269" r:id="rId4"/>
    <p:sldId id="270" r:id="rId5"/>
    <p:sldId id="271" r:id="rId6"/>
    <p:sldId id="272" r:id="rId7"/>
    <p:sldId id="266" r:id="rId8"/>
    <p:sldId id="267" r:id="rId9"/>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48"/>
    <p:restoredTop sz="88454"/>
  </p:normalViewPr>
  <p:slideViewPr>
    <p:cSldViewPr snapToGrid="0">
      <p:cViewPr varScale="1">
        <p:scale>
          <a:sx n="127" d="100"/>
          <a:sy n="127" d="100"/>
        </p:scale>
        <p:origin x="208" y="9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BC161524-ECFB-7444-8714-7EA1A24E6CFD}" type="datetimeFigureOut">
              <a:rPr lang="en-US" smtClean="0"/>
              <a:t>10/1/24</a:t>
            </a:fld>
            <a:endParaRPr lang="en-US"/>
          </a:p>
        </p:txBody>
      </p:sp>
      <p:sp>
        <p:nvSpPr>
          <p:cNvPr id="4" name="Slide Image Placeholder 3"/>
          <p:cNvSpPr>
            <a:spLocks noGrp="1" noRot="1" noChangeAspect="1"/>
          </p:cNvSpPr>
          <p:nvPr>
            <p:ph type="sldImg" idx="2"/>
          </p:nvPr>
        </p:nvSpPr>
        <p:spPr>
          <a:xfrm>
            <a:off x="869950" y="1257300"/>
            <a:ext cx="603250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73AA6F09-5FE6-6740-8476-4ADB9CF856F8}" type="slidenum">
              <a:rPr lang="en-US" smtClean="0"/>
              <a:t>‹#›</a:t>
            </a:fld>
            <a:endParaRPr lang="en-US"/>
          </a:p>
        </p:txBody>
      </p:sp>
    </p:spTree>
    <p:extLst>
      <p:ext uri="{BB962C8B-B14F-4D97-AF65-F5344CB8AC3E}">
        <p14:creationId xmlns:p14="http://schemas.microsoft.com/office/powerpoint/2010/main" val="39808013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73AA6F09-5FE6-6740-8476-4ADB9CF856F8}" type="slidenum">
              <a:rPr lang="en-US" smtClean="0"/>
              <a:t>1</a:t>
            </a:fld>
            <a:endParaRPr lang="en-US"/>
          </a:p>
        </p:txBody>
      </p:sp>
    </p:spTree>
    <p:extLst>
      <p:ext uri="{BB962C8B-B14F-4D97-AF65-F5344CB8AC3E}">
        <p14:creationId xmlns:p14="http://schemas.microsoft.com/office/powerpoint/2010/main" val="919088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dirty="0"/>
          </a:p>
        </p:txBody>
      </p:sp>
      <p:sp>
        <p:nvSpPr>
          <p:cNvPr id="4" name="Slide Number Placeholder 3"/>
          <p:cNvSpPr>
            <a:spLocks noGrp="1"/>
          </p:cNvSpPr>
          <p:nvPr>
            <p:ph type="sldNum" sz="quarter" idx="5"/>
          </p:nvPr>
        </p:nvSpPr>
        <p:spPr/>
        <p:txBody>
          <a:bodyPr/>
          <a:lstStyle/>
          <a:p>
            <a:fld id="{73AA6F09-5FE6-6740-8476-4ADB9CF856F8}" type="slidenum">
              <a:rPr lang="en-US" smtClean="0"/>
              <a:t>3</a:t>
            </a:fld>
            <a:endParaRPr lang="en-US"/>
          </a:p>
        </p:txBody>
      </p:sp>
    </p:spTree>
    <p:extLst>
      <p:ext uri="{BB962C8B-B14F-4D97-AF65-F5344CB8AC3E}">
        <p14:creationId xmlns:p14="http://schemas.microsoft.com/office/powerpoint/2010/main" val="39220767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AA6F09-5FE6-6740-8476-4ADB9CF856F8}" type="slidenum">
              <a:rPr lang="en-US" smtClean="0"/>
              <a:t>5</a:t>
            </a:fld>
            <a:endParaRPr lang="en-US"/>
          </a:p>
        </p:txBody>
      </p:sp>
    </p:spTree>
    <p:extLst>
      <p:ext uri="{BB962C8B-B14F-4D97-AF65-F5344CB8AC3E}">
        <p14:creationId xmlns:p14="http://schemas.microsoft.com/office/powerpoint/2010/main" val="2611717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AA6F09-5FE6-6740-8476-4ADB9CF856F8}" type="slidenum">
              <a:rPr lang="en-US" smtClean="0"/>
              <a:t>6</a:t>
            </a:fld>
            <a:endParaRPr lang="en-US"/>
          </a:p>
        </p:txBody>
      </p:sp>
    </p:spTree>
    <p:extLst>
      <p:ext uri="{BB962C8B-B14F-4D97-AF65-F5344CB8AC3E}">
        <p14:creationId xmlns:p14="http://schemas.microsoft.com/office/powerpoint/2010/main" val="882194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AA6F09-5FE6-6740-8476-4ADB9CF856F8}" type="slidenum">
              <a:rPr lang="en-US" smtClean="0"/>
              <a:t>7</a:t>
            </a:fld>
            <a:endParaRPr lang="en-US"/>
          </a:p>
        </p:txBody>
      </p:sp>
    </p:spTree>
    <p:extLst>
      <p:ext uri="{BB962C8B-B14F-4D97-AF65-F5344CB8AC3E}">
        <p14:creationId xmlns:p14="http://schemas.microsoft.com/office/powerpoint/2010/main" val="2947927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dirty="0"/>
          </a:p>
        </p:txBody>
      </p:sp>
      <p:sp>
        <p:nvSpPr>
          <p:cNvPr id="4" name="Slide Number Placeholder 3"/>
          <p:cNvSpPr>
            <a:spLocks noGrp="1"/>
          </p:cNvSpPr>
          <p:nvPr>
            <p:ph type="sldNum" sz="quarter" idx="5"/>
          </p:nvPr>
        </p:nvSpPr>
        <p:spPr/>
        <p:txBody>
          <a:bodyPr/>
          <a:lstStyle/>
          <a:p>
            <a:fld id="{73AA6F09-5FE6-6740-8476-4ADB9CF856F8}" type="slidenum">
              <a:rPr lang="en-US" smtClean="0"/>
              <a:t>8</a:t>
            </a:fld>
            <a:endParaRPr lang="en-US"/>
          </a:p>
        </p:txBody>
      </p:sp>
    </p:spTree>
    <p:extLst>
      <p:ext uri="{BB962C8B-B14F-4D97-AF65-F5344CB8AC3E}">
        <p14:creationId xmlns:p14="http://schemas.microsoft.com/office/powerpoint/2010/main" val="4181414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1523880" y="1122480"/>
            <a:ext cx="9143640" cy="238716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2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523880" y="1122480"/>
            <a:ext cx="9143640" cy="238716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2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1523880" y="1122480"/>
            <a:ext cx="9143640" cy="238716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3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1523880" y="1122480"/>
            <a:ext cx="9143640" cy="238716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5"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GB"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523880" y="1122480"/>
            <a:ext cx="9143640" cy="238716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1523880" y="1122480"/>
            <a:ext cx="9143640" cy="238716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1523880" y="1122480"/>
            <a:ext cx="9143640" cy="2387160"/>
          </a:xfrm>
          <a:prstGeom prst="rect">
            <a:avLst/>
          </a:prstGeom>
        </p:spPr>
        <p:txBody>
          <a:bodyPr lIns="0" tIns="0" rIns="0" bIns="0" anchor="ctr">
            <a:sp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1523880" y="1122480"/>
            <a:ext cx="9143640" cy="11066760"/>
          </a:xfrm>
          <a:prstGeom prst="rect">
            <a:avLst/>
          </a:prstGeom>
        </p:spPr>
        <p:txBody>
          <a:bodyPr lIns="0" tIns="0" rIns="0" bIns="0" anchor="ctr">
            <a:spAutoFit/>
          </a:bodyPr>
          <a:lstStyle/>
          <a:p>
            <a:pPr algn="ctr"/>
            <a:endParaRPr lang="en-GB"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1523880" y="1122480"/>
            <a:ext cx="9143640" cy="238716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1523880" y="1122480"/>
            <a:ext cx="9143640" cy="238716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523880" y="1122480"/>
            <a:ext cx="9143640" cy="238716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2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PlaceHolder 1"/>
          <p:cNvSpPr>
            <a:spLocks noGrp="1"/>
          </p:cNvSpPr>
          <p:nvPr>
            <p:ph type="title"/>
          </p:nvPr>
        </p:nvSpPr>
        <p:spPr>
          <a:xfrm>
            <a:off x="1523880" y="1122480"/>
            <a:ext cx="9143640" cy="2387160"/>
          </a:xfrm>
          <a:prstGeom prst="rect">
            <a:avLst/>
          </a:prstGeom>
        </p:spPr>
        <p:txBody>
          <a:bodyPr anchor="b">
            <a:noAutofit/>
          </a:bodyPr>
          <a:lstStyle/>
          <a:p>
            <a:pPr algn="ctr">
              <a:lnSpc>
                <a:spcPct val="90000"/>
              </a:lnSpc>
            </a:pPr>
            <a:r>
              <a:rPr lang="en-US" sz="6000" b="0" strike="noStrike" spc="-1">
                <a:solidFill>
                  <a:srgbClr val="000000"/>
                </a:solidFill>
                <a:latin typeface="Calibri Light"/>
              </a:rPr>
              <a:t>Click to edit Master title style</a:t>
            </a:r>
            <a:endParaRPr lang="en-US" sz="6000" b="0" strike="noStrike" spc="-1">
              <a:solidFill>
                <a:srgbClr val="000000"/>
              </a:solidFill>
              <a:latin typeface="Calibri"/>
            </a:endParaRPr>
          </a:p>
        </p:txBody>
      </p:sp>
      <p:sp>
        <p:nvSpPr>
          <p:cNvPr id="5" name="PlaceHolder 2"/>
          <p:cNvSpPr>
            <a:spLocks noGrp="1"/>
          </p:cNvSpPr>
          <p:nvPr>
            <p:ph type="dt"/>
          </p:nvPr>
        </p:nvSpPr>
        <p:spPr>
          <a:xfrm>
            <a:off x="838080" y="6356520"/>
            <a:ext cx="2742840" cy="364680"/>
          </a:xfrm>
          <a:prstGeom prst="rect">
            <a:avLst/>
          </a:prstGeom>
        </p:spPr>
        <p:txBody>
          <a:bodyPr anchor="ctr">
            <a:noAutofit/>
          </a:bodyPr>
          <a:lstStyle/>
          <a:p>
            <a:pPr>
              <a:lnSpc>
                <a:spcPct val="100000"/>
              </a:lnSpc>
            </a:pPr>
            <a:fld id="{A34A6A1C-4DF9-42E8-B768-12C2C2E668DF}" type="datetime">
              <a:rPr lang="en-GB" sz="1200" b="0" strike="noStrike" spc="-1">
                <a:solidFill>
                  <a:srgbClr val="8B8B8B"/>
                </a:solidFill>
                <a:latin typeface="Calibri"/>
              </a:rPr>
              <a:t>01/10/2024</a:t>
            </a:fld>
            <a:endParaRPr lang="en-GB" sz="1200" b="0" strike="noStrike" spc="-1">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noAutofit/>
          </a:bodyPr>
          <a:lstStyle/>
          <a:p>
            <a:endParaRPr lang="en-GB" sz="2400" b="0" strike="noStrike" spc="-1">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noAutofit/>
          </a:bodyPr>
          <a:lstStyle/>
          <a:p>
            <a:pPr algn="r">
              <a:lnSpc>
                <a:spcPct val="100000"/>
              </a:lnSpc>
            </a:pPr>
            <a:fld id="{3C59ABA6-4F91-4ABC-B202-E88F061D9F9D}" type="slidenum">
              <a:rPr lang="en-GB" sz="1200" b="0" strike="noStrike" spc="-1">
                <a:solidFill>
                  <a:srgbClr val="8B8B8B"/>
                </a:solidFill>
                <a:latin typeface="Calibri"/>
              </a:rPr>
              <a:t>‹#›</a:t>
            </a:fld>
            <a:endParaRPr lang="en-GB"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zoom.us/j/9466562428"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Shape 1"/>
          <p:cNvSpPr txBox="1"/>
          <p:nvPr/>
        </p:nvSpPr>
        <p:spPr>
          <a:xfrm>
            <a:off x="1124520" y="990360"/>
            <a:ext cx="5295600" cy="1099800"/>
          </a:xfrm>
          <a:prstGeom prst="rect">
            <a:avLst/>
          </a:prstGeom>
          <a:noFill/>
          <a:ln>
            <a:noFill/>
          </a:ln>
        </p:spPr>
        <p:txBody>
          <a:bodyPr anchor="b">
            <a:noAutofit/>
          </a:bodyPr>
          <a:lstStyle/>
          <a:p>
            <a:pPr>
              <a:lnSpc>
                <a:spcPct val="90000"/>
              </a:lnSpc>
            </a:pPr>
            <a:r>
              <a:rPr lang="en-US" sz="6000" b="0" strike="noStrike" spc="-1" dirty="0">
                <a:solidFill>
                  <a:srgbClr val="000000"/>
                </a:solidFill>
                <a:latin typeface="Arial"/>
              </a:rPr>
              <a:t>Open Science</a:t>
            </a:r>
            <a:endParaRPr lang="en-US" sz="6000" b="0" strike="noStrike" spc="-1" dirty="0">
              <a:solidFill>
                <a:srgbClr val="000000"/>
              </a:solidFill>
              <a:latin typeface="Calibri"/>
            </a:endParaRPr>
          </a:p>
        </p:txBody>
      </p:sp>
      <p:sp>
        <p:nvSpPr>
          <p:cNvPr id="43" name="CustomShape 4"/>
          <p:cNvSpPr/>
          <p:nvPr/>
        </p:nvSpPr>
        <p:spPr>
          <a:xfrm>
            <a:off x="1246908" y="2166480"/>
            <a:ext cx="7097231" cy="1655280"/>
          </a:xfrm>
          <a:prstGeom prst="rect">
            <a:avLst/>
          </a:prstGeom>
          <a:noFill/>
          <a:ln>
            <a:noFill/>
          </a:ln>
        </p:spPr>
        <p:style>
          <a:lnRef idx="0">
            <a:scrgbClr r="0" g="0" b="0"/>
          </a:lnRef>
          <a:fillRef idx="0">
            <a:scrgbClr r="0" g="0" b="0"/>
          </a:fillRef>
          <a:effectRef idx="0">
            <a:scrgbClr r="0" g="0" b="0"/>
          </a:effectRef>
          <a:fontRef idx="minor"/>
        </p:style>
        <p:txBody>
          <a:bodyPr>
            <a:normAutofit/>
          </a:bodyPr>
          <a:lstStyle/>
          <a:p>
            <a:pPr>
              <a:lnSpc>
                <a:spcPct val="90000"/>
              </a:lnSpc>
              <a:spcBef>
                <a:spcPts val="1001"/>
              </a:spcBef>
            </a:pPr>
            <a:r>
              <a:rPr lang="en-GB" sz="2400" b="0" strike="noStrike" spc="-1" dirty="0">
                <a:solidFill>
                  <a:srgbClr val="000000"/>
                </a:solidFill>
                <a:latin typeface="Arial"/>
              </a:rPr>
              <a:t>PCHN63101</a:t>
            </a:r>
            <a:endParaRPr lang="en-GB" sz="2400" b="0" strike="noStrike" spc="-1" dirty="0">
              <a:latin typeface="Arial"/>
            </a:endParaRPr>
          </a:p>
          <a:p>
            <a:pPr>
              <a:lnSpc>
                <a:spcPct val="90000"/>
              </a:lnSpc>
              <a:spcBef>
                <a:spcPts val="1001"/>
              </a:spcBef>
            </a:pPr>
            <a:r>
              <a:rPr lang="en-GB" sz="2400" b="0" strike="noStrike" spc="-1" dirty="0">
                <a:solidFill>
                  <a:srgbClr val="000000"/>
                </a:solidFill>
                <a:latin typeface="Arial"/>
              </a:rPr>
              <a:t>George Farmer</a:t>
            </a:r>
            <a:endParaRPr lang="en-GB"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26414-31E1-62C4-393E-DAA7136E51D3}"/>
              </a:ext>
            </a:extLst>
          </p:cNvPr>
          <p:cNvSpPr>
            <a:spLocks noGrp="1"/>
          </p:cNvSpPr>
          <p:nvPr>
            <p:ph type="title"/>
          </p:nvPr>
        </p:nvSpPr>
        <p:spPr>
          <a:xfrm>
            <a:off x="1089165" y="1741538"/>
            <a:ext cx="9143640" cy="609398"/>
          </a:xfrm>
        </p:spPr>
        <p:txBody>
          <a:bodyPr/>
          <a:lstStyle/>
          <a:p>
            <a:r>
              <a:rPr lang="en-US" dirty="0"/>
              <a:t>Office hour:</a:t>
            </a:r>
          </a:p>
        </p:txBody>
      </p:sp>
      <p:sp>
        <p:nvSpPr>
          <p:cNvPr id="5" name="TextBox 4">
            <a:extLst>
              <a:ext uri="{FF2B5EF4-FFF2-40B4-BE49-F238E27FC236}">
                <a16:creationId xmlns:a16="http://schemas.microsoft.com/office/drawing/2014/main" id="{A5637E3F-08FB-BC07-689A-23A798CFE68B}"/>
              </a:ext>
            </a:extLst>
          </p:cNvPr>
          <p:cNvSpPr txBox="1"/>
          <p:nvPr/>
        </p:nvSpPr>
        <p:spPr>
          <a:xfrm>
            <a:off x="1089164" y="3105834"/>
            <a:ext cx="10652262" cy="2677656"/>
          </a:xfrm>
          <a:prstGeom prst="rect">
            <a:avLst/>
          </a:prstGeom>
          <a:noFill/>
        </p:spPr>
        <p:txBody>
          <a:bodyPr wrap="square" rtlCol="0">
            <a:spAutoFit/>
          </a:bodyPr>
          <a:lstStyle/>
          <a:p>
            <a:r>
              <a:rPr lang="en-US" sz="2400" dirty="0"/>
              <a:t>Tuesdays (term time) 10 – 11</a:t>
            </a:r>
          </a:p>
          <a:p>
            <a:r>
              <a:rPr lang="en-US" sz="2400" dirty="0"/>
              <a:t>Dover Street 2.001</a:t>
            </a:r>
          </a:p>
          <a:p>
            <a:endParaRPr lang="en-US" sz="2400" dirty="0"/>
          </a:p>
          <a:p>
            <a:r>
              <a:rPr lang="en-US" sz="2400" dirty="0"/>
              <a:t>My personal Zoom meeting room:</a:t>
            </a:r>
          </a:p>
          <a:p>
            <a:r>
              <a:rPr lang="en-US" sz="2400" dirty="0">
                <a:hlinkClick r:id="rId2"/>
              </a:rPr>
              <a:t>https://zoom.us/j/9466562428</a:t>
            </a:r>
            <a:endParaRPr lang="en-US" sz="2400" dirty="0"/>
          </a:p>
          <a:p>
            <a:endParaRPr lang="en-US" sz="2400" dirty="0"/>
          </a:p>
          <a:p>
            <a:endParaRPr lang="en-US" sz="2400" dirty="0"/>
          </a:p>
        </p:txBody>
      </p:sp>
    </p:spTree>
    <p:extLst>
      <p:ext uri="{BB962C8B-B14F-4D97-AF65-F5344CB8AC3E}">
        <p14:creationId xmlns:p14="http://schemas.microsoft.com/office/powerpoint/2010/main" val="4102431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a:extLst>
              <a:ext uri="{FF2B5EF4-FFF2-40B4-BE49-F238E27FC236}">
                <a16:creationId xmlns:a16="http://schemas.microsoft.com/office/drawing/2014/main" id="{9E84AA48-F353-A0A8-F826-4171B186B7CA}"/>
              </a:ext>
            </a:extLst>
          </p:cNvPr>
          <p:cNvSpPr txBox="1"/>
          <p:nvPr/>
        </p:nvSpPr>
        <p:spPr>
          <a:xfrm>
            <a:off x="908410" y="518916"/>
            <a:ext cx="7421203" cy="1633928"/>
          </a:xfrm>
          <a:prstGeom prst="rect">
            <a:avLst/>
          </a:prstGeom>
          <a:noFill/>
          <a:ln>
            <a:noFill/>
          </a:ln>
        </p:spPr>
        <p:txBody>
          <a:bodyPr anchor="b">
            <a:noAutofit/>
          </a:bodyPr>
          <a:lstStyle/>
          <a:p>
            <a:pPr>
              <a:lnSpc>
                <a:spcPct val="90000"/>
              </a:lnSpc>
            </a:pPr>
            <a:r>
              <a:rPr lang="en-US" sz="6000" b="0" strike="noStrike" spc="-1" dirty="0">
                <a:solidFill>
                  <a:srgbClr val="000000"/>
                </a:solidFill>
                <a:latin typeface="Arial"/>
              </a:rPr>
              <a:t>Recap</a:t>
            </a:r>
            <a:endParaRPr lang="en-US" sz="6000" b="0" strike="noStrike" spc="-1" dirty="0">
              <a:solidFill>
                <a:srgbClr val="000000"/>
              </a:solidFill>
              <a:latin typeface="Calibri"/>
            </a:endParaRPr>
          </a:p>
        </p:txBody>
      </p:sp>
    </p:spTree>
    <p:extLst>
      <p:ext uri="{BB962C8B-B14F-4D97-AF65-F5344CB8AC3E}">
        <p14:creationId xmlns:p14="http://schemas.microsoft.com/office/powerpoint/2010/main" val="1999594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E1BC4EC-08C4-D5C2-83DB-D1E25BEB80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0758" y="1790792"/>
            <a:ext cx="7548105" cy="458277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A7F0646-8C2B-15E6-F4B9-287DC7924A75}"/>
              </a:ext>
            </a:extLst>
          </p:cNvPr>
          <p:cNvSpPr txBox="1"/>
          <p:nvPr/>
        </p:nvSpPr>
        <p:spPr>
          <a:xfrm>
            <a:off x="968008" y="672015"/>
            <a:ext cx="5428089" cy="769441"/>
          </a:xfrm>
          <a:prstGeom prst="rect">
            <a:avLst/>
          </a:prstGeom>
          <a:noFill/>
        </p:spPr>
        <p:txBody>
          <a:bodyPr wrap="none" rtlCol="0">
            <a:spAutoFit/>
          </a:bodyPr>
          <a:lstStyle/>
          <a:p>
            <a:r>
              <a:rPr lang="en-US" sz="4400" dirty="0"/>
              <a:t>Intro to open science</a:t>
            </a:r>
          </a:p>
        </p:txBody>
      </p:sp>
    </p:spTree>
    <p:extLst>
      <p:ext uri="{BB962C8B-B14F-4D97-AF65-F5344CB8AC3E}">
        <p14:creationId xmlns:p14="http://schemas.microsoft.com/office/powerpoint/2010/main" val="3181650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4ACF3-B700-17ED-5A8D-D5D9752E72C6}"/>
              </a:ext>
            </a:extLst>
          </p:cNvPr>
          <p:cNvSpPr>
            <a:spLocks noGrp="1"/>
          </p:cNvSpPr>
          <p:nvPr>
            <p:ph type="title"/>
          </p:nvPr>
        </p:nvSpPr>
        <p:spPr>
          <a:xfrm>
            <a:off x="796630" y="460176"/>
            <a:ext cx="9143640" cy="609398"/>
          </a:xfrm>
        </p:spPr>
        <p:txBody>
          <a:bodyPr/>
          <a:lstStyle/>
          <a:p>
            <a:r>
              <a:rPr lang="en-US" dirty="0"/>
              <a:t>Adopting Open Practices Summary</a:t>
            </a:r>
          </a:p>
        </p:txBody>
      </p:sp>
      <p:sp>
        <p:nvSpPr>
          <p:cNvPr id="3" name="Subtitle 2">
            <a:extLst>
              <a:ext uri="{FF2B5EF4-FFF2-40B4-BE49-F238E27FC236}">
                <a16:creationId xmlns:a16="http://schemas.microsoft.com/office/drawing/2014/main" id="{A31BCD59-6D7B-0FBC-DEF0-6E5312B03263}"/>
              </a:ext>
            </a:extLst>
          </p:cNvPr>
          <p:cNvSpPr>
            <a:spLocks noGrp="1"/>
          </p:cNvSpPr>
          <p:nvPr>
            <p:ph type="subTitle"/>
          </p:nvPr>
        </p:nvSpPr>
        <p:spPr>
          <a:xfrm>
            <a:off x="599607" y="1379321"/>
            <a:ext cx="11212642" cy="5904180"/>
          </a:xfrm>
        </p:spPr>
        <p:txBody>
          <a:bodyPr/>
          <a:lstStyle/>
          <a:p>
            <a:pPr marL="285750" indent="-285750" rtl="0" fontAlgn="base">
              <a:spcBef>
                <a:spcPts val="0"/>
              </a:spcBef>
              <a:spcAft>
                <a:spcPts val="1000"/>
              </a:spcAft>
              <a:buFont typeface="Arial" panose="020B0604020202020204" pitchFamily="34" charset="0"/>
              <a:buChar char="•"/>
            </a:pPr>
            <a:r>
              <a:rPr lang="en-GB" sz="2400" b="0" i="0" u="none" strike="noStrike" dirty="0">
                <a:solidFill>
                  <a:srgbClr val="000000"/>
                </a:solidFill>
                <a:effectLst/>
                <a:latin typeface="Roboto" panose="02000000000000000000" pitchFamily="2" charset="0"/>
              </a:rPr>
              <a:t>Open data and open code are the future - remember to make your data FAIR and add a license to both your data and code.</a:t>
            </a:r>
          </a:p>
          <a:p>
            <a:pPr marL="285750" indent="-285750" rtl="0" fontAlgn="base">
              <a:spcBef>
                <a:spcPts val="0"/>
              </a:spcBef>
              <a:spcAft>
                <a:spcPts val="1000"/>
              </a:spcAft>
              <a:buFont typeface="Arial" panose="020B0604020202020204" pitchFamily="34" charset="0"/>
              <a:buChar char="•"/>
            </a:pPr>
            <a:r>
              <a:rPr lang="en-GB" sz="2400" b="0" i="0" u="none" strike="noStrike" dirty="0">
                <a:solidFill>
                  <a:srgbClr val="000000"/>
                </a:solidFill>
                <a:effectLst/>
                <a:latin typeface="Roboto" panose="02000000000000000000" pitchFamily="2" charset="0"/>
              </a:rPr>
              <a:t>Pre-registration allows you to capture your predictions - time-stamped at a point in time so when you come to write up your work you can use the pre-reg as evidence that you really did make your predictions before data collection commenced.  </a:t>
            </a:r>
          </a:p>
          <a:p>
            <a:pPr marL="285750" indent="-285750" rtl="0" fontAlgn="base">
              <a:spcBef>
                <a:spcPts val="0"/>
              </a:spcBef>
              <a:spcAft>
                <a:spcPts val="1000"/>
              </a:spcAft>
              <a:buFont typeface="Arial" panose="020B0604020202020204" pitchFamily="34" charset="0"/>
              <a:buChar char="•"/>
            </a:pPr>
            <a:r>
              <a:rPr lang="en-GB" sz="2400" b="0" i="0" u="none" strike="noStrike" dirty="0">
                <a:solidFill>
                  <a:srgbClr val="000000"/>
                </a:solidFill>
                <a:effectLst/>
                <a:latin typeface="Roboto" panose="02000000000000000000" pitchFamily="2" charset="0"/>
              </a:rPr>
              <a:t>In many cases conducting research in a reproducible manner is easy - it requires a bit of planning and organisation up-front, but the pay-off is huge.</a:t>
            </a:r>
          </a:p>
          <a:p>
            <a:pPr marL="285750" indent="-285750" rtl="0" fontAlgn="base">
              <a:spcBef>
                <a:spcPts val="0"/>
              </a:spcBef>
              <a:spcAft>
                <a:spcPts val="1000"/>
              </a:spcAft>
              <a:buFont typeface="Arial" panose="020B0604020202020204" pitchFamily="34" charset="0"/>
              <a:buChar char="•"/>
            </a:pPr>
            <a:r>
              <a:rPr lang="en-GB" sz="2400" b="0" i="0" u="none" strike="noStrike" dirty="0">
                <a:solidFill>
                  <a:srgbClr val="000000"/>
                </a:solidFill>
                <a:effectLst/>
                <a:latin typeface="Roboto" panose="02000000000000000000" pitchFamily="2" charset="0"/>
              </a:rPr>
              <a:t>Not only will others be able to reproduce your results, but so will you at some future point in time.</a:t>
            </a:r>
          </a:p>
          <a:p>
            <a:pPr marL="285750" indent="-285750" rtl="0" fontAlgn="base">
              <a:spcBef>
                <a:spcPts val="0"/>
              </a:spcBef>
              <a:spcAft>
                <a:spcPts val="1000"/>
              </a:spcAft>
              <a:buFont typeface="Arial" panose="020B0604020202020204" pitchFamily="34" charset="0"/>
              <a:buChar char="•"/>
            </a:pPr>
            <a:r>
              <a:rPr lang="en-GB" sz="2400" b="0" i="0" u="none" strike="noStrike" dirty="0">
                <a:solidFill>
                  <a:srgbClr val="000000"/>
                </a:solidFill>
                <a:effectLst/>
                <a:latin typeface="Roboto" panose="02000000000000000000" pitchFamily="2" charset="0"/>
              </a:rPr>
              <a:t>Working in an open and reproducible manner also makes large-scale collaborations easier - with the extra computational skills that you acquire, you’ll be a more effective researcher.</a:t>
            </a:r>
          </a:p>
          <a:p>
            <a:endParaRPr lang="en-US" dirty="0"/>
          </a:p>
        </p:txBody>
      </p:sp>
    </p:spTree>
    <p:extLst>
      <p:ext uri="{BB962C8B-B14F-4D97-AF65-F5344CB8AC3E}">
        <p14:creationId xmlns:p14="http://schemas.microsoft.com/office/powerpoint/2010/main" val="3381868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524AD-3165-3516-1CBA-CA525887AA39}"/>
              </a:ext>
            </a:extLst>
          </p:cNvPr>
          <p:cNvSpPr>
            <a:spLocks noGrp="1"/>
          </p:cNvSpPr>
          <p:nvPr>
            <p:ph type="title"/>
          </p:nvPr>
        </p:nvSpPr>
        <p:spPr>
          <a:xfrm>
            <a:off x="609480" y="340274"/>
            <a:ext cx="9143640" cy="609398"/>
          </a:xfrm>
        </p:spPr>
        <p:txBody>
          <a:bodyPr/>
          <a:lstStyle/>
          <a:p>
            <a:r>
              <a:rPr lang="en-US" dirty="0"/>
              <a:t>Power Summary</a:t>
            </a:r>
          </a:p>
        </p:txBody>
      </p:sp>
      <p:sp>
        <p:nvSpPr>
          <p:cNvPr id="3" name="Subtitle 2">
            <a:extLst>
              <a:ext uri="{FF2B5EF4-FFF2-40B4-BE49-F238E27FC236}">
                <a16:creationId xmlns:a16="http://schemas.microsoft.com/office/drawing/2014/main" id="{E2A89CC9-DA57-DAEC-647A-A9DB1939088B}"/>
              </a:ext>
            </a:extLst>
          </p:cNvPr>
          <p:cNvSpPr>
            <a:spLocks noGrp="1"/>
          </p:cNvSpPr>
          <p:nvPr>
            <p:ph type="subTitle"/>
          </p:nvPr>
        </p:nvSpPr>
        <p:spPr>
          <a:xfrm>
            <a:off x="609480" y="1062511"/>
            <a:ext cx="11367661" cy="5318379"/>
          </a:xfrm>
        </p:spPr>
        <p:txBody>
          <a:bodyPr/>
          <a:lstStyle/>
          <a:p>
            <a:pPr marL="342900" indent="-342900">
              <a:buFont typeface="Arial" panose="020B0604020202020204" pitchFamily="34" charset="0"/>
              <a:buChar char="•"/>
            </a:pPr>
            <a:r>
              <a:rPr lang="en-US" sz="2400" dirty="0"/>
              <a:t>Power is important - underpowered experiments are a waste of time (often yours!), money, and resources such as lab space etc.</a:t>
            </a:r>
          </a:p>
          <a:p>
            <a:pPr marL="342900" indent="-34290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Underpowered experiments combined with questionable research practices (QRPs) and publication bias results in a literature that is full of research articles that are wrong.</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The scientific theories/models you’re testing need to allow you to determine what the minimal effect size of interest is - and it is this minimal effect size that you need to power your experiment to find.</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Even in a high powered study (e.g., 80%) sometimes you will fail to find an effect even though it is present - and with NHST just because you might have an absence of evidence for an effect, this is not the same as having evidence of the effect not being there. When our test is non-significant, we cannot conclude an effect is not there - just that we don’t have the support to conclude that it is there.</a:t>
            </a:r>
          </a:p>
        </p:txBody>
      </p:sp>
    </p:spTree>
    <p:extLst>
      <p:ext uri="{BB962C8B-B14F-4D97-AF65-F5344CB8AC3E}">
        <p14:creationId xmlns:p14="http://schemas.microsoft.com/office/powerpoint/2010/main" val="3401928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2DF457-3979-0731-E6BA-BA7EFCAAA3CD}"/>
              </a:ext>
            </a:extLst>
          </p:cNvPr>
          <p:cNvSpPr txBox="1"/>
          <p:nvPr/>
        </p:nvSpPr>
        <p:spPr>
          <a:xfrm>
            <a:off x="569625" y="404735"/>
            <a:ext cx="11137693" cy="6309420"/>
          </a:xfrm>
          <a:prstGeom prst="rect">
            <a:avLst/>
          </a:prstGeom>
          <a:noFill/>
        </p:spPr>
        <p:txBody>
          <a:bodyPr wrap="square">
            <a:spAutoFit/>
          </a:bodyPr>
          <a:lstStyle/>
          <a:p>
            <a:pPr rtl="0" fontAlgn="base">
              <a:spcBef>
                <a:spcPts val="0"/>
              </a:spcBef>
              <a:spcAft>
                <a:spcPts val="0"/>
              </a:spcAft>
            </a:pPr>
            <a:r>
              <a:rPr lang="en-GB" sz="4400" b="0" i="0" u="none" strike="noStrike" dirty="0">
                <a:solidFill>
                  <a:srgbClr val="000000"/>
                </a:solidFill>
                <a:effectLst/>
                <a:latin typeface="Arial" panose="020B0604020202020204" pitchFamily="34" charset="0"/>
              </a:rPr>
              <a:t>In Groups:</a:t>
            </a:r>
          </a:p>
          <a:p>
            <a:pPr rtl="0" fontAlgn="base">
              <a:spcBef>
                <a:spcPts val="0"/>
              </a:spcBef>
              <a:spcAft>
                <a:spcPts val="0"/>
              </a:spcAft>
            </a:pPr>
            <a:endParaRPr lang="en-GB" sz="2400" dirty="0">
              <a:solidFill>
                <a:srgbClr val="000000"/>
              </a:solidFill>
              <a:latin typeface="Arial" panose="020B0604020202020204" pitchFamily="34" charset="0"/>
            </a:endParaRPr>
          </a:p>
          <a:p>
            <a:pPr rtl="0" fontAlgn="base">
              <a:spcBef>
                <a:spcPts val="0"/>
              </a:spcBef>
              <a:spcAft>
                <a:spcPts val="0"/>
              </a:spcAft>
            </a:pPr>
            <a:r>
              <a:rPr lang="en-GB" sz="2400" b="0" i="0" u="none" strike="noStrike" dirty="0">
                <a:solidFill>
                  <a:srgbClr val="000000"/>
                </a:solidFill>
                <a:effectLst/>
                <a:latin typeface="Arial" panose="020B0604020202020204" pitchFamily="34" charset="0"/>
              </a:rPr>
              <a:t>Come up with a name for your group. Think about and discuss the following 4 questions. After discussion, write down your thoughts/answers. The questions are:</a:t>
            </a:r>
            <a:endParaRPr lang="en-GB" sz="2400" dirty="0">
              <a:solidFill>
                <a:srgbClr val="000000"/>
              </a:solidFill>
              <a:latin typeface="Arial" panose="020B0604020202020204" pitchFamily="34" charset="0"/>
            </a:endParaRPr>
          </a:p>
          <a:p>
            <a:pPr rtl="0" fontAlgn="base">
              <a:spcBef>
                <a:spcPts val="0"/>
              </a:spcBef>
              <a:spcAft>
                <a:spcPts val="0"/>
              </a:spcAft>
            </a:pPr>
            <a:endParaRPr lang="en-GB" sz="2400" b="0" i="0" u="none" strike="noStrike" dirty="0">
              <a:solidFill>
                <a:srgbClr val="000000"/>
              </a:solidFill>
              <a:effectLst/>
              <a:latin typeface="Arial" panose="020B0604020202020204" pitchFamily="34" charset="0"/>
            </a:endParaRPr>
          </a:p>
          <a:p>
            <a:pPr marL="800100" indent="-342900" rtl="0" fontAlgn="base">
              <a:spcBef>
                <a:spcPts val="0"/>
              </a:spcBef>
              <a:spcAft>
                <a:spcPts val="0"/>
              </a:spcAft>
              <a:buFont typeface="+mj-lt"/>
              <a:buAutoNum type="arabicPeriod"/>
            </a:pPr>
            <a:r>
              <a:rPr lang="en-GB" sz="2400" b="0" i="0" u="none" strike="noStrike" dirty="0">
                <a:solidFill>
                  <a:srgbClr val="000000"/>
                </a:solidFill>
                <a:effectLst/>
                <a:latin typeface="Arial" panose="020B0604020202020204" pitchFamily="34" charset="0"/>
              </a:rPr>
              <a:t>How much did you know about the replication crisis and the importance of reproducibility in research before going through the Workshop 1 material</a:t>
            </a:r>
          </a:p>
          <a:p>
            <a:pPr marL="800100" indent="-342900" rtl="0" fontAlgn="base">
              <a:spcBef>
                <a:spcPts val="0"/>
              </a:spcBef>
              <a:spcAft>
                <a:spcPts val="0"/>
              </a:spcAft>
              <a:buFont typeface="+mj-lt"/>
              <a:buAutoNum type="arabicPeriod"/>
            </a:pPr>
            <a:endParaRPr lang="en-GB" sz="2400" b="0" i="0" u="none" strike="noStrike" dirty="0">
              <a:solidFill>
                <a:srgbClr val="000000"/>
              </a:solidFill>
              <a:effectLst/>
              <a:latin typeface="Arial" panose="020B0604020202020204" pitchFamily="34" charset="0"/>
            </a:endParaRPr>
          </a:p>
          <a:p>
            <a:pPr marL="800100" indent="-342900" rtl="0" fontAlgn="base">
              <a:spcBef>
                <a:spcPts val="0"/>
              </a:spcBef>
              <a:spcAft>
                <a:spcPts val="0"/>
              </a:spcAft>
              <a:buFont typeface="+mj-lt"/>
              <a:buAutoNum type="arabicPeriod"/>
            </a:pPr>
            <a:r>
              <a:rPr lang="en-GB" sz="2400" b="0" i="0" u="none" strike="noStrike" dirty="0">
                <a:solidFill>
                  <a:srgbClr val="000000"/>
                </a:solidFill>
                <a:effectLst/>
                <a:latin typeface="Arial" panose="020B0604020202020204" pitchFamily="34" charset="0"/>
              </a:rPr>
              <a:t>What do you think is the most important ‘take home’ message from the replication crisis?</a:t>
            </a:r>
          </a:p>
          <a:p>
            <a:pPr marL="800100" indent="-342900" rtl="0" fontAlgn="base">
              <a:spcBef>
                <a:spcPts val="0"/>
              </a:spcBef>
              <a:spcAft>
                <a:spcPts val="0"/>
              </a:spcAft>
              <a:buFont typeface="+mj-lt"/>
              <a:buAutoNum type="arabicPeriod"/>
            </a:pPr>
            <a:endParaRPr lang="en-GB" sz="2400" b="0" i="0" u="none" strike="noStrike" dirty="0">
              <a:solidFill>
                <a:srgbClr val="000000"/>
              </a:solidFill>
              <a:effectLst/>
              <a:latin typeface="Arial" panose="020B0604020202020204" pitchFamily="34" charset="0"/>
            </a:endParaRPr>
          </a:p>
          <a:p>
            <a:pPr marL="800100" indent="-342900" rtl="0" fontAlgn="base">
              <a:spcBef>
                <a:spcPts val="0"/>
              </a:spcBef>
              <a:spcAft>
                <a:spcPts val="0"/>
              </a:spcAft>
              <a:buFont typeface="+mj-lt"/>
              <a:buAutoNum type="arabicPeriod"/>
            </a:pPr>
            <a:r>
              <a:rPr lang="en-GB" sz="2400" b="0" i="0" u="none" strike="noStrike" dirty="0">
                <a:solidFill>
                  <a:srgbClr val="000000"/>
                </a:solidFill>
                <a:effectLst/>
                <a:latin typeface="Arial" panose="020B0604020202020204" pitchFamily="34" charset="0"/>
              </a:rPr>
              <a:t>How does R help tackle the issue of reproducibility and replication?</a:t>
            </a:r>
          </a:p>
          <a:p>
            <a:pPr marL="800100" indent="-342900" rtl="0" fontAlgn="base">
              <a:spcBef>
                <a:spcPts val="0"/>
              </a:spcBef>
              <a:spcAft>
                <a:spcPts val="0"/>
              </a:spcAft>
              <a:buFont typeface="+mj-lt"/>
              <a:buAutoNum type="arabicPeriod"/>
            </a:pPr>
            <a:endParaRPr lang="en-GB" sz="2400" b="0" i="0" u="none" strike="noStrike" dirty="0">
              <a:solidFill>
                <a:srgbClr val="000000"/>
              </a:solidFill>
              <a:effectLst/>
              <a:latin typeface="Arial" panose="020B0604020202020204" pitchFamily="34" charset="0"/>
            </a:endParaRPr>
          </a:p>
          <a:p>
            <a:pPr marL="800100" indent="-342900" rtl="0" fontAlgn="base">
              <a:spcBef>
                <a:spcPts val="0"/>
              </a:spcBef>
              <a:spcAft>
                <a:spcPts val="0"/>
              </a:spcAft>
              <a:buFont typeface="+mj-lt"/>
              <a:buAutoNum type="arabicPeriod"/>
            </a:pPr>
            <a:r>
              <a:rPr lang="en-GB" sz="2400" b="0" i="0" u="none" strike="noStrike" dirty="0">
                <a:solidFill>
                  <a:srgbClr val="000000"/>
                </a:solidFill>
                <a:effectLst/>
                <a:latin typeface="Arial" panose="020B0604020202020204" pitchFamily="34" charset="0"/>
              </a:rPr>
              <a:t>What questions did you have going through the content - what does your group think the answer is?</a:t>
            </a:r>
          </a:p>
        </p:txBody>
      </p:sp>
    </p:spTree>
    <p:extLst>
      <p:ext uri="{BB962C8B-B14F-4D97-AF65-F5344CB8AC3E}">
        <p14:creationId xmlns:p14="http://schemas.microsoft.com/office/powerpoint/2010/main" val="3067405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a:extLst>
              <a:ext uri="{FF2B5EF4-FFF2-40B4-BE49-F238E27FC236}">
                <a16:creationId xmlns:a16="http://schemas.microsoft.com/office/drawing/2014/main" id="{9E84AA48-F353-A0A8-F826-4171B186B7CA}"/>
              </a:ext>
            </a:extLst>
          </p:cNvPr>
          <p:cNvSpPr txBox="1"/>
          <p:nvPr/>
        </p:nvSpPr>
        <p:spPr>
          <a:xfrm>
            <a:off x="1400312" y="3429000"/>
            <a:ext cx="8869848" cy="2402937"/>
          </a:xfrm>
          <a:prstGeom prst="rect">
            <a:avLst/>
          </a:prstGeom>
          <a:noFill/>
          <a:ln>
            <a:noFill/>
          </a:ln>
        </p:spPr>
        <p:txBody>
          <a:bodyPr anchor="b">
            <a:noAutofit/>
          </a:bodyPr>
          <a:lstStyle/>
          <a:p>
            <a:pPr>
              <a:lnSpc>
                <a:spcPct val="90000"/>
              </a:lnSpc>
            </a:pPr>
            <a:r>
              <a:rPr lang="en-US" sz="6000" b="0" strike="noStrike" spc="-1" dirty="0">
                <a:solidFill>
                  <a:srgbClr val="000000"/>
                </a:solidFill>
                <a:latin typeface="Arial"/>
              </a:rPr>
              <a:t>Data </a:t>
            </a:r>
            <a:r>
              <a:rPr lang="en-US" sz="6000" b="0" strike="noStrike" spc="-1" dirty="0" err="1">
                <a:solidFill>
                  <a:srgbClr val="000000"/>
                </a:solidFill>
                <a:latin typeface="Arial"/>
              </a:rPr>
              <a:t>Replicada</a:t>
            </a:r>
            <a:endParaRPr lang="en-US" sz="6000" b="0" strike="noStrike" spc="-1" dirty="0">
              <a:solidFill>
                <a:srgbClr val="000000"/>
              </a:solidFill>
              <a:latin typeface="Arial"/>
            </a:endParaRPr>
          </a:p>
          <a:p>
            <a:pPr>
              <a:lnSpc>
                <a:spcPct val="90000"/>
              </a:lnSpc>
            </a:pPr>
            <a:endParaRPr lang="en-US" b="0" i="1" strike="noStrike" spc="-1" dirty="0">
              <a:solidFill>
                <a:srgbClr val="000000"/>
              </a:solidFill>
              <a:latin typeface="Calibri"/>
            </a:endParaRPr>
          </a:p>
          <a:p>
            <a:pPr>
              <a:lnSpc>
                <a:spcPct val="90000"/>
              </a:lnSpc>
            </a:pPr>
            <a:r>
              <a:rPr lang="en-US" sz="2400" b="0" i="1" strike="noStrike" spc="-1" dirty="0">
                <a:solidFill>
                  <a:srgbClr val="000000"/>
                </a:solidFill>
                <a:latin typeface="Calibri"/>
              </a:rPr>
              <a:t>https://</a:t>
            </a:r>
            <a:r>
              <a:rPr lang="en-US" sz="2400" b="0" i="1" strike="noStrike" spc="-1" dirty="0" err="1">
                <a:solidFill>
                  <a:srgbClr val="000000"/>
                </a:solidFill>
                <a:latin typeface="Calibri"/>
              </a:rPr>
              <a:t>datacolada.org</a:t>
            </a:r>
            <a:r>
              <a:rPr lang="en-US" sz="2400" b="0" i="1" strike="noStrike" spc="-1" dirty="0">
                <a:solidFill>
                  <a:srgbClr val="000000"/>
                </a:solidFill>
                <a:latin typeface="Calibri"/>
              </a:rPr>
              <a:t>/82</a:t>
            </a:r>
          </a:p>
        </p:txBody>
      </p:sp>
      <p:pic>
        <p:nvPicPr>
          <p:cNvPr id="5" name="Picture 4" descr="A close-up of a drink&#10;&#10;Description automatically generated">
            <a:extLst>
              <a:ext uri="{FF2B5EF4-FFF2-40B4-BE49-F238E27FC236}">
                <a16:creationId xmlns:a16="http://schemas.microsoft.com/office/drawing/2014/main" id="{1D843EB9-3EBA-CCBF-D553-8547627AF6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13" y="1145186"/>
            <a:ext cx="6337300" cy="2933700"/>
          </a:xfrm>
          <a:prstGeom prst="rect">
            <a:avLst/>
          </a:prstGeom>
        </p:spPr>
      </p:pic>
    </p:spTree>
    <p:extLst>
      <p:ext uri="{BB962C8B-B14F-4D97-AF65-F5344CB8AC3E}">
        <p14:creationId xmlns:p14="http://schemas.microsoft.com/office/powerpoint/2010/main" val="2466166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1920</TotalTime>
  <Words>492</Words>
  <Application>Microsoft Macintosh PowerPoint</Application>
  <PresentationFormat>Widescreen</PresentationFormat>
  <Paragraphs>45</Paragraphs>
  <Slides>8</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Roboto</vt:lpstr>
      <vt:lpstr>Times New Roman</vt:lpstr>
      <vt:lpstr>Office Theme</vt:lpstr>
      <vt:lpstr>PowerPoint Presentation</vt:lpstr>
      <vt:lpstr>Office hour:</vt:lpstr>
      <vt:lpstr>PowerPoint Presentation</vt:lpstr>
      <vt:lpstr>PowerPoint Presentation</vt:lpstr>
      <vt:lpstr>Adopting Open Practices Summary</vt:lpstr>
      <vt:lpstr>Power Summary</vt:lpstr>
      <vt:lpstr>PowerPoint Presentation</vt:lpstr>
      <vt:lpstr>PowerPoint Presentation</vt:lpstr>
    </vt:vector>
  </TitlesOfParts>
  <Company>University of Manchester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Title</dc:title>
  <dc:subject/>
  <dc:creator>Ellie Chambers</dc:creator>
  <dc:description/>
  <cp:lastModifiedBy>George Farmer</cp:lastModifiedBy>
  <cp:revision>23</cp:revision>
  <dcterms:created xsi:type="dcterms:W3CDTF">2023-09-06T15:48:21Z</dcterms:created>
  <dcterms:modified xsi:type="dcterms:W3CDTF">2024-10-01T10:35:57Z</dcterms:modified>
  <dc:language>en-GB</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University of Manchester</vt:lpwstr>
  </property>
  <property fmtid="{D5CDD505-2E9C-101B-9397-08002B2CF9AE}" pid="4" name="ContentTypeId">
    <vt:lpwstr>0x0101004BEF28A2A37D29458FF12360E2663A50</vt:lpwstr>
  </property>
  <property fmtid="{D5CDD505-2E9C-101B-9397-08002B2CF9AE}" pid="5" name="HiddenSlides">
    <vt:i4>0</vt:i4>
  </property>
  <property fmtid="{D5CDD505-2E9C-101B-9397-08002B2CF9AE}" pid="6" name="HyperlinksChanged">
    <vt:bool>false</vt:bool>
  </property>
  <property fmtid="{D5CDD505-2E9C-101B-9397-08002B2CF9AE}" pid="7" name="LinksUpToDate">
    <vt:bool>false</vt:bool>
  </property>
  <property fmtid="{D5CDD505-2E9C-101B-9397-08002B2CF9AE}" pid="8" name="MMClips">
    <vt:i4>0</vt:i4>
  </property>
  <property fmtid="{D5CDD505-2E9C-101B-9397-08002B2CF9AE}" pid="9" name="Notes">
    <vt:i4>0</vt:i4>
  </property>
  <property fmtid="{D5CDD505-2E9C-101B-9397-08002B2CF9AE}" pid="10" name="PresentationFormat">
    <vt:lpwstr>Widescreen</vt:lpwstr>
  </property>
  <property fmtid="{D5CDD505-2E9C-101B-9397-08002B2CF9AE}" pid="11" name="ScaleCrop">
    <vt:bool>false</vt:bool>
  </property>
  <property fmtid="{D5CDD505-2E9C-101B-9397-08002B2CF9AE}" pid="12" name="ShareDoc">
    <vt:bool>false</vt:bool>
  </property>
  <property fmtid="{D5CDD505-2E9C-101B-9397-08002B2CF9AE}" pid="13" name="Slides">
    <vt:i4>1</vt:i4>
  </property>
</Properties>
</file>