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61" r:id="rId4"/>
    <p:sldId id="265" r:id="rId5"/>
    <p:sldId id="258" r:id="rId6"/>
    <p:sldId id="257" r:id="rId7"/>
    <p:sldId id="259" r:id="rId8"/>
    <p:sldId id="260" r:id="rId9"/>
    <p:sldId id="266" r:id="rId10"/>
    <p:sldId id="267" r:id="rId11"/>
    <p:sldId id="269" r:id="rId12"/>
    <p:sldId id="263" r:id="rId13"/>
    <p:sldId id="262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7"/>
    <p:restoredTop sz="72130"/>
  </p:normalViewPr>
  <p:slideViewPr>
    <p:cSldViewPr snapToGrid="0">
      <p:cViewPr varScale="1">
        <p:scale>
          <a:sx n="109" d="100"/>
          <a:sy n="109" d="100"/>
        </p:scale>
        <p:origin x="1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61524-ECFB-7444-8714-7EA1A24E6CF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F09-5FE6-6740-8476-4ADB9CF8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strike="noStrike" spc="-1" dirty="0"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8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yet. They won’t make sense until we’ve covered the relevant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E3935-746F-2F86-D57C-DB1E2FF5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0578D-AF50-7AA3-B239-F29A450F0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76221-D4CC-67EE-ACB5-045CE7215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Alternatives: Cloud</a:t>
            </a:r>
          </a:p>
          <a:p>
            <a:r>
              <a:rPr lang="en-US" dirty="0"/>
              <a:t>Version: latest should be fine.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8C80C-2F39-9DC0-75C7-5F210E537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2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4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Science &amp; Repro (this week)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Who has heard of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 a pre-registration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Carried out a pre-registration</a:t>
            </a:r>
          </a:p>
          <a:p>
            <a:endParaRPr lang="en-US" dirty="0"/>
          </a:p>
          <a:p>
            <a:r>
              <a:rPr lang="en-US" dirty="0"/>
              <a:t>R programming language (statistical)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Coding in 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coding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SPSS</a:t>
            </a:r>
          </a:p>
          <a:p>
            <a:endParaRPr lang="en-US" dirty="0"/>
          </a:p>
          <a:p>
            <a:r>
              <a:rPr lang="en-US" dirty="0"/>
              <a:t>Academia, Industry R used by NHS, ONS, BBC, civil service , private companies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experience presumed, fun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2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Timetable (on blackboard too)</a:t>
            </a:r>
          </a:p>
          <a:p>
            <a:endParaRPr lang="en-US" dirty="0"/>
          </a:p>
          <a:p>
            <a:r>
              <a:rPr lang="en-US" dirty="0"/>
              <a:t>I will add an optional session between (probably) 3 &amp; 4 for catching up. Off timetable – will consult you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4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Flipped – what is it</a:t>
            </a:r>
          </a:p>
          <a:p>
            <a:r>
              <a:rPr lang="en-US" dirty="0"/>
              <a:t>Why for this course?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 err="1"/>
              <a:t>Bookdown</a:t>
            </a:r>
            <a:r>
              <a:rPr lang="en-US" dirty="0"/>
              <a:t> controls:</a:t>
            </a:r>
          </a:p>
          <a:p>
            <a:r>
              <a:rPr lang="en-US" dirty="0"/>
              <a:t>sessions map onto highest level numbers</a:t>
            </a:r>
          </a:p>
          <a:p>
            <a:r>
              <a:rPr lang="en-US" dirty="0"/>
              <a:t>End of workshop materials</a:t>
            </a:r>
          </a:p>
          <a:p>
            <a:r>
              <a:rPr lang="en-US" dirty="0"/>
              <a:t>Your challenge (usually to complete during the live session) e.g., session 3</a:t>
            </a:r>
          </a:p>
          <a:p>
            <a:r>
              <a:rPr lang="en-US" dirty="0"/>
              <a:t>font, colour,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Don’t skip ahead!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</a:t>
            </a:r>
          </a:p>
          <a:p>
            <a:r>
              <a:rPr lang="en-US" dirty="0"/>
              <a:t>	R (13 </a:t>
            </a:r>
            <a:r>
              <a:rPr lang="en-US" dirty="0" err="1"/>
              <a:t>yrs</a:t>
            </a:r>
            <a:r>
              <a:rPr lang="en-US" dirty="0"/>
              <a:t>)</a:t>
            </a:r>
          </a:p>
          <a:p>
            <a:r>
              <a:rPr lang="en-US" dirty="0"/>
              <a:t>	Open Science</a:t>
            </a:r>
          </a:p>
          <a:p>
            <a:r>
              <a:rPr lang="en-US" dirty="0"/>
              <a:t>	Unit Lead</a:t>
            </a:r>
          </a:p>
          <a:p>
            <a:r>
              <a:rPr lang="en-US" dirty="0"/>
              <a:t>		content</a:t>
            </a:r>
          </a:p>
          <a:p>
            <a:r>
              <a:rPr lang="en-US" dirty="0"/>
              <a:t>		assessment</a:t>
            </a:r>
          </a:p>
          <a:p>
            <a:r>
              <a:rPr lang="en-US" dirty="0"/>
              <a:t>		questions</a:t>
            </a:r>
          </a:p>
          <a:p>
            <a:r>
              <a:rPr lang="en-US" dirty="0"/>
              <a:t>Lana</a:t>
            </a:r>
          </a:p>
          <a:p>
            <a:r>
              <a:rPr lang="en-US" dirty="0"/>
              <a:t>	Intro (involvement with R)</a:t>
            </a:r>
          </a:p>
          <a:p>
            <a:r>
              <a:rPr lang="en-US" dirty="0"/>
              <a:t>	during workshops -  help with tasks each week, troubleshooting R</a:t>
            </a:r>
          </a:p>
          <a:p>
            <a:r>
              <a:rPr lang="en-US" dirty="0"/>
              <a:t>	Don’t contact outside workshop</a:t>
            </a:r>
          </a:p>
          <a:p>
            <a:endParaRPr lang="en-US" dirty="0"/>
          </a:p>
          <a:p>
            <a:r>
              <a:rPr lang="en-US" dirty="0"/>
              <a:t>Andrew</a:t>
            </a:r>
          </a:p>
          <a:p>
            <a:r>
              <a:rPr lang="en-US" dirty="0"/>
              <a:t>	Institutional lead…</a:t>
            </a:r>
          </a:p>
          <a:p>
            <a:r>
              <a:rPr lang="en-US" dirty="0"/>
              <a:t>	Don’t contact</a:t>
            </a:r>
          </a:p>
          <a:p>
            <a:r>
              <a:rPr lang="en-US" dirty="0"/>
              <a:t>You: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</a:t>
            </a:r>
            <a:r>
              <a:rPr lang="en-US" dirty="0" err="1"/>
              <a:t>Mres</a:t>
            </a:r>
            <a:r>
              <a:rPr lang="en-US" dirty="0"/>
              <a:t> tracks (check) and some PhD students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 Psych Data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Cognitive Neuroscience &amp; Neuropsychology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blackboard?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yet. They won’t make sense until we’ve covered the relevant content</a:t>
            </a:r>
          </a:p>
          <a:p>
            <a:r>
              <a:rPr lang="en-US" b="1" dirty="0"/>
              <a:t>TBC!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4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yet. They won’t make sense until we’ve covered the relevant content</a:t>
            </a:r>
          </a:p>
          <a:p>
            <a:endParaRPr lang="en-US" dirty="0"/>
          </a:p>
          <a:p>
            <a:r>
              <a:rPr lang="en-US" dirty="0"/>
              <a:t>Note this week’s session is not assessed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34A6A1C-4DF9-42E8-B768-12C2C2E668DF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24/09/2024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59ABA6-4F91-4ABC-B202-E88F061D9F9D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eorge.farmer@manchester.ac.u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124520" y="990360"/>
            <a:ext cx="6392158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GB" sz="7200" b="0" strike="noStrike" spc="-1" dirty="0">
                <a:solidFill>
                  <a:srgbClr val="000000"/>
                </a:solidFill>
                <a:latin typeface="Arial"/>
              </a:rPr>
              <a:t>PCHN63101</a:t>
            </a:r>
            <a:endParaRPr lang="en-GB" sz="7200" b="0" strike="noStrike" spc="-1" dirty="0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24520" y="2090160"/>
            <a:ext cx="9143640" cy="37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5400" b="0" strike="noStrike" spc="-1" dirty="0">
                <a:solidFill>
                  <a:srgbClr val="000000"/>
                </a:solidFill>
                <a:latin typeface="Arial"/>
              </a:rPr>
              <a:t>Introductions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5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5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</a:rPr>
              <a:t>George Farmer</a:t>
            </a:r>
            <a:endParaRPr lang="en-GB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spc="-1" dirty="0">
                <a:solidFill>
                  <a:srgbClr val="0070C0"/>
                </a:solidFill>
                <a:latin typeface="Arial"/>
              </a:rPr>
              <a:t>g</a:t>
            </a:r>
            <a:r>
              <a:rPr lang="en-GB" sz="2400" b="0" strike="noStrike" spc="-1" dirty="0">
                <a:solidFill>
                  <a:srgbClr val="0070C0"/>
                </a:solidFill>
                <a:latin typeface="Arial"/>
              </a:rPr>
              <a:t>eorge.farmer@manchester.ac.uk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84AA48-F353-A0A8-F826-4171B186B7CA}"/>
              </a:ext>
            </a:extLst>
          </p:cNvPr>
          <p:cNvSpPr txBox="1"/>
          <p:nvPr/>
        </p:nvSpPr>
        <p:spPr>
          <a:xfrm>
            <a:off x="304801" y="683863"/>
            <a:ext cx="6358758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Assessment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Graphic 2" descr="Badge Tick1 with solid fill">
            <a:extLst>
              <a:ext uri="{FF2B5EF4-FFF2-40B4-BE49-F238E27FC236}">
                <a16:creationId xmlns:a16="http://schemas.microsoft.com/office/drawing/2014/main" id="{06852011-60D4-2F33-41D9-DE4714B99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6183" y="869263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CEDC5-489F-C19B-EE9B-95EB6D07E36B}"/>
              </a:ext>
            </a:extLst>
          </p:cNvPr>
          <p:cNvSpPr txBox="1"/>
          <p:nvPr/>
        </p:nvSpPr>
        <p:spPr>
          <a:xfrm>
            <a:off x="526200" y="2551837"/>
            <a:ext cx="9367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Today:				Introductions </a:t>
            </a:r>
          </a:p>
          <a:p>
            <a:r>
              <a:rPr lang="en-GB" sz="2000" dirty="0"/>
              <a:t>30/09/2024 Session 1: 		Open Science and Statistical Power </a:t>
            </a:r>
            <a:br>
              <a:rPr lang="en-GB" sz="2000" dirty="0"/>
            </a:br>
            <a:r>
              <a:rPr lang="en-GB" sz="2000" dirty="0"/>
              <a:t>07/10/2024 Session 2: 		Introduction to R </a:t>
            </a:r>
            <a:br>
              <a:rPr lang="en-GB" sz="2000" dirty="0"/>
            </a:br>
            <a:r>
              <a:rPr lang="en-GB" sz="2000" dirty="0"/>
              <a:t>14/10/2024 Session 3: 		Data Wrangling &amp; Summarising Data</a:t>
            </a:r>
            <a:br>
              <a:rPr lang="en-GB" sz="2000" dirty="0"/>
            </a:br>
            <a:r>
              <a:rPr lang="en-GB" sz="2000" dirty="0"/>
              <a:t>21/10/2024 Session 4: 		Data Visualisation</a:t>
            </a:r>
          </a:p>
          <a:p>
            <a:r>
              <a:rPr lang="en-GB" sz="2000" dirty="0"/>
              <a:t>28/10/2024: 			NO WORKSHOP - READING WEEK</a:t>
            </a:r>
          </a:p>
          <a:p>
            <a:r>
              <a:rPr lang="en-GB" sz="2000" dirty="0"/>
              <a:t>04/11/2024 Session 5: 		R Markdown</a:t>
            </a:r>
            <a:br>
              <a:rPr lang="en-GB" sz="2000" dirty="0"/>
            </a:br>
            <a:r>
              <a:rPr lang="en-GB" sz="2000" dirty="0"/>
              <a:t>11/11/2024 Session 6: 		</a:t>
            </a:r>
            <a:r>
              <a:rPr lang="en-GB" sz="2000" dirty="0">
                <a:solidFill>
                  <a:schemeClr val="accent1"/>
                </a:solidFill>
              </a:rPr>
              <a:t>General Linear Model - Regression Part 1         </a:t>
            </a:r>
            <a:br>
              <a:rPr lang="en-GB" sz="2000" dirty="0"/>
            </a:br>
            <a:r>
              <a:rPr lang="en-GB" sz="2000" dirty="0"/>
              <a:t>18/11/2024 Session 7: 		</a:t>
            </a:r>
            <a:r>
              <a:rPr lang="en-GB" sz="2000" dirty="0">
                <a:solidFill>
                  <a:schemeClr val="accent1"/>
                </a:solidFill>
              </a:rPr>
              <a:t>General Linear Model - Regression Part 2</a:t>
            </a:r>
            <a:br>
              <a:rPr lang="en-GB" sz="2000" dirty="0"/>
            </a:br>
            <a:r>
              <a:rPr lang="en-GB" sz="2000" dirty="0"/>
              <a:t>25/12/2024 Session 8: 		</a:t>
            </a:r>
            <a:r>
              <a:rPr lang="en-GB" sz="2000" dirty="0">
                <a:solidFill>
                  <a:schemeClr val="accent1"/>
                </a:solidFill>
              </a:rPr>
              <a:t>General Linear Model - ANOVA Part 1</a:t>
            </a:r>
            <a:br>
              <a:rPr lang="en-GB" sz="2000" dirty="0"/>
            </a:br>
            <a:r>
              <a:rPr lang="en-GB" sz="2000" dirty="0"/>
              <a:t>02/12/2024 Session 9: 		</a:t>
            </a:r>
            <a:r>
              <a:rPr lang="en-GB" sz="2000" dirty="0">
                <a:solidFill>
                  <a:schemeClr val="accent1"/>
                </a:solidFill>
              </a:rPr>
              <a:t>General Linear Model - ANOVA Part 2 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A394B-29DD-9164-5FC9-8DADEA7E213B}"/>
              </a:ext>
            </a:extLst>
          </p:cNvPr>
          <p:cNvSpPr txBox="1"/>
          <p:nvPr/>
        </p:nvSpPr>
        <p:spPr>
          <a:xfrm>
            <a:off x="8246983" y="236717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Assignment 2 due December 11th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8EDE6BF-10C1-B3A8-9E46-9449DFC946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36405" y="3940741"/>
            <a:ext cx="3519337" cy="1274161"/>
          </a:xfrm>
          <a:prstGeom prst="bentConnector3">
            <a:avLst>
              <a:gd name="adj1" fmla="val 16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2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E7E4-988A-368E-0C5A-A6B6B17B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137B22A5-EC91-ADC3-D9E3-EA3DD032DA91}"/>
              </a:ext>
            </a:extLst>
          </p:cNvPr>
          <p:cNvSpPr txBox="1"/>
          <p:nvPr/>
        </p:nvSpPr>
        <p:spPr>
          <a:xfrm>
            <a:off x="685801" y="747363"/>
            <a:ext cx="6358758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000000"/>
                </a:solidFill>
                <a:latin typeface="Arial"/>
              </a:rPr>
              <a:t>Equipment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238FE-8604-66D6-E9BB-C1B79E75775A}"/>
              </a:ext>
            </a:extLst>
          </p:cNvPr>
          <p:cNvSpPr txBox="1"/>
          <p:nvPr/>
        </p:nvSpPr>
        <p:spPr>
          <a:xfrm>
            <a:off x="1727199" y="3047137"/>
            <a:ext cx="943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Ideally, you will bring a laptop to the Monday sessions</a:t>
            </a:r>
          </a:p>
          <a:p>
            <a:endParaRPr lang="en-US" sz="2400" dirty="0"/>
          </a:p>
          <a:p>
            <a:r>
              <a:rPr lang="en-US" sz="2400" dirty="0"/>
              <a:t>You will need to install R, RStudio and various packages</a:t>
            </a:r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74D2AAF6-25D3-828B-6400-21CA7D2F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7002" y="9327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84AA48-F353-A0A8-F826-4171B186B7CA}"/>
              </a:ext>
            </a:extLst>
          </p:cNvPr>
          <p:cNvSpPr txBox="1"/>
          <p:nvPr/>
        </p:nvSpPr>
        <p:spPr>
          <a:xfrm>
            <a:off x="685801" y="747363"/>
            <a:ext cx="6358758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000000"/>
                </a:solidFill>
                <a:latin typeface="Arial"/>
              </a:rPr>
              <a:t>Next steps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3C741-164A-03EF-C913-29689E161389}"/>
              </a:ext>
            </a:extLst>
          </p:cNvPr>
          <p:cNvSpPr txBox="1"/>
          <p:nvPr/>
        </p:nvSpPr>
        <p:spPr>
          <a:xfrm>
            <a:off x="1727199" y="3047137"/>
            <a:ext cx="9438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Go through the Workshop 1 content on course 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Communicate via the discussion board on Blackboard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See you back here at the same time next week: Monday 30th September 1-3 pm</a:t>
            </a:r>
          </a:p>
          <a:p>
            <a:endParaRPr lang="en-US" sz="2400" dirty="0"/>
          </a:p>
        </p:txBody>
      </p:sp>
      <p:pic>
        <p:nvPicPr>
          <p:cNvPr id="3" name="Graphic 2" descr="Shoe footprints with solid fill">
            <a:extLst>
              <a:ext uri="{FF2B5EF4-FFF2-40B4-BE49-F238E27FC236}">
                <a16:creationId xmlns:a16="http://schemas.microsoft.com/office/drawing/2014/main" id="{DD242BE1-76CC-4B32-771F-F3A82F1A4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6006" y="1075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3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84AA48-F353-A0A8-F826-4171B186B7CA}"/>
              </a:ext>
            </a:extLst>
          </p:cNvPr>
          <p:cNvSpPr txBox="1"/>
          <p:nvPr/>
        </p:nvSpPr>
        <p:spPr>
          <a:xfrm>
            <a:off x="228601" y="798163"/>
            <a:ext cx="6358758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Questions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84CEFFA2-09E8-6DB3-FC7C-6AC1700A9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1233" y="983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DD4E4F-1F48-FF88-1699-D65F1AC44322}"/>
              </a:ext>
            </a:extLst>
          </p:cNvPr>
          <p:cNvSpPr txBox="1"/>
          <p:nvPr/>
        </p:nvSpPr>
        <p:spPr>
          <a:xfrm>
            <a:off x="1853402" y="1261554"/>
            <a:ext cx="6180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Record your attendance via the </a:t>
            </a:r>
            <a:r>
              <a:rPr lang="en-US" sz="3600" dirty="0" err="1"/>
              <a:t>SEAtS</a:t>
            </a:r>
            <a:r>
              <a:rPr lang="en-US" sz="3600" dirty="0"/>
              <a:t>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Download the </a:t>
            </a:r>
            <a:r>
              <a:rPr lang="en-US" sz="2400" dirty="0" err="1"/>
              <a:t>SEAtS</a:t>
            </a:r>
            <a:r>
              <a:rPr lang="en-US" sz="2400" dirty="0"/>
              <a:t>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Login with your university credentials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Select this session in the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Scan the QR code </a:t>
            </a:r>
            <a:r>
              <a:rPr lang="en-US" sz="2400" dirty="0">
                <a:solidFill>
                  <a:srgbClr val="FF0000"/>
                </a:solidFill>
              </a:rPr>
              <a:t>OR</a:t>
            </a:r>
            <a:r>
              <a:rPr lang="en-US" sz="2400" dirty="0"/>
              <a:t> enter the PIN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If you can’t use the app, let me know and I will record your attendance manually</a:t>
            </a:r>
          </a:p>
        </p:txBody>
      </p:sp>
      <p:pic>
        <p:nvPicPr>
          <p:cNvPr id="8" name="Picture 7" descr="A blue circle with white leaves in it&#10;&#10;Description automatically generated">
            <a:extLst>
              <a:ext uri="{FF2B5EF4-FFF2-40B4-BE49-F238E27FC236}">
                <a16:creationId xmlns:a16="http://schemas.microsoft.com/office/drawing/2014/main" id="{D05DAF9F-6BC1-83BF-E731-C3F7CD896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2" y="1280927"/>
            <a:ext cx="1066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84AA48-F353-A0A8-F826-4171B186B7CA}"/>
              </a:ext>
            </a:extLst>
          </p:cNvPr>
          <p:cNvSpPr txBox="1"/>
          <p:nvPr/>
        </p:nvSpPr>
        <p:spPr>
          <a:xfrm>
            <a:off x="1135760" y="1034320"/>
            <a:ext cx="7843348" cy="304300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Advanced Data Skills Open Science &amp; Reproducibility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 descr="A blue and grey logo&#10;&#10;Description automatically generated">
            <a:extLst>
              <a:ext uri="{FF2B5EF4-FFF2-40B4-BE49-F238E27FC236}">
                <a16:creationId xmlns:a16="http://schemas.microsoft.com/office/drawing/2014/main" id="{FDFEBC66-FE81-1DCB-3FB9-8878D93E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40" y="3471322"/>
            <a:ext cx="3035300" cy="23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7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84AA48-F353-A0A8-F826-4171B186B7CA}"/>
              </a:ext>
            </a:extLst>
          </p:cNvPr>
          <p:cNvSpPr txBox="1"/>
          <p:nvPr/>
        </p:nvSpPr>
        <p:spPr>
          <a:xfrm>
            <a:off x="908410" y="518916"/>
            <a:ext cx="5927105" cy="1633928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Course Outline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F43B8-98D2-EE89-D070-28FDA7AB13DC}"/>
              </a:ext>
            </a:extLst>
          </p:cNvPr>
          <p:cNvSpPr txBox="1"/>
          <p:nvPr/>
        </p:nvSpPr>
        <p:spPr>
          <a:xfrm>
            <a:off x="1890305" y="2581818"/>
            <a:ext cx="9367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Today:				Introductions </a:t>
            </a:r>
          </a:p>
          <a:p>
            <a:r>
              <a:rPr lang="en-GB" sz="2000" dirty="0"/>
              <a:t>30/09/2024 Session 1: 		Open Science and Statistical Power </a:t>
            </a:r>
            <a:br>
              <a:rPr lang="en-GB" sz="2000" dirty="0"/>
            </a:br>
            <a:r>
              <a:rPr lang="en-GB" sz="2000" dirty="0"/>
              <a:t>07/10/2024 Session 2: 		Introduction to R </a:t>
            </a:r>
            <a:br>
              <a:rPr lang="en-GB" sz="2000" dirty="0"/>
            </a:br>
            <a:r>
              <a:rPr lang="en-GB" sz="2000" dirty="0"/>
              <a:t>14/10/2024 Session 3: 		Data Wrangling &amp; Summarising Data</a:t>
            </a:r>
            <a:br>
              <a:rPr lang="en-GB" sz="2000" dirty="0"/>
            </a:br>
            <a:r>
              <a:rPr lang="en-GB" sz="2000" dirty="0"/>
              <a:t>21/10/2024 Session 4: 		Data Visualisation</a:t>
            </a:r>
          </a:p>
          <a:p>
            <a:r>
              <a:rPr lang="en-GB" sz="2000" dirty="0">
                <a:solidFill>
                  <a:schemeClr val="accent6"/>
                </a:solidFill>
              </a:rPr>
              <a:t>28/10/2024: 			NO WORKSHOP - READING WEEK</a:t>
            </a:r>
          </a:p>
          <a:p>
            <a:r>
              <a:rPr lang="en-GB" sz="2000" dirty="0"/>
              <a:t>04/11/2024 Session 5: 		R Markdown</a:t>
            </a:r>
            <a:br>
              <a:rPr lang="en-GB" sz="2000" dirty="0"/>
            </a:br>
            <a:r>
              <a:rPr lang="en-GB" sz="2000" dirty="0"/>
              <a:t>11/11/2024 Session 6: 		General Linear Model - Regression Part 1         </a:t>
            </a:r>
            <a:br>
              <a:rPr lang="en-GB" sz="2000" dirty="0"/>
            </a:br>
            <a:r>
              <a:rPr lang="en-GB" sz="2000" dirty="0"/>
              <a:t>18/11/2024 Session 7: 		General Linear Model - Regression Part 2</a:t>
            </a:r>
            <a:br>
              <a:rPr lang="en-GB" sz="2000" dirty="0"/>
            </a:br>
            <a:r>
              <a:rPr lang="en-GB" sz="2000" dirty="0"/>
              <a:t>25/12/2024 Session 8: 		General Linear Model - ANOVA Part 1</a:t>
            </a:r>
            <a:br>
              <a:rPr lang="en-GB" sz="2000" dirty="0"/>
            </a:br>
            <a:r>
              <a:rPr lang="en-GB" sz="2000" dirty="0"/>
              <a:t>02/12/2024 Session 9: 		General Linear Model - ANOVA Part 2 </a:t>
            </a:r>
            <a:br>
              <a:rPr lang="en-GB" sz="2000" dirty="0"/>
            </a:br>
            <a:endParaRPr lang="en-GB" sz="2000" dirty="0"/>
          </a:p>
        </p:txBody>
      </p:sp>
      <p:pic>
        <p:nvPicPr>
          <p:cNvPr id="8" name="Graphic 7" descr="Monthly calendar with solid fill">
            <a:extLst>
              <a:ext uri="{FF2B5EF4-FFF2-40B4-BE49-F238E27FC236}">
                <a16:creationId xmlns:a16="http://schemas.microsoft.com/office/drawing/2014/main" id="{C7113CF2-39D2-AC6B-FE25-3D5C0BF97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3410" y="8094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8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84AA48-F353-A0A8-F826-4171B186B7CA}"/>
              </a:ext>
            </a:extLst>
          </p:cNvPr>
          <p:cNvSpPr txBox="1"/>
          <p:nvPr/>
        </p:nvSpPr>
        <p:spPr>
          <a:xfrm>
            <a:off x="481190" y="673353"/>
            <a:ext cx="7611775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Flipped Classroom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3C741-164A-03EF-C913-29689E161389}"/>
              </a:ext>
            </a:extLst>
          </p:cNvPr>
          <p:cNvSpPr txBox="1"/>
          <p:nvPr/>
        </p:nvSpPr>
        <p:spPr>
          <a:xfrm>
            <a:off x="1968499" y="3186837"/>
            <a:ext cx="9135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Go through the content on the course website during the week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 Mondays we will recap, put into practice and troubleshoot</a:t>
            </a:r>
          </a:p>
        </p:txBody>
      </p:sp>
      <p:pic>
        <p:nvPicPr>
          <p:cNvPr id="3" name="Graphic 2" descr="Classroom with solid fill">
            <a:extLst>
              <a:ext uri="{FF2B5EF4-FFF2-40B4-BE49-F238E27FC236}">
                <a16:creationId xmlns:a16="http://schemas.microsoft.com/office/drawing/2014/main" id="{82513469-D266-4781-2DDE-7D4652CB9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723131" y="8587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3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2F6BA839-93CA-8B87-60C0-B519042B5602}"/>
              </a:ext>
            </a:extLst>
          </p:cNvPr>
          <p:cNvSpPr txBox="1"/>
          <p:nvPr/>
        </p:nvSpPr>
        <p:spPr>
          <a:xfrm>
            <a:off x="1244184" y="767946"/>
            <a:ext cx="6731415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000000"/>
                </a:solidFill>
                <a:latin typeface="Arial"/>
              </a:rPr>
              <a:t>People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1CC86-32FA-0DA3-2D5D-AEFE2D2AB1FB}"/>
              </a:ext>
            </a:extLst>
          </p:cNvPr>
          <p:cNvSpPr txBox="1"/>
          <p:nvPr/>
        </p:nvSpPr>
        <p:spPr>
          <a:xfrm>
            <a:off x="1244184" y="2681931"/>
            <a:ext cx="6856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George Farmer:	Unit Lead</a:t>
            </a:r>
          </a:p>
          <a:p>
            <a:endParaRPr lang="en-US" sz="2400" dirty="0"/>
          </a:p>
          <a:p>
            <a:r>
              <a:rPr lang="en-US" sz="2400" dirty="0"/>
              <a:t>Lana </a:t>
            </a:r>
            <a:r>
              <a:rPr lang="en-US" sz="2400" dirty="0" err="1"/>
              <a:t>Bojanić</a:t>
            </a:r>
            <a:r>
              <a:rPr lang="en-US" sz="2400" dirty="0"/>
              <a:t>: 	TA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Andrew Stewart:	Institutional Lead for Open &amp;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Reproducible Research</a:t>
            </a:r>
          </a:p>
        </p:txBody>
      </p:sp>
      <p:pic>
        <p:nvPicPr>
          <p:cNvPr id="5" name="Picture 4" descr="A person in a black jacket&#10;&#10;Description automatically generated">
            <a:extLst>
              <a:ext uri="{FF2B5EF4-FFF2-40B4-BE49-F238E27FC236}">
                <a16:creationId xmlns:a16="http://schemas.microsoft.com/office/drawing/2014/main" id="{1B8744D6-73F3-A2E2-CB3E-23FD113AF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56" y="3429000"/>
            <a:ext cx="2533913" cy="2533913"/>
          </a:xfrm>
          <a:prstGeom prst="rect">
            <a:avLst/>
          </a:prstGeom>
        </p:spPr>
      </p:pic>
      <p:pic>
        <p:nvPicPr>
          <p:cNvPr id="6" name="Graphic 5" descr="Group of women with solid fill">
            <a:extLst>
              <a:ext uri="{FF2B5EF4-FFF2-40B4-BE49-F238E27FC236}">
                <a16:creationId xmlns:a16="http://schemas.microsoft.com/office/drawing/2014/main" id="{851B3CA8-C0AB-6F46-9491-DDD940394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6713" y="8606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84AA48-F353-A0A8-F826-4171B186B7CA}"/>
              </a:ext>
            </a:extLst>
          </p:cNvPr>
          <p:cNvSpPr txBox="1"/>
          <p:nvPr/>
        </p:nvSpPr>
        <p:spPr>
          <a:xfrm>
            <a:off x="788277" y="673353"/>
            <a:ext cx="6358758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Communication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3C741-164A-03EF-C913-29689E161389}"/>
              </a:ext>
            </a:extLst>
          </p:cNvPr>
          <p:cNvSpPr txBox="1"/>
          <p:nvPr/>
        </p:nvSpPr>
        <p:spPr>
          <a:xfrm>
            <a:off x="1678898" y="2398995"/>
            <a:ext cx="9398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Please use the discussion board on Blackboard during the week for any questions where the answer might be useful for others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 that we will also troubleshoot any problems you had in the week during the Monday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always email me: </a:t>
            </a:r>
            <a:r>
              <a:rPr lang="en-US" sz="2400" dirty="0">
                <a:hlinkClick r:id="rId3"/>
              </a:rPr>
              <a:t>george.farmer@manchester.ac.uk</a:t>
            </a:r>
            <a:r>
              <a:rPr lang="en-US" sz="2400" dirty="0"/>
              <a:t>, or visit my office: 2.001, Dover Street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Office hour: 10 – 11am Tuesdays. Call 0161 275 0953 if main door locked</a:t>
            </a:r>
          </a:p>
        </p:txBody>
      </p:sp>
      <p:pic>
        <p:nvPicPr>
          <p:cNvPr id="3" name="Graphic 2" descr="Marketing with solid fill">
            <a:extLst>
              <a:ext uri="{FF2B5EF4-FFF2-40B4-BE49-F238E27FC236}">
                <a16:creationId xmlns:a16="http://schemas.microsoft.com/office/drawing/2014/main" id="{171A6DAB-DC07-3B22-1E41-EA40C2C27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1084" y="8587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84AA48-F353-A0A8-F826-4171B186B7CA}"/>
              </a:ext>
            </a:extLst>
          </p:cNvPr>
          <p:cNvSpPr txBox="1"/>
          <p:nvPr/>
        </p:nvSpPr>
        <p:spPr>
          <a:xfrm>
            <a:off x="304801" y="683863"/>
            <a:ext cx="6358758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Assessment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3C741-164A-03EF-C913-29689E161389}"/>
              </a:ext>
            </a:extLst>
          </p:cNvPr>
          <p:cNvSpPr txBox="1"/>
          <p:nvPr/>
        </p:nvSpPr>
        <p:spPr>
          <a:xfrm>
            <a:off x="1765299" y="2653437"/>
            <a:ext cx="9438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assignments – equally weighted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Provisional</a:t>
            </a:r>
            <a:r>
              <a:rPr lang="en-US" sz="2400" dirty="0"/>
              <a:t> Deadlines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13 November 12:00 (midday)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11 December 12:00 (midday)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info, including data and instructions, on Blackboard</a:t>
            </a:r>
          </a:p>
          <a:p>
            <a:pPr lvl="1"/>
            <a:endParaRPr lang="en-US" sz="2400" dirty="0"/>
          </a:p>
        </p:txBody>
      </p:sp>
      <p:pic>
        <p:nvPicPr>
          <p:cNvPr id="3" name="Graphic 2" descr="Badge Tick1 with solid fill">
            <a:extLst>
              <a:ext uri="{FF2B5EF4-FFF2-40B4-BE49-F238E27FC236}">
                <a16:creationId xmlns:a16="http://schemas.microsoft.com/office/drawing/2014/main" id="{06852011-60D4-2F33-41D9-DE4714B99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6183" y="8692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8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84AA48-F353-A0A8-F826-4171B186B7CA}"/>
              </a:ext>
            </a:extLst>
          </p:cNvPr>
          <p:cNvSpPr txBox="1"/>
          <p:nvPr/>
        </p:nvSpPr>
        <p:spPr>
          <a:xfrm>
            <a:off x="304801" y="683863"/>
            <a:ext cx="6358758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Assessment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Graphic 2" descr="Badge Tick1 with solid fill">
            <a:extLst>
              <a:ext uri="{FF2B5EF4-FFF2-40B4-BE49-F238E27FC236}">
                <a16:creationId xmlns:a16="http://schemas.microsoft.com/office/drawing/2014/main" id="{06852011-60D4-2F33-41D9-DE4714B99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6183" y="869263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CEDC5-489F-C19B-EE9B-95EB6D07E36B}"/>
              </a:ext>
            </a:extLst>
          </p:cNvPr>
          <p:cNvSpPr txBox="1"/>
          <p:nvPr/>
        </p:nvSpPr>
        <p:spPr>
          <a:xfrm>
            <a:off x="526200" y="2551837"/>
            <a:ext cx="9367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Today:				Introductions </a:t>
            </a:r>
          </a:p>
          <a:p>
            <a:r>
              <a:rPr lang="en-GB" sz="2000" dirty="0"/>
              <a:t>30/09/2024 Session 1: 		Open Science and Statistical Power </a:t>
            </a:r>
            <a:br>
              <a:rPr lang="en-GB" sz="2000" dirty="0"/>
            </a:br>
            <a:r>
              <a:rPr lang="en-GB" sz="2000" dirty="0"/>
              <a:t>07/10/2024 Session 2: 		</a:t>
            </a:r>
            <a:r>
              <a:rPr lang="en-GB" sz="2000" dirty="0">
                <a:solidFill>
                  <a:srgbClr val="FF0000"/>
                </a:solidFill>
              </a:rPr>
              <a:t>Introduction to R </a:t>
            </a:r>
            <a:br>
              <a:rPr lang="en-GB" sz="2000" dirty="0"/>
            </a:br>
            <a:r>
              <a:rPr lang="en-GB" sz="2000" dirty="0"/>
              <a:t>14/10/2024 Session 3: 		</a:t>
            </a:r>
            <a:r>
              <a:rPr lang="en-GB" sz="2000" dirty="0">
                <a:solidFill>
                  <a:srgbClr val="FF0000"/>
                </a:solidFill>
              </a:rPr>
              <a:t>Data Wrangling &amp; Summarising Data</a:t>
            </a:r>
            <a:br>
              <a:rPr lang="en-GB" sz="2000" dirty="0"/>
            </a:br>
            <a:r>
              <a:rPr lang="en-GB" sz="2000" dirty="0"/>
              <a:t>21/10/2024 Session 4: 		</a:t>
            </a:r>
            <a:r>
              <a:rPr lang="en-GB" sz="2000" dirty="0">
                <a:solidFill>
                  <a:srgbClr val="FF0000"/>
                </a:solidFill>
              </a:rPr>
              <a:t>Data Visualisation</a:t>
            </a:r>
          </a:p>
          <a:p>
            <a:r>
              <a:rPr lang="en-GB" sz="2000" dirty="0"/>
              <a:t>28/10/2024: 			NO WORKSHOP - READING WEEK</a:t>
            </a:r>
          </a:p>
          <a:p>
            <a:r>
              <a:rPr lang="en-GB" sz="2000" dirty="0"/>
              <a:t>04/11/2024 Session 5: 		</a:t>
            </a:r>
            <a:r>
              <a:rPr lang="en-GB" sz="2000" dirty="0">
                <a:solidFill>
                  <a:srgbClr val="FF0000"/>
                </a:solidFill>
              </a:rPr>
              <a:t>R Markdown</a:t>
            </a:r>
            <a:br>
              <a:rPr lang="en-GB" sz="2000" dirty="0"/>
            </a:br>
            <a:r>
              <a:rPr lang="en-GB" sz="2000" dirty="0"/>
              <a:t>11/11/2024 Session 6: 		General Linear Model - Regression Part 1         </a:t>
            </a:r>
            <a:br>
              <a:rPr lang="en-GB" sz="2000" dirty="0"/>
            </a:br>
            <a:r>
              <a:rPr lang="en-GB" sz="2000" dirty="0"/>
              <a:t>18/11/2024 Session 7: 		General Linear Model - Regression Part 2</a:t>
            </a:r>
            <a:br>
              <a:rPr lang="en-GB" sz="2000" dirty="0"/>
            </a:br>
            <a:r>
              <a:rPr lang="en-GB" sz="2000" dirty="0"/>
              <a:t>25/12/2024 Session 8: 		General Linear Model - ANOVA Part 1</a:t>
            </a:r>
            <a:br>
              <a:rPr lang="en-GB" sz="2000" dirty="0"/>
            </a:br>
            <a:r>
              <a:rPr lang="en-GB" sz="2000" dirty="0"/>
              <a:t>02/12/2024 Session 9: 		General Linear Model - ANOVA Part 2 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A394B-29DD-9164-5FC9-8DADEA7E213B}"/>
              </a:ext>
            </a:extLst>
          </p:cNvPr>
          <p:cNvSpPr txBox="1"/>
          <p:nvPr/>
        </p:nvSpPr>
        <p:spPr>
          <a:xfrm>
            <a:off x="8246983" y="236717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Assignment 1 due November 13th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8EDE6BF-10C1-B3A8-9E46-9449DFC9466C}"/>
              </a:ext>
            </a:extLst>
          </p:cNvPr>
          <p:cNvCxnSpPr/>
          <p:nvPr/>
        </p:nvCxnSpPr>
        <p:spPr>
          <a:xfrm rot="5400000" flipH="1" flipV="1">
            <a:off x="8555553" y="3196737"/>
            <a:ext cx="2256187" cy="1499016"/>
          </a:xfrm>
          <a:prstGeom prst="bentConnector3">
            <a:avLst>
              <a:gd name="adj1" fmla="val 1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962</Words>
  <Application>Microsoft Macintosh PowerPoint</Application>
  <PresentationFormat>Widescreen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subject/>
  <dc:creator>Ellie Chambers</dc:creator>
  <dc:description/>
  <cp:lastModifiedBy>George Farmer</cp:lastModifiedBy>
  <cp:revision>20</cp:revision>
  <dcterms:created xsi:type="dcterms:W3CDTF">2023-09-06T15:48:21Z</dcterms:created>
  <dcterms:modified xsi:type="dcterms:W3CDTF">2024-09-24T09:05:17Z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Manchester</vt:lpwstr>
  </property>
  <property fmtid="{D5CDD505-2E9C-101B-9397-08002B2CF9AE}" pid="4" name="ContentTypeId">
    <vt:lpwstr>0x0101004BEF28A2A37D29458FF12360E2663A50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</vt:i4>
  </property>
</Properties>
</file>