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78" r:id="rId3"/>
    <p:sldId id="276" r:id="rId4"/>
    <p:sldId id="275" r:id="rId5"/>
    <p:sldId id="273" r:id="rId6"/>
    <p:sldId id="277" r:id="rId7"/>
    <p:sldId id="279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6"/>
    <p:restoredTop sz="88528"/>
  </p:normalViewPr>
  <p:slideViewPr>
    <p:cSldViewPr snapToGrid="0">
      <p:cViewPr varScale="1">
        <p:scale>
          <a:sx n="91" d="100"/>
          <a:sy n="91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61524-ECFB-7444-8714-7EA1A24E6CFD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A6F09-5FE6-6740-8476-4ADB9CF85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01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Site problems?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88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98694-2CF1-07AF-B161-41C7A4C61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27EF3F-E523-BA90-5DF7-23A437A00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6C7C5F-F256-F7E4-EF67-BDC9CF629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94181-B03D-AE96-3D2A-796E50159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6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4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1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markdown, all info needed for Assignment 1</a:t>
            </a:r>
          </a:p>
          <a:p>
            <a:r>
              <a:rPr lang="en-US" dirty="0"/>
              <a:t>Assignment 1 = 50%</a:t>
            </a:r>
          </a:p>
          <a:p>
            <a:r>
              <a:rPr lang="en-US" dirty="0"/>
              <a:t>Comments / narrative split.</a:t>
            </a:r>
          </a:p>
          <a:p>
            <a:r>
              <a:rPr lang="en-US" dirty="0"/>
              <a:t>Merit / distinction – necessary but not sufficient.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65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71B9F-E426-4872-176A-B29ECC473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447C06-C61C-9BD8-05BD-F7352B9D5F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710A95-F68D-576A-1697-CDE74D56A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markdown, all info needed for Assignment 1</a:t>
            </a:r>
          </a:p>
          <a:p>
            <a:r>
              <a:rPr lang="en-US" dirty="0"/>
              <a:t>Assignment 1 = 50%</a:t>
            </a:r>
          </a:p>
          <a:p>
            <a:r>
              <a:rPr lang="en-US" dirty="0"/>
              <a:t>Comments / narrative split.</a:t>
            </a:r>
          </a:p>
          <a:p>
            <a:endParaRPr lang="en-US" dirty="0"/>
          </a:p>
          <a:p>
            <a:r>
              <a:rPr lang="en-US" dirty="0"/>
              <a:t>Code from websites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4EDA2-3B6E-2232-ACA7-7D01501FE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95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A32B6-9416-48A7-21E7-58EE378C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43E5A-727E-D6D2-B17C-C370009CEB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BD9DFC-BDB7-333C-D67F-F79F92344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When?</a:t>
            </a:r>
          </a:p>
          <a:p>
            <a:r>
              <a:rPr lang="en-US" dirty="0"/>
              <a:t>Remit: up to and including Markdown</a:t>
            </a:r>
          </a:p>
          <a:p>
            <a:r>
              <a:rPr lang="en-US" dirty="0"/>
              <a:t>Purpose – that you can do the basics. Wrangling, Projects, summarizing, Markdown</a:t>
            </a:r>
          </a:p>
          <a:p>
            <a:r>
              <a:rPr lang="en-US" dirty="0"/>
              <a:t>Not: beyond markdown or assignment help </a:t>
            </a:r>
          </a:p>
          <a:p>
            <a:r>
              <a:rPr lang="en-US" dirty="0"/>
              <a:t>Send poll?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5E0ED-B0C0-32B1-9D19-DD6837FD0A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AA6F09-5FE6-6740-8476-4ADB9CF856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5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34A6A1C-4DF9-42E8-B768-12C2C2E668DF}" type="datetime">
              <a:rPr lang="en-GB" sz="1200" b="0" strike="noStrike" spc="-1">
                <a:solidFill>
                  <a:srgbClr val="8B8B8B"/>
                </a:solidFill>
                <a:latin typeface="Calibri"/>
              </a:rPr>
              <a:t>21/10/2025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GB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3C59ABA6-4F91-4ABC-B202-E88F061D9F9D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Shape 1"/>
          <p:cNvSpPr txBox="1"/>
          <p:nvPr/>
        </p:nvSpPr>
        <p:spPr>
          <a:xfrm>
            <a:off x="708883" y="719445"/>
            <a:ext cx="7532592" cy="109980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0" strike="noStrike" spc="-1" dirty="0">
                <a:solidFill>
                  <a:srgbClr val="000000"/>
                </a:solidFill>
                <a:latin typeface="Arial"/>
              </a:rPr>
              <a:t>Data </a:t>
            </a:r>
            <a:r>
              <a:rPr lang="en-US" sz="6000" b="0" strike="noStrike" spc="-1" dirty="0" err="1">
                <a:solidFill>
                  <a:srgbClr val="000000"/>
                </a:solidFill>
                <a:latin typeface="Arial"/>
              </a:rPr>
              <a:t>Visualisation</a:t>
            </a:r>
            <a:endParaRPr lang="en-U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CustomShape 2"/>
          <p:cNvSpPr/>
          <p:nvPr/>
        </p:nvSpPr>
        <p:spPr>
          <a:xfrm>
            <a:off x="6261100" y="5576700"/>
            <a:ext cx="5930900" cy="29440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GB" sz="4400" spc="-1" dirty="0">
                <a:solidFill>
                  <a:srgbClr val="000000"/>
                </a:solidFill>
                <a:latin typeface="Arial"/>
              </a:rPr>
              <a:t>5</a:t>
            </a:r>
            <a:r>
              <a:rPr lang="en-GB" sz="4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GB" sz="4400" spc="-1" dirty="0">
                <a:solidFill>
                  <a:srgbClr val="000000"/>
                </a:solidFill>
                <a:latin typeface="Arial"/>
              </a:rPr>
              <a:t>7</a:t>
            </a:r>
            <a:r>
              <a:rPr lang="en-GB" sz="4400" b="0" strike="noStrike" spc="-1" dirty="0">
                <a:solidFill>
                  <a:srgbClr val="000000"/>
                </a:solidFill>
                <a:latin typeface="Arial"/>
              </a:rPr>
              <a:t> 0 0 4 4</a:t>
            </a:r>
            <a:endParaRPr lang="en-GB" sz="4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708883" y="1819245"/>
            <a:ext cx="9143640" cy="165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PCHN63101</a:t>
            </a:r>
            <a:endParaRPr lang="en-GB" sz="24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2400" spc="-1" dirty="0">
                <a:solidFill>
                  <a:srgbClr val="000000"/>
                </a:solidFill>
                <a:latin typeface="Arial"/>
              </a:rPr>
              <a:t>21</a:t>
            </a:r>
            <a:r>
              <a:rPr lang="en-GB" sz="2400" b="0" strike="noStrike" spc="-1" dirty="0">
                <a:solidFill>
                  <a:srgbClr val="000000"/>
                </a:solidFill>
                <a:latin typeface="Arial"/>
              </a:rPr>
              <a:t> Oct 2024</a:t>
            </a:r>
            <a:endParaRPr lang="en-GB" sz="24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123CF9-9BA3-7035-1B1C-9BC4ED05B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072" y="1731511"/>
            <a:ext cx="3938955" cy="39389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99E27-874A-BFDE-01AB-C99BD8ADA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9D141-523E-6CFA-9EE8-DD2D7CA44032}"/>
              </a:ext>
            </a:extLst>
          </p:cNvPr>
          <p:cNvSpPr txBox="1"/>
          <p:nvPr/>
        </p:nvSpPr>
        <p:spPr>
          <a:xfrm>
            <a:off x="934436" y="514536"/>
            <a:ext cx="4830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Recap / Questions</a:t>
            </a:r>
          </a:p>
        </p:txBody>
      </p:sp>
      <p:sp>
        <p:nvSpPr>
          <p:cNvPr id="11" name="CustomShape 2">
            <a:extLst>
              <a:ext uri="{FF2B5EF4-FFF2-40B4-BE49-F238E27FC236}">
                <a16:creationId xmlns:a16="http://schemas.microsoft.com/office/drawing/2014/main" id="{200D8522-E2FE-3AE2-0DB0-49196433F822}"/>
              </a:ext>
            </a:extLst>
          </p:cNvPr>
          <p:cNvSpPr/>
          <p:nvPr/>
        </p:nvSpPr>
        <p:spPr>
          <a:xfrm>
            <a:off x="5082638" y="6360472"/>
            <a:ext cx="6859979" cy="369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GB" b="1" spc="-1" dirty="0" err="1">
                <a:solidFill>
                  <a:srgbClr val="FF0000"/>
                </a:solidFill>
                <a:latin typeface="Arial"/>
              </a:rPr>
              <a:t>SEAtS</a:t>
            </a:r>
            <a:r>
              <a:rPr lang="en-GB" b="1" spc="-1" dirty="0">
                <a:solidFill>
                  <a:srgbClr val="FF0000"/>
                </a:solidFill>
                <a:latin typeface="Arial"/>
              </a:rPr>
              <a:t> Code: 5</a:t>
            </a:r>
            <a:r>
              <a:rPr lang="en-GB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GB" b="1" spc="-1" dirty="0">
                <a:solidFill>
                  <a:srgbClr val="FF0000"/>
                </a:solidFill>
                <a:latin typeface="Arial"/>
              </a:rPr>
              <a:t>7</a:t>
            </a:r>
            <a:r>
              <a:rPr lang="en-GB" b="1" strike="noStrike" spc="-1" dirty="0">
                <a:solidFill>
                  <a:srgbClr val="FF0000"/>
                </a:solidFill>
                <a:latin typeface="Arial"/>
              </a:rPr>
              <a:t> 0 0 4 4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FFF0D2-F429-D49C-D65C-7160D8DB0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124" y="1388635"/>
            <a:ext cx="8790875" cy="478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9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2512B3-5A3B-41CC-499B-5C0D39135293}"/>
              </a:ext>
            </a:extLst>
          </p:cNvPr>
          <p:cNvSpPr txBox="1"/>
          <p:nvPr/>
        </p:nvSpPr>
        <p:spPr>
          <a:xfrm>
            <a:off x="1265832" y="764265"/>
            <a:ext cx="48301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Recap / 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7E5860-FE7B-C838-5491-B7FC2AAC3E44}"/>
              </a:ext>
            </a:extLst>
          </p:cNvPr>
          <p:cNvSpPr txBox="1"/>
          <p:nvPr/>
        </p:nvSpPr>
        <p:spPr>
          <a:xfrm>
            <a:off x="1445266" y="4621776"/>
            <a:ext cx="948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 pitchFamily="2" charset="77"/>
              </a:rPr>
              <a:t>rt_plot</a:t>
            </a:r>
            <a:r>
              <a:rPr lang="en-US" dirty="0">
                <a:latin typeface="Monaco" pitchFamily="2" charset="77"/>
              </a:rPr>
              <a:t> &lt;- </a:t>
            </a:r>
            <a:r>
              <a:rPr lang="en-US" dirty="0" err="1">
                <a:latin typeface="Monaco" pitchFamily="2" charset="77"/>
              </a:rPr>
              <a:t>ggplot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rt_data,aes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condition,rt_mean</a:t>
            </a:r>
            <a:r>
              <a:rPr lang="en-US" dirty="0">
                <a:latin typeface="Monaco" pitchFamily="2" charset="77"/>
              </a:rPr>
              <a:t>))+</a:t>
            </a:r>
            <a:r>
              <a:rPr lang="en-US" dirty="0" err="1">
                <a:latin typeface="Monaco" pitchFamily="2" charset="77"/>
              </a:rPr>
              <a:t>geom_point</a:t>
            </a:r>
            <a:r>
              <a:rPr lang="en-US" dirty="0">
                <a:latin typeface="Monaco" pitchFamily="2" charset="77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F0DBA-70C0-20F9-0F94-956EAABA2023}"/>
              </a:ext>
            </a:extLst>
          </p:cNvPr>
          <p:cNvSpPr txBox="1"/>
          <p:nvPr/>
        </p:nvSpPr>
        <p:spPr>
          <a:xfrm>
            <a:off x="1445266" y="5211171"/>
            <a:ext cx="9488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Monaco" pitchFamily="2" charset="77"/>
              </a:rPr>
              <a:t>rt_data</a:t>
            </a:r>
            <a:r>
              <a:rPr lang="en-US" dirty="0">
                <a:latin typeface="Monaco" pitchFamily="2" charset="77"/>
              </a:rPr>
              <a:t> %&gt;% </a:t>
            </a:r>
            <a:r>
              <a:rPr lang="en-US" dirty="0" err="1">
                <a:latin typeface="Monaco" pitchFamily="2" charset="77"/>
              </a:rPr>
              <a:t>ggplot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aes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condition,rt_mean</a:t>
            </a:r>
            <a:r>
              <a:rPr lang="en-US" dirty="0">
                <a:latin typeface="Monaco" pitchFamily="2" charset="77"/>
              </a:rPr>
              <a:t>))+</a:t>
            </a:r>
            <a:r>
              <a:rPr lang="en-US" dirty="0" err="1">
                <a:latin typeface="Monaco" pitchFamily="2" charset="77"/>
              </a:rPr>
              <a:t>geom_point</a:t>
            </a:r>
            <a:r>
              <a:rPr lang="en-US" dirty="0">
                <a:latin typeface="Monaco" pitchFamily="2" charset="77"/>
              </a:rPr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8070BC-12B5-6A28-75CB-D92B4EA8A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145" y="2340045"/>
            <a:ext cx="3164841" cy="2061668"/>
          </a:xfrm>
          <a:prstGeom prst="rect">
            <a:avLst/>
          </a:prstGeom>
        </p:spPr>
      </p:pic>
      <p:sp>
        <p:nvSpPr>
          <p:cNvPr id="11" name="CustomShape 2">
            <a:extLst>
              <a:ext uri="{FF2B5EF4-FFF2-40B4-BE49-F238E27FC236}">
                <a16:creationId xmlns:a16="http://schemas.microsoft.com/office/drawing/2014/main" id="{C618DD66-81F6-F95E-E8D3-60978AA4F9E2}"/>
              </a:ext>
            </a:extLst>
          </p:cNvPr>
          <p:cNvSpPr/>
          <p:nvPr/>
        </p:nvSpPr>
        <p:spPr>
          <a:xfrm>
            <a:off x="5082638" y="6360472"/>
            <a:ext cx="6859979" cy="369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GB" b="1" spc="-1" dirty="0" err="1">
                <a:solidFill>
                  <a:srgbClr val="FF0000"/>
                </a:solidFill>
                <a:latin typeface="Arial"/>
              </a:rPr>
              <a:t>SEAtS</a:t>
            </a:r>
            <a:r>
              <a:rPr lang="en-GB" b="1" spc="-1" dirty="0">
                <a:solidFill>
                  <a:srgbClr val="FF0000"/>
                </a:solidFill>
                <a:latin typeface="Arial"/>
              </a:rPr>
              <a:t> Code: 5</a:t>
            </a:r>
            <a:r>
              <a:rPr lang="en-GB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GB" b="1" spc="-1" dirty="0">
                <a:solidFill>
                  <a:srgbClr val="FF0000"/>
                </a:solidFill>
                <a:latin typeface="Arial"/>
              </a:rPr>
              <a:t>7</a:t>
            </a:r>
            <a:r>
              <a:rPr lang="en-GB" b="1" strike="noStrike" spc="-1" dirty="0">
                <a:solidFill>
                  <a:srgbClr val="FF0000"/>
                </a:solidFill>
                <a:latin typeface="Arial"/>
              </a:rPr>
              <a:t> 0 0 4 4</a:t>
            </a:r>
          </a:p>
        </p:txBody>
      </p:sp>
    </p:spTree>
    <p:extLst>
      <p:ext uri="{BB962C8B-B14F-4D97-AF65-F5344CB8AC3E}">
        <p14:creationId xmlns:p14="http://schemas.microsoft.com/office/powerpoint/2010/main" val="40556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53A10B-3197-3161-B6B2-AAACCE24882B}"/>
              </a:ext>
            </a:extLst>
          </p:cNvPr>
          <p:cNvSpPr txBox="1"/>
          <p:nvPr/>
        </p:nvSpPr>
        <p:spPr>
          <a:xfrm>
            <a:off x="1343891" y="928255"/>
            <a:ext cx="44214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 pairs or threes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E6007-5A07-B15E-1BDD-424BDFC00A15}"/>
              </a:ext>
            </a:extLst>
          </p:cNvPr>
          <p:cNvSpPr txBox="1"/>
          <p:nvPr/>
        </p:nvSpPr>
        <p:spPr>
          <a:xfrm>
            <a:off x="1343891" y="2136338"/>
            <a:ext cx="8118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rtl="0"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 us know any problems you had working through this week’s content</a:t>
            </a:r>
          </a:p>
          <a:p>
            <a:pPr marL="342900" indent="-342900" rtl="0">
              <a:buFont typeface="+mj-lt"/>
              <a:buAutoNum type="arabicPeriod"/>
            </a:pPr>
            <a:endParaRPr lang="en-GB" dirty="0"/>
          </a:p>
          <a:p>
            <a:pPr marL="342900" indent="-342900" rtl="0">
              <a:buFont typeface="+mj-lt"/>
              <a:buAutoNum type="arabicPeriod"/>
            </a:pPr>
            <a:r>
              <a:rPr lang="en-GB" dirty="0"/>
              <a:t>C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reate some new visualisations using the mpg, storms and NHANES datasets.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342900" indent="-342900" rtl="0">
              <a:buFont typeface="+mj-lt"/>
              <a:buAutoNum type="arabicPeriod"/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Use the ggplot2 cheat sheet for inspiration: 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</a:rPr>
              <a:t>https://</a:t>
            </a:r>
            <a:r>
              <a:rPr lang="en-GB" dirty="0" err="1">
                <a:solidFill>
                  <a:schemeClr val="accent1"/>
                </a:solidFill>
                <a:latin typeface="Arial" panose="020B0604020202020204" pitchFamily="34" charset="0"/>
              </a:rPr>
              <a:t>rstudio.github.io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</a:rPr>
              <a:t>/</a:t>
            </a:r>
            <a:r>
              <a:rPr lang="en-GB" dirty="0" err="1">
                <a:solidFill>
                  <a:schemeClr val="accent1"/>
                </a:solidFill>
                <a:latin typeface="Arial" panose="020B0604020202020204" pitchFamily="34" charset="0"/>
              </a:rPr>
              <a:t>cheatsheets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</a:rPr>
              <a:t>/html/data-</a:t>
            </a:r>
            <a:r>
              <a:rPr lang="en-GB" dirty="0" err="1">
                <a:solidFill>
                  <a:schemeClr val="accent1"/>
                </a:solidFill>
                <a:latin typeface="Arial" panose="020B0604020202020204" pitchFamily="34" charset="0"/>
              </a:rPr>
              <a:t>visualization.html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</a:p>
          <a:p>
            <a:pPr marL="342900" indent="-342900" rtl="0">
              <a:buFont typeface="+mj-lt"/>
              <a:buAutoNum type="arabicPeriod"/>
            </a:pPr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>
              <a:buFont typeface="+mj-lt"/>
              <a:buAutoNum type="arabicPeriod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would like each group to share their best visualisation - and their worst!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GB" dirty="0"/>
              <a:t>Copy your plots and paste them into this google doc with your name(s): </a:t>
            </a:r>
            <a:r>
              <a:rPr lang="en-GB" dirty="0">
                <a:solidFill>
                  <a:schemeClr val="accent1"/>
                </a:solidFill>
                <a:effectLst/>
              </a:rPr>
              <a:t>https://bit.ly/4dRfDmf</a:t>
            </a:r>
          </a:p>
          <a:p>
            <a:pPr rtl="0"/>
            <a:endParaRPr lang="en-GB" dirty="0">
              <a:solidFill>
                <a:schemeClr val="accent1"/>
              </a:solidFill>
            </a:endParaRPr>
          </a:p>
          <a:p>
            <a:pPr rtl="0"/>
            <a:endParaRPr lang="en-GB" dirty="0">
              <a:solidFill>
                <a:schemeClr val="accent1"/>
              </a:solidFill>
              <a:effectLst/>
            </a:endParaRPr>
          </a:p>
        </p:txBody>
      </p:sp>
      <p:sp>
        <p:nvSpPr>
          <p:cNvPr id="2" name="CustomShape 2">
            <a:extLst>
              <a:ext uri="{FF2B5EF4-FFF2-40B4-BE49-F238E27FC236}">
                <a16:creationId xmlns:a16="http://schemas.microsoft.com/office/drawing/2014/main" id="{A1C37D98-3A54-BB43-81BC-DD8BF64FB400}"/>
              </a:ext>
            </a:extLst>
          </p:cNvPr>
          <p:cNvSpPr/>
          <p:nvPr/>
        </p:nvSpPr>
        <p:spPr>
          <a:xfrm>
            <a:off x="5082638" y="6360472"/>
            <a:ext cx="6859979" cy="369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GB" b="1" spc="-1" dirty="0" err="1">
                <a:solidFill>
                  <a:srgbClr val="FF0000"/>
                </a:solidFill>
                <a:latin typeface="Arial"/>
              </a:rPr>
              <a:t>SEAtS</a:t>
            </a:r>
            <a:r>
              <a:rPr lang="en-GB" b="1" spc="-1" dirty="0">
                <a:solidFill>
                  <a:srgbClr val="FF0000"/>
                </a:solidFill>
                <a:latin typeface="Arial"/>
              </a:rPr>
              <a:t> Code: 5</a:t>
            </a:r>
            <a:r>
              <a:rPr lang="en-GB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GB" b="1" spc="-1" dirty="0">
                <a:solidFill>
                  <a:srgbClr val="FF0000"/>
                </a:solidFill>
                <a:latin typeface="Arial"/>
              </a:rPr>
              <a:t>7</a:t>
            </a:r>
            <a:r>
              <a:rPr lang="en-GB" b="1" strike="noStrike" spc="-1" dirty="0">
                <a:solidFill>
                  <a:srgbClr val="FF0000"/>
                </a:solidFill>
                <a:latin typeface="Arial"/>
              </a:rPr>
              <a:t> 0 0 4 4</a:t>
            </a:r>
          </a:p>
        </p:txBody>
      </p:sp>
    </p:spTree>
    <p:extLst>
      <p:ext uri="{BB962C8B-B14F-4D97-AF65-F5344CB8AC3E}">
        <p14:creationId xmlns:p14="http://schemas.microsoft.com/office/powerpoint/2010/main" val="26923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AC05C-9B7E-34FC-08ED-B746CD0EC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917" y="1299821"/>
            <a:ext cx="9143640" cy="609398"/>
          </a:xfrm>
        </p:spPr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AutoShape 2" descr="QR">
            <a:extLst>
              <a:ext uri="{FF2B5EF4-FFF2-40B4-BE49-F238E27FC236}">
                <a16:creationId xmlns:a16="http://schemas.microsoft.com/office/drawing/2014/main" id="{2CE8D6B2-4973-F28D-FA23-4ECB9DA959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347597-EBE5-5B95-794E-29437D7A9B02}"/>
              </a:ext>
            </a:extLst>
          </p:cNvPr>
          <p:cNvSpPr txBox="1"/>
          <p:nvPr/>
        </p:nvSpPr>
        <p:spPr>
          <a:xfrm>
            <a:off x="1182917" y="2695699"/>
            <a:ext cx="99917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Next week is reading week, and there is less content than usual in the next workshop. Use the time to work on Assignment 1.</a:t>
            </a:r>
          </a:p>
          <a:p>
            <a:endParaRPr lang="en-GB" sz="1800" kern="1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18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no page or word limit, but you may only include 2 plots. Please do not use interactive plots (or other interactive elements) as these will not display in Turnitin.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Imagine you are writing for another scientist who knows nothing about your experiment, your data, or the packages you are using.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Your narrative and comments should show that you understand what your code is doing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17255732-57AE-1A76-F70D-1DC2EB20ACD6}"/>
              </a:ext>
            </a:extLst>
          </p:cNvPr>
          <p:cNvSpPr/>
          <p:nvPr/>
        </p:nvSpPr>
        <p:spPr>
          <a:xfrm>
            <a:off x="5082638" y="6360472"/>
            <a:ext cx="6859979" cy="369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GB" b="1" spc="-1" dirty="0" err="1">
                <a:solidFill>
                  <a:srgbClr val="FF0000"/>
                </a:solidFill>
                <a:latin typeface="Arial"/>
              </a:rPr>
              <a:t>SEAtS</a:t>
            </a:r>
            <a:r>
              <a:rPr lang="en-GB" b="1" spc="-1" dirty="0">
                <a:solidFill>
                  <a:srgbClr val="FF0000"/>
                </a:solidFill>
                <a:latin typeface="Arial"/>
              </a:rPr>
              <a:t> Code: 5</a:t>
            </a:r>
            <a:r>
              <a:rPr lang="en-GB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GB" b="1" spc="-1" dirty="0">
                <a:solidFill>
                  <a:srgbClr val="FF0000"/>
                </a:solidFill>
                <a:latin typeface="Arial"/>
              </a:rPr>
              <a:t>7</a:t>
            </a:r>
            <a:r>
              <a:rPr lang="en-GB" b="1" strike="noStrike" spc="-1" dirty="0">
                <a:solidFill>
                  <a:srgbClr val="FF0000"/>
                </a:solidFill>
                <a:latin typeface="Arial"/>
              </a:rPr>
              <a:t> 0 0 4 4</a:t>
            </a:r>
          </a:p>
        </p:txBody>
      </p:sp>
    </p:spTree>
    <p:extLst>
      <p:ext uri="{BB962C8B-B14F-4D97-AF65-F5344CB8AC3E}">
        <p14:creationId xmlns:p14="http://schemas.microsoft.com/office/powerpoint/2010/main" val="124397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7DEB5-E293-874F-C70C-4BDC8B525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471CA-8AF2-8E3F-DE23-08F63E6C4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917" y="1299821"/>
            <a:ext cx="9143640" cy="609398"/>
          </a:xfrm>
        </p:spPr>
        <p:txBody>
          <a:bodyPr/>
          <a:lstStyle/>
          <a:p>
            <a:r>
              <a:rPr lang="en-US" dirty="0"/>
              <a:t>Assignment 1</a:t>
            </a:r>
          </a:p>
        </p:txBody>
      </p:sp>
      <p:sp>
        <p:nvSpPr>
          <p:cNvPr id="3" name="AutoShape 2" descr="QR">
            <a:extLst>
              <a:ext uri="{FF2B5EF4-FFF2-40B4-BE49-F238E27FC236}">
                <a16:creationId xmlns:a16="http://schemas.microsoft.com/office/drawing/2014/main" id="{9EBEC8AC-C7BC-FA58-A8F0-FE3D0F3C0F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286DA-643C-8E8E-AC1F-6ABE99B32B13}"/>
              </a:ext>
            </a:extLst>
          </p:cNvPr>
          <p:cNvSpPr txBox="1"/>
          <p:nvPr/>
        </p:nvSpPr>
        <p:spPr>
          <a:xfrm>
            <a:off x="1100118" y="2136257"/>
            <a:ext cx="99917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Plagiarism and code: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Your code will inevitably be similar to the code on the course site – this is OK!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not collude on code!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Try to use APA guidelines for numbers, statistics, and figures. </a:t>
            </a:r>
            <a:r>
              <a:rPr lang="en-GB" dirty="0">
                <a:solidFill>
                  <a:schemeClr val="accent1"/>
                </a:solidFill>
                <a:latin typeface="Arial" panose="020B0604020202020204" pitchFamily="34" charset="0"/>
              </a:rPr>
              <a:t>https://apastyle.apa.org/</a:t>
            </a:r>
          </a:p>
          <a:p>
            <a:endParaRPr lang="en-GB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56F17C6-65C0-9E89-ECC9-44E8E95A5D69}"/>
              </a:ext>
            </a:extLst>
          </p:cNvPr>
          <p:cNvSpPr/>
          <p:nvPr/>
        </p:nvSpPr>
        <p:spPr>
          <a:xfrm>
            <a:off x="5082638" y="6360472"/>
            <a:ext cx="6859979" cy="369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GB" b="1" spc="-1" dirty="0" err="1">
                <a:solidFill>
                  <a:srgbClr val="FF0000"/>
                </a:solidFill>
                <a:latin typeface="Arial"/>
              </a:rPr>
              <a:t>SEAtS</a:t>
            </a:r>
            <a:r>
              <a:rPr lang="en-GB" b="1" spc="-1" dirty="0">
                <a:solidFill>
                  <a:srgbClr val="FF0000"/>
                </a:solidFill>
                <a:latin typeface="Arial"/>
              </a:rPr>
              <a:t> Code: 5</a:t>
            </a:r>
            <a:r>
              <a:rPr lang="en-GB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GB" b="1" spc="-1" dirty="0">
                <a:solidFill>
                  <a:srgbClr val="FF0000"/>
                </a:solidFill>
                <a:latin typeface="Arial"/>
              </a:rPr>
              <a:t>7</a:t>
            </a:r>
            <a:r>
              <a:rPr lang="en-GB" b="1" strike="noStrike" spc="-1" dirty="0">
                <a:solidFill>
                  <a:srgbClr val="FF0000"/>
                </a:solidFill>
                <a:latin typeface="Arial"/>
              </a:rPr>
              <a:t> 0 0 4 4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A1F0E-ABB5-310A-DDFB-3B27C6FEF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55" y="4081849"/>
            <a:ext cx="3878283" cy="175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4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4BCC0-9876-68D6-80CE-4472C42B0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1D0C0-01E3-24CE-DF57-E2365842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118" y="1323470"/>
            <a:ext cx="9143640" cy="1828193"/>
          </a:xfrm>
        </p:spPr>
        <p:txBody>
          <a:bodyPr/>
          <a:lstStyle/>
          <a:p>
            <a:r>
              <a:rPr lang="en-US" dirty="0"/>
              <a:t>Catch-up session?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AutoShape 2" descr="QR">
            <a:extLst>
              <a:ext uri="{FF2B5EF4-FFF2-40B4-BE49-F238E27FC236}">
                <a16:creationId xmlns:a16="http://schemas.microsoft.com/office/drawing/2014/main" id="{B6E3D31E-4EF3-449B-44A3-0A1C9873F5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05033-51A7-4A36-0E00-427812BD2727}"/>
              </a:ext>
            </a:extLst>
          </p:cNvPr>
          <p:cNvSpPr txBox="1"/>
          <p:nvPr/>
        </p:nvSpPr>
        <p:spPr>
          <a:xfrm>
            <a:off x="1100118" y="2136257"/>
            <a:ext cx="99917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Purpose: Strictly for content that you have not understood or are struggling with: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Using R and 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Rstudio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 (projects, environment, console, scripts, basic functions and operators)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Data wrangling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Data summarising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Data visualisation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Arial" panose="020B0604020202020204" pitchFamily="34" charset="0"/>
              </a:rPr>
              <a:t>Rmarkdown</a:t>
            </a:r>
            <a:r>
              <a:rPr lang="en-GB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4D5CD57-D0E4-1C5E-6967-D268BC911822}"/>
              </a:ext>
            </a:extLst>
          </p:cNvPr>
          <p:cNvSpPr/>
          <p:nvPr/>
        </p:nvSpPr>
        <p:spPr>
          <a:xfrm>
            <a:off x="5082638" y="6360472"/>
            <a:ext cx="6859979" cy="3693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</a:pPr>
            <a:r>
              <a:rPr lang="en-GB" b="1" spc="-1" dirty="0" err="1">
                <a:solidFill>
                  <a:srgbClr val="FF0000"/>
                </a:solidFill>
                <a:latin typeface="Arial"/>
              </a:rPr>
              <a:t>SEAtS</a:t>
            </a:r>
            <a:r>
              <a:rPr lang="en-GB" b="1" spc="-1" dirty="0">
                <a:solidFill>
                  <a:srgbClr val="FF0000"/>
                </a:solidFill>
                <a:latin typeface="Arial"/>
              </a:rPr>
              <a:t> Code: 5</a:t>
            </a:r>
            <a:r>
              <a:rPr lang="en-GB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GB" b="1" spc="-1" dirty="0">
                <a:solidFill>
                  <a:srgbClr val="FF0000"/>
                </a:solidFill>
                <a:latin typeface="Arial"/>
              </a:rPr>
              <a:t>7</a:t>
            </a:r>
            <a:r>
              <a:rPr lang="en-GB" b="1" strike="noStrike" spc="-1" dirty="0">
                <a:solidFill>
                  <a:srgbClr val="FF0000"/>
                </a:solidFill>
                <a:latin typeface="Arial"/>
              </a:rPr>
              <a:t> 0 0 4 4</a:t>
            </a:r>
          </a:p>
        </p:txBody>
      </p:sp>
    </p:spTree>
    <p:extLst>
      <p:ext uri="{BB962C8B-B14F-4D97-AF65-F5344CB8AC3E}">
        <p14:creationId xmlns:p14="http://schemas.microsoft.com/office/powerpoint/2010/main" val="993089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</TotalTime>
  <Words>499</Words>
  <Application>Microsoft Macintosh PowerPoint</Application>
  <PresentationFormat>Widescreen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Monaco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Assignment 1</vt:lpstr>
      <vt:lpstr>Assignment 1</vt:lpstr>
      <vt:lpstr>Catch-up session?  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Title</dc:title>
  <dc:subject/>
  <dc:creator>Ellie Chambers</dc:creator>
  <dc:description/>
  <cp:lastModifiedBy>George Farmer</cp:lastModifiedBy>
  <cp:revision>33</cp:revision>
  <dcterms:created xsi:type="dcterms:W3CDTF">2023-09-06T15:48:21Z</dcterms:created>
  <dcterms:modified xsi:type="dcterms:W3CDTF">2025-10-21T08:36:51Z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University of Manchester</vt:lpwstr>
  </property>
  <property fmtid="{D5CDD505-2E9C-101B-9397-08002B2CF9AE}" pid="4" name="ContentTypeId">
    <vt:lpwstr>0x0101004BEF28A2A37D29458FF12360E2663A50</vt:lpwstr>
  </property>
  <property fmtid="{D5CDD505-2E9C-101B-9397-08002B2CF9AE}" pid="5" name="HiddenSlides">
    <vt:i4>0</vt:i4>
  </property>
  <property fmtid="{D5CDD505-2E9C-101B-9397-08002B2CF9AE}" pid="6" name="HyperlinksChanged">
    <vt:bool>false</vt:bool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</vt:i4>
  </property>
</Properties>
</file>