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26" r:id="rId6"/>
    <p:sldId id="298" r:id="rId7"/>
    <p:sldId id="327" r:id="rId8"/>
    <p:sldId id="352" r:id="rId9"/>
    <p:sldId id="355" r:id="rId10"/>
    <p:sldId id="354" r:id="rId11"/>
    <p:sldId id="357" r:id="rId12"/>
    <p:sldId id="358" r:id="rId13"/>
    <p:sldId id="363" r:id="rId14"/>
    <p:sldId id="362" r:id="rId15"/>
    <p:sldId id="366" r:id="rId16"/>
    <p:sldId id="364" r:id="rId17"/>
    <p:sldId id="365" r:id="rId18"/>
    <p:sldId id="359" r:id="rId19"/>
    <p:sldId id="360" r:id="rId20"/>
    <p:sldId id="361" r:id="rId21"/>
    <p:sldId id="353" r:id="rId22"/>
    <p:sldId id="356" r:id="rId23"/>
    <p:sldId id="367" r:id="rId24"/>
    <p:sldId id="368" r:id="rId25"/>
    <p:sldId id="369" r:id="rId26"/>
    <p:sldId id="351" r:id="rId27"/>
    <p:sldId id="3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63F"/>
    <a:srgbClr val="0BD2FE"/>
    <a:srgbClr val="E61B1B"/>
    <a:srgbClr val="22303A"/>
    <a:srgbClr val="041A2B"/>
    <a:srgbClr val="FF881B"/>
    <a:srgbClr val="FEC70B"/>
    <a:srgbClr val="0D1D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8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5DF553-1980-8AC2-84D7-55B276E2B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4BE11-B337-BF95-28C8-7A6A933E9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81F3E-C3B8-4AF5-8058-6360276B0E3D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B46A2-B329-70F0-D1A8-313C78561F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CC17-039B-26AE-D560-1C9B6A05A3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E4797-229B-49DB-A54F-EF8B13F9E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2DD7-716D-4CD1-AC18-8017C37B58D0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CB17C-AD36-43D2-B329-BD3981B8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7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4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CB17C-AD36-43D2-B329-BD3981B87D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28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FEC70B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825486" y="3348038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2095500" y="-2025934"/>
            <a:ext cx="3619500" cy="455295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59408F0-30F8-67A8-507E-EBEA1E74CFE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48181" y="3768355"/>
            <a:ext cx="2894844" cy="418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4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A2106-4427-530A-776F-AA5FB5B2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CFF0B-AE3A-CB58-BDEE-F0D7FC74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7F5C52-8E15-285B-7BCC-A5F4D35BD7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C6A5-69D5-F9B7-8305-0557D063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49DD6-035B-73EF-E59A-31535FA4D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60376-D789-0A67-1B34-0DFDE5C69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9E95-98FA-60E8-C891-5CA2A0754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9ED0C-0B28-E010-26EC-B520023C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023B72-5B78-C672-FA1D-3AC2BF4BF5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4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34D5-12C9-307E-BC5B-D2B831200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2CDD0-7ABF-AC2C-9AE9-1544AD6728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70234-43E7-2828-486B-AF8E420B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CF39-E7A1-36AB-E730-ABE5EFE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97DC-827F-95AD-A0EB-4182F423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8EB40A-7381-770B-8EDB-0F237971B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8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15011E-0E03-CAA7-8015-93AFB49DC3E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10041399" y="4930775"/>
            <a:ext cx="3438525" cy="3581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-1038738" y="-438674"/>
            <a:ext cx="2453469" cy="308620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BBA9D3-4C98-BDF2-A58A-26FEAE49817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0544" y="4858873"/>
            <a:ext cx="1619790" cy="175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1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0D1D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745-CDED-247A-AE92-77FF83D03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7818408" cy="2387600"/>
          </a:xfrm>
        </p:spPr>
        <p:txBody>
          <a:bodyPr anchor="t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7ADA-8742-945F-60A7-480ADC3B8D7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283122"/>
            <a:ext cx="9144000" cy="52046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rgbClr val="92D050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EBCCD-BC70-486A-EA69-F9A8C09F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C9ED66-C7E8-BDAA-F7DC-6D979942A2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338" y="6003644"/>
            <a:ext cx="1769873" cy="61264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12C9954-5ED0-F42F-176C-71283248A4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99444">
            <a:off x="-950691" y="-520990"/>
            <a:ext cx="2453469" cy="3086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4DB587C-F524-30B9-B4C4-E734F73033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48775" y="5357468"/>
            <a:ext cx="2838450" cy="1905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5FCEEDC-6E22-2016-8744-AA8C0F4F88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41145" y="4495551"/>
            <a:ext cx="947648" cy="69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8" name="Google Shape;192;p37">
            <a:extLst>
              <a:ext uri="{FF2B5EF4-FFF2-40B4-BE49-F238E27FC236}">
                <a16:creationId xmlns:a16="http://schemas.microsoft.com/office/drawing/2014/main" id="{A7E2BDD2-C28F-559F-39F8-C96D9293E4DB}"/>
              </a:ext>
            </a:extLst>
          </p:cNvPr>
          <p:cNvSpPr/>
          <p:nvPr userDrawn="1"/>
        </p:nvSpPr>
        <p:spPr>
          <a:xfrm rot="10800000">
            <a:off x="1365419" y="729923"/>
            <a:ext cx="256800" cy="256800"/>
          </a:xfrm>
          <a:prstGeom prst="teardrop">
            <a:avLst>
              <a:gd name="adj" fmla="val 100000"/>
            </a:avLst>
          </a:prstGeom>
          <a:solidFill>
            <a:srgbClr val="0BD2F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4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B31C-BF35-C5A0-BDF5-E03D61EE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1086924"/>
            <a:ext cx="10171979" cy="672861"/>
          </a:xfrm>
        </p:spPr>
        <p:txBody>
          <a:bodyPr>
            <a:normAutofit/>
          </a:bodyPr>
          <a:lstStyle>
            <a:lvl1pPr>
              <a:defRPr sz="4200">
                <a:solidFill>
                  <a:schemeClr val="tx1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2355-64E9-610B-8C0C-BD54B450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2147979"/>
            <a:ext cx="10171980" cy="3390182"/>
          </a:xfrm>
        </p:spPr>
        <p:txBody>
          <a:bodyPr/>
          <a:lstStyle>
            <a:lvl1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90-50AA-99B8-CEF6-6F38C9B5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F36A1-3005-C01E-F5AA-41034D89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483E2D-944B-32C2-7E6A-3681A9C6DC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38BE9-F730-833C-7780-8E0F913869D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224949" y="672286"/>
            <a:ext cx="10171980" cy="409324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2400">
                <a:solidFill>
                  <a:srgbClr val="0BD2FE"/>
                </a:solidFill>
                <a:latin typeface="Roboto Condensed SemiBold" panose="02000000000000000000" pitchFamily="2" charset="0"/>
                <a:ea typeface="Roboto Condensed SemiBold" panose="02000000000000000000" pitchFamily="2" charset="0"/>
              </a:defRPr>
            </a:lvl1pPr>
            <a:lvl2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2pPr>
            <a:lvl3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3pPr>
            <a:lvl4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4pPr>
            <a:lvl5pPr>
              <a:spcAft>
                <a:spcPts val="600"/>
              </a:spcAft>
              <a:defRPr>
                <a:latin typeface="Roboto Light" panose="02000000000000000000" pitchFamily="2" charset="0"/>
                <a:ea typeface="Roboto Light" panose="020000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57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CB7F-4E7A-7C15-D8A2-5F1FB2D4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6CA16-9185-259A-AED4-062E3C52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1816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CEAD-0CA5-A652-7734-ADAE15B79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050ED-56F2-815B-5BE5-838DA89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5A3BA7-F595-FB3F-DDC2-8D029B8A78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0484-8027-748D-EEB9-18643530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2077-7375-00FE-6BAB-D5D3BE6DC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95886"/>
            <a:ext cx="5181600" cy="432183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E95A-1084-5958-19F1-A140AEBF8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95886"/>
            <a:ext cx="5181600" cy="4321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3D51E-C6C2-6FD9-1DE1-5C4D1EE4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70778-C58F-EA47-0C83-ED11A949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24FE48D-57B9-26EB-92F8-C5E3D18F3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74FB-2D0B-63D8-6806-FFB5C8BB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3D06E-9884-FD29-CC74-735FE8368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0D463-B44D-CB18-609F-105B7E9C8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436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3A244-524F-BEB2-E300-30DCC6337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F929-CCDC-BF71-E3BF-BF96CAA4E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436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E442-908B-B346-06F2-878050627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B568F-4E46-7DE2-4EE9-86391773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F35AE63-7C70-0DA2-77D2-8945466204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F719-F84F-0610-882E-58FAA46D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E57A5-7432-3F77-F800-9B53E39D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11E37-7C1A-335A-212E-EEEC1EDA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3EDF77D-E25D-DB8B-DA73-6AF11B8A61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53" y="6002671"/>
            <a:ext cx="1773699" cy="6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4E47A-9474-6E9C-BFC6-C90C31E7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8A1A8-B615-C908-FC61-B3757A58E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0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2553A-36C6-0374-C12E-326E88BDE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800E9-8407-4F74-B9A0-E077A91D5F26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E2B5-7D0C-FBB4-F4E6-1612F711A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8" r:id="rId3"/>
    <p:sldLayoutId id="2147483650" r:id="rId4"/>
    <p:sldLayoutId id="2147483659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rgbClr val="FF881B"/>
          </a:solidFill>
          <a:latin typeface="Roboto Condensed Light" panose="02000000000000000000" pitchFamily="2" charset="0"/>
          <a:ea typeface="Roboto Condensed Light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A36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00C2-43D5-18B4-CE4F-714EAB6D3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051"/>
            <a:ext cx="8223504" cy="2387600"/>
          </a:xfrm>
        </p:spPr>
        <p:txBody>
          <a:bodyPr/>
          <a:lstStyle/>
          <a:p>
            <a:r>
              <a:rPr lang="en-US" dirty="0"/>
              <a:t>JavaScript &amp;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8298-ADDA-8290-EF90-93AF0B29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5146"/>
            <a:ext cx="9144000" cy="520460"/>
          </a:xfrm>
        </p:spPr>
        <p:txBody>
          <a:bodyPr/>
          <a:lstStyle/>
          <a:p>
            <a:r>
              <a:rPr lang="ro-RO" dirty="0"/>
              <a:t>SOFTWARE ACADEMY </a:t>
            </a:r>
            <a:r>
              <a:rPr lang="ro-RO" dirty="0">
                <a:solidFill>
                  <a:srgbClr val="0BD2FE"/>
                </a:solidFill>
              </a:rPr>
              <a:t>2024</a:t>
            </a:r>
            <a:endParaRPr lang="en-US" dirty="0">
              <a:solidFill>
                <a:srgbClr val="0BD2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5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Functii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</a:t>
            </a:r>
            <a:r>
              <a:rPr lang="en-US" dirty="0" err="1"/>
              <a:t>reactului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folosi</a:t>
            </a:r>
            <a:r>
              <a:rPr lang="en-US" dirty="0"/>
              <a:t> state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functionalitati</a:t>
            </a:r>
            <a:r>
              <a:rPr lang="en-US" dirty="0"/>
              <a:t> ale </a:t>
            </a:r>
            <a:r>
              <a:rPr lang="en-US" dirty="0" err="1"/>
              <a:t>Reactului</a:t>
            </a:r>
            <a:r>
              <a:rPr lang="en-US" dirty="0"/>
              <a:t>, </a:t>
            </a:r>
            <a:r>
              <a:rPr lang="en-US" b="1" dirty="0" err="1"/>
              <a:t>fara</a:t>
            </a:r>
            <a:r>
              <a:rPr lang="en-US" dirty="0"/>
              <a:t> a </a:t>
            </a:r>
            <a:r>
              <a:rPr lang="en-US" dirty="0" err="1"/>
              <a:t>scrie</a:t>
            </a:r>
            <a:r>
              <a:rPr lang="en-US" dirty="0"/>
              <a:t> class components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Cele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hookuri</a:t>
            </a:r>
            <a:r>
              <a:rPr lang="en-US" dirty="0"/>
              <a:t> sunt:</a:t>
            </a:r>
          </a:p>
          <a:p>
            <a:pPr lvl="2"/>
            <a:r>
              <a:rPr lang="en-US" dirty="0" err="1"/>
              <a:t>useState</a:t>
            </a:r>
            <a:r>
              <a:rPr lang="en-US" dirty="0"/>
              <a:t>: </a:t>
            </a:r>
            <a:r>
              <a:rPr lang="en-US" dirty="0" err="1"/>
              <a:t>adauga</a:t>
            </a:r>
            <a:r>
              <a:rPr lang="en-US" dirty="0"/>
              <a:t> stare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 err="1"/>
              <a:t>useEffect</a:t>
            </a:r>
            <a:r>
              <a:rPr lang="en-US" dirty="0"/>
              <a:t>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side effect in </a:t>
            </a:r>
            <a:r>
              <a:rPr lang="en-US" dirty="0" err="1"/>
              <a:t>interiorul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componte</a:t>
            </a:r>
            <a:r>
              <a:rPr lang="en-US" dirty="0"/>
              <a:t>(de </a:t>
            </a:r>
            <a:r>
              <a:rPr lang="en-US" dirty="0" err="1"/>
              <a:t>exemplu</a:t>
            </a:r>
            <a:r>
              <a:rPr lang="en-US" dirty="0"/>
              <a:t>: fetch de date, </a:t>
            </a:r>
            <a:r>
              <a:rPr lang="en-US" dirty="0" err="1"/>
              <a:t>subscriptii</a:t>
            </a:r>
            <a:r>
              <a:rPr lang="en-US" dirty="0"/>
              <a:t> la </a:t>
            </a:r>
            <a:r>
              <a:rPr lang="en-US" dirty="0" err="1"/>
              <a:t>evenimente</a:t>
            </a:r>
            <a:r>
              <a:rPr lang="en-US" dirty="0"/>
              <a:t>)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03370-5033-FF70-625E-186D9663E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31" y="3885548"/>
            <a:ext cx="5289951" cy="293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B13D0-2AE0-0C57-AAC2-726910AF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30" y="5069774"/>
            <a:ext cx="5289951" cy="8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/>
              <a:t>Props =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componentei</a:t>
            </a:r>
            <a:endParaRPr lang="en-US" dirty="0"/>
          </a:p>
          <a:p>
            <a:r>
              <a:rPr lang="en-US" dirty="0"/>
              <a:t>Permit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componente-parinte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transmita</a:t>
            </a:r>
            <a:r>
              <a:rPr lang="en-US" dirty="0"/>
              <a:t> date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componentat-copil</a:t>
            </a:r>
            <a:endParaRPr lang="en-US" dirty="0"/>
          </a:p>
          <a:p>
            <a:r>
              <a:rPr lang="en-US" dirty="0"/>
              <a:t>Props sunt </a:t>
            </a:r>
            <a:r>
              <a:rPr lang="en-US" dirty="0" err="1"/>
              <a:t>responsabili</a:t>
            </a:r>
            <a:r>
              <a:rPr lang="en-US" dirty="0"/>
              <a:t> de </a:t>
            </a:r>
            <a:r>
              <a:rPr lang="en-US" dirty="0" err="1"/>
              <a:t>reutilizabilitatea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 cu </a:t>
            </a:r>
            <a:r>
              <a:rPr lang="en-US" dirty="0" err="1"/>
              <a:t>cati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multi </a:t>
            </a:r>
            <a:r>
              <a:rPr lang="en-US" dirty="0" err="1"/>
              <a:t>parametri</a:t>
            </a:r>
            <a:r>
              <a:rPr lang="en-US" dirty="0"/>
              <a:t>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customizabila</a:t>
            </a:r>
            <a:r>
              <a:rPr lang="en-US" dirty="0"/>
              <a:t> </a:t>
            </a:r>
            <a:r>
              <a:rPr lang="en-US" dirty="0" err="1"/>
              <a:t>componenta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6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/>
              <a:t>State = “</a:t>
            </a:r>
            <a:r>
              <a:rPr lang="en-US" dirty="0" err="1"/>
              <a:t>memoria</a:t>
            </a:r>
            <a:r>
              <a:rPr lang="en-US" dirty="0"/>
              <a:t>” </a:t>
            </a:r>
            <a:r>
              <a:rPr lang="en-US" dirty="0" err="1"/>
              <a:t>componentei</a:t>
            </a:r>
            <a:endParaRPr lang="en-US" dirty="0"/>
          </a:p>
          <a:p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componentei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stocheze</a:t>
            </a:r>
            <a:r>
              <a:rPr lang="en-US" dirty="0"/>
              <a:t> </a:t>
            </a:r>
            <a:r>
              <a:rPr lang="en-US" dirty="0" err="1"/>
              <a:t>informatii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le </a:t>
            </a:r>
            <a:r>
              <a:rPr lang="en-US" dirty="0" err="1"/>
              <a:t>modifice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interactiuni</a:t>
            </a:r>
            <a:endParaRPr lang="en-US" dirty="0"/>
          </a:p>
          <a:p>
            <a:r>
              <a:rPr lang="en-US" dirty="0"/>
              <a:t>State-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salvat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b="1" dirty="0" err="1"/>
              <a:t>useState</a:t>
            </a:r>
            <a:endParaRPr lang="en-US" b="1" dirty="0"/>
          </a:p>
          <a:p>
            <a:r>
              <a:rPr lang="en-US" b="1" dirty="0"/>
              <a:t>!!! SCHIMBAREA STATE-ULUI MEREU TRIGGERUIESTE RERANDAREA COMPONENTEI !!!</a:t>
            </a:r>
          </a:p>
        </p:txBody>
      </p:sp>
    </p:spTree>
    <p:extLst>
      <p:ext uri="{BB962C8B-B14F-4D97-AF65-F5344CB8AC3E}">
        <p14:creationId xmlns:p14="http://schemas.microsoft.com/office/powerpoint/2010/main" val="227063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&amp; 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E34D1-797D-25C3-9266-E232F1A4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493" y="2577247"/>
            <a:ext cx="8165011" cy="32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777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Randarea</a:t>
            </a:r>
            <a:r>
              <a:rPr lang="en-US" dirty="0"/>
              <a:t> </a:t>
            </a:r>
            <a:r>
              <a:rPr lang="en-US" dirty="0" err="1"/>
              <a:t>conditionata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 err="1"/>
              <a:t>Probabil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utile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uzuale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 pe care le </a:t>
            </a:r>
            <a:r>
              <a:rPr lang="en-US" dirty="0" err="1"/>
              <a:t>veti</a:t>
            </a:r>
            <a:r>
              <a:rPr lang="en-US" dirty="0"/>
              <a:t> </a:t>
            </a:r>
            <a:r>
              <a:rPr lang="en-US" dirty="0" err="1"/>
              <a:t>folosi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43E0F4-01CD-002A-ED2C-2E51606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31" y="2758970"/>
            <a:ext cx="3277057" cy="33151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EEB4C5-3430-34EA-6A95-74EFF3417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926" y="2758970"/>
            <a:ext cx="5172797" cy="113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695E7E-D0F1-7202-4AA4-B472687A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232" y="4286704"/>
            <a:ext cx="351521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componentDidMount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shouldComponentUpdate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render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componentDidUpdate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componentWillUnmount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23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3F9702-65B0-497D-BF9D-DA8944AD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64" y="249813"/>
            <a:ext cx="7545271" cy="63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3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components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 err="1"/>
              <a:t>Componentele</a:t>
            </a:r>
            <a:r>
              <a:rPr lang="en-US" dirty="0"/>
              <a:t> de tip </a:t>
            </a:r>
            <a:r>
              <a:rPr lang="en-US" dirty="0" err="1"/>
              <a:t>functie</a:t>
            </a:r>
            <a:r>
              <a:rPr lang="en-US" dirty="0"/>
              <a:t> nu au </a:t>
            </a:r>
            <a:r>
              <a:rPr lang="en-US" dirty="0" err="1"/>
              <a:t>metode</a:t>
            </a:r>
            <a:r>
              <a:rPr lang="en-US" dirty="0"/>
              <a:t> de lifecycle, </a:t>
            </a:r>
            <a:r>
              <a:rPr lang="en-US" dirty="0" err="1"/>
              <a:t>insa</a:t>
            </a:r>
            <a:r>
              <a:rPr lang="en-US" dirty="0"/>
              <a:t> </a:t>
            </a:r>
            <a:r>
              <a:rPr lang="en-US" dirty="0" err="1"/>
              <a:t>acestea</a:t>
            </a:r>
            <a:r>
              <a:rPr lang="en-US" dirty="0"/>
              <a:t> pot fi simulate </a:t>
            </a:r>
            <a:r>
              <a:rPr lang="en-US" dirty="0" err="1"/>
              <a:t>folosind</a:t>
            </a:r>
            <a:r>
              <a:rPr lang="en-US" dirty="0"/>
              <a:t> hook-</a:t>
            </a:r>
            <a:r>
              <a:rPr lang="en-US" dirty="0" err="1"/>
              <a:t>uri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componentDidMount</a:t>
            </a:r>
            <a:r>
              <a:rPr lang="en-US" dirty="0"/>
              <a:t>/</a:t>
            </a:r>
            <a:r>
              <a:rPr lang="en-US" dirty="0" err="1"/>
              <a:t>componentWillUnmount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componentDidUpdate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CFF901-B2AA-46C4-8651-30BF809E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43" y="3266688"/>
            <a:ext cx="3163273" cy="1705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D9D21-720E-4026-BD99-4198E3A3E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335" y="5621207"/>
            <a:ext cx="6631858" cy="9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224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SPA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Conectam</a:t>
            </a:r>
            <a:r>
              <a:rPr lang="en-US" dirty="0"/>
              <a:t> </a:t>
            </a:r>
            <a:r>
              <a:rPr lang="en-US" dirty="0" err="1"/>
              <a:t>componenta</a:t>
            </a:r>
            <a:r>
              <a:rPr lang="en-US" dirty="0"/>
              <a:t> root a </a:t>
            </a:r>
            <a:r>
              <a:rPr lang="en-US" dirty="0" err="1"/>
              <a:t>aplicatiei</a:t>
            </a:r>
            <a:r>
              <a:rPr lang="en-US" dirty="0"/>
              <a:t> React la un element din DOM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Componenta root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randa</a:t>
            </a:r>
            <a:r>
              <a:rPr lang="en-US" dirty="0"/>
              <a:t> </a:t>
            </a:r>
            <a:r>
              <a:rPr lang="en-US" dirty="0" err="1"/>
              <a:t>recursiv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arbore de </a:t>
            </a:r>
            <a:r>
              <a:rPr lang="en-US" dirty="0" err="1"/>
              <a:t>elemente</a:t>
            </a:r>
            <a:r>
              <a:rPr lang="en-US" dirty="0"/>
              <a:t> react </a:t>
            </a:r>
            <a:r>
              <a:rPr lang="en-US" dirty="0" err="1"/>
              <a:t>imutabile</a:t>
            </a:r>
            <a:r>
              <a:rPr lang="en-US" dirty="0"/>
              <a:t>.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sunt de 2 </a:t>
            </a:r>
            <a:r>
              <a:rPr lang="en-US" dirty="0" err="1"/>
              <a:t>tipuri</a:t>
            </a:r>
            <a:r>
              <a:rPr lang="en-US" dirty="0"/>
              <a:t>: </a:t>
            </a:r>
            <a:r>
              <a:rPr lang="en-US" dirty="0" err="1"/>
              <a:t>elemente</a:t>
            </a:r>
            <a:r>
              <a:rPr lang="en-US" dirty="0"/>
              <a:t> html(div, span etc.)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definite de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694A4-29FE-414D-9BBD-97BBE9D7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770" y="2696496"/>
            <a:ext cx="3816925" cy="10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33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SPA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Arborele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 react </a:t>
            </a:r>
            <a:r>
              <a:rPr lang="en-US" dirty="0" err="1"/>
              <a:t>devine</a:t>
            </a:r>
            <a:r>
              <a:rPr lang="en-US" dirty="0"/>
              <a:t> prima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salvata</a:t>
            </a:r>
            <a:r>
              <a:rPr lang="en-US" dirty="0"/>
              <a:t> a </a:t>
            </a:r>
            <a:r>
              <a:rPr lang="en-US" b="1" dirty="0"/>
              <a:t>Virtual DOM</a:t>
            </a:r>
            <a:r>
              <a:rPr lang="en-US" dirty="0"/>
              <a:t>(VDOM)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transpus</a:t>
            </a:r>
            <a:r>
              <a:rPr lang="en-US" dirty="0"/>
              <a:t> in DOM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afisa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HTML sub </a:t>
            </a:r>
            <a:r>
              <a:rPr lang="en-US" dirty="0" err="1"/>
              <a:t>elementul</a:t>
            </a:r>
            <a:r>
              <a:rPr lang="en-US" dirty="0"/>
              <a:t> la care ne-am </a:t>
            </a:r>
            <a:r>
              <a:rPr lang="en-US" dirty="0" err="1"/>
              <a:t>legat</a:t>
            </a:r>
            <a:r>
              <a:rPr lang="en-US" dirty="0"/>
              <a:t> in pasul </a:t>
            </a:r>
            <a:r>
              <a:rPr lang="en-US" b="1" dirty="0"/>
              <a:t>1.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Cand se </a:t>
            </a:r>
            <a:r>
              <a:rPr lang="en-US" dirty="0" err="1"/>
              <a:t>schimba</a:t>
            </a:r>
            <a:r>
              <a:rPr lang="en-US" dirty="0"/>
              <a:t> state-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toti</a:t>
            </a:r>
            <a:r>
              <a:rPr lang="en-US" dirty="0"/>
              <a:t>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sunt </a:t>
            </a:r>
            <a:r>
              <a:rPr lang="en-US" dirty="0" err="1"/>
              <a:t>rerendered</a:t>
            </a:r>
            <a:r>
              <a:rPr lang="en-US" dirty="0"/>
              <a:t>, </a:t>
            </a:r>
            <a:r>
              <a:rPr lang="en-US" dirty="0" err="1"/>
              <a:t>lucru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duce la </a:t>
            </a:r>
            <a:r>
              <a:rPr lang="en-US" dirty="0" err="1"/>
              <a:t>modificari</a:t>
            </a:r>
            <a:r>
              <a:rPr lang="en-US" dirty="0"/>
              <a:t> in </a:t>
            </a:r>
            <a:r>
              <a:rPr lang="en-US" dirty="0" err="1"/>
              <a:t>pagina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 err="1"/>
              <a:t>Dupa</a:t>
            </a:r>
            <a:r>
              <a:rPr lang="en-US" dirty="0"/>
              <a:t> </a:t>
            </a:r>
            <a:r>
              <a:rPr lang="en-US" dirty="0" err="1"/>
              <a:t>modificarea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creat</a:t>
            </a:r>
            <a:r>
              <a:rPr lang="en-US" dirty="0"/>
              <a:t> un </a:t>
            </a:r>
            <a:r>
              <a:rPr lang="en-US" dirty="0" err="1"/>
              <a:t>nou</a:t>
            </a:r>
            <a:r>
              <a:rPr lang="en-US" dirty="0"/>
              <a:t> VDOM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compararea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cu </a:t>
            </a:r>
            <a:r>
              <a:rPr lang="en-US" dirty="0" err="1"/>
              <a:t>copia</a:t>
            </a:r>
            <a:r>
              <a:rPr lang="en-US" dirty="0"/>
              <a:t> </a:t>
            </a:r>
            <a:r>
              <a:rPr lang="en-US" dirty="0" err="1"/>
              <a:t>salvata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de </a:t>
            </a:r>
            <a:r>
              <a:rPr lang="en-US" dirty="0" err="1"/>
              <a:t>modificari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diffing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sunt calculate </a:t>
            </a:r>
            <a:r>
              <a:rPr lang="en-US" dirty="0" err="1"/>
              <a:t>modificarile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facute</a:t>
            </a:r>
            <a:r>
              <a:rPr lang="en-US" dirty="0"/>
              <a:t> in DOM.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Este </a:t>
            </a:r>
            <a:r>
              <a:rPr lang="en-US" dirty="0" err="1"/>
              <a:t>modificat</a:t>
            </a:r>
            <a:r>
              <a:rPr lang="en-US" dirty="0"/>
              <a:t> DOM-</a:t>
            </a:r>
            <a:r>
              <a:rPr lang="en-US" dirty="0" err="1"/>
              <a:t>ul</a:t>
            </a:r>
            <a:r>
              <a:rPr lang="en-US" dirty="0"/>
              <a:t>. </a:t>
            </a:r>
            <a:r>
              <a:rPr lang="en-US" dirty="0" err="1"/>
              <a:t>Acest</a:t>
            </a:r>
            <a:r>
              <a:rPr lang="en-US" dirty="0"/>
              <a:t> process se </a:t>
            </a:r>
            <a:r>
              <a:rPr lang="en-US" dirty="0" err="1"/>
              <a:t>numeste</a:t>
            </a:r>
            <a:r>
              <a:rPr lang="en-US" dirty="0"/>
              <a:t> </a:t>
            </a:r>
            <a:r>
              <a:rPr lang="en-US" b="1" dirty="0"/>
              <a:t>reconciliation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facut</a:t>
            </a:r>
            <a:r>
              <a:rPr lang="en-US" dirty="0"/>
              <a:t> de engine-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b="1" dirty="0"/>
              <a:t>React Fiber</a:t>
            </a:r>
            <a:r>
              <a:rPr lang="en-US" dirty="0"/>
              <a:t>(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versiunea</a:t>
            </a:r>
            <a:r>
              <a:rPr lang="en-US" dirty="0"/>
              <a:t> de React &gt;=16).</a:t>
            </a:r>
            <a:endParaRPr lang="en-US" b="1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  <a:p>
            <a:pPr marL="457200" indent="-457200">
              <a:buFont typeface="+mj-lt"/>
              <a:buAutoNum type="arabicPeriod" startAt="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9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Intro to JavaScript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1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zero to hero day 2</a:t>
            </a:r>
          </a:p>
          <a:p>
            <a:pPr marL="514350" indent="-514350">
              <a:lnSpc>
                <a:spcPct val="140000"/>
              </a:lnSpc>
              <a:buAutoNum type="arabicPeriod"/>
            </a:pPr>
            <a:r>
              <a:rPr lang="en-US" b="1" dirty="0"/>
              <a:t>React black belt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60514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implementam</a:t>
            </a:r>
            <a:r>
              <a:rPr lang="en-US" dirty="0"/>
              <a:t> un form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completat</a:t>
            </a:r>
            <a:r>
              <a:rPr lang="en-US" dirty="0"/>
              <a:t> date, </a:t>
            </a:r>
            <a:r>
              <a:rPr lang="en-US" dirty="0" err="1"/>
              <a:t>exista</a:t>
            </a:r>
            <a:r>
              <a:rPr lang="en-US" dirty="0"/>
              <a:t> 2 </a:t>
            </a:r>
            <a:r>
              <a:rPr lang="en-US" dirty="0" err="1"/>
              <a:t>abordari</a:t>
            </a:r>
            <a:r>
              <a:rPr lang="en-US" dirty="0"/>
              <a:t>:</a:t>
            </a:r>
          </a:p>
          <a:p>
            <a:endParaRPr lang="en-US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Controlled</a:t>
            </a:r>
            <a:r>
              <a:rPr lang="en-US" dirty="0"/>
              <a:t>: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afisarea</a:t>
            </a:r>
            <a:r>
              <a:rPr lang="en-US" dirty="0"/>
              <a:t> lor sunt </a:t>
            </a:r>
            <a:r>
              <a:rPr lang="en-US" dirty="0" err="1"/>
              <a:t>controlate</a:t>
            </a:r>
            <a:r>
              <a:rPr lang="en-US" dirty="0"/>
              <a:t> de React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props </a:t>
            </a:r>
            <a:r>
              <a:rPr lang="en-US" dirty="0" err="1"/>
              <a:t>sau</a:t>
            </a:r>
            <a:r>
              <a:rPr lang="en-US" dirty="0"/>
              <a:t> state, </a:t>
            </a:r>
            <a:r>
              <a:rPr lang="en-US" dirty="0" err="1"/>
              <a:t>modeland</a:t>
            </a:r>
            <a:r>
              <a:rPr lang="en-US" dirty="0"/>
              <a:t> </a:t>
            </a:r>
            <a:r>
              <a:rPr lang="en-US" dirty="0" err="1"/>
              <a:t>comporamentul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onChange</a:t>
            </a: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endParaRPr lang="en-US" b="1" dirty="0"/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Uncontrolled</a:t>
            </a:r>
            <a:r>
              <a:rPr lang="en-US" dirty="0"/>
              <a:t>: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in formular direct in DOM-</a:t>
            </a:r>
            <a:r>
              <a:rPr lang="en-US" dirty="0" err="1"/>
              <a:t>ul</a:t>
            </a:r>
            <a:r>
              <a:rPr lang="en-US" dirty="0"/>
              <a:t> HTML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lor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obtinuta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referinte</a:t>
            </a:r>
            <a:r>
              <a:rPr lang="en-US" dirty="0"/>
              <a:t>,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hookul</a:t>
            </a:r>
            <a:r>
              <a:rPr lang="en-US" dirty="0"/>
              <a:t> </a:t>
            </a:r>
            <a:r>
              <a:rPr lang="en-US" dirty="0" err="1"/>
              <a:t>useRef</a:t>
            </a:r>
            <a:endParaRPr lang="en-US" dirty="0"/>
          </a:p>
          <a:p>
            <a:pPr marL="544068" lvl="1" indent="-342900">
              <a:buFont typeface="+mj-lt"/>
              <a:buAutoNum type="arabicPeriod"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Este </a:t>
            </a:r>
            <a:r>
              <a:rPr lang="en-US" b="1" dirty="0" err="1"/>
              <a:t>recomandata</a:t>
            </a:r>
            <a:r>
              <a:rPr lang="en-US" b="1" dirty="0"/>
              <a:t> </a:t>
            </a:r>
            <a:r>
              <a:rPr lang="en-US" b="1" dirty="0" err="1"/>
              <a:t>folosirea</a:t>
            </a:r>
            <a:r>
              <a:rPr lang="en-US" b="1" dirty="0"/>
              <a:t> </a:t>
            </a:r>
            <a:r>
              <a:rPr lang="en-US" b="1" dirty="0" err="1"/>
              <a:t>componentelor</a:t>
            </a:r>
            <a:r>
              <a:rPr lang="en-US" b="1" dirty="0"/>
              <a:t> controlled!!</a:t>
            </a:r>
          </a:p>
        </p:txBody>
      </p:sp>
    </p:spTree>
    <p:extLst>
      <p:ext uri="{BB962C8B-B14F-4D97-AF65-F5344CB8AC3E}">
        <p14:creationId xmlns:p14="http://schemas.microsoft.com/office/powerpoint/2010/main" val="31502665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basics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D2212-7759-1C8D-7435-99DEC62CD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50" y="2262406"/>
            <a:ext cx="7678099" cy="260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4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basics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51483F-5115-0279-BFAF-CAC52878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838" y="1908284"/>
            <a:ext cx="5378324" cy="4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05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380240" cy="410586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todo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list</a:t>
            </a: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implementare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navbar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tine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width-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ul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ferestrei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interfata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grafica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unui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calculator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poate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face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operatii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basic: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adunare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scadere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inmultire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impartire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de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refacut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din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codul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snake de la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c#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in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js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si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de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randat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interfata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grafica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sarpele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va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fi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controlat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prin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4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butoane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aflate</a:t>
            </a: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 pe </a:t>
            </a:r>
            <a:r>
              <a:rPr lang="en-US" dirty="0" err="1">
                <a:solidFill>
                  <a:schemeClr val="tx1"/>
                </a:solidFill>
                <a:cs typeface="Roboto Light" panose="02000000000000000000" pitchFamily="2" charset="0"/>
              </a:rPr>
              <a:t>ecran</a:t>
            </a:r>
            <a:endParaRPr lang="en-US" dirty="0">
              <a:solidFill>
                <a:schemeClr val="tx1"/>
              </a:solidFill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457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Linkuri</a:t>
            </a:r>
            <a:r>
              <a:rPr lang="en-US" dirty="0"/>
              <a:t> utile: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EFE4-F3AC-1BB4-49C1-374557DE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24" y="1759785"/>
            <a:ext cx="10380240" cy="4105864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40000"/>
              </a:lnSpc>
              <a:buAutoNum type="arabicPeriod"/>
            </a:pPr>
            <a:r>
              <a:rPr lang="en-US" dirty="0">
                <a:solidFill>
                  <a:schemeClr val="tx1"/>
                </a:solidFill>
                <a:cs typeface="Roboto Light" panose="02000000000000000000" pitchFamily="2" charset="0"/>
              </a:rPr>
              <a:t>https://react.dev/learn/thinking-in-react</a:t>
            </a:r>
          </a:p>
        </p:txBody>
      </p:sp>
    </p:spTree>
    <p:extLst>
      <p:ext uri="{BB962C8B-B14F-4D97-AF65-F5344CB8AC3E}">
        <p14:creationId xmlns:p14="http://schemas.microsoft.com/office/powerpoint/2010/main" val="403973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EC53-0092-64D4-1042-921F9DCD7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b="1" dirty="0"/>
              <a:t>React zero to hero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C4A44-1E94-9B71-81B2-E6C7E54DF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619760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discuta</a:t>
            </a:r>
            <a:r>
              <a:rPr lang="en-US" dirty="0"/>
              <a:t> </a:t>
            </a:r>
            <a:r>
              <a:rPr lang="en-US" dirty="0" err="1"/>
              <a:t>azi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20" y="1759784"/>
            <a:ext cx="3729814" cy="488485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b="1" dirty="0"/>
              <a:t>Ce </a:t>
            </a:r>
            <a:r>
              <a:rPr lang="en-US" b="1" dirty="0" err="1"/>
              <a:t>este</a:t>
            </a:r>
            <a:r>
              <a:rPr lang="en-US" b="1" dirty="0"/>
              <a:t> React?</a:t>
            </a:r>
          </a:p>
          <a:p>
            <a:pPr>
              <a:lnSpc>
                <a:spcPct val="140000"/>
              </a:lnSpc>
            </a:pPr>
            <a:r>
              <a:rPr lang="en-US" b="1" dirty="0" err="1"/>
              <a:t>Gandirea</a:t>
            </a:r>
            <a:r>
              <a:rPr lang="en-US" b="1" dirty="0"/>
              <a:t> </a:t>
            </a:r>
            <a:r>
              <a:rPr lang="en-US" b="1" dirty="0" err="1"/>
              <a:t>focusata</a:t>
            </a:r>
            <a:r>
              <a:rPr lang="en-US" b="1" dirty="0"/>
              <a:t> pe </a:t>
            </a:r>
            <a:r>
              <a:rPr lang="en-US" b="1" dirty="0" err="1"/>
              <a:t>componente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 err="1"/>
              <a:t>Stilizarea</a:t>
            </a:r>
            <a:r>
              <a:rPr lang="en-US" b="1" dirty="0"/>
              <a:t> </a:t>
            </a:r>
            <a:r>
              <a:rPr lang="en-US" b="1" dirty="0" err="1"/>
              <a:t>folosind</a:t>
            </a:r>
            <a:r>
              <a:rPr lang="en-US" b="1" dirty="0"/>
              <a:t> </a:t>
            </a:r>
            <a:r>
              <a:rPr lang="en-US" b="1" dirty="0" err="1"/>
              <a:t>MaterialUi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/>
              <a:t>State</a:t>
            </a:r>
            <a:endParaRPr lang="ro-RO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5A747-412A-FE9F-8AC4-2325412331D1}"/>
              </a:ext>
            </a:extLst>
          </p:cNvPr>
          <p:cNvSpPr txBox="1">
            <a:spLocks/>
          </p:cNvSpPr>
          <p:nvPr/>
        </p:nvSpPr>
        <p:spPr>
          <a:xfrm>
            <a:off x="5415461" y="1759783"/>
            <a:ext cx="3729814" cy="4884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rgbClr val="2A363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</a:pPr>
            <a:r>
              <a:rPr lang="en-US" b="1" dirty="0"/>
              <a:t>Props</a:t>
            </a:r>
          </a:p>
          <a:p>
            <a:pPr>
              <a:lnSpc>
                <a:spcPct val="140000"/>
              </a:lnSpc>
            </a:pPr>
            <a:r>
              <a:rPr lang="en-US" b="1" dirty="0"/>
              <a:t>Side effects</a:t>
            </a:r>
          </a:p>
          <a:p>
            <a:pPr>
              <a:lnSpc>
                <a:spcPct val="140000"/>
              </a:lnSpc>
            </a:pPr>
            <a:r>
              <a:rPr lang="en-US" b="1" dirty="0" err="1"/>
              <a:t>Randare</a:t>
            </a:r>
            <a:r>
              <a:rPr lang="en-US" b="1" dirty="0"/>
              <a:t> </a:t>
            </a:r>
            <a:r>
              <a:rPr lang="en-US" b="1" dirty="0" err="1"/>
              <a:t>conditionala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/>
              <a:t>Form basics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2136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Biblioteca</a:t>
            </a:r>
            <a:r>
              <a:rPr lang="en-US" dirty="0"/>
              <a:t>(</a:t>
            </a:r>
            <a:r>
              <a:rPr lang="en-US" b="1" dirty="0"/>
              <a:t>NU </a:t>
            </a:r>
            <a:r>
              <a:rPr lang="en-US" dirty="0"/>
              <a:t>framework) </a:t>
            </a:r>
            <a:r>
              <a:rPr lang="en-US" dirty="0" err="1"/>
              <a:t>dezvoltata</a:t>
            </a:r>
            <a:r>
              <a:rPr lang="en-US" dirty="0"/>
              <a:t> de </a:t>
            </a:r>
            <a:r>
              <a:rPr lang="en-US" dirty="0" err="1"/>
              <a:t>facebook</a:t>
            </a:r>
            <a:r>
              <a:rPr lang="en-US" dirty="0"/>
              <a:t>, </a:t>
            </a:r>
            <a:r>
              <a:rPr lang="en-US" dirty="0" err="1"/>
              <a:t>scrisa</a:t>
            </a:r>
            <a:r>
              <a:rPr lang="en-US" dirty="0"/>
              <a:t> in JavaScript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simplifica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endParaRPr lang="en-US" dirty="0"/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Este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dezvolta</a:t>
            </a:r>
            <a:r>
              <a:rPr lang="en-US" dirty="0"/>
              <a:t> SPA-</a:t>
            </a:r>
            <a:r>
              <a:rPr lang="en-US" dirty="0" err="1"/>
              <a:t>uri</a:t>
            </a:r>
            <a:r>
              <a:rPr lang="en-US" dirty="0"/>
              <a:t>(Single Page Application)</a:t>
            </a:r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bazeaza</a:t>
            </a:r>
            <a:r>
              <a:rPr lang="en-US" dirty="0"/>
              <a:t> pe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pot fi </a:t>
            </a:r>
            <a:r>
              <a:rPr lang="en-US" dirty="0" err="1"/>
              <a:t>usor</a:t>
            </a:r>
            <a:r>
              <a:rPr lang="en-US" dirty="0"/>
              <a:t> </a:t>
            </a:r>
            <a:r>
              <a:rPr lang="en-US" dirty="0" err="1"/>
              <a:t>reutilizate</a:t>
            </a:r>
            <a:r>
              <a:rPr lang="en-US" dirty="0"/>
              <a:t>. O </a:t>
            </a:r>
            <a:r>
              <a:rPr lang="en-US" dirty="0" err="1"/>
              <a:t>aplicatie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.</a:t>
            </a:r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Modificarile</a:t>
            </a:r>
            <a:r>
              <a:rPr lang="en-US" dirty="0"/>
              <a:t> din DOM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rapid,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de VDOM</a:t>
            </a:r>
          </a:p>
          <a:p>
            <a:pPr>
              <a:lnSpc>
                <a:spcPct val="140000"/>
              </a:lnSpc>
            </a:pP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4230069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Componenta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de </a:t>
            </a:r>
            <a:r>
              <a:rPr lang="en-US" dirty="0" err="1"/>
              <a:t>baza</a:t>
            </a:r>
            <a:r>
              <a:rPr lang="en-US" dirty="0"/>
              <a:t> cu care </a:t>
            </a:r>
            <a:r>
              <a:rPr lang="en-US" dirty="0" err="1"/>
              <a:t>lucreaza</a:t>
            </a:r>
            <a:r>
              <a:rPr lang="en-US" dirty="0"/>
              <a:t> React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o </a:t>
            </a:r>
            <a:r>
              <a:rPr lang="en-US" dirty="0" err="1"/>
              <a:t>bucata</a:t>
            </a:r>
            <a:r>
              <a:rPr lang="en-US" dirty="0"/>
              <a:t> din </a:t>
            </a:r>
            <a:r>
              <a:rPr lang="en-US" dirty="0" err="1"/>
              <a:t>aplicatie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orice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web ca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impartita</a:t>
            </a:r>
            <a:r>
              <a:rPr lang="en-US" dirty="0"/>
              <a:t> in </a:t>
            </a:r>
            <a:r>
              <a:rPr lang="en-US" dirty="0" err="1"/>
              <a:t>componente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cu cat </a:t>
            </a:r>
            <a:r>
              <a:rPr lang="en-US" dirty="0" err="1"/>
              <a:t>impartirea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granulara</a:t>
            </a:r>
            <a:r>
              <a:rPr lang="en-US" dirty="0"/>
              <a:t>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flexibila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generice</a:t>
            </a:r>
            <a:r>
              <a:rPr lang="en-US" dirty="0"/>
              <a:t>(pot fi </a:t>
            </a:r>
            <a:r>
              <a:rPr lang="en-US" dirty="0" err="1"/>
              <a:t>reutilizare</a:t>
            </a:r>
            <a:r>
              <a:rPr lang="en-US" dirty="0"/>
              <a:t> in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locuri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cod, o </a:t>
            </a:r>
            <a:r>
              <a:rPr lang="en-US" dirty="0" err="1"/>
              <a:t>componenta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returneaza</a:t>
            </a:r>
            <a:r>
              <a:rPr lang="en-US" dirty="0"/>
              <a:t> cod html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74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3F784-1566-12FD-9CB8-BBAE9A2C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D71721-6A0E-22A8-1CD4-C07EEAD18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9AD4B-98B8-1259-4289-43FF485E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implementam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 err="1"/>
              <a:t>Avem</a:t>
            </a:r>
            <a:r>
              <a:rPr lang="en-US" dirty="0"/>
              <a:t> 2 </a:t>
            </a:r>
            <a:r>
              <a:rPr lang="en-US" dirty="0" err="1"/>
              <a:t>posibilitati</a:t>
            </a:r>
            <a:r>
              <a:rPr lang="en-US" dirty="0"/>
              <a:t> de a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: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functii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F57BB5-0770-5E2D-B216-3EBEC6D2F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453" y="2590077"/>
            <a:ext cx="5799092" cy="41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8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D39-5279-49B6-6E1B-E622BEC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 </a:t>
            </a:r>
            <a:r>
              <a:rPr lang="en-US" dirty="0" err="1"/>
              <a:t>implementam</a:t>
            </a:r>
            <a:r>
              <a:rPr lang="en-US" dirty="0"/>
              <a:t> o </a:t>
            </a:r>
            <a:r>
              <a:rPr lang="en-US" dirty="0" err="1"/>
              <a:t>componenta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ABB2-2A26-ABE9-7BDC-AE69860FD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819" y="1759784"/>
            <a:ext cx="9828361" cy="4884855"/>
          </a:xfrm>
        </p:spPr>
        <p:txBody>
          <a:bodyPr>
            <a:normAutofit/>
          </a:bodyPr>
          <a:lstStyle/>
          <a:p>
            <a:r>
              <a:rPr lang="en-US" dirty="0" err="1"/>
              <a:t>Avem</a:t>
            </a:r>
            <a:r>
              <a:rPr lang="en-US" dirty="0"/>
              <a:t> 2 </a:t>
            </a:r>
            <a:r>
              <a:rPr lang="en-US" dirty="0" err="1"/>
              <a:t>posibilitati</a:t>
            </a:r>
            <a:r>
              <a:rPr lang="en-US" dirty="0"/>
              <a:t> de a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n-US" dirty="0" err="1"/>
              <a:t>componentele</a:t>
            </a:r>
            <a:r>
              <a:rPr lang="en-US" dirty="0"/>
              <a:t>: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functii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b="1" dirty="0" err="1"/>
              <a:t>clase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CC78F-5129-39A2-9F14-05CA94750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98" y="2791549"/>
            <a:ext cx="6689403" cy="32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77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013ef23-2cad-4272-a33a-1c2849b9c51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0452C8905524EB0E4871E21967B16" ma:contentTypeVersion="16" ma:contentTypeDescription="Create a new document." ma:contentTypeScope="" ma:versionID="2d0467dea708bbbb389b3c7942e29f09">
  <xsd:schema xmlns:xsd="http://www.w3.org/2001/XMLSchema" xmlns:xs="http://www.w3.org/2001/XMLSchema" xmlns:p="http://schemas.microsoft.com/office/2006/metadata/properties" xmlns:ns3="1b64763b-8802-4d19-9424-d504236b213a" xmlns:ns4="1013ef23-2cad-4272-a33a-1c2849b9c51c" targetNamespace="http://schemas.microsoft.com/office/2006/metadata/properties" ma:root="true" ma:fieldsID="d55c28b2ab4ee53c4aac1684a41b2a2f" ns3:_="" ns4:_="">
    <xsd:import namespace="1b64763b-8802-4d19-9424-d504236b213a"/>
    <xsd:import namespace="1013ef23-2cad-4272-a33a-1c2849b9c5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CR" minOccurs="0"/>
                <xsd:element ref="ns4:MediaServiceObjectDetectorVersions" minOccurs="0"/>
                <xsd:element ref="ns4:MediaLengthInSeconds" minOccurs="0"/>
                <xsd:element ref="ns4:MediaServiceLocation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4763b-8802-4d19-9424-d504236b21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13ef23-2cad-4272-a33a-1c2849b9c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E80A37-4FC5-412A-8575-E4ED4D96CD8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1013ef23-2cad-4272-a33a-1c2849b9c51c"/>
    <ds:schemaRef ds:uri="1b64763b-8802-4d19-9424-d504236b213a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CDEB0EB-6344-432A-84D0-20E074EA20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6E146B-327B-4EEC-A1B3-AC77947AD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64763b-8802-4d19-9424-d504236b213a"/>
    <ds:schemaRef ds:uri="1013ef23-2cad-4272-a33a-1c2849b9c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9818</TotalTime>
  <Words>733</Words>
  <Application>Microsoft Office PowerPoint</Application>
  <PresentationFormat>Widescreen</PresentationFormat>
  <Paragraphs>101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Roboto</vt:lpstr>
      <vt:lpstr>Roboto Condensed Light</vt:lpstr>
      <vt:lpstr>Roboto Condensed SemiBold</vt:lpstr>
      <vt:lpstr>Roboto Light</vt:lpstr>
      <vt:lpstr>Office Theme</vt:lpstr>
      <vt:lpstr>JavaScript &amp; React</vt:lpstr>
      <vt:lpstr>Course planning</vt:lpstr>
      <vt:lpstr>React zero to hero day 1</vt:lpstr>
      <vt:lpstr>Ce vom discuta azi</vt:lpstr>
      <vt:lpstr>Ce este react?</vt:lpstr>
      <vt:lpstr>Ce este o componenta?</vt:lpstr>
      <vt:lpstr>PowerPoint Presentation</vt:lpstr>
      <vt:lpstr>Cum implementam o componenta?</vt:lpstr>
      <vt:lpstr>Cum implementam o componenta?</vt:lpstr>
      <vt:lpstr>Hooks</vt:lpstr>
      <vt:lpstr>State &amp; Props</vt:lpstr>
      <vt:lpstr>State &amp; Props</vt:lpstr>
      <vt:lpstr>State &amp; Props</vt:lpstr>
      <vt:lpstr>Randarea conditionata</vt:lpstr>
      <vt:lpstr>Class component lifecycle</vt:lpstr>
      <vt:lpstr>PowerPoint Presentation</vt:lpstr>
      <vt:lpstr>Function components lifecycle</vt:lpstr>
      <vt:lpstr>Lifecycle-ul unui SPA in React?</vt:lpstr>
      <vt:lpstr>Lifecycle-ul unui SPA in React?</vt:lpstr>
      <vt:lpstr>Form basics</vt:lpstr>
      <vt:lpstr>Form basics</vt:lpstr>
      <vt:lpstr>Form basics</vt:lpstr>
      <vt:lpstr>Teme</vt:lpstr>
      <vt:lpstr>Linkuri utile: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Santarosa</dc:creator>
  <cp:lastModifiedBy>George Florea</cp:lastModifiedBy>
  <cp:revision>230</cp:revision>
  <dcterms:created xsi:type="dcterms:W3CDTF">2024-07-15T07:51:49Z</dcterms:created>
  <dcterms:modified xsi:type="dcterms:W3CDTF">2024-07-25T11:05:10Z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0x010100B770452C8905524EB0E4871E21967B16</vt:lpwstr>
  </property>
</Properties>
</file>