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256" r:id="rId5"/>
    <p:sldId id="326" r:id="rId6"/>
    <p:sldId id="298" r:id="rId7"/>
    <p:sldId id="327" r:id="rId8"/>
    <p:sldId id="299" r:id="rId9"/>
    <p:sldId id="328" r:id="rId10"/>
    <p:sldId id="330" r:id="rId11"/>
    <p:sldId id="335" r:id="rId12"/>
    <p:sldId id="337" r:id="rId13"/>
    <p:sldId id="329" r:id="rId14"/>
    <p:sldId id="331" r:id="rId15"/>
    <p:sldId id="332" r:id="rId16"/>
    <p:sldId id="334" r:id="rId17"/>
    <p:sldId id="336" r:id="rId18"/>
    <p:sldId id="338" r:id="rId19"/>
    <p:sldId id="339" r:id="rId20"/>
    <p:sldId id="340" r:id="rId21"/>
    <p:sldId id="341" r:id="rId22"/>
    <p:sldId id="342" r:id="rId23"/>
    <p:sldId id="348" r:id="rId24"/>
    <p:sldId id="349" r:id="rId25"/>
    <p:sldId id="350" r:id="rId26"/>
    <p:sldId id="344" r:id="rId27"/>
    <p:sldId id="345" r:id="rId28"/>
    <p:sldId id="346" r:id="rId29"/>
    <p:sldId id="347" r:id="rId30"/>
    <p:sldId id="35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D2FE"/>
    <a:srgbClr val="E61B1B"/>
    <a:srgbClr val="2A363F"/>
    <a:srgbClr val="22303A"/>
    <a:srgbClr val="041A2B"/>
    <a:srgbClr val="FF881B"/>
    <a:srgbClr val="FEC70B"/>
    <a:srgbClr val="0D1D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583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D5DF553-1980-8AC2-84D7-55B276E2B9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24BE11-B337-BF95-28C8-7A6A933E9E1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81F3E-C3B8-4AF5-8058-6360276B0E3D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4B46A2-B329-70F0-D1A8-313C78561F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39CC17-039B-26AE-D560-1C9B6A05A3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E4797-229B-49DB-A54F-EF8B13F9E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574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52DD7-716D-4CD1-AC18-8017C37B58D0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CB17C-AD36-43D2-B329-BD3981B87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79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CB17C-AD36-43D2-B329-BD3981B87DB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2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CB17C-AD36-43D2-B329-BD3981B87DB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33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CB17C-AD36-43D2-B329-BD3981B87DB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855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CB17C-AD36-43D2-B329-BD3981B87DB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54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CB17C-AD36-43D2-B329-BD3981B87DB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92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CB17C-AD36-43D2-B329-BD3981B87DB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8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CB17C-AD36-43D2-B329-BD3981B87DB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45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CB17C-AD36-43D2-B329-BD3981B87DB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31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CB17C-AD36-43D2-B329-BD3981B87DB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51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CB17C-AD36-43D2-B329-BD3981B87DB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44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CB17C-AD36-43D2-B329-BD3981B87DB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41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CB17C-AD36-43D2-B329-BD3981B87DB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74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D1D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1E745-CDED-247A-AE92-77FF83D03C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6051"/>
            <a:ext cx="7818408" cy="2387600"/>
          </a:xfrm>
        </p:spPr>
        <p:txBody>
          <a:bodyPr anchor="t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1A7ADA-8742-945F-60A7-480ADC3B8D7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2283122"/>
            <a:ext cx="9144000" cy="52046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rgbClr val="FEC70B"/>
                </a:solidFill>
                <a:latin typeface="Roboto Condensed SemiBold" panose="02000000000000000000" pitchFamily="2" charset="0"/>
                <a:ea typeface="Roboto Condensed SemiBold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EBCCD-BC70-486A-EA69-F9A8C09F1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0C9ED66-C7E8-BDAA-F7DC-6D979942A2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338" y="6003644"/>
            <a:ext cx="1769873" cy="61264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4D15011E-0E03-CAA7-8015-93AFB49DC3E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9825486" y="3348038"/>
            <a:ext cx="3438525" cy="35814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412C9954-5ED0-F42F-176C-71283248A4E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-2095500" y="-2025934"/>
            <a:ext cx="3619500" cy="455295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259408F0-30F8-67A8-507E-EBEA1E74CFE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48181" y="3768355"/>
            <a:ext cx="2894844" cy="418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94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6A2106-4427-530A-776F-AA5FB5B2F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00E9-8407-4F74-B9A0-E077A91D5F26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CFF0B-AE3A-CB58-BDEE-F0D7FC74F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47F5C52-8E15-285B-7BCC-A5F4D35BD7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4553" y="6002671"/>
            <a:ext cx="1773699" cy="61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888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5C6A5-69D5-F9B7-8305-0557D063D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49DD6-035B-73EF-E59A-31535FA4D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A60376-D789-0A67-1B34-0DFDE5C69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BB9E95-98FA-60E8-C891-5CA2A0754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00E9-8407-4F74-B9A0-E077A91D5F26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9ED0C-0B28-E010-26EC-B520023C7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F023B72-5B78-C672-FA1D-3AC2BF4BF5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4553" y="6002671"/>
            <a:ext cx="1773699" cy="61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024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334D5-12C9-307E-BC5B-D2B831200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A2CDD0-7ABF-AC2C-9AE9-1544AD6728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70234-43E7-2828-486B-AF8E420BB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0CF39-E7A1-36AB-E730-ABE5EFEE1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00E9-8407-4F74-B9A0-E077A91D5F26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A97DC-827F-95AD-A0EB-4182F4236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08EB40A-7381-770B-8EDB-0F237971B2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4553" y="6002671"/>
            <a:ext cx="1773699" cy="61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182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solidFill>
          <a:srgbClr val="0D1D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1E745-CDED-247A-AE92-77FF83D03C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6051"/>
            <a:ext cx="7818408" cy="2387600"/>
          </a:xfrm>
        </p:spPr>
        <p:txBody>
          <a:bodyPr anchor="t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1A7ADA-8742-945F-60A7-480ADC3B8D7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2283122"/>
            <a:ext cx="9144000" cy="52046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rgbClr val="0BD2FE"/>
                </a:solidFill>
                <a:latin typeface="Roboto Condensed SemiBold" panose="02000000000000000000" pitchFamily="2" charset="0"/>
                <a:ea typeface="Roboto Condensed SemiBold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EBCCD-BC70-486A-EA69-F9A8C09F1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0C9ED66-C7E8-BDAA-F7DC-6D979942A2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338" y="6003644"/>
            <a:ext cx="1769873" cy="61264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4D15011E-0E03-CAA7-8015-93AFB49DC3E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0041399" y="4930775"/>
            <a:ext cx="3438525" cy="35814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412C9954-5ED0-F42F-176C-71283248A4E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-1038738" y="-438674"/>
            <a:ext cx="2453469" cy="308620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9BBA9D3-4C98-BDF2-A58A-26FEAE49817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70544" y="4858873"/>
            <a:ext cx="1619790" cy="175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163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rgbClr val="0D1D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1E745-CDED-247A-AE92-77FF83D03C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6051"/>
            <a:ext cx="7818408" cy="2387600"/>
          </a:xfrm>
        </p:spPr>
        <p:txBody>
          <a:bodyPr anchor="t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1A7ADA-8742-945F-60A7-480ADC3B8D7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2283122"/>
            <a:ext cx="9144000" cy="52046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rgbClr val="92D050"/>
                </a:solidFill>
                <a:latin typeface="Roboto Condensed SemiBold" panose="02000000000000000000" pitchFamily="2" charset="0"/>
                <a:ea typeface="Roboto Condensed SemiBold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EBCCD-BC70-486A-EA69-F9A8C09F1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0C9ED66-C7E8-BDAA-F7DC-6D979942A2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338" y="6003644"/>
            <a:ext cx="1769873" cy="612648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412C9954-5ED0-F42F-176C-71283248A4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199444">
            <a:off x="-950691" y="-520990"/>
            <a:ext cx="2453469" cy="3086206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84DB587C-F524-30B9-B4C4-E734F73033F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48775" y="5357468"/>
            <a:ext cx="2838450" cy="1905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F5FCEEDC-6E22-2016-8744-AA8C0F4F883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41145" y="4495551"/>
            <a:ext cx="947648" cy="69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326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8B31C-BF35-C5A0-BDF5-E03D61EE8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819" y="1086924"/>
            <a:ext cx="10171979" cy="672861"/>
          </a:xfrm>
        </p:spPr>
        <p:txBody>
          <a:bodyPr>
            <a:normAutofit/>
          </a:bodyPr>
          <a:lstStyle>
            <a:lvl1pPr>
              <a:defRPr sz="4200">
                <a:solidFill>
                  <a:schemeClr val="tx1"/>
                </a:solidFill>
                <a:latin typeface="Roboto Condensed SemiBold" panose="02000000000000000000" pitchFamily="2" charset="0"/>
                <a:ea typeface="Roboto Condensed SemiBold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62355-64E9-610B-8C0C-BD54B450F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820" y="2147979"/>
            <a:ext cx="10171980" cy="3390182"/>
          </a:xfrm>
        </p:spPr>
        <p:txBody>
          <a:bodyPr/>
          <a:lstStyle>
            <a:lvl1pPr>
              <a:spcAft>
                <a:spcPts val="600"/>
              </a:spcAft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spcAft>
                <a:spcPts val="600"/>
              </a:spcAft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spcAft>
                <a:spcPts val="600"/>
              </a:spcAft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spcAft>
                <a:spcPts val="600"/>
              </a:spcAft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spcAft>
                <a:spcPts val="600"/>
              </a:spcAft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D3790-50AA-99B8-CEF6-6F38C9B5C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00E9-8407-4F74-B9A0-E077A91D5F26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F36A1-3005-C01E-F5AA-41034D89F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E483E2D-944B-32C2-7E6A-3681A9C6DC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4553" y="6002671"/>
            <a:ext cx="1773699" cy="613973"/>
          </a:xfrm>
          <a:prstGeom prst="rect">
            <a:avLst/>
          </a:prstGeom>
        </p:spPr>
      </p:pic>
      <p:sp>
        <p:nvSpPr>
          <p:cNvPr id="8" name="Google Shape;192;p37">
            <a:extLst>
              <a:ext uri="{FF2B5EF4-FFF2-40B4-BE49-F238E27FC236}">
                <a16:creationId xmlns:a16="http://schemas.microsoft.com/office/drawing/2014/main" id="{A7E2BDD2-C28F-559F-39F8-C96D9293E4DB}"/>
              </a:ext>
            </a:extLst>
          </p:cNvPr>
          <p:cNvSpPr/>
          <p:nvPr userDrawn="1"/>
        </p:nvSpPr>
        <p:spPr>
          <a:xfrm rot="10800000">
            <a:off x="1365419" y="729923"/>
            <a:ext cx="256800" cy="256800"/>
          </a:xfrm>
          <a:prstGeom prst="teardrop">
            <a:avLst>
              <a:gd name="adj" fmla="val 100000"/>
            </a:avLst>
          </a:prstGeom>
          <a:solidFill>
            <a:srgbClr val="0BD2F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4425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8B31C-BF35-C5A0-BDF5-E03D61EE8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819" y="1086924"/>
            <a:ext cx="10171979" cy="672861"/>
          </a:xfrm>
        </p:spPr>
        <p:txBody>
          <a:bodyPr>
            <a:normAutofit/>
          </a:bodyPr>
          <a:lstStyle>
            <a:lvl1pPr>
              <a:defRPr sz="4200">
                <a:solidFill>
                  <a:schemeClr val="tx1"/>
                </a:solidFill>
                <a:latin typeface="Roboto Condensed SemiBold" panose="02000000000000000000" pitchFamily="2" charset="0"/>
                <a:ea typeface="Roboto Condensed SemiBold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62355-64E9-610B-8C0C-BD54B450F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820" y="2147979"/>
            <a:ext cx="10171980" cy="3390182"/>
          </a:xfrm>
        </p:spPr>
        <p:txBody>
          <a:bodyPr/>
          <a:lstStyle>
            <a:lvl1pPr>
              <a:spcAft>
                <a:spcPts val="600"/>
              </a:spcAft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spcAft>
                <a:spcPts val="600"/>
              </a:spcAft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spcAft>
                <a:spcPts val="600"/>
              </a:spcAft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spcAft>
                <a:spcPts val="600"/>
              </a:spcAft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spcAft>
                <a:spcPts val="600"/>
              </a:spcAft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D3790-50AA-99B8-CEF6-6F38C9B5C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00E9-8407-4F74-B9A0-E077A91D5F26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F36A1-3005-C01E-F5AA-41034D89F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E483E2D-944B-32C2-7E6A-3681A9C6DC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4553" y="6002671"/>
            <a:ext cx="1773699" cy="61397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A838BE9-F730-833C-7780-8E0F913869D5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1224949" y="672286"/>
            <a:ext cx="10171980" cy="409324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2400">
                <a:solidFill>
                  <a:srgbClr val="0BD2FE"/>
                </a:solidFill>
                <a:latin typeface="Roboto Condensed SemiBold" panose="02000000000000000000" pitchFamily="2" charset="0"/>
                <a:ea typeface="Roboto Condensed SemiBold" panose="02000000000000000000" pitchFamily="2" charset="0"/>
              </a:defRPr>
            </a:lvl1pPr>
            <a:lvl2pPr>
              <a:spcAft>
                <a:spcPts val="600"/>
              </a:spcAft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spcAft>
                <a:spcPts val="600"/>
              </a:spcAft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spcAft>
                <a:spcPts val="600"/>
              </a:spcAft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spcAft>
                <a:spcPts val="600"/>
              </a:spcAft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573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4CB7F-4E7A-7C15-D8A2-5F1FB2D4B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6CA16-9185-259A-AED4-062E3C52F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18160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9CEAD-0CA5-A652-7734-ADAE15B79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00E9-8407-4F74-B9A0-E077A91D5F26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050ED-56F2-815B-5BE5-838DA89A0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D5A3BA7-F595-FB3F-DDC2-8D029B8A78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4553" y="6002671"/>
            <a:ext cx="1773699" cy="61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46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20484-8027-748D-EEB9-18643530F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32077-7375-00FE-6BAB-D5D3BE6DC7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95886"/>
            <a:ext cx="5181600" cy="432183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BE95A-1084-5958-19F1-A140AEBF8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95886"/>
            <a:ext cx="5181600" cy="4321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3D51E-C6C2-6FD9-1DE1-5C4D1EE49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00E9-8407-4F74-B9A0-E077A91D5F26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70778-C58F-EA47-0C83-ED11A9498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24FE48D-57B9-26EB-92F8-C5E3D18F33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4553" y="6002671"/>
            <a:ext cx="1773699" cy="61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511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D74FB-2D0B-63D8-6806-FFB5C8BBC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3D06E-9884-FD29-CC74-735FE8368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C0D463-B44D-CB18-609F-105B7E9C8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3436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13A244-524F-BEB2-E300-30DCC6337F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B7F929-CCDC-BF71-E3BF-BF96CAA4E5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3436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4DE442-908B-B346-06F2-878050627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00E9-8407-4F74-B9A0-E077A91D5F26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1B568F-4E46-7DE2-4EE9-86391773D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F35AE63-7C70-0DA2-77D2-8945466204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4553" y="6002671"/>
            <a:ext cx="1773699" cy="61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64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2F719-F84F-0610-882E-58FAA46D4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DE57A5-7432-3F77-F800-9B53E39D9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00E9-8407-4F74-B9A0-E077A91D5F26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11E37-7C1A-335A-212E-EEEC1EDA3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3EDF77D-E25D-DB8B-DA73-6AF11B8A61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4553" y="6002671"/>
            <a:ext cx="1773699" cy="61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427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94E47A-9474-6E9C-BFC6-C90C31E7F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5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8A1A8-B615-C908-FC61-B3757A58E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0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553A-36C6-0374-C12E-326E88BDE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C800E9-8407-4F74-B9A0-E077A91D5F26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CE2B5-7D0C-FBB4-F4E6-1612F711AB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46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8" r:id="rId3"/>
    <p:sldLayoutId id="2147483650" r:id="rId4"/>
    <p:sldLayoutId id="2147483659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kern="1200">
          <a:solidFill>
            <a:srgbClr val="FF881B"/>
          </a:solidFill>
          <a:latin typeface="Roboto Condensed Light" panose="02000000000000000000" pitchFamily="2" charset="0"/>
          <a:ea typeface="Roboto Condensed Light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A363F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A363F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A363F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A363F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A363F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4.png"/><Relationship Id="rId5" Type="http://schemas.openxmlformats.org/officeDocument/2006/relationships/image" Target="../media/image57.png"/><Relationship Id="rId4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Relationship Id="rId9" Type="http://schemas.openxmlformats.org/officeDocument/2006/relationships/image" Target="../media/image2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7" Type="http://schemas.openxmlformats.org/officeDocument/2006/relationships/image" Target="../media/image30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300C2-43D5-18B4-CE4F-714EAB6D3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6051"/>
            <a:ext cx="8223504" cy="2387600"/>
          </a:xfrm>
        </p:spPr>
        <p:txBody>
          <a:bodyPr/>
          <a:lstStyle/>
          <a:p>
            <a:r>
              <a:rPr lang="en-US" dirty="0"/>
              <a:t>JavaScript &amp; React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08298-ADDA-8290-EF90-93AF0B293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75146"/>
            <a:ext cx="9144000" cy="520460"/>
          </a:xfrm>
        </p:spPr>
        <p:txBody>
          <a:bodyPr/>
          <a:lstStyle/>
          <a:p>
            <a:r>
              <a:rPr lang="ro-RO" dirty="0"/>
              <a:t>SOFTWARE ACADEMY </a:t>
            </a:r>
            <a:r>
              <a:rPr lang="ro-RO" dirty="0">
                <a:solidFill>
                  <a:srgbClr val="0BD2FE"/>
                </a:solidFill>
              </a:rPr>
              <a:t>2024</a:t>
            </a:r>
            <a:endParaRPr lang="en-US" dirty="0">
              <a:solidFill>
                <a:srgbClr val="0BD2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957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2D39-5279-49B6-6E1B-E622BEC6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 vs LET vs CONST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D93E18-8EF7-F9A0-0039-DD60751A8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221" y="1759785"/>
            <a:ext cx="10171980" cy="4105864"/>
          </a:xfrm>
        </p:spPr>
        <p:txBody>
          <a:bodyPr>
            <a:normAutofit/>
          </a:bodyPr>
          <a:lstStyle/>
          <a:p>
            <a:pPr lvl="1">
              <a:lnSpc>
                <a:spcPct val="140000"/>
              </a:lnSpc>
              <a:buFontTx/>
              <a:buChar char="-"/>
            </a:pP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Var a </a:t>
            </a:r>
            <a:r>
              <a:rPr lang="en-US" sz="1800" dirty="0" err="1">
                <a:solidFill>
                  <a:schemeClr val="tx1"/>
                </a:solidFill>
                <a:cs typeface="Roboto Light" panose="02000000000000000000" pitchFamily="2" charset="0"/>
              </a:rPr>
              <a:t>fost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cs typeface="Roboto Light" panose="02000000000000000000" pitchFamily="2" charset="0"/>
              </a:rPr>
              <a:t>metoda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cs typeface="Roboto Light" panose="02000000000000000000" pitchFamily="2" charset="0"/>
              </a:rPr>
              <a:t>initiala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 de </a:t>
            </a:r>
            <a:r>
              <a:rPr lang="en-US" sz="1800" dirty="0" err="1">
                <a:solidFill>
                  <a:schemeClr val="tx1"/>
                </a:solidFill>
                <a:cs typeface="Roboto Light" panose="02000000000000000000" pitchFamily="2" charset="0"/>
              </a:rPr>
              <a:t>declarare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 a </a:t>
            </a:r>
            <a:r>
              <a:rPr lang="en-US" sz="1800" dirty="0" err="1">
                <a:solidFill>
                  <a:schemeClr val="tx1"/>
                </a:solidFill>
                <a:cs typeface="Roboto Light" panose="02000000000000000000" pitchFamily="2" charset="0"/>
              </a:rPr>
              <a:t>variabilelor</a:t>
            </a:r>
            <a:endParaRPr lang="en-US" sz="1800" dirty="0">
              <a:solidFill>
                <a:schemeClr val="tx1"/>
              </a:solidFill>
              <a:cs typeface="Roboto Light" panose="02000000000000000000" pitchFamily="2" charset="0"/>
            </a:endParaRPr>
          </a:p>
          <a:p>
            <a:pPr lvl="1">
              <a:lnSpc>
                <a:spcPct val="140000"/>
              </a:lnSpc>
              <a:buFontTx/>
              <a:buChar char="-"/>
            </a:pPr>
            <a:r>
              <a:rPr lang="en-US" sz="1800" dirty="0" err="1">
                <a:solidFill>
                  <a:schemeClr val="tx1"/>
                </a:solidFill>
                <a:cs typeface="Roboto Light" panose="02000000000000000000" pitchFamily="2" charset="0"/>
              </a:rPr>
              <a:t>Problema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 cu var era </a:t>
            </a:r>
            <a:r>
              <a:rPr lang="en-US" sz="1800" b="1" dirty="0">
                <a:solidFill>
                  <a:schemeClr val="tx1"/>
                </a:solidFill>
                <a:cs typeface="Roboto Light" panose="02000000000000000000" pitchFamily="2" charset="0"/>
              </a:rPr>
              <a:t>hoisting-</a:t>
            </a:r>
            <a:r>
              <a:rPr lang="en-US" sz="1800" b="1" dirty="0" err="1">
                <a:solidFill>
                  <a:schemeClr val="tx1"/>
                </a:solidFill>
                <a:cs typeface="Roboto Light" panose="02000000000000000000" pitchFamily="2" charset="0"/>
              </a:rPr>
              <a:t>ul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: </a:t>
            </a:r>
            <a:r>
              <a:rPr lang="en-US" sz="1800" dirty="0" err="1">
                <a:solidFill>
                  <a:schemeClr val="tx1"/>
                </a:solidFill>
                <a:cs typeface="Roboto Light" panose="02000000000000000000" pitchFamily="2" charset="0"/>
              </a:rPr>
              <a:t>mecanismul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 in care </a:t>
            </a:r>
            <a:r>
              <a:rPr lang="en-US" sz="1800" dirty="0" err="1">
                <a:solidFill>
                  <a:schemeClr val="tx1"/>
                </a:solidFill>
                <a:cs typeface="Roboto Light" panose="02000000000000000000" pitchFamily="2" charset="0"/>
              </a:rPr>
              <a:t>declaratiile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 de </a:t>
            </a:r>
            <a:r>
              <a:rPr lang="en-US" sz="1800" dirty="0" err="1">
                <a:solidFill>
                  <a:schemeClr val="tx1"/>
                </a:solidFill>
                <a:cs typeface="Roboto Light" panose="02000000000000000000" pitchFamily="2" charset="0"/>
              </a:rPr>
              <a:t>variabile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cs typeface="Roboto Light" panose="02000000000000000000" pitchFamily="2" charset="0"/>
              </a:rPr>
              <a:t>si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cs typeface="Roboto Light" panose="02000000000000000000" pitchFamily="2" charset="0"/>
              </a:rPr>
              <a:t>functii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cs typeface="Roboto Light" panose="02000000000000000000" pitchFamily="2" charset="0"/>
              </a:rPr>
              <a:t>erau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 mutate la </a:t>
            </a:r>
            <a:r>
              <a:rPr lang="en-US" sz="1800" dirty="0" err="1">
                <a:solidFill>
                  <a:schemeClr val="tx1"/>
                </a:solidFill>
                <a:cs typeface="Roboto Light" panose="02000000000000000000" pitchFamily="2" charset="0"/>
              </a:rPr>
              <a:t>inceputul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 scope-</a:t>
            </a:r>
            <a:r>
              <a:rPr lang="en-US" sz="1800" dirty="0" err="1">
                <a:solidFill>
                  <a:schemeClr val="tx1"/>
                </a:solidFill>
                <a:cs typeface="Roboto Light" panose="02000000000000000000" pitchFamily="2" charset="0"/>
              </a:rPr>
              <a:t>ului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cs typeface="Roboto Light" panose="02000000000000000000" pitchFamily="2" charset="0"/>
              </a:rPr>
              <a:t>inainte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 de </a:t>
            </a:r>
            <a:r>
              <a:rPr lang="en-US" sz="1800" dirty="0" err="1">
                <a:solidFill>
                  <a:schemeClr val="tx1"/>
                </a:solidFill>
                <a:cs typeface="Roboto Light" panose="02000000000000000000" pitchFamily="2" charset="0"/>
              </a:rPr>
              <a:t>executia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cs typeface="Roboto Light" panose="02000000000000000000" pitchFamily="2" charset="0"/>
              </a:rPr>
              <a:t>codului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:</a:t>
            </a:r>
            <a:endParaRPr lang="en-US" sz="1800" b="1" dirty="0">
              <a:solidFill>
                <a:schemeClr val="tx1"/>
              </a:solidFill>
              <a:cs typeface="Roboto Light" panose="02000000000000000000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916F01-A5C0-6CDA-02DC-56FAD6586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630" y="3198687"/>
            <a:ext cx="3342562" cy="13520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55982E-BC1D-019B-BFCC-A41ACB469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168" y="3198687"/>
            <a:ext cx="4317536" cy="211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565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2D39-5279-49B6-6E1B-E622BEC6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 vs LET vs CONST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D93E18-8EF7-F9A0-0039-DD60751A8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221" y="1759785"/>
            <a:ext cx="10171980" cy="4105864"/>
          </a:xfrm>
        </p:spPr>
        <p:txBody>
          <a:bodyPr>
            <a:normAutofit/>
          </a:bodyPr>
          <a:lstStyle/>
          <a:p>
            <a:pPr lvl="1">
              <a:lnSpc>
                <a:spcPct val="140000"/>
              </a:lnSpc>
              <a:buFontTx/>
              <a:buChar char="-"/>
            </a:pPr>
            <a:r>
              <a:rPr lang="en-US" sz="1800" dirty="0" err="1">
                <a:solidFill>
                  <a:schemeClr val="tx1"/>
                </a:solidFill>
                <a:cs typeface="Roboto Light" panose="02000000000000000000" pitchFamily="2" charset="0"/>
              </a:rPr>
              <a:t>Aceasta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cs typeface="Roboto Light" panose="02000000000000000000" pitchFamily="2" charset="0"/>
              </a:rPr>
              <a:t>problema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 a </a:t>
            </a:r>
            <a:r>
              <a:rPr lang="en-US" sz="1800" dirty="0" err="1">
                <a:solidFill>
                  <a:schemeClr val="tx1"/>
                </a:solidFill>
                <a:cs typeface="Roboto Light" panose="02000000000000000000" pitchFamily="2" charset="0"/>
              </a:rPr>
              <a:t>fost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cs typeface="Roboto Light" panose="02000000000000000000" pitchFamily="2" charset="0"/>
              </a:rPr>
              <a:t>rezolvata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cs typeface="Roboto Light" panose="02000000000000000000" pitchFamily="2" charset="0"/>
              </a:rPr>
              <a:t>prin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cs typeface="Roboto Light" panose="02000000000000000000" pitchFamily="2" charset="0"/>
              </a:rPr>
              <a:t>introducerea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cs typeface="Roboto Light" panose="02000000000000000000" pitchFamily="2" charset="0"/>
              </a:rPr>
              <a:t>let </a:t>
            </a:r>
            <a:r>
              <a:rPr lang="en-US" sz="1800" dirty="0" err="1">
                <a:solidFill>
                  <a:schemeClr val="tx1"/>
                </a:solidFill>
                <a:cs typeface="Roboto Light" panose="02000000000000000000" pitchFamily="2" charset="0"/>
              </a:rPr>
              <a:t>si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cs typeface="Roboto Light" panose="02000000000000000000" pitchFamily="2" charset="0"/>
              </a:rPr>
              <a:t>const 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in 2015</a:t>
            </a:r>
            <a:endParaRPr lang="en-US" sz="1800" b="1" dirty="0">
              <a:solidFill>
                <a:schemeClr val="tx1"/>
              </a:solidFill>
              <a:cs typeface="Roboto Light" panose="02000000000000000000" pitchFamily="2" charset="0"/>
            </a:endParaRPr>
          </a:p>
          <a:p>
            <a:pPr lvl="1">
              <a:lnSpc>
                <a:spcPct val="140000"/>
              </a:lnSpc>
              <a:buFontTx/>
              <a:buChar char="-"/>
            </a:pPr>
            <a:r>
              <a:rPr lang="en-US" sz="1800" b="1" dirty="0">
                <a:solidFill>
                  <a:schemeClr val="tx1"/>
                </a:solidFill>
                <a:cs typeface="Roboto Light" panose="02000000000000000000" pitchFamily="2" charset="0"/>
              </a:rPr>
              <a:t>Let </a:t>
            </a:r>
            <a:r>
              <a:rPr lang="en-US" sz="1800" dirty="0" err="1">
                <a:solidFill>
                  <a:schemeClr val="tx1"/>
                </a:solidFill>
                <a:cs typeface="Roboto Light" panose="02000000000000000000" pitchFamily="2" charset="0"/>
              </a:rPr>
              <a:t>si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cs typeface="Roboto Light" panose="02000000000000000000" pitchFamily="2" charset="0"/>
              </a:rPr>
              <a:t>const 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sunt </a:t>
            </a:r>
            <a:r>
              <a:rPr lang="en-US" sz="1800" b="1" dirty="0">
                <a:solidFill>
                  <a:schemeClr val="tx1"/>
                </a:solidFill>
                <a:cs typeface="Roboto Light" panose="02000000000000000000" pitchFamily="2" charset="0"/>
              </a:rPr>
              <a:t>block scoped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(un bloc </a:t>
            </a:r>
            <a:r>
              <a:rPr lang="en-US" sz="1800" dirty="0" err="1">
                <a:solidFill>
                  <a:schemeClr val="tx1"/>
                </a:solidFill>
                <a:cs typeface="Roboto Light" panose="02000000000000000000" pitchFamily="2" charset="0"/>
              </a:rPr>
              <a:t>este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 o </a:t>
            </a:r>
            <a:r>
              <a:rPr lang="en-US" sz="1800" dirty="0" err="1">
                <a:solidFill>
                  <a:schemeClr val="tx1"/>
                </a:solidFill>
                <a:cs typeface="Roboto Light" panose="02000000000000000000" pitchFamily="2" charset="0"/>
              </a:rPr>
              <a:t>bucata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 de cod delimitate de {})</a:t>
            </a:r>
            <a:endParaRPr lang="en-US" sz="1800" b="1" dirty="0">
              <a:solidFill>
                <a:schemeClr val="tx1"/>
              </a:solidFill>
              <a:cs typeface="Roboto Light" panose="020000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F704FA-C834-CB52-46FD-20E290801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184" y="2997041"/>
            <a:ext cx="4843193" cy="277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105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2D39-5279-49B6-6E1B-E622BEC6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 vs LET vs CONST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D93E18-8EF7-F9A0-0039-DD60751A8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221" y="1759785"/>
            <a:ext cx="10171980" cy="4105864"/>
          </a:xfrm>
        </p:spPr>
        <p:txBody>
          <a:bodyPr>
            <a:normAutofit/>
          </a:bodyPr>
          <a:lstStyle/>
          <a:p>
            <a:pPr lvl="1">
              <a:lnSpc>
                <a:spcPct val="140000"/>
              </a:lnSpc>
              <a:buFontTx/>
              <a:buChar char="-"/>
            </a:pPr>
            <a:r>
              <a:rPr lang="en-US" sz="1800" dirty="0" err="1">
                <a:solidFill>
                  <a:schemeClr val="tx1"/>
                </a:solidFill>
                <a:cs typeface="Roboto Light" panose="02000000000000000000" pitchFamily="2" charset="0"/>
              </a:rPr>
              <a:t>Aceasta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cs typeface="Roboto Light" panose="02000000000000000000" pitchFamily="2" charset="0"/>
              </a:rPr>
              <a:t>problema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 a </a:t>
            </a:r>
            <a:r>
              <a:rPr lang="en-US" sz="1800" dirty="0" err="1">
                <a:solidFill>
                  <a:schemeClr val="tx1"/>
                </a:solidFill>
                <a:cs typeface="Roboto Light" panose="02000000000000000000" pitchFamily="2" charset="0"/>
              </a:rPr>
              <a:t>fost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cs typeface="Roboto Light" panose="02000000000000000000" pitchFamily="2" charset="0"/>
              </a:rPr>
              <a:t>rezolvata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cs typeface="Roboto Light" panose="02000000000000000000" pitchFamily="2" charset="0"/>
              </a:rPr>
              <a:t>prin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cs typeface="Roboto Light" panose="02000000000000000000" pitchFamily="2" charset="0"/>
              </a:rPr>
              <a:t>introducerea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cs typeface="Roboto Light" panose="02000000000000000000" pitchFamily="2" charset="0"/>
              </a:rPr>
              <a:t>let </a:t>
            </a:r>
            <a:r>
              <a:rPr lang="en-US" sz="1800" dirty="0" err="1">
                <a:solidFill>
                  <a:schemeClr val="tx1"/>
                </a:solidFill>
                <a:cs typeface="Roboto Light" panose="02000000000000000000" pitchFamily="2" charset="0"/>
              </a:rPr>
              <a:t>si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cs typeface="Roboto Light" panose="02000000000000000000" pitchFamily="2" charset="0"/>
              </a:rPr>
              <a:t>const 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in 2015</a:t>
            </a:r>
            <a:endParaRPr lang="en-US" sz="1800" b="1" dirty="0">
              <a:solidFill>
                <a:schemeClr val="tx1"/>
              </a:solidFill>
              <a:cs typeface="Roboto Light" panose="02000000000000000000" pitchFamily="2" charset="0"/>
            </a:endParaRPr>
          </a:p>
          <a:p>
            <a:pPr lvl="1">
              <a:lnSpc>
                <a:spcPct val="140000"/>
              </a:lnSpc>
              <a:buFontTx/>
              <a:buChar char="-"/>
            </a:pPr>
            <a:r>
              <a:rPr lang="en-US" sz="1800" b="1" dirty="0">
                <a:solidFill>
                  <a:schemeClr val="tx1"/>
                </a:solidFill>
                <a:cs typeface="Roboto Light" panose="02000000000000000000" pitchFamily="2" charset="0"/>
              </a:rPr>
              <a:t>Let </a:t>
            </a:r>
            <a:r>
              <a:rPr lang="en-US" sz="1800" dirty="0" err="1">
                <a:solidFill>
                  <a:schemeClr val="tx1"/>
                </a:solidFill>
                <a:cs typeface="Roboto Light" panose="02000000000000000000" pitchFamily="2" charset="0"/>
              </a:rPr>
              <a:t>si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cs typeface="Roboto Light" panose="02000000000000000000" pitchFamily="2" charset="0"/>
              </a:rPr>
              <a:t>const 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sunt </a:t>
            </a:r>
            <a:r>
              <a:rPr lang="en-US" sz="1800" b="1" dirty="0">
                <a:solidFill>
                  <a:schemeClr val="tx1"/>
                </a:solidFill>
                <a:cs typeface="Roboto Light" panose="02000000000000000000" pitchFamily="2" charset="0"/>
              </a:rPr>
              <a:t>block scoped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(un bloc </a:t>
            </a:r>
            <a:r>
              <a:rPr lang="en-US" sz="1800" dirty="0" err="1">
                <a:solidFill>
                  <a:schemeClr val="tx1"/>
                </a:solidFill>
                <a:cs typeface="Roboto Light" panose="02000000000000000000" pitchFamily="2" charset="0"/>
              </a:rPr>
              <a:t>este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 o </a:t>
            </a:r>
            <a:r>
              <a:rPr lang="en-US" sz="1800" dirty="0" err="1">
                <a:solidFill>
                  <a:schemeClr val="tx1"/>
                </a:solidFill>
                <a:cs typeface="Roboto Light" panose="02000000000000000000" pitchFamily="2" charset="0"/>
              </a:rPr>
              <a:t>bucata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 de cod delimitate de {})</a:t>
            </a:r>
            <a:endParaRPr lang="en-US" sz="1800" b="1" dirty="0">
              <a:solidFill>
                <a:schemeClr val="tx1"/>
              </a:solidFill>
              <a:cs typeface="Roboto Light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C848B1-82E4-8740-3426-85C7E4ECC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390" y="2938394"/>
            <a:ext cx="6411220" cy="9812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05D525-1BC1-05DD-613A-5A6758742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390" y="4163782"/>
            <a:ext cx="6423339" cy="108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703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2D39-5279-49B6-6E1B-E622BEC6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Operatori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D93E18-8EF7-F9A0-0039-DD60751A8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221" y="1759785"/>
            <a:ext cx="10171980" cy="4105864"/>
          </a:xfrm>
        </p:spPr>
        <p:txBody>
          <a:bodyPr>
            <a:normAutofit/>
          </a:bodyPr>
          <a:lstStyle/>
          <a:p>
            <a:pPr lvl="1">
              <a:lnSpc>
                <a:spcPct val="140000"/>
              </a:lnSpc>
              <a:buFontTx/>
              <a:buChar char="-"/>
            </a:pPr>
            <a:r>
              <a:rPr lang="en-US" sz="1800" dirty="0" err="1">
                <a:solidFill>
                  <a:schemeClr val="tx1"/>
                </a:solidFill>
                <a:cs typeface="Roboto Light" panose="02000000000000000000" pitchFamily="2" charset="0"/>
              </a:rPr>
              <a:t>Aritmetici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: +, -, *, /, %, **</a:t>
            </a:r>
          </a:p>
          <a:p>
            <a:pPr lvl="1">
              <a:lnSpc>
                <a:spcPct val="140000"/>
              </a:lnSpc>
              <a:buFontTx/>
              <a:buChar char="-"/>
            </a:pPr>
            <a:r>
              <a:rPr lang="en-US" sz="1800" dirty="0" err="1">
                <a:solidFill>
                  <a:schemeClr val="tx1"/>
                </a:solidFill>
                <a:cs typeface="Roboto Light" panose="02000000000000000000" pitchFamily="2" charset="0"/>
              </a:rPr>
              <a:t>Atribuire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: =, +=, -=, *=, /=, %=, **=</a:t>
            </a:r>
          </a:p>
          <a:p>
            <a:pPr lvl="1">
              <a:lnSpc>
                <a:spcPct val="140000"/>
              </a:lnSpc>
              <a:buFontTx/>
              <a:buChar char="-"/>
            </a:pPr>
            <a:r>
              <a:rPr lang="en-US" sz="1800" dirty="0" err="1">
                <a:solidFill>
                  <a:schemeClr val="tx1"/>
                </a:solidFill>
                <a:cs typeface="Roboto Light" panose="02000000000000000000" pitchFamily="2" charset="0"/>
              </a:rPr>
              <a:t>Comparare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: ==, ===, !=, !==, &gt;, &gt;=, &lt;, &lt;=</a:t>
            </a:r>
          </a:p>
          <a:p>
            <a:pPr lvl="1">
              <a:lnSpc>
                <a:spcPct val="140000"/>
              </a:lnSpc>
              <a:buFontTx/>
              <a:buChar char="-"/>
            </a:pPr>
            <a:r>
              <a:rPr lang="en-US" sz="1800" dirty="0" err="1">
                <a:solidFill>
                  <a:schemeClr val="tx1"/>
                </a:solidFill>
                <a:cs typeface="Roboto Light" panose="02000000000000000000" pitchFamily="2" charset="0"/>
              </a:rPr>
              <a:t>Operatori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cs typeface="Roboto Light" panose="02000000000000000000" pitchFamily="2" charset="0"/>
              </a:rPr>
              <a:t>logici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: &amp;&amp;, ||, !</a:t>
            </a:r>
          </a:p>
          <a:p>
            <a:pPr lvl="1">
              <a:lnSpc>
                <a:spcPct val="140000"/>
              </a:lnSpc>
              <a:buFontTx/>
              <a:buChar char="-"/>
            </a:pPr>
            <a:r>
              <a:rPr lang="en-US" sz="1800" dirty="0" err="1">
                <a:solidFill>
                  <a:schemeClr val="tx1"/>
                </a:solidFill>
                <a:cs typeface="Roboto Light" panose="02000000000000000000" pitchFamily="2" charset="0"/>
              </a:rPr>
              <a:t>Operatori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 de </a:t>
            </a:r>
            <a:r>
              <a:rPr lang="en-US" sz="1800" dirty="0" err="1">
                <a:solidFill>
                  <a:schemeClr val="tx1"/>
                </a:solidFill>
                <a:cs typeface="Roboto Light" panose="02000000000000000000" pitchFamily="2" charset="0"/>
              </a:rPr>
              <a:t>biti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: &amp;, |, *, ~, &lt;&lt;, &gt;&gt;, &gt;&gt;&gt;</a:t>
            </a:r>
          </a:p>
          <a:p>
            <a:pPr lvl="1">
              <a:lnSpc>
                <a:spcPct val="140000"/>
              </a:lnSpc>
              <a:buFontTx/>
              <a:buChar char="-"/>
            </a:pPr>
            <a:r>
              <a:rPr lang="en-US" sz="1800" dirty="0" err="1">
                <a:solidFill>
                  <a:schemeClr val="tx1"/>
                </a:solidFill>
                <a:cs typeface="Roboto Light" panose="02000000000000000000" pitchFamily="2" charset="0"/>
              </a:rPr>
              <a:t>Operatori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cs typeface="Roboto Light" panose="02000000000000000000" pitchFamily="2" charset="0"/>
              </a:rPr>
              <a:t>ternari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: ? :</a:t>
            </a:r>
          </a:p>
          <a:p>
            <a:pPr lvl="1">
              <a:lnSpc>
                <a:spcPct val="140000"/>
              </a:lnSpc>
              <a:buFontTx/>
              <a:buChar char="-"/>
            </a:pPr>
            <a:r>
              <a:rPr lang="en-US" sz="1800" dirty="0" err="1">
                <a:solidFill>
                  <a:schemeClr val="tx1"/>
                </a:solidFill>
                <a:cs typeface="Roboto Light" panose="02000000000000000000" pitchFamily="2" charset="0"/>
              </a:rPr>
              <a:t>Operatori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 de tip: </a:t>
            </a:r>
            <a:r>
              <a:rPr lang="en-US" sz="1800" dirty="0" err="1">
                <a:solidFill>
                  <a:schemeClr val="tx1"/>
                </a:solidFill>
                <a:cs typeface="Roboto Light" panose="02000000000000000000" pitchFamily="2" charset="0"/>
              </a:rPr>
              <a:t>typeof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cs typeface="Roboto Light" panose="02000000000000000000" pitchFamily="2" charset="0"/>
              </a:rPr>
              <a:t>instanceof</a:t>
            </a:r>
            <a:endParaRPr lang="en-US" sz="1800" dirty="0">
              <a:solidFill>
                <a:schemeClr val="tx1"/>
              </a:solidFill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520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2D39-5279-49B6-6E1B-E622BEC6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D93E18-8EF7-F9A0-0039-DD60751A8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221" y="1759785"/>
            <a:ext cx="10171980" cy="4105864"/>
          </a:xfrm>
        </p:spPr>
        <p:txBody>
          <a:bodyPr>
            <a:normAutofit/>
          </a:bodyPr>
          <a:lstStyle/>
          <a:p>
            <a:pPr lvl="1">
              <a:lnSpc>
                <a:spcPct val="140000"/>
              </a:lnSpc>
              <a:buFontTx/>
              <a:buChar char="-"/>
            </a:pPr>
            <a:r>
              <a:rPr lang="en-US" sz="1800" b="1" dirty="0">
                <a:solidFill>
                  <a:schemeClr val="tx1"/>
                </a:solidFill>
                <a:cs typeface="Roboto Light" panose="02000000000000000000" pitchFamily="2" charset="0"/>
              </a:rPr>
              <a:t>NU </a:t>
            </a:r>
            <a:r>
              <a:rPr lang="en-US" sz="1800" dirty="0" err="1">
                <a:solidFill>
                  <a:schemeClr val="tx1"/>
                </a:solidFill>
                <a:cs typeface="Roboto Light" panose="02000000000000000000" pitchFamily="2" charset="0"/>
              </a:rPr>
              <a:t>conteaza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cs typeface="Roboto Light" panose="02000000000000000000" pitchFamily="2" charset="0"/>
              </a:rPr>
              <a:t>tipul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cs typeface="Roboto Light" panose="02000000000000000000" pitchFamily="2" charset="0"/>
              </a:rPr>
              <a:t>elementelor</a:t>
            </a:r>
            <a:endParaRPr lang="en-US" sz="1800" dirty="0">
              <a:solidFill>
                <a:schemeClr val="tx1"/>
              </a:solidFill>
              <a:cs typeface="Roboto Light" panose="02000000000000000000" pitchFamily="2" charset="0"/>
            </a:endParaRPr>
          </a:p>
          <a:p>
            <a:pPr lvl="1">
              <a:lnSpc>
                <a:spcPct val="140000"/>
              </a:lnSpc>
              <a:buFontTx/>
              <a:buChar char="-"/>
            </a:pPr>
            <a:endParaRPr lang="en-US" sz="1800" b="1" dirty="0">
              <a:solidFill>
                <a:schemeClr val="tx1"/>
              </a:solidFill>
              <a:cs typeface="Roboto Light" panose="02000000000000000000" pitchFamily="2" charset="0"/>
            </a:endParaRPr>
          </a:p>
          <a:p>
            <a:pPr marL="457200" lvl="1" indent="0">
              <a:lnSpc>
                <a:spcPct val="140000"/>
              </a:lnSpc>
              <a:buNone/>
            </a:pPr>
            <a:endParaRPr lang="en-US" sz="1800" b="1" dirty="0">
              <a:solidFill>
                <a:schemeClr val="tx1"/>
              </a:solidFill>
              <a:cs typeface="Roboto Light" panose="02000000000000000000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CDF437-CF2E-BFAC-00E0-22387695A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442" y="2342007"/>
            <a:ext cx="8161782" cy="68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0703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2D39-5279-49B6-6E1B-E622BEC6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Functii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D93E18-8EF7-F9A0-0039-DD60751A8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221" y="1759785"/>
            <a:ext cx="10171980" cy="4105864"/>
          </a:xfrm>
        </p:spPr>
        <p:txBody>
          <a:bodyPr>
            <a:normAutofit/>
          </a:bodyPr>
          <a:lstStyle/>
          <a:p>
            <a:pPr lvl="1">
              <a:lnSpc>
                <a:spcPct val="140000"/>
              </a:lnSpc>
              <a:buFontTx/>
              <a:buChar char="-"/>
            </a:pP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2 </a:t>
            </a:r>
            <a:r>
              <a:rPr lang="en-US" sz="1800" dirty="0" err="1">
                <a:solidFill>
                  <a:schemeClr val="tx1"/>
                </a:solidFill>
                <a:cs typeface="Roboto Light" panose="02000000000000000000" pitchFamily="2" charset="0"/>
              </a:rPr>
              <a:t>tipuri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: </a:t>
            </a:r>
            <a:r>
              <a:rPr lang="en-US" sz="1800" dirty="0" err="1">
                <a:solidFill>
                  <a:schemeClr val="tx1"/>
                </a:solidFill>
                <a:cs typeface="Roboto Light" panose="02000000000000000000" pitchFamily="2" charset="0"/>
              </a:rPr>
              <a:t>marcate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 de </a:t>
            </a:r>
            <a:r>
              <a:rPr lang="en-US" sz="1800" dirty="0" err="1">
                <a:solidFill>
                  <a:schemeClr val="tx1"/>
                </a:solidFill>
                <a:cs typeface="Roboto Light" panose="02000000000000000000" pitchFamily="2" charset="0"/>
              </a:rPr>
              <a:t>keywordul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 function </a:t>
            </a:r>
            <a:r>
              <a:rPr lang="en-US" sz="1800" dirty="0" err="1">
                <a:solidFill>
                  <a:schemeClr val="tx1"/>
                </a:solidFill>
                <a:cs typeface="Roboto Light" panose="02000000000000000000" pitchFamily="2" charset="0"/>
              </a:rPr>
              <a:t>si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cs typeface="Roboto Light" panose="02000000000000000000" pitchFamily="2" charset="0"/>
              </a:rPr>
              <a:t>cele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cs typeface="Roboto Light" panose="02000000000000000000" pitchFamily="2" charset="0"/>
              </a:rPr>
              <a:t>anonime</a:t>
            </a:r>
            <a:endParaRPr lang="en-US" sz="1800" dirty="0">
              <a:solidFill>
                <a:schemeClr val="tx1"/>
              </a:solidFill>
              <a:cs typeface="Roboto Light" panose="02000000000000000000" pitchFamily="2" charset="0"/>
            </a:endParaRPr>
          </a:p>
          <a:p>
            <a:pPr lvl="1">
              <a:lnSpc>
                <a:spcPct val="140000"/>
              </a:lnSpc>
              <a:buFontTx/>
              <a:buChar char="-"/>
            </a:pPr>
            <a:endParaRPr lang="en-US" sz="1800" dirty="0">
              <a:solidFill>
                <a:schemeClr val="tx1"/>
              </a:solidFill>
              <a:cs typeface="Roboto Light" panose="02000000000000000000" pitchFamily="2" charset="0"/>
            </a:endParaRPr>
          </a:p>
          <a:p>
            <a:pPr marL="3657600" lvl="8" indent="0">
              <a:lnSpc>
                <a:spcPct val="140000"/>
              </a:lnSpc>
              <a:buNone/>
            </a:pPr>
            <a:r>
              <a:rPr lang="en-US" sz="1200" dirty="0">
                <a:cs typeface="Roboto Light" panose="02000000000000000000" pitchFamily="2" charset="0"/>
              </a:rPr>
              <a:t>	</a:t>
            </a:r>
            <a:r>
              <a:rPr lang="en-US" sz="2000" dirty="0">
                <a:cs typeface="Roboto Light" panose="02000000000000000000" pitchFamily="2" charset="0"/>
              </a:rPr>
              <a:t>=</a:t>
            </a:r>
            <a:endParaRPr lang="en-US" sz="1200" dirty="0">
              <a:solidFill>
                <a:schemeClr val="tx1"/>
              </a:solidFill>
              <a:cs typeface="Roboto Light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D83354F-BA34-BDFA-DE80-CECA099E0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4" y="2384342"/>
            <a:ext cx="737235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3D2B6A4D-430A-8D65-11D5-3DD76B571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737" y="3390800"/>
            <a:ext cx="6486525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451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2D39-5279-49B6-6E1B-E622BEC6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Iterare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D93E18-8EF7-F9A0-0039-DD60751A8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221" y="1759785"/>
            <a:ext cx="10171980" cy="4105864"/>
          </a:xfrm>
        </p:spPr>
        <p:txBody>
          <a:bodyPr>
            <a:normAutofit/>
          </a:bodyPr>
          <a:lstStyle/>
          <a:p>
            <a:pPr lvl="1">
              <a:lnSpc>
                <a:spcPct val="140000"/>
              </a:lnSpc>
              <a:buFontTx/>
              <a:buChar char="-"/>
            </a:pP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Ca in </a:t>
            </a:r>
            <a:r>
              <a:rPr lang="en-US" sz="1800" dirty="0" err="1">
                <a:solidFill>
                  <a:schemeClr val="tx1"/>
                </a:solidFill>
                <a:cs typeface="Roboto Light" panose="02000000000000000000" pitchFamily="2" charset="0"/>
              </a:rPr>
              <a:t>celelalte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cs typeface="Roboto Light" panose="02000000000000000000" pitchFamily="2" charset="0"/>
              </a:rPr>
              <a:t>limbaje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 de </a:t>
            </a:r>
            <a:r>
              <a:rPr lang="en-US" sz="1800" dirty="0" err="1">
                <a:solidFill>
                  <a:schemeClr val="tx1"/>
                </a:solidFill>
                <a:cs typeface="Roboto Light" panose="02000000000000000000" pitchFamily="2" charset="0"/>
              </a:rPr>
              <a:t>programare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: while, for, do while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C33409-BD59-FC24-511A-27B282CE2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280" y="2513946"/>
            <a:ext cx="3144229" cy="22226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2104C9-A114-C5F2-31C6-EEFDDD1B8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8485" y="2513946"/>
            <a:ext cx="2951950" cy="222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661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2D39-5279-49B6-6E1B-E622BEC6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Iterare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D2122F-F95F-9E64-069D-7E7521C3D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588" y="1759785"/>
            <a:ext cx="3482823" cy="15244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11C74C-FFE9-BE86-44EC-1FAC841C7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4786" y="3808549"/>
            <a:ext cx="3749215" cy="15244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CF5AA1-4CC0-7BBC-2ECD-B4CA7B62EB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8000" y="3808549"/>
            <a:ext cx="3644720" cy="152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895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2D39-5279-49B6-6E1B-E622BEC6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Iterare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F3E820-CA22-18AE-487D-B14150A9D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817" y="1997966"/>
            <a:ext cx="4085383" cy="18980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6E4E35-11C2-52E4-E413-716CF568D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6308" y="1997966"/>
            <a:ext cx="3713843" cy="19528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5B47FE-952E-CB21-5763-9CA1C407FC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2153" y="4263445"/>
            <a:ext cx="3945690" cy="218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50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2D39-5279-49B6-6E1B-E622BEC6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A2BCC8-1120-92C6-20DE-8347454AD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01" y="1757717"/>
            <a:ext cx="6092169" cy="26659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EE40D2-434B-2F7D-3B80-AC0FDF78A1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801" y="4423628"/>
            <a:ext cx="6092168" cy="6766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268F7C-2838-2B44-07FB-EE77488FC6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0458" y="1757717"/>
            <a:ext cx="4810796" cy="334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667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2D39-5279-49B6-6E1B-E622BEC6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8ABB2-2A26-ABE9-7BDC-AE69860FD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40000"/>
              </a:lnSpc>
              <a:buAutoNum type="arabicPeriod"/>
            </a:pPr>
            <a:r>
              <a:rPr lang="en-US" b="1" dirty="0"/>
              <a:t>Intro to JavaScript</a:t>
            </a:r>
          </a:p>
          <a:p>
            <a:pPr marL="514350" indent="-514350">
              <a:lnSpc>
                <a:spcPct val="140000"/>
              </a:lnSpc>
              <a:buAutoNum type="arabicPeriod"/>
            </a:pPr>
            <a:r>
              <a:rPr lang="en-US" b="1" dirty="0"/>
              <a:t>React zero to hero day 1</a:t>
            </a:r>
          </a:p>
          <a:p>
            <a:pPr marL="514350" indent="-514350">
              <a:lnSpc>
                <a:spcPct val="140000"/>
              </a:lnSpc>
              <a:buAutoNum type="arabicPeriod"/>
            </a:pPr>
            <a:r>
              <a:rPr lang="en-US" b="1" dirty="0"/>
              <a:t>React zero to hero day 2</a:t>
            </a:r>
          </a:p>
          <a:p>
            <a:pPr marL="514350" indent="-514350">
              <a:lnSpc>
                <a:spcPct val="140000"/>
              </a:lnSpc>
              <a:buAutoNum type="arabicPeriod"/>
            </a:pPr>
            <a:r>
              <a:rPr lang="en-US" b="1" dirty="0"/>
              <a:t>React black belt</a:t>
            </a:r>
            <a:endParaRPr lang="ro-RO" b="1" dirty="0"/>
          </a:p>
        </p:txBody>
      </p:sp>
    </p:spTree>
    <p:extLst>
      <p:ext uri="{BB962C8B-B14F-4D97-AF65-F5344CB8AC3E}">
        <p14:creationId xmlns:p14="http://schemas.microsoft.com/office/powerpoint/2010/main" val="3605148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2D39-5279-49B6-6E1B-E622BEC6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MANIPULAREA DE ELEMENTE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8EFE4-F3AC-1BB4-49C1-374557DE5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624" y="1759785"/>
            <a:ext cx="10171980" cy="4105864"/>
          </a:xfrm>
        </p:spPr>
        <p:txBody>
          <a:bodyPr>
            <a:normAutofit/>
          </a:bodyPr>
          <a:lstStyle/>
          <a:p>
            <a:pPr marL="800100" lvl="1" indent="-342900">
              <a:lnSpc>
                <a:spcPct val="140000"/>
              </a:lnSpc>
              <a:buAutoNum type="arabicPeriod"/>
            </a:pP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Ce </a:t>
            </a:r>
            <a:r>
              <a:rPr lang="en-US" sz="1800" dirty="0" err="1">
                <a:solidFill>
                  <a:schemeClr val="tx1"/>
                </a:solidFill>
                <a:cs typeface="Roboto Light" panose="02000000000000000000" pitchFamily="2" charset="0"/>
              </a:rPr>
              <a:t>este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 DOM-</a:t>
            </a:r>
            <a:r>
              <a:rPr lang="en-US" sz="1800" dirty="0" err="1">
                <a:solidFill>
                  <a:schemeClr val="tx1"/>
                </a:solidFill>
                <a:cs typeface="Roboto Light" panose="02000000000000000000" pitchFamily="2" charset="0"/>
              </a:rPr>
              <a:t>ul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?</a:t>
            </a:r>
          </a:p>
          <a:p>
            <a:pPr marL="457200" lvl="1" indent="0">
              <a:lnSpc>
                <a:spcPct val="140000"/>
              </a:lnSpc>
              <a:buNone/>
            </a:pP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	DOM-</a:t>
            </a:r>
            <a:r>
              <a:rPr lang="en-US" sz="1800" dirty="0" err="1">
                <a:solidFill>
                  <a:schemeClr val="tx1"/>
                </a:solidFill>
                <a:cs typeface="Roboto Light" panose="02000000000000000000" pitchFamily="2" charset="0"/>
              </a:rPr>
              <a:t>ul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(Document Object Model) </a:t>
            </a:r>
            <a:r>
              <a:rPr lang="en-US" sz="1800" dirty="0" err="1">
                <a:solidFill>
                  <a:schemeClr val="tx1"/>
                </a:solidFill>
                <a:cs typeface="Roboto Light" panose="02000000000000000000" pitchFamily="2" charset="0"/>
              </a:rPr>
              <a:t>este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cs typeface="Roboto Light" panose="02000000000000000000" pitchFamily="2" charset="0"/>
              </a:rPr>
              <a:t>structura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cs typeface="Roboto Light" panose="02000000000000000000" pitchFamily="2" charset="0"/>
              </a:rPr>
              <a:t>arborescenta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 a </a:t>
            </a:r>
            <a:r>
              <a:rPr lang="en-US" sz="1800" dirty="0" err="1">
                <a:solidFill>
                  <a:schemeClr val="tx1"/>
                </a:solidFill>
                <a:cs typeface="Roboto Light" panose="02000000000000000000" pitchFamily="2" charset="0"/>
              </a:rPr>
              <a:t>unei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cs typeface="Roboto Light" panose="02000000000000000000" pitchFamily="2" charset="0"/>
              </a:rPr>
              <a:t>pagini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 web</a:t>
            </a:r>
            <a:endParaRPr lang="en-US" sz="1400" dirty="0">
              <a:solidFill>
                <a:schemeClr val="tx1"/>
              </a:solidFill>
              <a:cs typeface="Roboto Light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FB0307-833A-BC89-8F67-7AB3D5A08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850" y="3092958"/>
            <a:ext cx="5785386" cy="2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431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2D39-5279-49B6-6E1B-E622BEC6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MANIPULAREA DE ELEMENTE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8EFE4-F3AC-1BB4-49C1-374557DE5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624" y="1759785"/>
            <a:ext cx="10171980" cy="4105864"/>
          </a:xfrm>
        </p:spPr>
        <p:txBody>
          <a:bodyPr>
            <a:normAutofit/>
          </a:bodyPr>
          <a:lstStyle/>
          <a:p>
            <a:pPr marL="800100" lvl="1" indent="-342900">
              <a:lnSpc>
                <a:spcPct val="140000"/>
              </a:lnSpc>
              <a:buAutoNum type="arabicPeriod"/>
            </a:pP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Ce </a:t>
            </a:r>
            <a:r>
              <a:rPr lang="en-US" sz="1800" dirty="0" err="1">
                <a:solidFill>
                  <a:schemeClr val="tx1"/>
                </a:solidFill>
                <a:cs typeface="Roboto Light" panose="02000000000000000000" pitchFamily="2" charset="0"/>
              </a:rPr>
              <a:t>este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 DOM-</a:t>
            </a:r>
            <a:r>
              <a:rPr lang="en-US" sz="1800" dirty="0" err="1">
                <a:solidFill>
                  <a:schemeClr val="tx1"/>
                </a:solidFill>
                <a:cs typeface="Roboto Light" panose="02000000000000000000" pitchFamily="2" charset="0"/>
              </a:rPr>
              <a:t>ul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?</a:t>
            </a:r>
          </a:p>
          <a:p>
            <a:pPr marL="457200" lvl="1" indent="0">
              <a:lnSpc>
                <a:spcPct val="140000"/>
              </a:lnSpc>
              <a:buNone/>
            </a:pP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	DOM-</a:t>
            </a:r>
            <a:r>
              <a:rPr lang="en-US" sz="1800" dirty="0" err="1">
                <a:solidFill>
                  <a:schemeClr val="tx1"/>
                </a:solidFill>
                <a:cs typeface="Roboto Light" panose="02000000000000000000" pitchFamily="2" charset="0"/>
              </a:rPr>
              <a:t>ul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(Document Object Model) </a:t>
            </a:r>
            <a:r>
              <a:rPr lang="en-US" sz="1800" dirty="0" err="1">
                <a:solidFill>
                  <a:schemeClr val="tx1"/>
                </a:solidFill>
                <a:cs typeface="Roboto Light" panose="02000000000000000000" pitchFamily="2" charset="0"/>
              </a:rPr>
              <a:t>este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cs typeface="Roboto Light" panose="02000000000000000000" pitchFamily="2" charset="0"/>
              </a:rPr>
              <a:t>structura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cs typeface="Roboto Light" panose="02000000000000000000" pitchFamily="2" charset="0"/>
              </a:rPr>
              <a:t>arborescenta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 a </a:t>
            </a:r>
            <a:r>
              <a:rPr lang="en-US" sz="1800" dirty="0" err="1">
                <a:solidFill>
                  <a:schemeClr val="tx1"/>
                </a:solidFill>
                <a:cs typeface="Roboto Light" panose="02000000000000000000" pitchFamily="2" charset="0"/>
              </a:rPr>
              <a:t>unei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cs typeface="Roboto Light" panose="02000000000000000000" pitchFamily="2" charset="0"/>
              </a:rPr>
              <a:t>pagini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 web</a:t>
            </a:r>
            <a:endParaRPr lang="en-US" sz="1400" dirty="0">
              <a:solidFill>
                <a:schemeClr val="tx1"/>
              </a:solidFill>
              <a:cs typeface="Roboto Light" panose="02000000000000000000" pitchFamily="2" charset="0"/>
            </a:endParaRPr>
          </a:p>
        </p:txBody>
      </p:sp>
      <p:pic>
        <p:nvPicPr>
          <p:cNvPr id="4098" name="Picture 2" descr="What is the DOM? Document Object Model Meaning in JavaScript">
            <a:extLst>
              <a:ext uri="{FF2B5EF4-FFF2-40B4-BE49-F238E27FC236}">
                <a16:creationId xmlns:a16="http://schemas.microsoft.com/office/drawing/2014/main" id="{C714C501-0721-7AC8-4F7B-9BFF7851D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808" y="3092958"/>
            <a:ext cx="5230368" cy="2942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FB0307-833A-BC89-8F67-7AB3D5A08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850" y="3092958"/>
            <a:ext cx="5785386" cy="277269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CD3A6D-35D0-3D41-7B46-71BEF162A284}"/>
              </a:ext>
            </a:extLst>
          </p:cNvPr>
          <p:cNvCxnSpPr/>
          <p:nvPr/>
        </p:nvCxnSpPr>
        <p:spPr>
          <a:xfrm>
            <a:off x="6267808" y="4297680"/>
            <a:ext cx="9285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914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2D39-5279-49B6-6E1B-E622BEC6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MANIPULAREA DE ELEMENTE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8EFE4-F3AC-1BB4-49C1-374557DE5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624" y="1759785"/>
            <a:ext cx="10380240" cy="4105864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40000"/>
              </a:lnSpc>
              <a:buNone/>
            </a:pPr>
            <a:r>
              <a:rPr lang="en-US" sz="2000" dirty="0">
                <a:solidFill>
                  <a:schemeClr val="tx1"/>
                </a:solidFill>
                <a:cs typeface="Roboto Light" panose="02000000000000000000" pitchFamily="2" charset="0"/>
              </a:rPr>
              <a:t>2. Cum </a:t>
            </a:r>
            <a:r>
              <a:rPr lang="en-US" sz="2000" dirty="0" err="1">
                <a:solidFill>
                  <a:schemeClr val="tx1"/>
                </a:solidFill>
                <a:cs typeface="Roboto Light" panose="02000000000000000000" pitchFamily="2" charset="0"/>
              </a:rPr>
              <a:t>putem</a:t>
            </a:r>
            <a:r>
              <a:rPr lang="en-US" sz="2000" dirty="0">
                <a:solidFill>
                  <a:schemeClr val="tx1"/>
                </a:solidFill>
                <a:cs typeface="Roboto Light" panose="02000000000000000000" pitchFamily="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Roboto Light" panose="02000000000000000000" pitchFamily="2" charset="0"/>
              </a:rPr>
              <a:t>manipula</a:t>
            </a:r>
            <a:r>
              <a:rPr lang="en-US" sz="2000" dirty="0">
                <a:solidFill>
                  <a:schemeClr val="tx1"/>
                </a:solidFill>
                <a:cs typeface="Roboto Light" panose="02000000000000000000" pitchFamily="2" charset="0"/>
              </a:rPr>
              <a:t> DOM-</a:t>
            </a:r>
            <a:r>
              <a:rPr lang="en-US" sz="2000" dirty="0" err="1">
                <a:solidFill>
                  <a:schemeClr val="tx1"/>
                </a:solidFill>
                <a:cs typeface="Roboto Light" panose="02000000000000000000" pitchFamily="2" charset="0"/>
              </a:rPr>
              <a:t>ul</a:t>
            </a:r>
            <a:r>
              <a:rPr lang="en-US" sz="2000" dirty="0">
                <a:solidFill>
                  <a:schemeClr val="tx1"/>
                </a:solidFill>
                <a:cs typeface="Roboto Light" panose="02000000000000000000" pitchFamily="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Roboto Light" panose="02000000000000000000" pitchFamily="2" charset="0"/>
              </a:rPr>
              <a:t>folosind</a:t>
            </a:r>
            <a:r>
              <a:rPr lang="en-US" sz="2000" dirty="0">
                <a:solidFill>
                  <a:schemeClr val="tx1"/>
                </a:solidFill>
                <a:cs typeface="Roboto Light" panose="02000000000000000000" pitchFamily="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cs typeface="Roboto Light" panose="02000000000000000000" pitchFamily="2" charset="0"/>
              </a:rPr>
              <a:t>javascript</a:t>
            </a:r>
            <a:r>
              <a:rPr lang="en-US" sz="2000" dirty="0">
                <a:solidFill>
                  <a:schemeClr val="tx1"/>
                </a:solidFill>
                <a:cs typeface="Roboto Light" panose="02000000000000000000" pitchFamily="2" charset="0"/>
              </a:rPr>
              <a:t>?</a:t>
            </a:r>
          </a:p>
          <a:p>
            <a:pPr lvl="2">
              <a:lnSpc>
                <a:spcPct val="140000"/>
              </a:lnSpc>
            </a:pPr>
            <a:r>
              <a:rPr lang="en-US" dirty="0" err="1">
                <a:solidFill>
                  <a:schemeClr val="tx1"/>
                </a:solidFill>
                <a:cs typeface="Roboto Light" panose="02000000000000000000" pitchFamily="2" charset="0"/>
              </a:rPr>
              <a:t>Selectie</a:t>
            </a:r>
            <a:r>
              <a:rPr lang="en-US" dirty="0">
                <a:solidFill>
                  <a:schemeClr val="tx1"/>
                </a:solidFill>
                <a:cs typeface="Roboto Light" panose="02000000000000000000" pitchFamily="2" charset="0"/>
              </a:rPr>
              <a:t> de </a:t>
            </a:r>
            <a:r>
              <a:rPr lang="en-US" dirty="0" err="1">
                <a:solidFill>
                  <a:schemeClr val="tx1"/>
                </a:solidFill>
                <a:cs typeface="Roboto Light" panose="02000000000000000000" pitchFamily="2" charset="0"/>
              </a:rPr>
              <a:t>elemente</a:t>
            </a:r>
            <a:r>
              <a:rPr lang="en-US" dirty="0">
                <a:solidFill>
                  <a:schemeClr val="tx1"/>
                </a:solidFill>
                <a:cs typeface="Roboto Light" panose="02000000000000000000" pitchFamily="2" charset="0"/>
              </a:rPr>
              <a:t>: </a:t>
            </a:r>
            <a:r>
              <a:rPr lang="en-US" dirty="0" err="1">
                <a:solidFill>
                  <a:schemeClr val="tx1"/>
                </a:solidFill>
                <a:cs typeface="Roboto Light" panose="02000000000000000000" pitchFamily="2" charset="0"/>
              </a:rPr>
              <a:t>getElementById</a:t>
            </a:r>
            <a:r>
              <a:rPr lang="en-US" dirty="0">
                <a:solidFill>
                  <a:schemeClr val="tx1"/>
                </a:solidFill>
                <a:cs typeface="Roboto Light" panose="02000000000000000000" pitchFamily="2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cs typeface="Roboto Light" panose="02000000000000000000" pitchFamily="2" charset="0"/>
              </a:rPr>
              <a:t>querySelector</a:t>
            </a:r>
            <a:r>
              <a:rPr lang="en-US" dirty="0">
                <a:solidFill>
                  <a:schemeClr val="tx1"/>
                </a:solidFill>
                <a:cs typeface="Roboto Light" panose="02000000000000000000" pitchFamily="2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cs typeface="Roboto Light" panose="02000000000000000000" pitchFamily="2" charset="0"/>
              </a:rPr>
              <a:t>getElementsByClassName</a:t>
            </a:r>
            <a:endParaRPr lang="en-US" dirty="0">
              <a:solidFill>
                <a:schemeClr val="tx1"/>
              </a:solidFill>
              <a:cs typeface="Roboto Light" panose="02000000000000000000" pitchFamily="2" charset="0"/>
            </a:endParaRPr>
          </a:p>
          <a:p>
            <a:pPr lvl="2">
              <a:lnSpc>
                <a:spcPct val="140000"/>
              </a:lnSpc>
            </a:pPr>
            <a:r>
              <a:rPr lang="en-US" dirty="0" err="1">
                <a:solidFill>
                  <a:schemeClr val="tx1"/>
                </a:solidFill>
                <a:cs typeface="Roboto Light" panose="02000000000000000000" pitchFamily="2" charset="0"/>
              </a:rPr>
              <a:t>Creare</a:t>
            </a:r>
            <a:r>
              <a:rPr lang="en-US" dirty="0">
                <a:solidFill>
                  <a:schemeClr val="tx1"/>
                </a:solidFill>
                <a:cs typeface="Roboto Light" panose="02000000000000000000" pitchFamily="2" charset="0"/>
              </a:rPr>
              <a:t> de </a:t>
            </a:r>
            <a:r>
              <a:rPr lang="en-US" dirty="0" err="1">
                <a:solidFill>
                  <a:schemeClr val="tx1"/>
                </a:solidFill>
                <a:cs typeface="Roboto Light" panose="02000000000000000000" pitchFamily="2" charset="0"/>
              </a:rPr>
              <a:t>elemente</a:t>
            </a:r>
            <a:r>
              <a:rPr lang="en-US" dirty="0">
                <a:solidFill>
                  <a:schemeClr val="tx1"/>
                </a:solidFill>
                <a:cs typeface="Roboto Light" panose="02000000000000000000" pitchFamily="2" charset="0"/>
              </a:rPr>
              <a:t>: </a:t>
            </a:r>
            <a:r>
              <a:rPr lang="en-US" dirty="0" err="1">
                <a:solidFill>
                  <a:schemeClr val="tx1"/>
                </a:solidFill>
                <a:cs typeface="Roboto Light" panose="02000000000000000000" pitchFamily="2" charset="0"/>
              </a:rPr>
              <a:t>createElement</a:t>
            </a:r>
            <a:endParaRPr lang="en-US" dirty="0">
              <a:solidFill>
                <a:schemeClr val="tx1"/>
              </a:solidFill>
              <a:cs typeface="Roboto Light" panose="02000000000000000000" pitchFamily="2" charset="0"/>
            </a:endParaRPr>
          </a:p>
          <a:p>
            <a:pPr lvl="2">
              <a:lnSpc>
                <a:spcPct val="140000"/>
              </a:lnSpc>
            </a:pPr>
            <a:r>
              <a:rPr lang="en-US" dirty="0" err="1">
                <a:solidFill>
                  <a:schemeClr val="tx1"/>
                </a:solidFill>
                <a:cs typeface="Roboto Light" panose="02000000000000000000" pitchFamily="2" charset="0"/>
              </a:rPr>
              <a:t>Schimbarea</a:t>
            </a:r>
            <a:r>
              <a:rPr lang="en-US" dirty="0">
                <a:solidFill>
                  <a:schemeClr val="tx1"/>
                </a:solidFill>
                <a:cs typeface="Roboto Light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Roboto Light" panose="02000000000000000000" pitchFamily="2" charset="0"/>
              </a:rPr>
              <a:t>continutului</a:t>
            </a:r>
            <a:r>
              <a:rPr lang="en-US" dirty="0">
                <a:solidFill>
                  <a:schemeClr val="tx1"/>
                </a:solidFill>
                <a:cs typeface="Roboto Light" panose="02000000000000000000" pitchFamily="2" charset="0"/>
              </a:rPr>
              <a:t>: </a:t>
            </a:r>
            <a:r>
              <a:rPr lang="en-US" dirty="0" err="1">
                <a:solidFill>
                  <a:schemeClr val="tx1"/>
                </a:solidFill>
                <a:cs typeface="Roboto Light" panose="02000000000000000000" pitchFamily="2" charset="0"/>
              </a:rPr>
              <a:t>innerText</a:t>
            </a:r>
            <a:r>
              <a:rPr lang="en-US" dirty="0">
                <a:solidFill>
                  <a:schemeClr val="tx1"/>
                </a:solidFill>
                <a:cs typeface="Roboto Light" panose="02000000000000000000" pitchFamily="2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cs typeface="Roboto Light" panose="02000000000000000000" pitchFamily="2" charset="0"/>
              </a:rPr>
              <a:t>innerHtml</a:t>
            </a:r>
            <a:r>
              <a:rPr lang="en-US" dirty="0">
                <a:solidFill>
                  <a:schemeClr val="tx1"/>
                </a:solidFill>
                <a:cs typeface="Roboto Light" panose="02000000000000000000" pitchFamily="2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cs typeface="Roboto Light" panose="02000000000000000000" pitchFamily="2" charset="0"/>
              </a:rPr>
              <a:t>appendChildren</a:t>
            </a:r>
            <a:endParaRPr lang="en-US" dirty="0">
              <a:solidFill>
                <a:schemeClr val="tx1"/>
              </a:solidFill>
              <a:cs typeface="Roboto Light" panose="02000000000000000000" pitchFamily="2" charset="0"/>
            </a:endParaRPr>
          </a:p>
          <a:p>
            <a:pPr lvl="2">
              <a:lnSpc>
                <a:spcPct val="140000"/>
              </a:lnSpc>
            </a:pPr>
            <a:r>
              <a:rPr lang="en-US" dirty="0" err="1">
                <a:solidFill>
                  <a:schemeClr val="tx1"/>
                </a:solidFill>
                <a:cs typeface="Roboto Light" panose="02000000000000000000" pitchFamily="2" charset="0"/>
              </a:rPr>
              <a:t>Adaugare</a:t>
            </a:r>
            <a:r>
              <a:rPr lang="en-US" dirty="0">
                <a:solidFill>
                  <a:schemeClr val="tx1"/>
                </a:solidFill>
                <a:cs typeface="Roboto Light" panose="02000000000000000000" pitchFamily="2" charset="0"/>
              </a:rPr>
              <a:t>/</a:t>
            </a:r>
            <a:r>
              <a:rPr lang="en-US" dirty="0" err="1">
                <a:solidFill>
                  <a:schemeClr val="tx1"/>
                </a:solidFill>
                <a:cs typeface="Roboto Light" panose="02000000000000000000" pitchFamily="2" charset="0"/>
              </a:rPr>
              <a:t>schimbarea</a:t>
            </a:r>
            <a:r>
              <a:rPr lang="en-US" dirty="0">
                <a:solidFill>
                  <a:schemeClr val="tx1"/>
                </a:solidFill>
                <a:cs typeface="Roboto Light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Roboto Light" panose="02000000000000000000" pitchFamily="2" charset="0"/>
              </a:rPr>
              <a:t>stilurilor</a:t>
            </a:r>
            <a:endParaRPr lang="en-US" dirty="0">
              <a:solidFill>
                <a:schemeClr val="tx1"/>
              </a:solidFill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873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2D39-5279-49B6-6E1B-E622BEC6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Keywordul</a:t>
            </a:r>
            <a:r>
              <a:rPr lang="en-US" dirty="0"/>
              <a:t> “This” in </a:t>
            </a:r>
            <a:r>
              <a:rPr lang="en-US" dirty="0" err="1"/>
              <a:t>diferite</a:t>
            </a:r>
            <a:r>
              <a:rPr lang="en-US" dirty="0"/>
              <a:t> </a:t>
            </a:r>
            <a:r>
              <a:rPr lang="en-US" dirty="0" err="1"/>
              <a:t>contexte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C0AAE-26E5-97A8-E33D-7F44C8975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624" y="1759785"/>
            <a:ext cx="10171980" cy="4105864"/>
          </a:xfrm>
        </p:spPr>
        <p:txBody>
          <a:bodyPr>
            <a:normAutofit/>
          </a:bodyPr>
          <a:lstStyle/>
          <a:p>
            <a:pPr lvl="1">
              <a:lnSpc>
                <a:spcPct val="140000"/>
              </a:lnSpc>
              <a:buFontTx/>
              <a:buChar char="-"/>
            </a:pP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Sa ne </a:t>
            </a:r>
            <a:r>
              <a:rPr lang="en-US" sz="1800" dirty="0" err="1">
                <a:solidFill>
                  <a:schemeClr val="tx1"/>
                </a:solidFill>
                <a:cs typeface="Roboto Light" panose="02000000000000000000" pitchFamily="2" charset="0"/>
              </a:rPr>
              <a:t>reamintim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 ca </a:t>
            </a:r>
            <a:r>
              <a:rPr lang="en-US" sz="1800" dirty="0" err="1">
                <a:solidFill>
                  <a:schemeClr val="tx1"/>
                </a:solidFill>
                <a:cs typeface="Roboto Light" panose="02000000000000000000" pitchFamily="2" charset="0"/>
              </a:rPr>
              <a:t>exista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 2 </a:t>
            </a:r>
            <a:r>
              <a:rPr lang="en-US" sz="1800" dirty="0" err="1">
                <a:solidFill>
                  <a:schemeClr val="tx1"/>
                </a:solidFill>
                <a:cs typeface="Roboto Light" panose="02000000000000000000" pitchFamily="2" charset="0"/>
              </a:rPr>
              <a:t>tipuri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 de </a:t>
            </a:r>
            <a:r>
              <a:rPr lang="en-US" sz="1800" dirty="0" err="1">
                <a:solidFill>
                  <a:schemeClr val="tx1"/>
                </a:solidFill>
                <a:cs typeface="Roboto Light" panose="02000000000000000000" pitchFamily="2" charset="0"/>
              </a:rPr>
              <a:t>definitie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 de </a:t>
            </a:r>
            <a:r>
              <a:rPr lang="en-US" sz="1800" dirty="0" err="1">
                <a:solidFill>
                  <a:schemeClr val="tx1"/>
                </a:solidFill>
                <a:cs typeface="Roboto Light" panose="02000000000000000000" pitchFamily="2" charset="0"/>
              </a:rPr>
              <a:t>functie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. Care e </a:t>
            </a:r>
            <a:r>
              <a:rPr lang="en-US" sz="1800" dirty="0" err="1">
                <a:solidFill>
                  <a:schemeClr val="tx1"/>
                </a:solidFill>
                <a:cs typeface="Roboto Light" panose="02000000000000000000" pitchFamily="2" charset="0"/>
              </a:rPr>
              <a:t>diferenta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 de </a:t>
            </a:r>
            <a:r>
              <a:rPr lang="en-US" sz="1800" dirty="0" err="1">
                <a:solidFill>
                  <a:schemeClr val="tx1"/>
                </a:solidFill>
                <a:cs typeface="Roboto Light" panose="02000000000000000000" pitchFamily="2" charset="0"/>
              </a:rPr>
              <a:t>ele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??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5D323E-3924-0575-5661-6EDD00475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624" y="2487179"/>
            <a:ext cx="2765100" cy="13255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261E4D-4AEA-F4A1-BF7B-4E1641FC5A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3157" y="4754548"/>
            <a:ext cx="5834627" cy="6495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C9DF17-B67A-EC62-7203-FEDDAC37CD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7204" y="2487179"/>
            <a:ext cx="2870108" cy="132553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0A37F9-A8A5-DA9F-B950-2CDA94C45C8E}"/>
              </a:ext>
            </a:extLst>
          </p:cNvPr>
          <p:cNvCxnSpPr/>
          <p:nvPr/>
        </p:nvCxnSpPr>
        <p:spPr>
          <a:xfrm>
            <a:off x="2788920" y="3877056"/>
            <a:ext cx="2578608" cy="8046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352CBC-5486-8D1D-DA10-F93FFCFF1256}"/>
              </a:ext>
            </a:extLst>
          </p:cNvPr>
          <p:cNvCxnSpPr/>
          <p:nvPr/>
        </p:nvCxnSpPr>
        <p:spPr>
          <a:xfrm flipH="1">
            <a:off x="5934456" y="3877056"/>
            <a:ext cx="2670048" cy="8046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706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2D39-5279-49B6-6E1B-E622BEC6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Keywordul</a:t>
            </a:r>
            <a:r>
              <a:rPr lang="en-US" dirty="0"/>
              <a:t> “This” in </a:t>
            </a:r>
            <a:r>
              <a:rPr lang="en-US" dirty="0" err="1"/>
              <a:t>diferite</a:t>
            </a:r>
            <a:r>
              <a:rPr lang="en-US" dirty="0"/>
              <a:t> </a:t>
            </a:r>
            <a:r>
              <a:rPr lang="en-US" dirty="0" err="1"/>
              <a:t>contexte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C0AAE-26E5-97A8-E33D-7F44C8975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624" y="1759785"/>
            <a:ext cx="10171980" cy="4105864"/>
          </a:xfrm>
        </p:spPr>
        <p:txBody>
          <a:bodyPr>
            <a:normAutofit/>
          </a:bodyPr>
          <a:lstStyle/>
          <a:p>
            <a:pPr lvl="1">
              <a:lnSpc>
                <a:spcPct val="140000"/>
              </a:lnSpc>
              <a:buFontTx/>
              <a:buChar char="-"/>
            </a:pP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Sa ne </a:t>
            </a:r>
            <a:r>
              <a:rPr lang="en-US" sz="1800" dirty="0" err="1">
                <a:solidFill>
                  <a:schemeClr val="tx1"/>
                </a:solidFill>
                <a:cs typeface="Roboto Light" panose="02000000000000000000" pitchFamily="2" charset="0"/>
              </a:rPr>
              <a:t>reamintim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 ca </a:t>
            </a:r>
            <a:r>
              <a:rPr lang="en-US" sz="1800" dirty="0" err="1">
                <a:solidFill>
                  <a:schemeClr val="tx1"/>
                </a:solidFill>
                <a:cs typeface="Roboto Light" panose="02000000000000000000" pitchFamily="2" charset="0"/>
              </a:rPr>
              <a:t>exista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 2 </a:t>
            </a:r>
            <a:r>
              <a:rPr lang="en-US" sz="1800" dirty="0" err="1">
                <a:solidFill>
                  <a:schemeClr val="tx1"/>
                </a:solidFill>
                <a:cs typeface="Roboto Light" panose="02000000000000000000" pitchFamily="2" charset="0"/>
              </a:rPr>
              <a:t>tipuri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 de </a:t>
            </a:r>
            <a:r>
              <a:rPr lang="en-US" sz="1800" dirty="0" err="1">
                <a:solidFill>
                  <a:schemeClr val="tx1"/>
                </a:solidFill>
                <a:cs typeface="Roboto Light" panose="02000000000000000000" pitchFamily="2" charset="0"/>
              </a:rPr>
              <a:t>definitie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 de </a:t>
            </a:r>
            <a:r>
              <a:rPr lang="en-US" sz="1800" dirty="0" err="1">
                <a:solidFill>
                  <a:schemeClr val="tx1"/>
                </a:solidFill>
                <a:cs typeface="Roboto Light" panose="02000000000000000000" pitchFamily="2" charset="0"/>
              </a:rPr>
              <a:t>functie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. Care e </a:t>
            </a:r>
            <a:r>
              <a:rPr lang="en-US" sz="1800" dirty="0" err="1">
                <a:solidFill>
                  <a:schemeClr val="tx1"/>
                </a:solidFill>
                <a:cs typeface="Roboto Light" panose="02000000000000000000" pitchFamily="2" charset="0"/>
              </a:rPr>
              <a:t>diferenta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 de </a:t>
            </a:r>
            <a:r>
              <a:rPr lang="en-US" sz="1800" dirty="0" err="1">
                <a:solidFill>
                  <a:schemeClr val="tx1"/>
                </a:solidFill>
                <a:cs typeface="Roboto Light" panose="02000000000000000000" pitchFamily="2" charset="0"/>
              </a:rPr>
              <a:t>ele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??</a:t>
            </a:r>
          </a:p>
          <a:p>
            <a:pPr lvl="3">
              <a:lnSpc>
                <a:spcPct val="140000"/>
              </a:lnSpc>
              <a:buFontTx/>
              <a:buChar char="-"/>
            </a:pPr>
            <a:endParaRPr lang="en-US" sz="1200" dirty="0">
              <a:solidFill>
                <a:schemeClr val="tx1"/>
              </a:solidFill>
              <a:cs typeface="Roboto Light" panose="02000000000000000000" pitchFamily="2" charset="0"/>
            </a:endParaRPr>
          </a:p>
          <a:p>
            <a:pPr lvl="3">
              <a:lnSpc>
                <a:spcPct val="140000"/>
              </a:lnSpc>
              <a:buFontTx/>
              <a:buChar char="-"/>
            </a:pPr>
            <a:endParaRPr lang="en-US" sz="1200" dirty="0">
              <a:solidFill>
                <a:schemeClr val="tx1"/>
              </a:solidFill>
              <a:cs typeface="Roboto Light" panose="02000000000000000000" pitchFamily="2" charset="0"/>
            </a:endParaRPr>
          </a:p>
          <a:p>
            <a:pPr marL="3200400" lvl="7" indent="0">
              <a:lnSpc>
                <a:spcPct val="140000"/>
              </a:lnSpc>
              <a:buNone/>
            </a:pPr>
            <a:r>
              <a:rPr lang="en-US" sz="1200" dirty="0">
                <a:cs typeface="Roboto Light" panose="02000000000000000000" pitchFamily="2" charset="0"/>
              </a:rPr>
              <a:t>	               </a:t>
            </a:r>
            <a:r>
              <a:rPr lang="en-US" sz="2400" dirty="0">
                <a:cs typeface="Roboto Light" panose="02000000000000000000" pitchFamily="2" charset="0"/>
              </a:rPr>
              <a:t>???</a:t>
            </a:r>
            <a:endParaRPr lang="en-US" sz="1200" dirty="0">
              <a:solidFill>
                <a:schemeClr val="tx1"/>
              </a:solidFill>
              <a:cs typeface="Roboto Light" panose="02000000000000000000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CBE4BB-40D5-CB7C-DE52-1C228DFE8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053" y="2432646"/>
            <a:ext cx="2991548" cy="19381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AA57FA0-D408-56C1-1BE1-04CF31D46F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4304" y="2432646"/>
            <a:ext cx="3341352" cy="193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8378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2D39-5279-49B6-6E1B-E622BEC6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Keywordul</a:t>
            </a:r>
            <a:r>
              <a:rPr lang="en-US" dirty="0"/>
              <a:t> “This” in </a:t>
            </a:r>
            <a:r>
              <a:rPr lang="en-US" dirty="0" err="1"/>
              <a:t>diferite</a:t>
            </a:r>
            <a:r>
              <a:rPr lang="en-US" dirty="0"/>
              <a:t> </a:t>
            </a:r>
            <a:r>
              <a:rPr lang="en-US" dirty="0" err="1"/>
              <a:t>contexte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C0AAE-26E5-97A8-E33D-7F44C8975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624" y="1759785"/>
            <a:ext cx="10171980" cy="4105864"/>
          </a:xfrm>
        </p:spPr>
        <p:txBody>
          <a:bodyPr>
            <a:normAutofit/>
          </a:bodyPr>
          <a:lstStyle/>
          <a:p>
            <a:pPr lvl="1">
              <a:lnSpc>
                <a:spcPct val="140000"/>
              </a:lnSpc>
              <a:buFontTx/>
              <a:buChar char="-"/>
            </a:pP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Sa ne </a:t>
            </a:r>
            <a:r>
              <a:rPr lang="en-US" sz="1800" dirty="0" err="1">
                <a:solidFill>
                  <a:schemeClr val="tx1"/>
                </a:solidFill>
                <a:cs typeface="Roboto Light" panose="02000000000000000000" pitchFamily="2" charset="0"/>
              </a:rPr>
              <a:t>reamintim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 ca </a:t>
            </a:r>
            <a:r>
              <a:rPr lang="en-US" sz="1800" dirty="0" err="1">
                <a:solidFill>
                  <a:schemeClr val="tx1"/>
                </a:solidFill>
                <a:cs typeface="Roboto Light" panose="02000000000000000000" pitchFamily="2" charset="0"/>
              </a:rPr>
              <a:t>exista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 2 </a:t>
            </a:r>
            <a:r>
              <a:rPr lang="en-US" sz="1800" dirty="0" err="1">
                <a:solidFill>
                  <a:schemeClr val="tx1"/>
                </a:solidFill>
                <a:cs typeface="Roboto Light" panose="02000000000000000000" pitchFamily="2" charset="0"/>
              </a:rPr>
              <a:t>tipuri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 de </a:t>
            </a:r>
            <a:r>
              <a:rPr lang="en-US" sz="1800" dirty="0" err="1">
                <a:solidFill>
                  <a:schemeClr val="tx1"/>
                </a:solidFill>
                <a:cs typeface="Roboto Light" panose="02000000000000000000" pitchFamily="2" charset="0"/>
              </a:rPr>
              <a:t>definitie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 de </a:t>
            </a:r>
            <a:r>
              <a:rPr lang="en-US" sz="1800" dirty="0" err="1">
                <a:solidFill>
                  <a:schemeClr val="tx1"/>
                </a:solidFill>
                <a:cs typeface="Roboto Light" panose="02000000000000000000" pitchFamily="2" charset="0"/>
              </a:rPr>
              <a:t>functie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. Care e </a:t>
            </a:r>
            <a:r>
              <a:rPr lang="en-US" sz="1800" dirty="0" err="1">
                <a:solidFill>
                  <a:schemeClr val="tx1"/>
                </a:solidFill>
                <a:cs typeface="Roboto Light" panose="02000000000000000000" pitchFamily="2" charset="0"/>
              </a:rPr>
              <a:t>diferenta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 de </a:t>
            </a:r>
            <a:r>
              <a:rPr lang="en-US" sz="1800" dirty="0" err="1">
                <a:solidFill>
                  <a:schemeClr val="tx1"/>
                </a:solidFill>
                <a:cs typeface="Roboto Light" panose="02000000000000000000" pitchFamily="2" charset="0"/>
              </a:rPr>
              <a:t>ele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??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CBE4BB-40D5-CB7C-DE52-1C228DFE8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053" y="2432646"/>
            <a:ext cx="2991548" cy="19381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DC078E-D379-A06C-E45B-4A65BFA64D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819" y="4811584"/>
            <a:ext cx="1951885" cy="5855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AA57FA0-D408-56C1-1BE1-04CF31D46F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4304" y="2432646"/>
            <a:ext cx="3341352" cy="19381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67E0C9F-4441-F8FC-847F-C4ED709DCB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8324" y="4811583"/>
            <a:ext cx="5259851" cy="58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0358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2D39-5279-49B6-6E1B-E622BEC6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Keywordul</a:t>
            </a:r>
            <a:r>
              <a:rPr lang="en-US" dirty="0"/>
              <a:t> “This” in </a:t>
            </a:r>
            <a:r>
              <a:rPr lang="en-US" dirty="0" err="1"/>
              <a:t>diferite</a:t>
            </a:r>
            <a:r>
              <a:rPr lang="en-US" dirty="0"/>
              <a:t> </a:t>
            </a:r>
            <a:r>
              <a:rPr lang="en-US" dirty="0" err="1"/>
              <a:t>contexte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C0AAE-26E5-97A8-E33D-7F44C8975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624" y="1759785"/>
            <a:ext cx="10171980" cy="4105864"/>
          </a:xfrm>
        </p:spPr>
        <p:txBody>
          <a:bodyPr>
            <a:normAutofit/>
          </a:bodyPr>
          <a:lstStyle/>
          <a:p>
            <a:pPr lvl="1">
              <a:lnSpc>
                <a:spcPct val="140000"/>
              </a:lnSpc>
              <a:buFontTx/>
              <a:buChar char="-"/>
            </a:pPr>
            <a:r>
              <a:rPr lang="en-US" sz="1800" dirty="0" err="1">
                <a:solidFill>
                  <a:schemeClr val="tx1"/>
                </a:solidFill>
                <a:cs typeface="Roboto Light" panose="02000000000000000000" pitchFamily="2" charset="0"/>
              </a:rPr>
              <a:t>Totusi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cs typeface="Roboto Light" panose="02000000000000000000" pitchFamily="2" charset="0"/>
              </a:rPr>
              <a:t>vrem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cs typeface="Roboto Light" panose="02000000000000000000" pitchFamily="2" charset="0"/>
              </a:rPr>
              <a:t>sa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cs typeface="Roboto Light" panose="02000000000000000000" pitchFamily="2" charset="0"/>
              </a:rPr>
              <a:t>avem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cs typeface="Roboto Light" panose="02000000000000000000" pitchFamily="2" charset="0"/>
              </a:rPr>
              <a:t>acces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 la </a:t>
            </a:r>
            <a:r>
              <a:rPr lang="en-US" sz="1800" dirty="0" err="1">
                <a:solidFill>
                  <a:schemeClr val="tx1"/>
                </a:solidFill>
                <a:cs typeface="Roboto Light" panose="02000000000000000000" pitchFamily="2" charset="0"/>
              </a:rPr>
              <a:t>proprietatile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cs typeface="Roboto Light" panose="02000000000000000000" pitchFamily="2" charset="0"/>
              </a:rPr>
              <a:t>obiectului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, cum </a:t>
            </a:r>
            <a:r>
              <a:rPr lang="en-US" sz="1800" dirty="0" err="1">
                <a:solidFill>
                  <a:schemeClr val="tx1"/>
                </a:solidFill>
                <a:cs typeface="Roboto Light" panose="02000000000000000000" pitchFamily="2" charset="0"/>
              </a:rPr>
              <a:t>facem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cs typeface="Roboto Light" panose="02000000000000000000" pitchFamily="2" charset="0"/>
              </a:rPr>
              <a:t>asta</a:t>
            </a: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ACF1F2-412B-2B36-0D0E-114A57ACF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961" y="2658944"/>
            <a:ext cx="3804077" cy="9018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125E56-56D8-D62F-0D86-8CA208BBF6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384" y="4283555"/>
            <a:ext cx="3019074" cy="3019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DA5649-F409-31AF-2C99-E8EADAD5A3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0673" y="4241312"/>
            <a:ext cx="3295827" cy="3019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0AC7C5-E23D-6F37-74EE-B8D884DF17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0715" y="4205422"/>
            <a:ext cx="4143129" cy="397998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043B51C-C183-7B8C-FED9-54E9FE70DC50}"/>
              </a:ext>
            </a:extLst>
          </p:cNvPr>
          <p:cNvCxnSpPr/>
          <p:nvPr/>
        </p:nvCxnSpPr>
        <p:spPr>
          <a:xfrm flipH="1">
            <a:off x="2651760" y="3652264"/>
            <a:ext cx="1755648" cy="5203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09A1690-E4AE-FDB7-1F4A-D4722D6F15A7}"/>
              </a:ext>
            </a:extLst>
          </p:cNvPr>
          <p:cNvCxnSpPr/>
          <p:nvPr/>
        </p:nvCxnSpPr>
        <p:spPr>
          <a:xfrm>
            <a:off x="5861304" y="3640872"/>
            <a:ext cx="0" cy="5317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07771BC-2D46-4552-487E-0BA5C643964A}"/>
              </a:ext>
            </a:extLst>
          </p:cNvPr>
          <p:cNvCxnSpPr/>
          <p:nvPr/>
        </p:nvCxnSpPr>
        <p:spPr>
          <a:xfrm>
            <a:off x="7276500" y="3652264"/>
            <a:ext cx="2086956" cy="4389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6786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2D39-5279-49B6-6E1B-E622BEC6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8EFE4-F3AC-1BB4-49C1-374557DE5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624" y="1759785"/>
            <a:ext cx="10380240" cy="4105864"/>
          </a:xfrm>
        </p:spPr>
        <p:txBody>
          <a:bodyPr>
            <a:normAutofit fontScale="92500" lnSpcReduction="20000"/>
          </a:bodyPr>
          <a:lstStyle/>
          <a:p>
            <a:pPr marL="914400" lvl="1" indent="-457200">
              <a:lnSpc>
                <a:spcPct val="140000"/>
              </a:lnSpc>
              <a:buAutoNum type="arabicPeriod"/>
            </a:pPr>
            <a:r>
              <a:rPr lang="en-US" dirty="0">
                <a:solidFill>
                  <a:schemeClr val="tx1"/>
                </a:solidFill>
                <a:cs typeface="Roboto Light" panose="02000000000000000000" pitchFamily="2" charset="0"/>
              </a:rPr>
              <a:t>Fizz buzz</a:t>
            </a:r>
          </a:p>
          <a:p>
            <a:pPr marL="914400" lvl="1" indent="-457200">
              <a:lnSpc>
                <a:spcPct val="140000"/>
              </a:lnSpc>
              <a:buAutoNum type="arabicPeriod"/>
            </a:pPr>
            <a:r>
              <a:rPr lang="en-US" dirty="0" err="1">
                <a:solidFill>
                  <a:schemeClr val="tx1"/>
                </a:solidFill>
                <a:cs typeface="Roboto Light" panose="02000000000000000000" pitchFamily="2" charset="0"/>
              </a:rPr>
              <a:t>Implementarea</a:t>
            </a:r>
            <a:r>
              <a:rPr lang="en-US" dirty="0">
                <a:solidFill>
                  <a:schemeClr val="tx1"/>
                </a:solidFill>
                <a:cs typeface="Roboto Light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Roboto Light" panose="02000000000000000000" pitchFamily="2" charset="0"/>
              </a:rPr>
              <a:t>unui</a:t>
            </a:r>
            <a:r>
              <a:rPr lang="en-US" dirty="0">
                <a:solidFill>
                  <a:schemeClr val="tx1"/>
                </a:solidFill>
                <a:cs typeface="Roboto Light" panose="02000000000000000000" pitchFamily="2" charset="0"/>
              </a:rPr>
              <a:t> formular </a:t>
            </a:r>
            <a:r>
              <a:rPr lang="en-US" dirty="0" err="1">
                <a:solidFill>
                  <a:schemeClr val="tx1"/>
                </a:solidFill>
                <a:cs typeface="Roboto Light" panose="02000000000000000000" pitchFamily="2" charset="0"/>
              </a:rPr>
              <a:t>ce</a:t>
            </a:r>
            <a:r>
              <a:rPr lang="en-US" dirty="0">
                <a:solidFill>
                  <a:schemeClr val="tx1"/>
                </a:solidFill>
                <a:cs typeface="Roboto Light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Roboto Light" panose="02000000000000000000" pitchFamily="2" charset="0"/>
              </a:rPr>
              <a:t>contine</a:t>
            </a:r>
            <a:r>
              <a:rPr lang="en-US" dirty="0">
                <a:solidFill>
                  <a:schemeClr val="tx1"/>
                </a:solidFill>
                <a:cs typeface="Roboto Light" panose="02000000000000000000" pitchFamily="2" charset="0"/>
              </a:rPr>
              <a:t> un input </a:t>
            </a:r>
            <a:r>
              <a:rPr lang="en-US" dirty="0" err="1">
                <a:solidFill>
                  <a:schemeClr val="tx1"/>
                </a:solidFill>
                <a:cs typeface="Roboto Light" panose="02000000000000000000" pitchFamily="2" charset="0"/>
              </a:rPr>
              <a:t>pentru</a:t>
            </a:r>
            <a:r>
              <a:rPr lang="en-US" dirty="0">
                <a:solidFill>
                  <a:schemeClr val="tx1"/>
                </a:solidFill>
                <a:cs typeface="Roboto Light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Roboto Light" panose="02000000000000000000" pitchFamily="2" charset="0"/>
              </a:rPr>
              <a:t>nume</a:t>
            </a:r>
            <a:r>
              <a:rPr lang="en-US" dirty="0">
                <a:solidFill>
                  <a:schemeClr val="tx1"/>
                </a:solidFill>
                <a:cs typeface="Roboto Light" panose="02000000000000000000" pitchFamily="2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cs typeface="Roboto Light" panose="02000000000000000000" pitchFamily="2" charset="0"/>
              </a:rPr>
              <a:t>varsta</a:t>
            </a:r>
            <a:r>
              <a:rPr lang="en-US" dirty="0">
                <a:solidFill>
                  <a:schemeClr val="tx1"/>
                </a:solidFill>
                <a:cs typeface="Roboto Light" panose="02000000000000000000" pitchFamily="2" charset="0"/>
              </a:rPr>
              <a:t>, email </a:t>
            </a:r>
            <a:r>
              <a:rPr lang="en-US" dirty="0" err="1">
                <a:solidFill>
                  <a:schemeClr val="tx1"/>
                </a:solidFill>
                <a:cs typeface="Roboto Light" panose="02000000000000000000" pitchFamily="2" charset="0"/>
              </a:rPr>
              <a:t>si</a:t>
            </a:r>
            <a:r>
              <a:rPr lang="en-US" dirty="0">
                <a:solidFill>
                  <a:schemeClr val="tx1"/>
                </a:solidFill>
                <a:cs typeface="Roboto Light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Roboto Light" panose="02000000000000000000" pitchFamily="2" charset="0"/>
              </a:rPr>
              <a:t>parola</a:t>
            </a:r>
            <a:r>
              <a:rPr lang="en-US" dirty="0">
                <a:solidFill>
                  <a:schemeClr val="tx1"/>
                </a:solidFill>
                <a:cs typeface="Roboto Light" panose="02000000000000000000" pitchFamily="2" charset="0"/>
              </a:rPr>
              <a:t>. O data </a:t>
            </a:r>
            <a:r>
              <a:rPr lang="en-US" dirty="0" err="1">
                <a:solidFill>
                  <a:schemeClr val="tx1"/>
                </a:solidFill>
                <a:cs typeface="Roboto Light" panose="02000000000000000000" pitchFamily="2" charset="0"/>
              </a:rPr>
              <a:t>actionat</a:t>
            </a:r>
            <a:r>
              <a:rPr lang="en-US" dirty="0">
                <a:solidFill>
                  <a:schemeClr val="tx1"/>
                </a:solidFill>
                <a:cs typeface="Roboto Light" panose="02000000000000000000" pitchFamily="2" charset="0"/>
              </a:rPr>
              <a:t> un </a:t>
            </a:r>
            <a:r>
              <a:rPr lang="en-US" dirty="0" err="1">
                <a:solidFill>
                  <a:schemeClr val="tx1"/>
                </a:solidFill>
                <a:cs typeface="Roboto Light" panose="02000000000000000000" pitchFamily="2" charset="0"/>
              </a:rPr>
              <a:t>buton</a:t>
            </a:r>
            <a:r>
              <a:rPr lang="en-US" dirty="0">
                <a:solidFill>
                  <a:schemeClr val="tx1"/>
                </a:solidFill>
                <a:cs typeface="Roboto Light" panose="02000000000000000000" pitchFamily="2" charset="0"/>
              </a:rPr>
              <a:t>, se </a:t>
            </a:r>
            <a:r>
              <a:rPr lang="en-US" dirty="0" err="1">
                <a:solidFill>
                  <a:schemeClr val="tx1"/>
                </a:solidFill>
                <a:cs typeface="Roboto Light" panose="02000000000000000000" pitchFamily="2" charset="0"/>
              </a:rPr>
              <a:t>vor</a:t>
            </a:r>
            <a:r>
              <a:rPr lang="en-US" dirty="0">
                <a:solidFill>
                  <a:schemeClr val="tx1"/>
                </a:solidFill>
                <a:cs typeface="Roboto Light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Roboto Light" panose="02000000000000000000" pitchFamily="2" charset="0"/>
              </a:rPr>
              <a:t>valida</a:t>
            </a:r>
            <a:r>
              <a:rPr lang="en-US" dirty="0">
                <a:solidFill>
                  <a:schemeClr val="tx1"/>
                </a:solidFill>
                <a:cs typeface="Roboto Light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Roboto Light" panose="02000000000000000000" pitchFamily="2" charset="0"/>
              </a:rPr>
              <a:t>valorile</a:t>
            </a:r>
            <a:r>
              <a:rPr lang="en-US" dirty="0">
                <a:solidFill>
                  <a:schemeClr val="tx1"/>
                </a:solidFill>
                <a:cs typeface="Roboto Light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Roboto Light" panose="02000000000000000000" pitchFamily="2" charset="0"/>
              </a:rPr>
              <a:t>acestor</a:t>
            </a:r>
            <a:r>
              <a:rPr lang="en-US" dirty="0">
                <a:solidFill>
                  <a:schemeClr val="tx1"/>
                </a:solidFill>
                <a:cs typeface="Roboto Light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Roboto Light" panose="02000000000000000000" pitchFamily="2" charset="0"/>
              </a:rPr>
              <a:t>inputuri</a:t>
            </a:r>
            <a:r>
              <a:rPr lang="en-US" dirty="0">
                <a:solidFill>
                  <a:schemeClr val="tx1"/>
                </a:solidFill>
                <a:cs typeface="Roboto Light" panose="02000000000000000000" pitchFamily="2" charset="0"/>
              </a:rPr>
              <a:t>: </a:t>
            </a:r>
            <a:r>
              <a:rPr lang="en-US" dirty="0" err="1">
                <a:solidFill>
                  <a:schemeClr val="tx1"/>
                </a:solidFill>
                <a:cs typeface="Roboto Light" panose="02000000000000000000" pitchFamily="2" charset="0"/>
              </a:rPr>
              <a:t>toate</a:t>
            </a:r>
            <a:r>
              <a:rPr lang="en-US" dirty="0">
                <a:solidFill>
                  <a:schemeClr val="tx1"/>
                </a:solidFill>
                <a:cs typeface="Roboto Light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Roboto Light" panose="02000000000000000000" pitchFamily="2" charset="0"/>
              </a:rPr>
              <a:t>inputurile</a:t>
            </a:r>
            <a:r>
              <a:rPr lang="en-US" dirty="0">
                <a:solidFill>
                  <a:schemeClr val="tx1"/>
                </a:solidFill>
                <a:cs typeface="Roboto Light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Roboto Light" panose="02000000000000000000" pitchFamily="2" charset="0"/>
              </a:rPr>
              <a:t>sa</a:t>
            </a:r>
            <a:r>
              <a:rPr lang="en-US" dirty="0">
                <a:solidFill>
                  <a:schemeClr val="tx1"/>
                </a:solidFill>
                <a:cs typeface="Roboto Light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Roboto Light" panose="02000000000000000000" pitchFamily="2" charset="0"/>
              </a:rPr>
              <a:t>contina</a:t>
            </a:r>
            <a:r>
              <a:rPr lang="en-US" dirty="0">
                <a:solidFill>
                  <a:schemeClr val="tx1"/>
                </a:solidFill>
                <a:cs typeface="Roboto Light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Roboto Light" panose="02000000000000000000" pitchFamily="2" charset="0"/>
              </a:rPr>
              <a:t>valoare</a:t>
            </a:r>
            <a:r>
              <a:rPr lang="en-US" dirty="0">
                <a:solidFill>
                  <a:schemeClr val="tx1"/>
                </a:solidFill>
                <a:cs typeface="Roboto Light" panose="02000000000000000000" pitchFamily="2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cs typeface="Roboto Light" panose="02000000000000000000" pitchFamily="2" charset="0"/>
              </a:rPr>
              <a:t>emailul</a:t>
            </a:r>
            <a:r>
              <a:rPr lang="en-US" dirty="0">
                <a:solidFill>
                  <a:schemeClr val="tx1"/>
                </a:solidFill>
                <a:cs typeface="Roboto Light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Roboto Light" panose="02000000000000000000" pitchFamily="2" charset="0"/>
              </a:rPr>
              <a:t>sa</a:t>
            </a:r>
            <a:r>
              <a:rPr lang="en-US" dirty="0">
                <a:solidFill>
                  <a:schemeClr val="tx1"/>
                </a:solidFill>
                <a:cs typeface="Roboto Light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Roboto Light" panose="02000000000000000000" pitchFamily="2" charset="0"/>
              </a:rPr>
              <a:t>aiba</a:t>
            </a:r>
            <a:r>
              <a:rPr lang="en-US" dirty="0">
                <a:solidFill>
                  <a:schemeClr val="tx1"/>
                </a:solidFill>
                <a:cs typeface="Roboto Light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Roboto Light" panose="02000000000000000000" pitchFamily="2" charset="0"/>
              </a:rPr>
              <a:t>structura</a:t>
            </a:r>
            <a:r>
              <a:rPr lang="en-US" dirty="0">
                <a:solidFill>
                  <a:schemeClr val="tx1"/>
                </a:solidFill>
                <a:cs typeface="Roboto Light" panose="02000000000000000000" pitchFamily="2" charset="0"/>
              </a:rPr>
              <a:t> de email, etc. Daca </a:t>
            </a:r>
            <a:r>
              <a:rPr lang="en-US" dirty="0" err="1">
                <a:solidFill>
                  <a:schemeClr val="tx1"/>
                </a:solidFill>
                <a:cs typeface="Roboto Light" panose="02000000000000000000" pitchFamily="2" charset="0"/>
              </a:rPr>
              <a:t>valorile</a:t>
            </a:r>
            <a:r>
              <a:rPr lang="en-US" dirty="0">
                <a:solidFill>
                  <a:schemeClr val="tx1"/>
                </a:solidFill>
                <a:cs typeface="Roboto Light" panose="02000000000000000000" pitchFamily="2" charset="0"/>
              </a:rPr>
              <a:t> sunt </a:t>
            </a:r>
            <a:r>
              <a:rPr lang="en-US" dirty="0" err="1">
                <a:solidFill>
                  <a:schemeClr val="tx1"/>
                </a:solidFill>
                <a:cs typeface="Roboto Light" panose="02000000000000000000" pitchFamily="2" charset="0"/>
              </a:rPr>
              <a:t>valide</a:t>
            </a:r>
            <a:r>
              <a:rPr lang="en-US" dirty="0">
                <a:solidFill>
                  <a:schemeClr val="tx1"/>
                </a:solidFill>
                <a:cs typeface="Roboto Light" panose="02000000000000000000" pitchFamily="2" charset="0"/>
              </a:rPr>
              <a:t>, se </a:t>
            </a:r>
            <a:r>
              <a:rPr lang="en-US" dirty="0" err="1">
                <a:solidFill>
                  <a:schemeClr val="tx1"/>
                </a:solidFill>
                <a:cs typeface="Roboto Light" panose="02000000000000000000" pitchFamily="2" charset="0"/>
              </a:rPr>
              <a:t>vor</a:t>
            </a:r>
            <a:r>
              <a:rPr lang="en-US" dirty="0">
                <a:solidFill>
                  <a:schemeClr val="tx1"/>
                </a:solidFill>
                <a:cs typeface="Roboto Light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Roboto Light" panose="02000000000000000000" pitchFamily="2" charset="0"/>
              </a:rPr>
              <a:t>afisa</a:t>
            </a:r>
            <a:r>
              <a:rPr lang="en-US" dirty="0">
                <a:solidFill>
                  <a:schemeClr val="tx1"/>
                </a:solidFill>
                <a:cs typeface="Roboto Light" panose="02000000000000000000" pitchFamily="2" charset="0"/>
              </a:rPr>
              <a:t> in </a:t>
            </a:r>
            <a:r>
              <a:rPr lang="en-US" dirty="0" err="1">
                <a:solidFill>
                  <a:schemeClr val="tx1"/>
                </a:solidFill>
                <a:cs typeface="Roboto Light" panose="02000000000000000000" pitchFamily="2" charset="0"/>
              </a:rPr>
              <a:t>pagina</a:t>
            </a:r>
            <a:endParaRPr lang="en-US" dirty="0">
              <a:solidFill>
                <a:schemeClr val="tx1"/>
              </a:solidFill>
              <a:cs typeface="Roboto Light" panose="02000000000000000000" pitchFamily="2" charset="0"/>
            </a:endParaRPr>
          </a:p>
          <a:p>
            <a:pPr marL="914400" lvl="1" indent="-457200">
              <a:lnSpc>
                <a:spcPct val="140000"/>
              </a:lnSpc>
              <a:buAutoNum type="arabicPeriod"/>
            </a:pPr>
            <a:r>
              <a:rPr lang="en-US" dirty="0" err="1">
                <a:solidFill>
                  <a:schemeClr val="tx1"/>
                </a:solidFill>
                <a:cs typeface="Roboto Light" panose="02000000000000000000" pitchFamily="2" charset="0"/>
              </a:rPr>
              <a:t>Adaugare</a:t>
            </a:r>
            <a:r>
              <a:rPr lang="en-US" dirty="0">
                <a:solidFill>
                  <a:schemeClr val="tx1"/>
                </a:solidFill>
                <a:cs typeface="Roboto Light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Roboto Light" panose="02000000000000000000" pitchFamily="2" charset="0"/>
              </a:rPr>
              <a:t>dinamica</a:t>
            </a:r>
            <a:r>
              <a:rPr lang="en-US" dirty="0">
                <a:solidFill>
                  <a:schemeClr val="tx1"/>
                </a:solidFill>
                <a:cs typeface="Roboto Light" panose="02000000000000000000" pitchFamily="2" charset="0"/>
              </a:rPr>
              <a:t> de </a:t>
            </a:r>
            <a:r>
              <a:rPr lang="en-US" dirty="0" err="1">
                <a:solidFill>
                  <a:schemeClr val="tx1"/>
                </a:solidFill>
                <a:cs typeface="Roboto Light" panose="02000000000000000000" pitchFamily="2" charset="0"/>
              </a:rPr>
              <a:t>optiuni</a:t>
            </a:r>
            <a:r>
              <a:rPr lang="en-US" dirty="0">
                <a:solidFill>
                  <a:schemeClr val="tx1"/>
                </a:solidFill>
                <a:cs typeface="Roboto Light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Roboto Light" panose="02000000000000000000" pitchFamily="2" charset="0"/>
              </a:rPr>
              <a:t>intr</a:t>
            </a:r>
            <a:r>
              <a:rPr lang="en-US" dirty="0">
                <a:solidFill>
                  <a:schemeClr val="tx1"/>
                </a:solidFill>
                <a:cs typeface="Roboto Light" panose="02000000000000000000" pitchFamily="2" charset="0"/>
              </a:rPr>
              <a:t>-un select</a:t>
            </a:r>
          </a:p>
          <a:p>
            <a:pPr marL="914400" lvl="1" indent="-457200">
              <a:lnSpc>
                <a:spcPct val="140000"/>
              </a:lnSpc>
              <a:buAutoNum type="arabicPeriod"/>
            </a:pPr>
            <a:r>
              <a:rPr lang="en-US" dirty="0" err="1">
                <a:solidFill>
                  <a:schemeClr val="tx1"/>
                </a:solidFill>
                <a:cs typeface="Roboto Light" panose="02000000000000000000" pitchFamily="2" charset="0"/>
              </a:rPr>
              <a:t>Implementati</a:t>
            </a:r>
            <a:r>
              <a:rPr lang="en-US" dirty="0">
                <a:solidFill>
                  <a:schemeClr val="tx1"/>
                </a:solidFill>
                <a:cs typeface="Roboto Light" panose="02000000000000000000" pitchFamily="2" charset="0"/>
              </a:rPr>
              <a:t> o </a:t>
            </a:r>
            <a:r>
              <a:rPr lang="en-US" dirty="0" err="1">
                <a:solidFill>
                  <a:schemeClr val="tx1"/>
                </a:solidFill>
                <a:cs typeface="Roboto Light" panose="02000000000000000000" pitchFamily="2" charset="0"/>
              </a:rPr>
              <a:t>functie</a:t>
            </a:r>
            <a:r>
              <a:rPr lang="en-US" dirty="0">
                <a:solidFill>
                  <a:schemeClr val="tx1"/>
                </a:solidFill>
                <a:cs typeface="Roboto Light" panose="02000000000000000000" pitchFamily="2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cs typeface="Roboto Light" panose="02000000000000000000" pitchFamily="2" charset="0"/>
              </a:rPr>
              <a:t>ce</a:t>
            </a:r>
            <a:r>
              <a:rPr lang="en-US" dirty="0">
                <a:solidFill>
                  <a:schemeClr val="tx1"/>
                </a:solidFill>
                <a:cs typeface="Roboto Light" panose="02000000000000000000" pitchFamily="2" charset="0"/>
              </a:rPr>
              <a:t> o data </a:t>
            </a:r>
            <a:r>
              <a:rPr lang="en-US" dirty="0" err="1">
                <a:solidFill>
                  <a:schemeClr val="tx1"/>
                </a:solidFill>
                <a:cs typeface="Roboto Light" panose="02000000000000000000" pitchFamily="2" charset="0"/>
              </a:rPr>
              <a:t>apelata</a:t>
            </a:r>
            <a:r>
              <a:rPr lang="en-US" dirty="0">
                <a:solidFill>
                  <a:schemeClr val="tx1"/>
                </a:solidFill>
                <a:cs typeface="Roboto Light" panose="02000000000000000000" pitchFamily="2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cs typeface="Roboto Light" panose="02000000000000000000" pitchFamily="2" charset="0"/>
              </a:rPr>
              <a:t>va</a:t>
            </a:r>
            <a:r>
              <a:rPr lang="en-US" dirty="0">
                <a:solidFill>
                  <a:schemeClr val="tx1"/>
                </a:solidFill>
                <a:cs typeface="Roboto Light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Roboto Light" panose="02000000000000000000" pitchFamily="2" charset="0"/>
              </a:rPr>
              <a:t>injecta</a:t>
            </a:r>
            <a:r>
              <a:rPr lang="en-US" dirty="0">
                <a:solidFill>
                  <a:schemeClr val="tx1"/>
                </a:solidFill>
                <a:cs typeface="Roboto Light" panose="02000000000000000000" pitchFamily="2" charset="0"/>
              </a:rPr>
              <a:t> in document un </a:t>
            </a:r>
            <a:r>
              <a:rPr lang="en-US" dirty="0" err="1">
                <a:solidFill>
                  <a:schemeClr val="tx1"/>
                </a:solidFill>
                <a:cs typeface="Roboto Light" panose="02000000000000000000" pitchFamily="2" charset="0"/>
              </a:rPr>
              <a:t>nou</a:t>
            </a:r>
            <a:r>
              <a:rPr lang="en-US" dirty="0">
                <a:solidFill>
                  <a:schemeClr val="tx1"/>
                </a:solidFill>
                <a:cs typeface="Roboto Light" panose="02000000000000000000" pitchFamily="2" charset="0"/>
              </a:rPr>
              <a:t> div </a:t>
            </a:r>
            <a:r>
              <a:rPr lang="en-US" dirty="0" err="1">
                <a:solidFill>
                  <a:schemeClr val="tx1"/>
                </a:solidFill>
                <a:cs typeface="Roboto Light" panose="02000000000000000000" pitchFamily="2" charset="0"/>
              </a:rPr>
              <a:t>ce</a:t>
            </a:r>
            <a:r>
              <a:rPr lang="en-US" dirty="0">
                <a:solidFill>
                  <a:schemeClr val="tx1"/>
                </a:solidFill>
                <a:cs typeface="Roboto Light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Roboto Light" panose="02000000000000000000" pitchFamily="2" charset="0"/>
              </a:rPr>
              <a:t>contine</a:t>
            </a:r>
            <a:r>
              <a:rPr lang="en-US" dirty="0">
                <a:solidFill>
                  <a:schemeClr val="tx1"/>
                </a:solidFill>
                <a:cs typeface="Roboto Light" panose="02000000000000000000" pitchFamily="2" charset="0"/>
              </a:rPr>
              <a:t> un select </a:t>
            </a:r>
            <a:r>
              <a:rPr lang="en-US" dirty="0" err="1">
                <a:solidFill>
                  <a:schemeClr val="tx1"/>
                </a:solidFill>
                <a:cs typeface="Roboto Light" panose="02000000000000000000" pitchFamily="2" charset="0"/>
              </a:rPr>
              <a:t>si</a:t>
            </a:r>
            <a:r>
              <a:rPr lang="en-US" dirty="0">
                <a:solidFill>
                  <a:schemeClr val="tx1"/>
                </a:solidFill>
                <a:cs typeface="Roboto Light" panose="02000000000000000000" pitchFamily="2" charset="0"/>
              </a:rPr>
              <a:t> un </a:t>
            </a:r>
            <a:r>
              <a:rPr lang="en-US" dirty="0" err="1">
                <a:solidFill>
                  <a:schemeClr val="tx1"/>
                </a:solidFill>
                <a:cs typeface="Roboto Light" panose="02000000000000000000" pitchFamily="2" charset="0"/>
              </a:rPr>
              <a:t>buton</a:t>
            </a:r>
            <a:r>
              <a:rPr lang="en-US" dirty="0">
                <a:solidFill>
                  <a:schemeClr val="tx1"/>
                </a:solidFill>
                <a:cs typeface="Roboto Light" panose="02000000000000000000" pitchFamily="2" charset="0"/>
              </a:rPr>
              <a:t>. Cand </a:t>
            </a:r>
            <a:r>
              <a:rPr lang="en-US" dirty="0" err="1">
                <a:solidFill>
                  <a:schemeClr val="tx1"/>
                </a:solidFill>
                <a:cs typeface="Roboto Light" panose="02000000000000000000" pitchFamily="2" charset="0"/>
              </a:rPr>
              <a:t>este</a:t>
            </a:r>
            <a:r>
              <a:rPr lang="en-US" dirty="0">
                <a:solidFill>
                  <a:schemeClr val="tx1"/>
                </a:solidFill>
                <a:cs typeface="Roboto Light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Roboto Light" panose="02000000000000000000" pitchFamily="2" charset="0"/>
              </a:rPr>
              <a:t>actionat</a:t>
            </a:r>
            <a:r>
              <a:rPr lang="en-US" dirty="0">
                <a:solidFill>
                  <a:schemeClr val="tx1"/>
                </a:solidFill>
                <a:cs typeface="Roboto Light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Roboto Light" panose="02000000000000000000" pitchFamily="2" charset="0"/>
              </a:rPr>
              <a:t>acest</a:t>
            </a:r>
            <a:r>
              <a:rPr lang="en-US" dirty="0">
                <a:solidFill>
                  <a:schemeClr val="tx1"/>
                </a:solidFill>
                <a:cs typeface="Roboto Light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Roboto Light" panose="02000000000000000000" pitchFamily="2" charset="0"/>
              </a:rPr>
              <a:t>buton</a:t>
            </a:r>
            <a:r>
              <a:rPr lang="en-US" dirty="0">
                <a:solidFill>
                  <a:schemeClr val="tx1"/>
                </a:solidFill>
                <a:cs typeface="Roboto Light" panose="02000000000000000000" pitchFamily="2" charset="0"/>
              </a:rPr>
              <a:t>, se </a:t>
            </a:r>
            <a:r>
              <a:rPr lang="en-US" dirty="0" err="1">
                <a:solidFill>
                  <a:schemeClr val="tx1"/>
                </a:solidFill>
                <a:cs typeface="Roboto Light" panose="02000000000000000000" pitchFamily="2" charset="0"/>
              </a:rPr>
              <a:t>va</a:t>
            </a:r>
            <a:r>
              <a:rPr lang="en-US" dirty="0">
                <a:solidFill>
                  <a:schemeClr val="tx1"/>
                </a:solidFill>
                <a:cs typeface="Roboto Light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Roboto Light" panose="02000000000000000000" pitchFamily="2" charset="0"/>
              </a:rPr>
              <a:t>afisa</a:t>
            </a:r>
            <a:r>
              <a:rPr lang="en-US" dirty="0">
                <a:solidFill>
                  <a:schemeClr val="tx1"/>
                </a:solidFill>
                <a:cs typeface="Roboto Light" panose="02000000000000000000" pitchFamily="2" charset="0"/>
              </a:rPr>
              <a:t> in </a:t>
            </a:r>
            <a:r>
              <a:rPr lang="en-US" dirty="0" err="1">
                <a:solidFill>
                  <a:schemeClr val="tx1"/>
                </a:solidFill>
                <a:cs typeface="Roboto Light" panose="02000000000000000000" pitchFamily="2" charset="0"/>
              </a:rPr>
              <a:t>pagina</a:t>
            </a:r>
            <a:r>
              <a:rPr lang="en-US" dirty="0">
                <a:solidFill>
                  <a:schemeClr val="tx1"/>
                </a:solidFill>
                <a:cs typeface="Roboto Light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Roboto Light" panose="02000000000000000000" pitchFamily="2" charset="0"/>
              </a:rPr>
              <a:t>valoarea</a:t>
            </a:r>
            <a:r>
              <a:rPr lang="en-US" dirty="0">
                <a:solidFill>
                  <a:schemeClr val="tx1"/>
                </a:solidFill>
                <a:cs typeface="Roboto Light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Roboto Light" panose="02000000000000000000" pitchFamily="2" charset="0"/>
              </a:rPr>
              <a:t>selectata</a:t>
            </a:r>
            <a:r>
              <a:rPr lang="en-US" dirty="0">
                <a:solidFill>
                  <a:schemeClr val="tx1"/>
                </a:solidFill>
                <a:cs typeface="Roboto Light" panose="02000000000000000000" pitchFamily="2" charset="0"/>
              </a:rPr>
              <a:t> din dropdown</a:t>
            </a:r>
          </a:p>
        </p:txBody>
      </p:sp>
    </p:spTree>
    <p:extLst>
      <p:ext uri="{BB962C8B-B14F-4D97-AF65-F5344CB8AC3E}">
        <p14:creationId xmlns:p14="http://schemas.microsoft.com/office/powerpoint/2010/main" val="2199457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EC53-0092-64D4-1042-921F9DCD70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</a:t>
            </a:r>
            <a:r>
              <a:rPr lang="en-US" b="1" dirty="0"/>
              <a:t>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9C4A44-1E94-9B71-81B2-E6C7E54DF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Day 0</a:t>
            </a:r>
          </a:p>
        </p:txBody>
      </p:sp>
    </p:spTree>
    <p:extLst>
      <p:ext uri="{BB962C8B-B14F-4D97-AF65-F5344CB8AC3E}">
        <p14:creationId xmlns:p14="http://schemas.microsoft.com/office/powerpoint/2010/main" val="619760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2D39-5279-49B6-6E1B-E622BEC6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discuta</a:t>
            </a:r>
            <a:r>
              <a:rPr lang="en-US" dirty="0"/>
              <a:t> </a:t>
            </a:r>
            <a:r>
              <a:rPr lang="en-US" dirty="0" err="1"/>
              <a:t>azi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8ABB2-2A26-ABE9-7BDC-AE69860FD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820" y="1759784"/>
            <a:ext cx="3729814" cy="4884855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b="1" dirty="0" err="1"/>
              <a:t>ce</a:t>
            </a:r>
            <a:r>
              <a:rPr lang="en-US" b="1" dirty="0"/>
              <a:t> e </a:t>
            </a:r>
            <a:r>
              <a:rPr lang="ro-RO" b="1" dirty="0" err="1"/>
              <a:t>javacript</a:t>
            </a:r>
            <a:r>
              <a:rPr lang="en-US" b="1" dirty="0"/>
              <a:t>?</a:t>
            </a:r>
            <a:endParaRPr lang="ro-RO" b="1" dirty="0"/>
          </a:p>
          <a:p>
            <a:pPr>
              <a:lnSpc>
                <a:spcPct val="140000"/>
              </a:lnSpc>
            </a:pPr>
            <a:r>
              <a:rPr lang="ro-RO" b="1" dirty="0"/>
              <a:t>tipuri de date </a:t>
            </a:r>
            <a:endParaRPr lang="en-US" b="1" dirty="0"/>
          </a:p>
          <a:p>
            <a:pPr>
              <a:lnSpc>
                <a:spcPct val="140000"/>
              </a:lnSpc>
            </a:pPr>
            <a:r>
              <a:rPr lang="ro-RO" b="1" dirty="0"/>
              <a:t>tipuri de variabile</a:t>
            </a:r>
            <a:endParaRPr lang="en-US" b="1" dirty="0"/>
          </a:p>
          <a:p>
            <a:pPr>
              <a:lnSpc>
                <a:spcPct val="140000"/>
              </a:lnSpc>
            </a:pPr>
            <a:r>
              <a:rPr lang="ro-RO" b="1" dirty="0"/>
              <a:t>operatori </a:t>
            </a:r>
            <a:endParaRPr lang="en-US" b="1" dirty="0"/>
          </a:p>
          <a:p>
            <a:pPr>
              <a:lnSpc>
                <a:spcPct val="140000"/>
              </a:lnSpc>
            </a:pPr>
            <a:r>
              <a:rPr lang="en-US" b="1" dirty="0" err="1"/>
              <a:t>arrayuri</a:t>
            </a:r>
            <a:endParaRPr lang="en-US" b="1" dirty="0"/>
          </a:p>
          <a:p>
            <a:pPr>
              <a:lnSpc>
                <a:spcPct val="140000"/>
              </a:lnSpc>
            </a:pPr>
            <a:r>
              <a:rPr lang="ro-RO" b="1" dirty="0"/>
              <a:t>iterare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85A747-412A-FE9F-8AC4-2325412331D1}"/>
              </a:ext>
            </a:extLst>
          </p:cNvPr>
          <p:cNvSpPr txBox="1">
            <a:spLocks/>
          </p:cNvSpPr>
          <p:nvPr/>
        </p:nvSpPr>
        <p:spPr>
          <a:xfrm>
            <a:off x="5415461" y="1759783"/>
            <a:ext cx="3729814" cy="4884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2A363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2A363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2A363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2A363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2A363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en-US" b="1" dirty="0"/>
              <a:t>f</a:t>
            </a:r>
            <a:r>
              <a:rPr lang="ro-RO" b="1" dirty="0" err="1"/>
              <a:t>unctii</a:t>
            </a:r>
            <a:endParaRPr lang="en-US" b="1" dirty="0"/>
          </a:p>
          <a:p>
            <a:pPr>
              <a:lnSpc>
                <a:spcPct val="140000"/>
              </a:lnSpc>
            </a:pPr>
            <a:r>
              <a:rPr lang="en-US" b="1" dirty="0"/>
              <a:t>c</a:t>
            </a:r>
            <a:r>
              <a:rPr lang="ro-RO" b="1" dirty="0"/>
              <a:t>lase</a:t>
            </a:r>
            <a:endParaRPr lang="en-US" b="1" dirty="0"/>
          </a:p>
          <a:p>
            <a:pPr>
              <a:lnSpc>
                <a:spcPct val="140000"/>
              </a:lnSpc>
            </a:pPr>
            <a:r>
              <a:rPr lang="ro-RO" b="1" dirty="0" err="1"/>
              <a:t>cre</a:t>
            </a:r>
            <a:r>
              <a:rPr lang="en-US" b="1" dirty="0"/>
              <a:t>are</a:t>
            </a:r>
            <a:r>
              <a:rPr lang="ro-RO" b="1" dirty="0"/>
              <a:t>/modificare de elemente </a:t>
            </a:r>
          </a:p>
          <a:p>
            <a:pPr>
              <a:lnSpc>
                <a:spcPct val="140000"/>
              </a:lnSpc>
            </a:pPr>
            <a:r>
              <a:rPr lang="ro-RO" b="1" dirty="0"/>
              <a:t>import/export</a:t>
            </a:r>
          </a:p>
          <a:p>
            <a:pPr>
              <a:lnSpc>
                <a:spcPct val="140000"/>
              </a:lnSpc>
            </a:pPr>
            <a:r>
              <a:rPr lang="ro-RO" b="1" dirty="0"/>
              <a:t>local </a:t>
            </a:r>
            <a:r>
              <a:rPr lang="ro-RO" b="1" dirty="0" err="1"/>
              <a:t>storage</a:t>
            </a:r>
            <a:endParaRPr lang="ro-RO" b="1" dirty="0"/>
          </a:p>
        </p:txBody>
      </p:sp>
    </p:spTree>
    <p:extLst>
      <p:ext uri="{BB962C8B-B14F-4D97-AF65-F5344CB8AC3E}">
        <p14:creationId xmlns:p14="http://schemas.microsoft.com/office/powerpoint/2010/main" val="21361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2D39-5279-49B6-6E1B-E622BEC6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8ABB2-2A26-ABE9-7BDC-AE69860FD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820" y="2147979"/>
            <a:ext cx="10171980" cy="410586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40000"/>
              </a:lnSpc>
              <a:buFontTx/>
              <a:buChar char="-"/>
            </a:pPr>
            <a:r>
              <a:rPr lang="en-US" dirty="0" err="1"/>
              <a:t>Scris</a:t>
            </a:r>
            <a:r>
              <a:rPr lang="en-US" dirty="0"/>
              <a:t> in </a:t>
            </a:r>
            <a:r>
              <a:rPr lang="en-US" dirty="0" err="1"/>
              <a:t>doar</a:t>
            </a:r>
            <a:r>
              <a:rPr lang="en-US" dirty="0"/>
              <a:t> 10 </a:t>
            </a:r>
            <a:r>
              <a:rPr lang="en-US" dirty="0" err="1"/>
              <a:t>zile</a:t>
            </a:r>
            <a:r>
              <a:rPr lang="en-US" dirty="0"/>
              <a:t> de </a:t>
            </a:r>
            <a:r>
              <a:rPr lang="en-US" b="1" dirty="0"/>
              <a:t>Brendan </a:t>
            </a:r>
            <a:r>
              <a:rPr lang="en-US" b="1" dirty="0" err="1"/>
              <a:t>Eich</a:t>
            </a:r>
            <a:endParaRPr lang="en-US" b="1" dirty="0"/>
          </a:p>
          <a:p>
            <a:pPr>
              <a:lnSpc>
                <a:spcPct val="140000"/>
              </a:lnSpc>
              <a:buFontTx/>
              <a:buChar char="-"/>
            </a:pPr>
            <a:r>
              <a:rPr lang="en-US" dirty="0" err="1"/>
              <a:t>Folosit</a:t>
            </a:r>
            <a:r>
              <a:rPr lang="en-US" dirty="0"/>
              <a:t> de </a:t>
            </a:r>
            <a:r>
              <a:rPr lang="en-US" dirty="0" err="1"/>
              <a:t>peste</a:t>
            </a:r>
            <a:r>
              <a:rPr lang="en-US" dirty="0"/>
              <a:t> 95% din </a:t>
            </a:r>
            <a:r>
              <a:rPr lang="en-US" dirty="0" err="1"/>
              <a:t>siteurile</a:t>
            </a:r>
            <a:r>
              <a:rPr lang="en-US" dirty="0"/>
              <a:t> de pe internet</a:t>
            </a:r>
          </a:p>
          <a:p>
            <a:pPr>
              <a:lnSpc>
                <a:spcPct val="140000"/>
              </a:lnSpc>
              <a:buFontTx/>
              <a:buChar char="-"/>
            </a:pPr>
            <a:r>
              <a:rPr lang="en-US" dirty="0" err="1"/>
              <a:t>Creat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interactiona</a:t>
            </a:r>
            <a:r>
              <a:rPr lang="en-US" dirty="0"/>
              <a:t> rapid cu </a:t>
            </a:r>
            <a:r>
              <a:rPr lang="en-US" dirty="0" err="1"/>
              <a:t>elementele</a:t>
            </a:r>
            <a:r>
              <a:rPr lang="en-US" dirty="0"/>
              <a:t> din DOM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animatii</a:t>
            </a:r>
            <a:endParaRPr lang="en-US" dirty="0"/>
          </a:p>
          <a:p>
            <a:pPr>
              <a:lnSpc>
                <a:spcPct val="140000"/>
              </a:lnSpc>
              <a:buFontTx/>
              <a:buChar char="-"/>
            </a:pPr>
            <a:r>
              <a:rPr lang="en-US" dirty="0" err="1"/>
              <a:t>Limbaj</a:t>
            </a:r>
            <a:r>
              <a:rPr lang="en-US" dirty="0"/>
              <a:t> single-threaded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dirty="0"/>
              <a:t>-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server(Node.js), mobile (React Native)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aplicatii</a:t>
            </a:r>
            <a:r>
              <a:rPr lang="en-US" dirty="0"/>
              <a:t> desktop(Electron)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89536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2D39-5279-49B6-6E1B-E622BEC6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Tipuri</a:t>
            </a:r>
            <a:r>
              <a:rPr lang="en-US" dirty="0"/>
              <a:t> de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8ABB2-2A26-ABE9-7BDC-AE69860FD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221" y="1759785"/>
            <a:ext cx="10171980" cy="4105864"/>
          </a:xfrm>
        </p:spPr>
        <p:txBody>
          <a:bodyPr>
            <a:normAutofit/>
          </a:bodyPr>
          <a:lstStyle/>
          <a:p>
            <a:pPr lvl="1">
              <a:lnSpc>
                <a:spcPct val="140000"/>
              </a:lnSpc>
              <a:buFontTx/>
              <a:buChar char="-"/>
            </a:pP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TOATE TIPURILE SUNT: STRING, NUMBER, BOOLEAN, OBJECT, FUNCTION - DETECTABILE PRIN TYPEOF​</a:t>
            </a:r>
          </a:p>
          <a:p>
            <a:pPr lvl="1">
              <a:lnSpc>
                <a:spcPct val="140000"/>
              </a:lnSpc>
              <a:buFontTx/>
              <a:buChar char="-"/>
            </a:pP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TIPURILE "REALE" : STRING, NUMBER, OBJECT​</a:t>
            </a:r>
          </a:p>
          <a:p>
            <a:pPr lvl="1">
              <a:lnSpc>
                <a:spcPct val="140000"/>
              </a:lnSpc>
              <a:buFontTx/>
              <a:buChar char="-"/>
            </a:pP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TIPURILE CU CARE LUCRAM: OBJECT</a:t>
            </a:r>
          </a:p>
        </p:txBody>
      </p:sp>
    </p:spTree>
    <p:extLst>
      <p:ext uri="{BB962C8B-B14F-4D97-AF65-F5344CB8AC3E}">
        <p14:creationId xmlns:p14="http://schemas.microsoft.com/office/powerpoint/2010/main" val="1969421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2D39-5279-49B6-6E1B-E622BEC6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Tipuri</a:t>
            </a:r>
            <a:r>
              <a:rPr lang="en-US" dirty="0"/>
              <a:t> de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8ABB2-2A26-ABE9-7BDC-AE69860FD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221" y="1759785"/>
            <a:ext cx="10171980" cy="4105864"/>
          </a:xfrm>
        </p:spPr>
        <p:txBody>
          <a:bodyPr>
            <a:normAutofit/>
          </a:bodyPr>
          <a:lstStyle/>
          <a:p>
            <a:pPr lvl="1">
              <a:lnSpc>
                <a:spcPct val="140000"/>
              </a:lnSpc>
              <a:buFontTx/>
              <a:buChar char="-"/>
            </a:pP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TOATE TIPURILE SUNT: STRING, NUMBER, BOOLEAN, OBJECT, FUNCTION - DETECTABILE PRIN TYPEOF​</a:t>
            </a:r>
          </a:p>
          <a:p>
            <a:pPr lvl="1">
              <a:lnSpc>
                <a:spcPct val="140000"/>
              </a:lnSpc>
              <a:buFontTx/>
              <a:buChar char="-"/>
            </a:pP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TIPURILE "REALE" : STRING, NUMBER, OBJECT​</a:t>
            </a:r>
          </a:p>
          <a:p>
            <a:pPr lvl="1">
              <a:lnSpc>
                <a:spcPct val="140000"/>
              </a:lnSpc>
              <a:buFontTx/>
              <a:buChar char="-"/>
            </a:pPr>
            <a:r>
              <a:rPr lang="en-US" sz="1800" dirty="0">
                <a:solidFill>
                  <a:schemeClr val="tx1"/>
                </a:solidFill>
                <a:cs typeface="Roboto Light" panose="02000000000000000000" pitchFamily="2" charset="0"/>
              </a:rPr>
              <a:t>TIPURILE CU CARE LUCRAM: OBJECT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8232AF-D0DB-A047-72CC-AF60697D9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7938" y="4586668"/>
            <a:ext cx="3974331" cy="1023096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83EDC9C-0502-5AAB-977D-C569F84F4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21" y="3894628"/>
            <a:ext cx="1773141" cy="59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>
            <a:extLst>
              <a:ext uri="{FF2B5EF4-FFF2-40B4-BE49-F238E27FC236}">
                <a16:creationId xmlns:a16="http://schemas.microsoft.com/office/drawing/2014/main" id="{825786AC-C0A1-340B-58C5-7C2C346E6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91" y="4916541"/>
            <a:ext cx="2128662" cy="59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D879B561-55CF-94E0-B791-037D26D00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5938454"/>
            <a:ext cx="2316712" cy="59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extLst>
              <a:ext uri="{FF2B5EF4-FFF2-40B4-BE49-F238E27FC236}">
                <a16:creationId xmlns:a16="http://schemas.microsoft.com/office/drawing/2014/main" id="{132D4A6C-7545-F157-7A67-121DB6C90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114" y="4200912"/>
            <a:ext cx="1886427" cy="75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75D6B09F-7441-6A72-12B6-401304147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150" y="4946619"/>
            <a:ext cx="2202567" cy="60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>
            <a:extLst>
              <a:ext uri="{FF2B5EF4-FFF2-40B4-BE49-F238E27FC236}">
                <a16:creationId xmlns:a16="http://schemas.microsoft.com/office/drawing/2014/main" id="{3688C52B-4FAE-3AC6-F05E-08D5E2E94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418" y="3824812"/>
            <a:ext cx="2059998" cy="75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A0EFFDD6-6580-1077-CA91-807C6D564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697" y="5765464"/>
            <a:ext cx="2534975" cy="694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711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2D39-5279-49B6-6E1B-E622BEC6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Tipuri</a:t>
            </a:r>
            <a:r>
              <a:rPr lang="en-US" dirty="0"/>
              <a:t> de date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8D3A6FE-2FE3-B146-60FC-F1668EBFA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76" y="2186762"/>
            <a:ext cx="3729700" cy="305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DEACB5D0-793A-876A-F744-4E8722D4D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325" y="2186762"/>
            <a:ext cx="2238375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ABF30AB0-5949-4321-C473-1503F15D4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325" y="2624912"/>
            <a:ext cx="34194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967B216F-C75B-43DD-66D6-6306E4B4D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325" y="3034487"/>
            <a:ext cx="20383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F7863C4A-9590-6963-D151-3F91CCDA7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325" y="3806012"/>
            <a:ext cx="317182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>
            <a:extLst>
              <a:ext uri="{FF2B5EF4-FFF2-40B4-BE49-F238E27FC236}">
                <a16:creationId xmlns:a16="http://schemas.microsoft.com/office/drawing/2014/main" id="{D4B772BC-708C-ED8E-B36F-2D174F222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325" y="4282262"/>
            <a:ext cx="207645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195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2D39-5279-49B6-6E1B-E622BEC6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Tipuri</a:t>
            </a:r>
            <a:r>
              <a:rPr lang="en-US" dirty="0"/>
              <a:t> de date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5D9035D-9EE2-165C-5EFC-B89ED0D9C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920" y="1759785"/>
            <a:ext cx="6364795" cy="466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812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013ef23-2cad-4272-a33a-1c2849b9c51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70452C8905524EB0E4871E21967B16" ma:contentTypeVersion="16" ma:contentTypeDescription="Create a new document." ma:contentTypeScope="" ma:versionID="2d0467dea708bbbb389b3c7942e29f09">
  <xsd:schema xmlns:xsd="http://www.w3.org/2001/XMLSchema" xmlns:xs="http://www.w3.org/2001/XMLSchema" xmlns:p="http://schemas.microsoft.com/office/2006/metadata/properties" xmlns:ns3="1b64763b-8802-4d19-9424-d504236b213a" xmlns:ns4="1013ef23-2cad-4272-a33a-1c2849b9c51c" targetNamespace="http://schemas.microsoft.com/office/2006/metadata/properties" ma:root="true" ma:fieldsID="d55c28b2ab4ee53c4aac1684a41b2a2f" ns3:_="" ns4:_="">
    <xsd:import namespace="1b64763b-8802-4d19-9424-d504236b213a"/>
    <xsd:import namespace="1013ef23-2cad-4272-a33a-1c2849b9c51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_activity" minOccurs="0"/>
                <xsd:element ref="ns4:MediaServiceDateTaken" minOccurs="0"/>
                <xsd:element ref="ns4:MediaServiceOCR" minOccurs="0"/>
                <xsd:element ref="ns4:MediaServiceObjectDetectorVersions" minOccurs="0"/>
                <xsd:element ref="ns4:MediaLengthInSeconds" minOccurs="0"/>
                <xsd:element ref="ns4:MediaServiceLocation" minOccurs="0"/>
                <xsd:element ref="ns4:MediaServiceSearchProperties" minOccurs="0"/>
                <xsd:element ref="ns4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64763b-8802-4d19-9424-d504236b213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13ef23-2cad-4272-a33a-1c2849b9c5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E80A37-4FC5-412A-8575-E4ED4D96CD8D}">
  <ds:schemaRefs>
    <ds:schemaRef ds:uri="http://purl.org/dc/dcmitype/"/>
    <ds:schemaRef ds:uri="http://www.w3.org/XML/1998/namespace"/>
    <ds:schemaRef ds:uri="http://purl.org/dc/elements/1.1/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1013ef23-2cad-4272-a33a-1c2849b9c51c"/>
    <ds:schemaRef ds:uri="1b64763b-8802-4d19-9424-d504236b213a"/>
  </ds:schemaRefs>
</ds:datastoreItem>
</file>

<file path=customXml/itemProps2.xml><?xml version="1.0" encoding="utf-8"?>
<ds:datastoreItem xmlns:ds="http://schemas.openxmlformats.org/officeDocument/2006/customXml" ds:itemID="{BCDEB0EB-6344-432A-84D0-20E074EA20B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6E146B-327B-4EEC-A1B3-AC77947ADD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64763b-8802-4d19-9424-d504236b213a"/>
    <ds:schemaRef ds:uri="1013ef23-2cad-4272-a33a-1c2849b9c5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9205</TotalTime>
  <Words>699</Words>
  <Application>Microsoft Office PowerPoint</Application>
  <PresentationFormat>Widescreen</PresentationFormat>
  <Paragraphs>106</Paragraphs>
  <Slides>27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Aptos</vt:lpstr>
      <vt:lpstr>Arial</vt:lpstr>
      <vt:lpstr>Roboto</vt:lpstr>
      <vt:lpstr>Roboto Condensed Light</vt:lpstr>
      <vt:lpstr>Roboto Condensed SemiBold</vt:lpstr>
      <vt:lpstr>Roboto Light</vt:lpstr>
      <vt:lpstr>Office Theme</vt:lpstr>
      <vt:lpstr>JavaScript &amp; React</vt:lpstr>
      <vt:lpstr>Course planning</vt:lpstr>
      <vt:lpstr>Intro to JavaScript</vt:lpstr>
      <vt:lpstr>Ce vom discuta azi</vt:lpstr>
      <vt:lpstr>Ce este javascript?</vt:lpstr>
      <vt:lpstr>Tipuri de date</vt:lpstr>
      <vt:lpstr>Tipuri de date</vt:lpstr>
      <vt:lpstr>Tipuri de date</vt:lpstr>
      <vt:lpstr>Tipuri de date</vt:lpstr>
      <vt:lpstr>VAR vs LET vs CONST</vt:lpstr>
      <vt:lpstr>VAR vs LET vs CONST</vt:lpstr>
      <vt:lpstr>VAR vs LET vs CONST</vt:lpstr>
      <vt:lpstr>Operatori</vt:lpstr>
      <vt:lpstr>Arrays</vt:lpstr>
      <vt:lpstr>Functii</vt:lpstr>
      <vt:lpstr>Iterare</vt:lpstr>
      <vt:lpstr>Iterare</vt:lpstr>
      <vt:lpstr>Iterare</vt:lpstr>
      <vt:lpstr>Clase</vt:lpstr>
      <vt:lpstr>MANIPULAREA DE ELEMENTE HTML</vt:lpstr>
      <vt:lpstr>MANIPULAREA DE ELEMENTE HTML</vt:lpstr>
      <vt:lpstr>MANIPULAREA DE ELEMENTE HTML</vt:lpstr>
      <vt:lpstr>Keywordul “This” in diferite contexte </vt:lpstr>
      <vt:lpstr>Keywordul “This” in diferite contexte </vt:lpstr>
      <vt:lpstr>Keywordul “This” in diferite contexte </vt:lpstr>
      <vt:lpstr>Keywordul “This” in diferite contexte </vt:lpstr>
      <vt:lpstr>Teme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Valentin Santarosa</dc:creator>
  <cp:lastModifiedBy>George Florea</cp:lastModifiedBy>
  <cp:revision>227</cp:revision>
  <dcterms:created xsi:type="dcterms:W3CDTF">2024-07-15T07:51:49Z</dcterms:created>
  <dcterms:modified xsi:type="dcterms:W3CDTF">2024-07-23T21:35:28Z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0x010100B770452C8905524EB0E4871E21967B16</vt:lpwstr>
  </property>
</Properties>
</file>