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57" r:id="rId5"/>
    <p:sldId id="264" r:id="rId6"/>
    <p:sldId id="269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8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136E1-400C-4EE8-81B0-D77D947578FC}" v="3" dt="2020-06-21T19:20:17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Vartak" userId="215716fc-9a69-4199-9281-f7e778daa7d0" providerId="ADAL" clId="{84F136E1-400C-4EE8-81B0-D77D947578FC}"/>
    <pc:docChg chg="modSld">
      <pc:chgData name="Saurabh Vartak" userId="215716fc-9a69-4199-9281-f7e778daa7d0" providerId="ADAL" clId="{84F136E1-400C-4EE8-81B0-D77D947578FC}" dt="2020-06-21T20:09:51.170" v="118" actId="20577"/>
      <pc:docMkLst>
        <pc:docMk/>
      </pc:docMkLst>
      <pc:sldChg chg="modSp mod">
        <pc:chgData name="Saurabh Vartak" userId="215716fc-9a69-4199-9281-f7e778daa7d0" providerId="ADAL" clId="{84F136E1-400C-4EE8-81B0-D77D947578FC}" dt="2020-06-21T16:49:46.354" v="0" actId="20577"/>
        <pc:sldMkLst>
          <pc:docMk/>
          <pc:sldMk cId="1968075160" sldId="256"/>
        </pc:sldMkLst>
        <pc:spChg chg="mod">
          <ac:chgData name="Saurabh Vartak" userId="215716fc-9a69-4199-9281-f7e778daa7d0" providerId="ADAL" clId="{84F136E1-400C-4EE8-81B0-D77D947578FC}" dt="2020-06-21T16:49:46.354" v="0" actId="20577"/>
          <ac:spMkLst>
            <pc:docMk/>
            <pc:sldMk cId="1968075160" sldId="256"/>
            <ac:spMk id="2" creationId="{FBC4242A-24E7-47D5-BAAC-F3EA09C645BE}"/>
          </ac:spMkLst>
        </pc:spChg>
      </pc:sldChg>
      <pc:sldChg chg="modSp mod">
        <pc:chgData name="Saurabh Vartak" userId="215716fc-9a69-4199-9281-f7e778daa7d0" providerId="ADAL" clId="{84F136E1-400C-4EE8-81B0-D77D947578FC}" dt="2020-06-21T16:50:07.678" v="3" actId="20577"/>
        <pc:sldMkLst>
          <pc:docMk/>
          <pc:sldMk cId="4003966488" sldId="263"/>
        </pc:sldMkLst>
        <pc:spChg chg="mod">
          <ac:chgData name="Saurabh Vartak" userId="215716fc-9a69-4199-9281-f7e778daa7d0" providerId="ADAL" clId="{84F136E1-400C-4EE8-81B0-D77D947578FC}" dt="2020-06-21T16:50:07.678" v="3" actId="20577"/>
          <ac:spMkLst>
            <pc:docMk/>
            <pc:sldMk cId="4003966488" sldId="263"/>
            <ac:spMk id="5" creationId="{E62FE57A-F7AC-4D57-81D1-A6E8FE74F971}"/>
          </ac:spMkLst>
        </pc:spChg>
      </pc:sldChg>
      <pc:sldChg chg="modSp mod">
        <pc:chgData name="Saurabh Vartak" userId="215716fc-9a69-4199-9281-f7e778daa7d0" providerId="ADAL" clId="{84F136E1-400C-4EE8-81B0-D77D947578FC}" dt="2020-06-21T20:09:51.170" v="118" actId="20577"/>
        <pc:sldMkLst>
          <pc:docMk/>
          <pc:sldMk cId="2715415327" sldId="266"/>
        </pc:sldMkLst>
        <pc:spChg chg="mod">
          <ac:chgData name="Saurabh Vartak" userId="215716fc-9a69-4199-9281-f7e778daa7d0" providerId="ADAL" clId="{84F136E1-400C-4EE8-81B0-D77D947578FC}" dt="2020-06-21T20:09:51.170" v="118" actId="20577"/>
          <ac:spMkLst>
            <pc:docMk/>
            <pc:sldMk cId="2715415327" sldId="266"/>
            <ac:spMk id="3" creationId="{297A0903-043B-4529-AA12-F7E2C397FCD6}"/>
          </ac:spMkLst>
        </pc:spChg>
      </pc:sldChg>
      <pc:sldChg chg="modSp mod">
        <pc:chgData name="Saurabh Vartak" userId="215716fc-9a69-4199-9281-f7e778daa7d0" providerId="ADAL" clId="{84F136E1-400C-4EE8-81B0-D77D947578FC}" dt="2020-06-21T19:20:17.793" v="64" actId="1076"/>
        <pc:sldMkLst>
          <pc:docMk/>
          <pc:sldMk cId="3482986314" sldId="267"/>
        </pc:sldMkLst>
        <pc:spChg chg="mod">
          <ac:chgData name="Saurabh Vartak" userId="215716fc-9a69-4199-9281-f7e778daa7d0" providerId="ADAL" clId="{84F136E1-400C-4EE8-81B0-D77D947578FC}" dt="2020-06-21T19:19:02.052" v="21" actId="20577"/>
          <ac:spMkLst>
            <pc:docMk/>
            <pc:sldMk cId="3482986314" sldId="267"/>
            <ac:spMk id="2" creationId="{798CA08A-6510-448D-9701-9C92250CAB81}"/>
          </ac:spMkLst>
        </pc:spChg>
        <pc:spChg chg="mod">
          <ac:chgData name="Saurabh Vartak" userId="215716fc-9a69-4199-9281-f7e778daa7d0" providerId="ADAL" clId="{84F136E1-400C-4EE8-81B0-D77D947578FC}" dt="2020-06-21T19:20:03.477" v="61" actId="5793"/>
          <ac:spMkLst>
            <pc:docMk/>
            <pc:sldMk cId="3482986314" sldId="267"/>
            <ac:spMk id="3" creationId="{297A0903-043B-4529-AA12-F7E2C397FCD6}"/>
          </ac:spMkLst>
        </pc:spChg>
        <pc:picChg chg="mod">
          <ac:chgData name="Saurabh Vartak" userId="215716fc-9a69-4199-9281-f7e778daa7d0" providerId="ADAL" clId="{84F136E1-400C-4EE8-81B0-D77D947578FC}" dt="2020-06-21T19:20:17.793" v="64" actId="1076"/>
          <ac:picMkLst>
            <pc:docMk/>
            <pc:sldMk cId="3482986314" sldId="267"/>
            <ac:picMk id="8194" creationId="{0C2607DC-AD32-4894-B22D-58086558C258}"/>
          </ac:picMkLst>
        </pc:picChg>
        <pc:picChg chg="mod">
          <ac:chgData name="Saurabh Vartak" userId="215716fc-9a69-4199-9281-f7e778daa7d0" providerId="ADAL" clId="{84F136E1-400C-4EE8-81B0-D77D947578FC}" dt="2020-06-21T19:20:14.270" v="63" actId="1076"/>
          <ac:picMkLst>
            <pc:docMk/>
            <pc:sldMk cId="3482986314" sldId="267"/>
            <ac:picMk id="17410" creationId="{EF518761-9F1C-4788-A458-47FE137AA9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45E2-9097-4952-9BE2-9E8A3A9C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3B15D-0E2F-476D-925A-813353A2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FECF-3B46-44D3-AB96-91E8FF3E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CB1A-AAF1-4950-ACA9-9945CB8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5F62-B574-4411-9588-8640566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D9C-4B07-451C-8278-3751E37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2F74-264B-4F0F-B95B-DE6A3737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14A-5D2A-471E-9B1C-6C1DA55F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DD1B-D100-47B9-8832-63390044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A3B8-293E-481F-9569-4CDC0BF3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174FD-AB89-4B42-9F7B-9B0A86FE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0CFB-6EA7-4C66-9118-2D1B386B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97AD-7C58-4C26-AA8C-1E6F768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6FF9-0EC8-4470-9FD6-985EC569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C0FC-45FA-4D2B-AD3C-F690D55A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E62A-4336-48EF-8863-5D212A6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B4EF-ADD0-4C30-97F0-147AFB50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4CE-F847-4AE2-BE82-1DF9E6A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C2F2-86D8-47CE-ACA9-E5AD3DC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D9CC-3540-40EC-A41F-BBD43AF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AD66-D18C-4DAF-B0DD-0934D13B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ADC4-5553-4BD6-B438-78F9A2D5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0D18-8BA8-428C-8CFC-CCEBBCDF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AB27-0B36-493A-8123-870A33D9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5394-5FFB-4D44-98DF-CEF94A3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515-6D54-40FC-936B-D8CB003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73E-F2C0-4BA0-ACD6-DA06CC6B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0AA76-F9E2-4098-B243-30EC30DD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5D69-7943-4367-8E53-6DB6E24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9F591-2DE8-43A0-9226-215DAEE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BCC4-ED98-4B77-B943-240E673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1C55-0C7F-44FA-9307-037CF28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B2CD-DF7E-4C8A-8B24-18E173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0602-48E5-4378-A792-B5FC0702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1B7ED-E111-422F-8515-A98CA0BDD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9CCD8-C4D7-457A-8A2A-7B85932A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6E88A-7804-432F-BFF8-C6CF9F6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EC9AF-D63B-46F0-9294-52DAF7C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2FFA-2846-4CC0-B1CA-6E29016F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3CC3-7064-405E-B185-9670F27D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1E328-E905-4BAE-9DAB-98A58F0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199F-A721-4E95-87B3-727B19D9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6D55-3FD1-47D7-87D3-E7D15F1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8A9D-3022-4CB5-B2CE-243C2B83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1D19-2C19-4DC7-9287-048B4037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760F-A992-422E-BEFA-689CBDC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021-35F2-49C8-AC3D-E59B781C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BB2-1948-436C-A92B-B7C7F512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55075-D419-4EA7-AEB9-0BEF843B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3F8F-6E62-458A-9BEF-3EEC64F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F0F2-3EFC-4CBF-B56B-29D8209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9C72-5729-4230-95E3-3818790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302-B422-45B2-8973-9A9F1E6D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3B17-745E-4BF1-9866-3ABBDE12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33AB-14A5-4A1F-AB2F-432B1CAA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9C8A-C01C-478D-AC9C-06C9D231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92B4-AA56-49C4-9136-CD544D44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F8AC-DCF7-4EC1-9264-2CBBA103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14C06-4BA1-4513-B46F-7A9E81D1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18A13-B538-46B2-858F-16AE2CBD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4BFE-367E-4C35-88B3-CCB57785C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46F0-FF54-4F32-9667-9637F546185C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A40F-17A4-4A5E-8D89-FD5FF970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39FA-F3C3-4FDF-8F52-6CAA84126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ocs.microsoft.com/en-us/azure/container-registry/container-registry-quickstart-task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zure.microsoft.com/en-in/free/search/?&amp;ef_id=CjwKCAjwxLH3BRApEiwAqX9arTykac6daZ5P2BSY60M2R0433PYH0w3DlxxoZRZM_4aEFTxS6v302RoCqfEQAvD_BwE:G:s&amp;OCID=AID2000081_SEM_CjwKCAjwxLH3BRApEiwAqX9arTykac6daZ5P2BSY60M2R0433PYH0w3DlxxoZRZM_4aEFTxS6v302RoCqfEQAvD_BwE:G:s&amp;dclid=CMeH3LfljeoCFVxBnQkdHK8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products/docker-desktop" TargetMode="External"/><Relationship Id="rId5" Type="http://schemas.openxmlformats.org/officeDocument/2006/relationships/hyperlink" Target="https://docs.microsoft.com/en-us/cli/azure/install-azure-cli?view=azure-cli-latest" TargetMode="External"/><Relationship Id="rId4" Type="http://schemas.openxmlformats.org/officeDocument/2006/relationships/hyperlink" Target="https://azure.microsoft.com/en-in/services/devo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umitkute/kubeh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registry/container-registry-quickstart-task-cli" TargetMode="External"/><Relationship Id="rId2" Type="http://schemas.openxmlformats.org/officeDocument/2006/relationships/hyperlink" Target="https://docs.microsoft.com/en-us/azure/aks/cluster-container-registry-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82906E7-48DF-480A-A713-74646818D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" r="267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242A-24E7-47D5-BAAC-F3EA09C6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Azure Kubernetes Service HACKATHON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61397E-8BD6-45E2-8D19-F1DBFF66492E}"/>
              </a:ext>
            </a:extLst>
          </p:cNvPr>
          <p:cNvSpPr txBox="1"/>
          <p:nvPr/>
        </p:nvSpPr>
        <p:spPr>
          <a:xfrm>
            <a:off x="4175698" y="3653795"/>
            <a:ext cx="3879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96807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App Gateway + Helm Deploy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behind App Gateway</a:t>
            </a:r>
          </a:p>
          <a:p>
            <a:pPr marL="0" indent="0">
              <a:buNone/>
            </a:pPr>
            <a:r>
              <a:rPr lang="en-US" sz="2800" dirty="0"/>
              <a:t>			+</a:t>
            </a:r>
          </a:p>
          <a:p>
            <a:endParaRPr lang="en-US" dirty="0"/>
          </a:p>
          <a:p>
            <a:r>
              <a:rPr lang="en-US" dirty="0"/>
              <a:t>Install helm 3.x</a:t>
            </a:r>
          </a:p>
          <a:p>
            <a:r>
              <a:rPr lang="en-US" dirty="0"/>
              <a:t>Create helm chart for these services</a:t>
            </a:r>
          </a:p>
          <a:p>
            <a:r>
              <a:rPr lang="en-US" dirty="0"/>
              <a:t>Deploy helm chart with CLI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1050621" y="569697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to use YAML as far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C589C-ACB6-4B2C-970B-52A8F15CAF21}"/>
              </a:ext>
            </a:extLst>
          </p:cNvPr>
          <p:cNvSpPr txBox="1"/>
          <p:nvPr/>
        </p:nvSpPr>
        <p:spPr>
          <a:xfrm>
            <a:off x="1050621" y="6133773"/>
            <a:ext cx="972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https://docs.microsoft.com/en-us/azure/container-registry/container-registry-quickstart-task-cli</a:t>
            </a:r>
            <a:endParaRPr lang="en-US" dirty="0"/>
          </a:p>
        </p:txBody>
      </p:sp>
      <p:pic>
        <p:nvPicPr>
          <p:cNvPr id="8194" name="Picture 2" descr="Three benefits to using a Helm Chart on Kubernetes | Nebulaworks ...">
            <a:extLst>
              <a:ext uri="{FF2B5EF4-FFF2-40B4-BE49-F238E27FC236}">
                <a16:creationId xmlns:a16="http://schemas.microsoft.com/office/drawing/2014/main" id="{0C2607DC-AD32-4894-B22D-58086558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59" y="3429000"/>
            <a:ext cx="1725969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Application Gateway | Microsoft Azure Mono">
            <a:extLst>
              <a:ext uri="{FF2B5EF4-FFF2-40B4-BE49-F238E27FC236}">
                <a16:creationId xmlns:a16="http://schemas.microsoft.com/office/drawing/2014/main" id="{EF518761-9F1C-4788-A458-47FE137A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35" y="1825625"/>
            <a:ext cx="1206218" cy="12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CI/CD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Check-in all your code into Azure Repo</a:t>
            </a:r>
          </a:p>
          <a:p>
            <a:r>
              <a:rPr lang="en-US" dirty="0"/>
              <a:t>Ensure you build &amp; deploy your containers using Azure DevOps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Azure DevOps Workflow">
            <a:extLst>
              <a:ext uri="{FF2B5EF4-FFF2-40B4-BE49-F238E27FC236}">
                <a16:creationId xmlns:a16="http://schemas.microsoft.com/office/drawing/2014/main" id="{02268F4F-051E-4F63-825E-A9437430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80" y="3300434"/>
            <a:ext cx="6350026" cy="28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9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Private Ingress Controller behind App Gateway</a:t>
            </a:r>
          </a:p>
          <a:p>
            <a:r>
              <a:rPr lang="en-US" dirty="0"/>
              <a:t>Network Policy to allow only flight, quakes &amp; weather API to call data 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pplication architecture diagram">
            <a:extLst>
              <a:ext uri="{FF2B5EF4-FFF2-40B4-BE49-F238E27FC236}">
                <a16:creationId xmlns:a16="http://schemas.microsoft.com/office/drawing/2014/main" id="{AA2808A6-683C-485E-BC3E-CD919A814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926777" y="3198073"/>
            <a:ext cx="4476588" cy="30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1566-9253-4532-98BD-AB4EF71E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Monitoring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E54-F65E-4509-8A4F-E3B7DC5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Azure Monitoring</a:t>
            </a:r>
          </a:p>
          <a:p>
            <a:r>
              <a:rPr lang="en-US" dirty="0"/>
              <a:t>Configure Prometheus Monitoring and expose it via Public IP</a:t>
            </a:r>
          </a:p>
          <a:p>
            <a:endParaRPr lang="en-US" dirty="0"/>
          </a:p>
        </p:txBody>
      </p:sp>
      <p:pic>
        <p:nvPicPr>
          <p:cNvPr id="11266" name="Picture 2" descr="App Insights Dashboard">
            <a:extLst>
              <a:ext uri="{FF2B5EF4-FFF2-40B4-BE49-F238E27FC236}">
                <a16:creationId xmlns:a16="http://schemas.microsoft.com/office/drawing/2014/main" id="{50BA0E39-4FD4-4432-AE3E-B99F9E7A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26" y="3429000"/>
            <a:ext cx="5976054" cy="26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Grafana Snapshot">
            <a:extLst>
              <a:ext uri="{FF2B5EF4-FFF2-40B4-BE49-F238E27FC236}">
                <a16:creationId xmlns:a16="http://schemas.microsoft.com/office/drawing/2014/main" id="{730F4FCD-7533-4177-B133-25FFDF2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3" y="3429000"/>
            <a:ext cx="5294019" cy="28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ACED-627F-42BD-A123-5D27234D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71D5B-BB7D-42DC-A1B9-06D3518B2356}"/>
              </a:ext>
            </a:extLst>
          </p:cNvPr>
          <p:cNvSpPr txBox="1"/>
          <p:nvPr/>
        </p:nvSpPr>
        <p:spPr>
          <a:xfrm>
            <a:off x="925882" y="1737144"/>
            <a:ext cx="22933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dirty="0">
                <a:effectLst/>
              </a:rPr>
              <a:t>NIIT Tech's K8s Ninja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F17E8-F1DE-4379-A59F-6DF0FDC1AA74}"/>
              </a:ext>
            </a:extLst>
          </p:cNvPr>
          <p:cNvSpPr txBox="1"/>
          <p:nvPr/>
        </p:nvSpPr>
        <p:spPr>
          <a:xfrm>
            <a:off x="925882" y="2490739"/>
            <a:ext cx="22933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dirty="0">
                <a:effectLst/>
              </a:rPr>
              <a:t>NIIT Tech's AKS Army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0FBEE-F5F6-44A1-BD7D-B4A52D98CC0E}"/>
              </a:ext>
            </a:extLst>
          </p:cNvPr>
          <p:cNvSpPr txBox="1"/>
          <p:nvPr/>
        </p:nvSpPr>
        <p:spPr>
          <a:xfrm>
            <a:off x="925883" y="3244334"/>
            <a:ext cx="171084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dirty="0" err="1">
                <a:effectLst/>
              </a:rPr>
              <a:t>KubeWarriors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4DF41-81EB-4569-B0E2-53908D14BE25}"/>
              </a:ext>
            </a:extLst>
          </p:cNvPr>
          <p:cNvSpPr txBox="1"/>
          <p:nvPr/>
        </p:nvSpPr>
        <p:spPr>
          <a:xfrm>
            <a:off x="925882" y="3997929"/>
            <a:ext cx="11539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4BC67-19B7-45D2-B2D1-328D1E0772E2}"/>
              </a:ext>
            </a:extLst>
          </p:cNvPr>
          <p:cNvSpPr txBox="1"/>
          <p:nvPr/>
        </p:nvSpPr>
        <p:spPr>
          <a:xfrm>
            <a:off x="925882" y="4751525"/>
            <a:ext cx="152400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 err="1"/>
              <a:t>KubeMaster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9CF0A-B191-4D18-97C0-617E6C883652}"/>
              </a:ext>
            </a:extLst>
          </p:cNvPr>
          <p:cNvSpPr txBox="1"/>
          <p:nvPr/>
        </p:nvSpPr>
        <p:spPr>
          <a:xfrm>
            <a:off x="7555299" y="4641834"/>
            <a:ext cx="15240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/>
              <a:t>CANSPARK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940BB-DF25-4B35-BF85-3227AB954284}"/>
              </a:ext>
            </a:extLst>
          </p:cNvPr>
          <p:cNvSpPr txBox="1"/>
          <p:nvPr/>
        </p:nvSpPr>
        <p:spPr>
          <a:xfrm>
            <a:off x="7555299" y="3913904"/>
            <a:ext cx="15240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 err="1"/>
              <a:t>Monocube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13955-5E77-4078-9A28-6ADBB3893810}"/>
              </a:ext>
            </a:extLst>
          </p:cNvPr>
          <p:cNvSpPr txBox="1"/>
          <p:nvPr/>
        </p:nvSpPr>
        <p:spPr>
          <a:xfrm>
            <a:off x="7555299" y="3185973"/>
            <a:ext cx="147963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/>
              <a:t>SWANITES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F89E6-D65A-4A73-8220-AF93F1A2F70F}"/>
              </a:ext>
            </a:extLst>
          </p:cNvPr>
          <p:cNvSpPr txBox="1"/>
          <p:nvPr/>
        </p:nvSpPr>
        <p:spPr>
          <a:xfrm>
            <a:off x="7555299" y="1730111"/>
            <a:ext cx="147963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 err="1"/>
              <a:t>KubeTech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DF35C-2255-4F3D-9F92-883CA8CD2089}"/>
              </a:ext>
            </a:extLst>
          </p:cNvPr>
          <p:cNvSpPr txBox="1"/>
          <p:nvPr/>
        </p:nvSpPr>
        <p:spPr>
          <a:xfrm>
            <a:off x="7555299" y="2458042"/>
            <a:ext cx="147963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fontAlgn="ctr">
              <a:spcBef>
                <a:spcPts val="0"/>
              </a:spcBef>
              <a:spcAft>
                <a:spcPts val="0"/>
              </a:spcAft>
              <a:defRPr b="1" u="none" strike="noStrike">
                <a:effectLst/>
              </a:defRPr>
            </a:lvl1pPr>
          </a:lstStyle>
          <a:p>
            <a:r>
              <a:rPr lang="en-US" dirty="0" err="1"/>
              <a:t>PulseDev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611A39-DCDA-4364-A721-8BB5421DA8F1}"/>
              </a:ext>
            </a:extLst>
          </p:cNvPr>
          <p:cNvGrpSpPr/>
          <p:nvPr/>
        </p:nvGrpSpPr>
        <p:grpSpPr>
          <a:xfrm>
            <a:off x="3532990" y="1709545"/>
            <a:ext cx="2735896" cy="396931"/>
            <a:chOff x="4046949" y="824358"/>
            <a:chExt cx="2735896" cy="396931"/>
          </a:xfrm>
        </p:grpSpPr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D22E4E28-D40E-432C-B19E-187D4D702BE9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886560AB-4848-4077-B6DF-A858582E8077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849E8E92-EF2E-4E25-B2EA-97A6684B4E13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ECFEFD8-CCD6-4A44-8FC4-E56E52F2DBCE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EDBF2584-404A-4E74-B78A-4C3701588788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69955436-9B79-43B8-A6BD-BBBB7DDC91F9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B26AD9-61F5-4B01-9612-5A61BA76B969}"/>
              </a:ext>
            </a:extLst>
          </p:cNvPr>
          <p:cNvGrpSpPr/>
          <p:nvPr/>
        </p:nvGrpSpPr>
        <p:grpSpPr>
          <a:xfrm>
            <a:off x="9304634" y="1714225"/>
            <a:ext cx="2735896" cy="396931"/>
            <a:chOff x="4046949" y="824358"/>
            <a:chExt cx="2735896" cy="396931"/>
          </a:xfrm>
        </p:grpSpPr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9BF4B309-5491-4A09-B767-9A3DECF1C8BF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CA5CF582-7440-411B-8232-466011687768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6C6AC9B5-C4B3-4CE7-9524-D1EECB38CBC1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5A9EC2E-F858-4513-ADF1-7F88910A1738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04AE0918-D08D-430E-BA9D-BA1A43096AF0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5F3759BE-CE22-4E79-805B-9A4DAA443075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B5A49E-ED62-4BEF-AF84-06D28CB1BE94}"/>
              </a:ext>
            </a:extLst>
          </p:cNvPr>
          <p:cNvGrpSpPr/>
          <p:nvPr/>
        </p:nvGrpSpPr>
        <p:grpSpPr>
          <a:xfrm>
            <a:off x="3532990" y="2478109"/>
            <a:ext cx="2735896" cy="396931"/>
            <a:chOff x="4046949" y="824358"/>
            <a:chExt cx="2735896" cy="396931"/>
          </a:xfrm>
        </p:grpSpPr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A2F06977-7B15-4FF5-828B-668DBF57CBB9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E410E6AE-BD5B-4F6A-8D39-41DCB7D2E70E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521F2396-855E-4B7A-9C9C-AA0C5315021D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1DBC156C-50A6-45EE-9401-C05A988B9A6D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D1F17E8D-D4B8-437D-A54E-E2CDC8F05B99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85F9D0AB-4F30-4E08-9325-77539F6A0E83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2C3D82-60C0-4B7A-9CBD-9ED189869E1C}"/>
              </a:ext>
            </a:extLst>
          </p:cNvPr>
          <p:cNvGrpSpPr/>
          <p:nvPr/>
        </p:nvGrpSpPr>
        <p:grpSpPr>
          <a:xfrm>
            <a:off x="3532990" y="3246673"/>
            <a:ext cx="2735896" cy="396931"/>
            <a:chOff x="4046949" y="824358"/>
            <a:chExt cx="2735896" cy="396931"/>
          </a:xfrm>
        </p:grpSpPr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55859696-C62D-4F74-B8D2-0354C1D59D28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A71506D2-35F4-487E-9691-32E5F25778EC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8AC2256A-B84E-41FB-9764-ABCDD2E9E195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AC0694BE-2801-4750-9ADB-B0929E438BC5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764F6D5A-3D1A-4074-AAA1-33BB6C572C86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B3F12DFD-4CC1-48ED-ABED-B4B30162003F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3F5E3B-1B0C-45F4-AC3F-482E2ED5D3E9}"/>
              </a:ext>
            </a:extLst>
          </p:cNvPr>
          <p:cNvGrpSpPr/>
          <p:nvPr/>
        </p:nvGrpSpPr>
        <p:grpSpPr>
          <a:xfrm>
            <a:off x="3532990" y="4015237"/>
            <a:ext cx="2735896" cy="396931"/>
            <a:chOff x="4046949" y="824358"/>
            <a:chExt cx="2735896" cy="396931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37195153-C4D9-4457-8B0B-B3A3C2763DE5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id="{43B712E1-0143-4474-8A1F-29B74A5CE904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1D77C249-A051-4C27-8C4A-4EC70F8F0924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id="{5BDCDA1E-71D4-4BFF-9467-42B0A5A08652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tar: 5 Points 56">
              <a:extLst>
                <a:ext uri="{FF2B5EF4-FFF2-40B4-BE49-F238E27FC236}">
                  <a16:creationId xmlns:a16="http://schemas.microsoft.com/office/drawing/2014/main" id="{088D6DC8-FF03-41BE-A53B-B74FA69A654C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08D6DE63-EC27-4AAB-8E98-FD5219CE557C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C67468-31F5-4C36-AAF2-39207AC5F120}"/>
              </a:ext>
            </a:extLst>
          </p:cNvPr>
          <p:cNvGrpSpPr/>
          <p:nvPr/>
        </p:nvGrpSpPr>
        <p:grpSpPr>
          <a:xfrm>
            <a:off x="3532990" y="4783801"/>
            <a:ext cx="2735896" cy="396931"/>
            <a:chOff x="4046949" y="824358"/>
            <a:chExt cx="2735896" cy="396931"/>
          </a:xfrm>
        </p:grpSpPr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56E3D1A5-7465-4FB3-BAB2-4DE14FBAC442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tar: 5 Points 60">
              <a:extLst>
                <a:ext uri="{FF2B5EF4-FFF2-40B4-BE49-F238E27FC236}">
                  <a16:creationId xmlns:a16="http://schemas.microsoft.com/office/drawing/2014/main" id="{93502F95-7B73-463E-AEF6-1D12ADE6D548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tar: 5 Points 61">
              <a:extLst>
                <a:ext uri="{FF2B5EF4-FFF2-40B4-BE49-F238E27FC236}">
                  <a16:creationId xmlns:a16="http://schemas.microsoft.com/office/drawing/2014/main" id="{BF8AB0BB-3C2A-4A62-B0AB-CCA20AC91D78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tar: 5 Points 62">
              <a:extLst>
                <a:ext uri="{FF2B5EF4-FFF2-40B4-BE49-F238E27FC236}">
                  <a16:creationId xmlns:a16="http://schemas.microsoft.com/office/drawing/2014/main" id="{3656C804-D3F6-4070-ABC6-21E4FBA3D0C7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66C57711-2067-41D4-B7F0-376ACBB4D0F3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F31B7389-6475-4BC5-9178-1FC91F1DD01F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C7774E-FEF9-4818-A419-EF8FAA8BA454}"/>
              </a:ext>
            </a:extLst>
          </p:cNvPr>
          <p:cNvGrpSpPr/>
          <p:nvPr/>
        </p:nvGrpSpPr>
        <p:grpSpPr>
          <a:xfrm>
            <a:off x="9289550" y="2430443"/>
            <a:ext cx="2735896" cy="396931"/>
            <a:chOff x="4046949" y="824358"/>
            <a:chExt cx="2735896" cy="396931"/>
          </a:xfrm>
        </p:grpSpPr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CF546CAB-FC30-4532-BA7E-C49F9D94C94F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0E47B2EF-3163-480B-A400-EAFBA938AF72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F950673C-FDB7-4301-A1AF-0ADFFF7653E4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ar: 5 Points 69">
              <a:extLst>
                <a:ext uri="{FF2B5EF4-FFF2-40B4-BE49-F238E27FC236}">
                  <a16:creationId xmlns:a16="http://schemas.microsoft.com/office/drawing/2014/main" id="{A55AB5A9-C660-49A9-98A6-32D3FE3969BC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tar: 5 Points 70">
              <a:extLst>
                <a:ext uri="{FF2B5EF4-FFF2-40B4-BE49-F238E27FC236}">
                  <a16:creationId xmlns:a16="http://schemas.microsoft.com/office/drawing/2014/main" id="{E9F6E302-144A-425B-A76E-831C13C7102C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0775F555-68CC-487B-B496-A56B97ED37A8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40DEF90-9811-4860-A86D-4BDC536866E4}"/>
              </a:ext>
            </a:extLst>
          </p:cNvPr>
          <p:cNvGrpSpPr/>
          <p:nvPr/>
        </p:nvGrpSpPr>
        <p:grpSpPr>
          <a:xfrm>
            <a:off x="9319719" y="3123742"/>
            <a:ext cx="2735896" cy="396931"/>
            <a:chOff x="4046949" y="824358"/>
            <a:chExt cx="2735896" cy="396931"/>
          </a:xfrm>
        </p:grpSpPr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4D9DC7B7-4286-4D3F-B76F-4A5887F53349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tar: 5 Points 74">
              <a:extLst>
                <a:ext uri="{FF2B5EF4-FFF2-40B4-BE49-F238E27FC236}">
                  <a16:creationId xmlns:a16="http://schemas.microsoft.com/office/drawing/2014/main" id="{ED8CE299-49EE-409F-A5C5-659D2247A63B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tar: 5 Points 75">
              <a:extLst>
                <a:ext uri="{FF2B5EF4-FFF2-40B4-BE49-F238E27FC236}">
                  <a16:creationId xmlns:a16="http://schemas.microsoft.com/office/drawing/2014/main" id="{0CDF01F6-2E21-41BD-BDC9-0F08C4C3D59C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tar: 5 Points 76">
              <a:extLst>
                <a:ext uri="{FF2B5EF4-FFF2-40B4-BE49-F238E27FC236}">
                  <a16:creationId xmlns:a16="http://schemas.microsoft.com/office/drawing/2014/main" id="{CC0CA3B2-2945-4A35-9AAA-E59CFC605A6C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tar: 5 Points 77">
              <a:extLst>
                <a:ext uri="{FF2B5EF4-FFF2-40B4-BE49-F238E27FC236}">
                  <a16:creationId xmlns:a16="http://schemas.microsoft.com/office/drawing/2014/main" id="{4864C6FD-EAAC-479C-87DE-82DD20B60931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4D726BBE-F5E7-4047-8CF1-2951C4D74F0D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CA14077-3E05-47A3-BEE4-43A1EFD0EA6E}"/>
              </a:ext>
            </a:extLst>
          </p:cNvPr>
          <p:cNvGrpSpPr/>
          <p:nvPr/>
        </p:nvGrpSpPr>
        <p:grpSpPr>
          <a:xfrm>
            <a:off x="9399342" y="3900104"/>
            <a:ext cx="2735896" cy="396931"/>
            <a:chOff x="4046949" y="824358"/>
            <a:chExt cx="2735896" cy="396931"/>
          </a:xfrm>
        </p:grpSpPr>
        <p:sp>
          <p:nvSpPr>
            <p:cNvPr id="81" name="Star: 5 Points 80">
              <a:extLst>
                <a:ext uri="{FF2B5EF4-FFF2-40B4-BE49-F238E27FC236}">
                  <a16:creationId xmlns:a16="http://schemas.microsoft.com/office/drawing/2014/main" id="{DA7FC5AD-AF58-4692-9B78-1DE50ADA7F39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8539423A-3D01-423E-BAB9-DCB0CF4C520D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tar: 5 Points 82">
              <a:extLst>
                <a:ext uri="{FF2B5EF4-FFF2-40B4-BE49-F238E27FC236}">
                  <a16:creationId xmlns:a16="http://schemas.microsoft.com/office/drawing/2014/main" id="{9C191D53-3925-4B24-A6F6-1A37297A1A55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tar: 5 Points 83">
              <a:extLst>
                <a:ext uri="{FF2B5EF4-FFF2-40B4-BE49-F238E27FC236}">
                  <a16:creationId xmlns:a16="http://schemas.microsoft.com/office/drawing/2014/main" id="{12DE02D0-2DDF-49D9-8735-664E93046158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2131D1C3-A332-4B45-A95F-E17E62C7B190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tar: 5 Points 85">
              <a:extLst>
                <a:ext uri="{FF2B5EF4-FFF2-40B4-BE49-F238E27FC236}">
                  <a16:creationId xmlns:a16="http://schemas.microsoft.com/office/drawing/2014/main" id="{A5B60F34-1016-4F8B-809E-6A8F25676154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FA33192-5112-4BBB-AA94-F85E3F41334B}"/>
              </a:ext>
            </a:extLst>
          </p:cNvPr>
          <p:cNvGrpSpPr/>
          <p:nvPr/>
        </p:nvGrpSpPr>
        <p:grpSpPr>
          <a:xfrm>
            <a:off x="9334804" y="4578683"/>
            <a:ext cx="2735896" cy="396931"/>
            <a:chOff x="4046949" y="824358"/>
            <a:chExt cx="2735896" cy="396931"/>
          </a:xfrm>
        </p:grpSpPr>
        <p:sp>
          <p:nvSpPr>
            <p:cNvPr id="88" name="Star: 5 Points 87">
              <a:extLst>
                <a:ext uri="{FF2B5EF4-FFF2-40B4-BE49-F238E27FC236}">
                  <a16:creationId xmlns:a16="http://schemas.microsoft.com/office/drawing/2014/main" id="{0E0C4D84-A573-446B-A4F7-C1B321F1ED81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903512A3-5750-4917-BDF7-220502A5736C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tar: 5 Points 89">
              <a:extLst>
                <a:ext uri="{FF2B5EF4-FFF2-40B4-BE49-F238E27FC236}">
                  <a16:creationId xmlns:a16="http://schemas.microsoft.com/office/drawing/2014/main" id="{E5B5B0BD-DFBE-4B31-B186-477678A1F3DF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tar: 5 Points 90">
              <a:extLst>
                <a:ext uri="{FF2B5EF4-FFF2-40B4-BE49-F238E27FC236}">
                  <a16:creationId xmlns:a16="http://schemas.microsoft.com/office/drawing/2014/main" id="{287C574F-B66D-47CF-B493-44F84528B704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tar: 5 Points 91">
              <a:extLst>
                <a:ext uri="{FF2B5EF4-FFF2-40B4-BE49-F238E27FC236}">
                  <a16:creationId xmlns:a16="http://schemas.microsoft.com/office/drawing/2014/main" id="{E54AC8F0-790E-48F0-A22A-257BF9D59575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3CE5324A-4170-4DF0-B0C5-949B24F4970C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5" name="Picture 1">
            <a:extLst>
              <a:ext uri="{FF2B5EF4-FFF2-40B4-BE49-F238E27FC236}">
                <a16:creationId xmlns:a16="http://schemas.microsoft.com/office/drawing/2014/main" id="{5779E8DC-2DC4-4A03-811F-8203FC05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2" y="1709545"/>
            <a:ext cx="575119" cy="5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">
            <a:extLst>
              <a:ext uri="{FF2B5EF4-FFF2-40B4-BE49-F238E27FC236}">
                <a16:creationId xmlns:a16="http://schemas.microsoft.com/office/drawing/2014/main" id="{67AEE90E-5C62-45D5-A4A7-2AB7DEDF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" y="2372690"/>
            <a:ext cx="655641" cy="6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7FC6A835-F07F-4BCF-8E30-43CA79495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r="17079"/>
          <a:stretch/>
        </p:blipFill>
        <p:spPr bwMode="auto">
          <a:xfrm>
            <a:off x="38085" y="3024108"/>
            <a:ext cx="821570" cy="9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8225662-95E6-4934-B773-06D7D18D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27" r="12786" b="41890"/>
          <a:stretch/>
        </p:blipFill>
        <p:spPr bwMode="auto">
          <a:xfrm>
            <a:off x="6344961" y="4578683"/>
            <a:ext cx="1180169" cy="6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84B23AD-0515-4F96-9B47-FA4153C27606}"/>
              </a:ext>
            </a:extLst>
          </p:cNvPr>
          <p:cNvSpPr txBox="1"/>
          <p:nvPr/>
        </p:nvSpPr>
        <p:spPr>
          <a:xfrm>
            <a:off x="510694" y="5764097"/>
            <a:ext cx="1070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ANNOUNCEMENT: 1 PM - 1</a:t>
            </a:r>
            <a:r>
              <a:rPr lang="en-US" sz="3200" b="1" baseline="30000" dirty="0">
                <a:solidFill>
                  <a:srgbClr val="FF0000"/>
                </a:solidFill>
              </a:rPr>
              <a:t>st</a:t>
            </a:r>
            <a:r>
              <a:rPr lang="en-US" sz="3200" b="1" dirty="0">
                <a:solidFill>
                  <a:srgbClr val="FF0000"/>
                </a:solidFill>
              </a:rPr>
              <a:t> Objective discussion and solution</a:t>
            </a:r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id="{C7CED7B3-8DF4-44C8-8020-E7A150ED1013}"/>
              </a:ext>
            </a:extLst>
          </p:cNvPr>
          <p:cNvSpPr/>
          <p:nvPr/>
        </p:nvSpPr>
        <p:spPr>
          <a:xfrm>
            <a:off x="9871888" y="5286841"/>
            <a:ext cx="430842" cy="389898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5A8D25-F90D-44E1-93AA-2F1F32B86EDC}"/>
              </a:ext>
            </a:extLst>
          </p:cNvPr>
          <p:cNvSpPr txBox="1"/>
          <p:nvPr/>
        </p:nvSpPr>
        <p:spPr>
          <a:xfrm>
            <a:off x="10302730" y="5250958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1908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46A8-E36F-49EF-B845-EC541C62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277649"/>
            <a:ext cx="10515600" cy="1325563"/>
          </a:xfrm>
        </p:spPr>
        <p:txBody>
          <a:bodyPr/>
          <a:lstStyle/>
          <a:p>
            <a:r>
              <a:rPr lang="en-US" dirty="0"/>
              <a:t>NIIT Teams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FA4A65F1-F298-4ABB-BE8A-262C6126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21" y="1347526"/>
            <a:ext cx="19240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63994-5FEE-4B43-ACD8-D7CAD6FAA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70560"/>
              </p:ext>
            </p:extLst>
          </p:nvPr>
        </p:nvGraphicFramePr>
        <p:xfrm>
          <a:off x="363254" y="3317182"/>
          <a:ext cx="3951961" cy="3380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651">
                  <a:extLst>
                    <a:ext uri="{9D8B030D-6E8A-4147-A177-3AD203B41FA5}">
                      <a16:colId xmlns:a16="http://schemas.microsoft.com/office/drawing/2014/main" val="551603200"/>
                    </a:ext>
                  </a:extLst>
                </a:gridCol>
                <a:gridCol w="2305310">
                  <a:extLst>
                    <a:ext uri="{9D8B030D-6E8A-4147-A177-3AD203B41FA5}">
                      <a16:colId xmlns:a16="http://schemas.microsoft.com/office/drawing/2014/main" val="1676998779"/>
                    </a:ext>
                  </a:extLst>
                </a:gridCol>
              </a:tblGrid>
              <a:tr h="4509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Team 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NIIT Tech's K8s Ninja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42961"/>
                  </a:ext>
                </a:extLst>
              </a:tr>
              <a:tr h="450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Team Lead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Renu Teotia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929100"/>
                  </a:ext>
                </a:extLst>
              </a:tr>
              <a:tr h="450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Team Members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Harsh Kishor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61257"/>
                  </a:ext>
                </a:extLst>
              </a:tr>
              <a:tr h="450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Niharika Prajapati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949959"/>
                  </a:ext>
                </a:extLst>
              </a:tr>
              <a:tr h="450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Radhika Dwivedi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076407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Vidhi Khurana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566666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Ankita Mittal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5431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Ojasvi</a:t>
                      </a:r>
                      <a:r>
                        <a:rPr lang="en-US" sz="1800" u="none" strike="noStrike" dirty="0">
                          <a:effectLst/>
                        </a:rPr>
                        <a:t> Singh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94627"/>
                  </a:ext>
                </a:extLst>
              </a:tr>
            </a:tbl>
          </a:graphicData>
        </a:graphic>
      </p:graphicFrame>
      <p:pic>
        <p:nvPicPr>
          <p:cNvPr id="5121" name="Picture 1">
            <a:extLst>
              <a:ext uri="{FF2B5EF4-FFF2-40B4-BE49-F238E27FC236}">
                <a16:creationId xmlns:a16="http://schemas.microsoft.com/office/drawing/2014/main" id="{3650CCAC-AC4E-4D00-A11C-4234DE76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57" y="1300910"/>
            <a:ext cx="19335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5FE098-86A8-40DE-891F-0E5B2CF63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533085"/>
              </p:ext>
            </p:extLst>
          </p:nvPr>
        </p:nvGraphicFramePr>
        <p:xfrm>
          <a:off x="6499310" y="3256279"/>
          <a:ext cx="3896638" cy="3441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993">
                  <a:extLst>
                    <a:ext uri="{9D8B030D-6E8A-4147-A177-3AD203B41FA5}">
                      <a16:colId xmlns:a16="http://schemas.microsoft.com/office/drawing/2014/main" val="2962101586"/>
                    </a:ext>
                  </a:extLst>
                </a:gridCol>
                <a:gridCol w="2592645">
                  <a:extLst>
                    <a:ext uri="{9D8B030D-6E8A-4147-A177-3AD203B41FA5}">
                      <a16:colId xmlns:a16="http://schemas.microsoft.com/office/drawing/2014/main" val="3737483132"/>
                    </a:ext>
                  </a:extLst>
                </a:gridCol>
              </a:tblGrid>
              <a:tr h="34684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Team- 2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NIIT Tech's AKS Army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845357"/>
                  </a:ext>
                </a:extLst>
              </a:tr>
              <a:tr h="606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Team Lead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Amit Kumar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98789"/>
                  </a:ext>
                </a:extLst>
              </a:tr>
              <a:tr h="6069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Team Members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Atindra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21830"/>
                  </a:ext>
                </a:extLst>
              </a:tr>
              <a:tr h="3468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Ankita Verma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601208"/>
                  </a:ext>
                </a:extLst>
              </a:tr>
              <a:tr h="3468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Shubham Mathankar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230516"/>
                  </a:ext>
                </a:extLst>
              </a:tr>
              <a:tr h="3468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Tanvi Gupta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44542"/>
                  </a:ext>
                </a:extLst>
              </a:tr>
              <a:tr h="3468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Rakhi Dawande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660020"/>
                  </a:ext>
                </a:extLst>
              </a:tr>
              <a:tr h="3468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Meenakshi </a:t>
                      </a:r>
                      <a:r>
                        <a:rPr lang="en-US" sz="1800" u="none" strike="noStrike" dirty="0" err="1">
                          <a:effectLst/>
                        </a:rPr>
                        <a:t>Sain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338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56C68-D9FE-4584-8CD9-ADCF86E1347F}"/>
              </a:ext>
            </a:extLst>
          </p:cNvPr>
          <p:cNvGrpSpPr/>
          <p:nvPr/>
        </p:nvGrpSpPr>
        <p:grpSpPr>
          <a:xfrm>
            <a:off x="9112294" y="1808513"/>
            <a:ext cx="2735896" cy="396931"/>
            <a:chOff x="4046949" y="824358"/>
            <a:chExt cx="2735896" cy="396931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06CF36-F654-4671-9437-7181736ED3A7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36CC1EE6-C12D-4991-8039-270B092103B6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9466C8ED-F48C-4FCE-97CD-F898200F4390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E366758-D062-42EA-9910-ED353FBEC20F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3973C8D3-FA90-474D-B3F2-E1314F829507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3B85EAC2-5A3C-417F-BA5D-A98D85D1AB7F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B6A5CD-F445-4EF4-9C28-F35B73EC4828}"/>
              </a:ext>
            </a:extLst>
          </p:cNvPr>
          <p:cNvGrpSpPr/>
          <p:nvPr/>
        </p:nvGrpSpPr>
        <p:grpSpPr>
          <a:xfrm>
            <a:off x="3144683" y="1789804"/>
            <a:ext cx="2735896" cy="396931"/>
            <a:chOff x="4046949" y="824358"/>
            <a:chExt cx="2735896" cy="396931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ED48EBC0-5389-4D4B-9B70-272071192234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BB174F9C-00B4-45B4-98D1-4B30172C6BFD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0EA099E7-A08B-40BC-86A5-0E1534F5274E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C415C4BD-E81A-4CF4-ABC0-4D4741CD5A51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63F8BCA8-BA9B-4407-B0E0-4513CA01173B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AC20E358-63BA-4A29-BF59-273845C80139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9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9E3F-1968-414B-8A3D-C529FA2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Multiverse - </a:t>
            </a:r>
            <a:r>
              <a:rPr lang="en-US" dirty="0" err="1"/>
              <a:t>KubeWarriors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109933-5897-45EB-AA0A-A5AD6AB58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8" y="1861909"/>
            <a:ext cx="4143174" cy="31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6821D3-CA45-4168-9BF2-E9ABDB417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314298"/>
              </p:ext>
            </p:extLst>
          </p:nvPr>
        </p:nvGraphicFramePr>
        <p:xfrm>
          <a:off x="4853249" y="1421704"/>
          <a:ext cx="6362764" cy="424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1382">
                  <a:extLst>
                    <a:ext uri="{9D8B030D-6E8A-4147-A177-3AD203B41FA5}">
                      <a16:colId xmlns:a16="http://schemas.microsoft.com/office/drawing/2014/main" val="3229605649"/>
                    </a:ext>
                  </a:extLst>
                </a:gridCol>
                <a:gridCol w="3181382">
                  <a:extLst>
                    <a:ext uri="{9D8B030D-6E8A-4147-A177-3AD203B41FA5}">
                      <a16:colId xmlns:a16="http://schemas.microsoft.com/office/drawing/2014/main" val="181887581"/>
                    </a:ext>
                  </a:extLst>
                </a:gridCol>
              </a:tblGrid>
              <a:tr h="7078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Team Multiverse - Kubewarriors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79496"/>
                  </a:ext>
                </a:extLst>
              </a:tr>
              <a:tr h="7078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Team Lead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Deepak Parashar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97668"/>
                  </a:ext>
                </a:extLst>
              </a:tr>
              <a:tr h="7078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Team Members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Manoj Kumar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60254"/>
                  </a:ext>
                </a:extLst>
              </a:tr>
              <a:tr h="7078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Prateek Parashar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540760"/>
                  </a:ext>
                </a:extLst>
              </a:tr>
              <a:tr h="7078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Sachin Gupta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562468"/>
                  </a:ext>
                </a:extLst>
              </a:tr>
              <a:tr h="7078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Diwanshi Sharma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7872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8542F53-E09A-4209-9E28-B128C054D867}"/>
              </a:ext>
            </a:extLst>
          </p:cNvPr>
          <p:cNvGrpSpPr/>
          <p:nvPr/>
        </p:nvGrpSpPr>
        <p:grpSpPr>
          <a:xfrm>
            <a:off x="7168017" y="792559"/>
            <a:ext cx="2735896" cy="396931"/>
            <a:chOff x="4046949" y="824358"/>
            <a:chExt cx="2735896" cy="396931"/>
          </a:xfrm>
        </p:grpSpPr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0727005C-6DF9-41D3-8A55-F08C62186CB7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124F462B-2B9B-4978-A3BF-D87D781BA2F0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9AC467A3-4406-47D3-82D6-122E494C04BB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747FAF8F-AF8F-4FEF-B706-60D73B7021DE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F477076F-1921-4026-9358-86503777606F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83B56C8-49DA-40D6-9685-5870840DCA03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09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A7B5-2FB9-44C4-9275-02D640D1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1D115-3829-4AB3-9069-7B7EA7EE00B9}"/>
              </a:ext>
            </a:extLst>
          </p:cNvPr>
          <p:cNvSpPr txBox="1"/>
          <p:nvPr/>
        </p:nvSpPr>
        <p:spPr>
          <a:xfrm>
            <a:off x="887260" y="1800007"/>
            <a:ext cx="2149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Kubectl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5FBD7-6BF6-4EDD-B534-619D23306116}"/>
              </a:ext>
            </a:extLst>
          </p:cNvPr>
          <p:cNvSpPr txBox="1"/>
          <p:nvPr/>
        </p:nvSpPr>
        <p:spPr>
          <a:xfrm>
            <a:off x="6944115" y="1692977"/>
            <a:ext cx="2149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0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dirty="0" err="1"/>
              <a:t>KubeMaster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4EACDF-F99D-4044-A2E4-BF6A73876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29410"/>
              </p:ext>
            </p:extLst>
          </p:nvPr>
        </p:nvGraphicFramePr>
        <p:xfrm>
          <a:off x="7003093" y="3017323"/>
          <a:ext cx="2463800" cy="208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407457981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Ashish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51573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Digvijay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39191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Jayanth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09746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Linju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680675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Maheedhar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558452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Nasir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815142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Sathyam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7654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64D382-0A95-4E3E-9C04-D1EE728CD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966244"/>
              </p:ext>
            </p:extLst>
          </p:nvPr>
        </p:nvGraphicFramePr>
        <p:xfrm>
          <a:off x="962242" y="3017323"/>
          <a:ext cx="2463800" cy="229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44860213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Moti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083086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Shruti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216589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Samrudh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8762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Ravindra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288626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Shruti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56368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Shivam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19717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Uday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48901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057C1C0-5ADF-4B58-BB90-2FEC3F0BCFBC}"/>
              </a:ext>
            </a:extLst>
          </p:cNvPr>
          <p:cNvSpPr txBox="1"/>
          <p:nvPr/>
        </p:nvSpPr>
        <p:spPr>
          <a:xfrm>
            <a:off x="887260" y="2432548"/>
            <a:ext cx="1442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Harish</a:t>
            </a:r>
            <a:r>
              <a:rPr lang="en-US" sz="3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2B1CF-F651-4CA4-B7AA-C023A7E07D48}"/>
              </a:ext>
            </a:extLst>
          </p:cNvPr>
          <p:cNvSpPr txBox="1"/>
          <p:nvPr/>
        </p:nvSpPr>
        <p:spPr>
          <a:xfrm>
            <a:off x="6944115" y="2432547"/>
            <a:ext cx="1229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Amit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09657D-78EA-4EA1-BE33-091E3961197A}"/>
              </a:ext>
            </a:extLst>
          </p:cNvPr>
          <p:cNvGrpSpPr/>
          <p:nvPr/>
        </p:nvGrpSpPr>
        <p:grpSpPr>
          <a:xfrm>
            <a:off x="2511990" y="1773775"/>
            <a:ext cx="2735896" cy="396931"/>
            <a:chOff x="4046949" y="824358"/>
            <a:chExt cx="2735896" cy="396931"/>
          </a:xfrm>
        </p:grpSpPr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28571D44-0463-4618-A4E5-C45CE031D4DF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719FBAAA-EF11-4256-AAFE-618C67806560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5B4BD73C-C9BF-4DD8-A221-41CE54CD612E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03E1AA4D-D030-418A-A61E-BB5960380ADA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5DFEE538-C79A-4422-A14A-77A53207DF14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1959DFEC-BCB4-4F92-BE52-C39C845A732F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CAC4B0-7989-4F2A-A057-CD928F90937A}"/>
              </a:ext>
            </a:extLst>
          </p:cNvPr>
          <p:cNvGrpSpPr/>
          <p:nvPr/>
        </p:nvGrpSpPr>
        <p:grpSpPr>
          <a:xfrm>
            <a:off x="9142954" y="1758609"/>
            <a:ext cx="2735896" cy="396931"/>
            <a:chOff x="4046949" y="824358"/>
            <a:chExt cx="2735896" cy="396931"/>
          </a:xfrm>
        </p:grpSpPr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C4F8AA4-B393-447F-AFDA-2A9F2923E590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ECDD401F-4997-4E2E-883F-C9924C945A66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A8E3E809-3097-4540-AF4F-4160396C4DCA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177BA04A-CAEB-4529-B8E2-F9C8D20E48DD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EB6A9825-D78D-4827-98A2-E845EB5BF638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98EC86F9-DA34-4230-825B-32A357834B3A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9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0287-99E7-432F-8AEF-93F210C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- CANSPARK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5CD40-AA71-454D-8BF0-0D7E13221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" r="12786" b="41890"/>
          <a:stretch/>
        </p:blipFill>
        <p:spPr bwMode="auto">
          <a:xfrm>
            <a:off x="718300" y="1453476"/>
            <a:ext cx="2115672" cy="12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5716CE-AB6C-4DF6-A811-851F0C779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231897"/>
              </p:ext>
            </p:extLst>
          </p:nvPr>
        </p:nvGraphicFramePr>
        <p:xfrm>
          <a:off x="838200" y="2779039"/>
          <a:ext cx="2901067" cy="2799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1067">
                  <a:extLst>
                    <a:ext uri="{9D8B030D-6E8A-4147-A177-3AD203B41FA5}">
                      <a16:colId xmlns:a16="http://schemas.microsoft.com/office/drawing/2014/main" val="2367144393"/>
                    </a:ext>
                  </a:extLst>
                </a:gridCol>
              </a:tblGrid>
              <a:tr h="6594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>
                          <a:effectLst/>
                        </a:rPr>
                        <a:t>Shanmukh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nath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reddy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3011898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Srikanth Pusarla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648912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Siddesh Munde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0186598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Shaik Rabbani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299550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Raparthi Kalyan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218531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7AD41AD-A326-4EBF-BEB3-FC8A50F8B0B0}"/>
              </a:ext>
            </a:extLst>
          </p:cNvPr>
          <p:cNvGrpSpPr/>
          <p:nvPr/>
        </p:nvGrpSpPr>
        <p:grpSpPr>
          <a:xfrm>
            <a:off x="5520845" y="829440"/>
            <a:ext cx="2735896" cy="396931"/>
            <a:chOff x="4046949" y="824358"/>
            <a:chExt cx="2735896" cy="396931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A0C89F01-35B0-4DB9-B379-20C02ED66243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E43107C5-9D00-4F6B-8097-7D1F221967DA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C02B07AF-B92D-4311-A581-159545716888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7DBE516C-781E-4914-8A80-608138455E12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0C106EAF-DB2D-4B8B-B4AC-9DB7D6EE214A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CA126DB0-287C-4FF8-93BD-E4CE99792EC5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39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2EFA-FEC7-47DD-B15E-E75816AB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Monocept - </a:t>
            </a:r>
            <a:r>
              <a:rPr lang="en-US" dirty="0" err="1"/>
              <a:t>Monocube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4F613B-3F6B-4F3D-835E-B5B47D25B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349783"/>
              </p:ext>
            </p:extLst>
          </p:nvPr>
        </p:nvGraphicFramePr>
        <p:xfrm>
          <a:off x="838200" y="1825625"/>
          <a:ext cx="3439438" cy="3654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9438">
                  <a:extLst>
                    <a:ext uri="{9D8B030D-6E8A-4147-A177-3AD203B41FA5}">
                      <a16:colId xmlns:a16="http://schemas.microsoft.com/office/drawing/2014/main" val="1895336782"/>
                    </a:ext>
                  </a:extLst>
                </a:gridCol>
              </a:tblGrid>
              <a:tr h="699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u="none" strike="noStrike">
                          <a:effectLst/>
                        </a:rPr>
                        <a:t>Shanthi priya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1664667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Rudra Lakshmi Phanindra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6203315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Ankur Hariram Mishtra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6499678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George John Dsouza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713634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Badugu Ashok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8939188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Gaurav Pandey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6634969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Srinivas Sunki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238349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Sivakumar Dhanasekaran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652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008D52E-D5E0-4FB4-B605-C7CB34489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19F5E7D-3F43-4564-BC5C-EAEF6F2E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CC8968D-607C-448D-B7E2-8468F236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BF8609C-71D4-4156-B8F6-BA9C0B279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CDA77A8-A525-4167-8D4D-AE037B53E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EBCBA55-B529-4C1C-9138-4E5B0282E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82174F7-84A8-4231-9B9C-07E76488A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A155A6D-2CC0-4BBE-ACB9-44A674F7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r="-4" b="16250"/>
          <a:stretch/>
        </p:blipFill>
        <p:spPr>
          <a:xfrm>
            <a:off x="600456" y="412377"/>
            <a:ext cx="2647399" cy="3162778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3DFA0DA9-9E79-4EA5-A7CF-C3E3EC6B3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8" r="3" b="6598"/>
          <a:stretch/>
        </p:blipFill>
        <p:spPr>
          <a:xfrm>
            <a:off x="3343738" y="412377"/>
            <a:ext cx="2647399" cy="3162778"/>
          </a:xfrm>
          <a:prstGeom prst="rect">
            <a:avLst/>
          </a:prstGeom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2B1917-030A-41E3-8ADE-0648534C99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 r="4" b="4"/>
          <a:stretch/>
        </p:blipFill>
        <p:spPr>
          <a:xfrm>
            <a:off x="6087020" y="412377"/>
            <a:ext cx="2647399" cy="3162778"/>
          </a:xfrm>
          <a:prstGeom prst="rect">
            <a:avLst/>
          </a:prstGeom>
        </p:spPr>
      </p:pic>
      <p:pic>
        <p:nvPicPr>
          <p:cNvPr id="13314" name="Picture 2" descr="Emp Name VIDHYADHAR PANDIT">
            <a:extLst>
              <a:ext uri="{FF2B5EF4-FFF2-40B4-BE49-F238E27FC236}">
                <a16:creationId xmlns:a16="http://schemas.microsoft.com/office/drawing/2014/main" id="{EAC5398B-F347-4178-948F-320100760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r="8979" b="-2"/>
          <a:stretch/>
        </p:blipFill>
        <p:spPr bwMode="auto">
          <a:xfrm>
            <a:off x="8830303" y="412377"/>
            <a:ext cx="2647399" cy="31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C7934-F1C4-486F-9181-3BD68071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6871"/>
            <a:ext cx="5552791" cy="23034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HACK 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869CF-CBD7-4475-AA60-EB3B6DAD6DAB}"/>
              </a:ext>
            </a:extLst>
          </p:cNvPr>
          <p:cNvSpPr txBox="1"/>
          <p:nvPr/>
        </p:nvSpPr>
        <p:spPr>
          <a:xfrm>
            <a:off x="8830303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Vidhyadhar Pandit - CSA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D8F71-3162-4B0D-BF3C-5C52DAD57E00}"/>
              </a:ext>
            </a:extLst>
          </p:cNvPr>
          <p:cNvSpPr txBox="1"/>
          <p:nvPr/>
        </p:nvSpPr>
        <p:spPr>
          <a:xfrm>
            <a:off x="600456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Saurabh Vartak – CSA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704AB-02D1-491D-919D-C22311756094}"/>
              </a:ext>
            </a:extLst>
          </p:cNvPr>
          <p:cNvSpPr txBox="1"/>
          <p:nvPr/>
        </p:nvSpPr>
        <p:spPr>
          <a:xfrm>
            <a:off x="6087020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Sumit Kute – CSA-P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3D0A9-2FCF-49AE-959A-7918B10E4873}"/>
              </a:ext>
            </a:extLst>
          </p:cNvPr>
          <p:cNvSpPr txBox="1"/>
          <p:nvPr/>
        </p:nvSpPr>
        <p:spPr>
          <a:xfrm>
            <a:off x="3343737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Vijay Jethani – CSA</a:t>
            </a:r>
          </a:p>
        </p:txBody>
      </p:sp>
      <p:pic>
        <p:nvPicPr>
          <p:cNvPr id="18434" name="Picture 2" descr="Emp Name SHIVA S TOMAR">
            <a:extLst>
              <a:ext uri="{FF2B5EF4-FFF2-40B4-BE49-F238E27FC236}">
                <a16:creationId xmlns:a16="http://schemas.microsoft.com/office/drawing/2014/main" id="{6BDB7DDE-8008-48A4-86A3-41C5E862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03" y="3691443"/>
            <a:ext cx="2649959" cy="26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3B62D-AEE9-48E3-8CB3-7BF0EB1BA941}"/>
              </a:ext>
            </a:extLst>
          </p:cNvPr>
          <p:cNvSpPr txBox="1"/>
          <p:nvPr/>
        </p:nvSpPr>
        <p:spPr>
          <a:xfrm>
            <a:off x="8827255" y="6037954"/>
            <a:ext cx="2656054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Shiva Tomar - CSA</a:t>
            </a:r>
          </a:p>
        </p:txBody>
      </p:sp>
    </p:spTree>
    <p:extLst>
      <p:ext uri="{BB962C8B-B14F-4D97-AF65-F5344CB8AC3E}">
        <p14:creationId xmlns:p14="http://schemas.microsoft.com/office/powerpoint/2010/main" val="337030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9059-E9EC-4F33-A8ED-8F0BEBB5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SWAN - SWANITES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8D807-C803-4690-9016-8268B6F58D70}"/>
              </a:ext>
            </a:extLst>
          </p:cNvPr>
          <p:cNvGrpSpPr/>
          <p:nvPr/>
        </p:nvGrpSpPr>
        <p:grpSpPr>
          <a:xfrm>
            <a:off x="5261453" y="777956"/>
            <a:ext cx="2735896" cy="396931"/>
            <a:chOff x="4046949" y="824358"/>
            <a:chExt cx="2735896" cy="396931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8B8B8F62-06E7-44E9-AEE3-5F0276566CC1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AA563010-C9BB-43FD-8E78-D06B106E431D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C0AC3C7C-2553-40BC-A289-AE741318F25C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523B340D-38CD-4080-B081-9AEF51B4E448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750BF3AF-AC89-4DDF-95FD-EFCFDD890984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7755CBF3-B93F-497A-B8C8-D8CCDA583C8F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A3F074-3D2D-4CB5-8F0B-19C798921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591303"/>
              </p:ext>
            </p:extLst>
          </p:nvPr>
        </p:nvGraphicFramePr>
        <p:xfrm>
          <a:off x="1300445" y="2027922"/>
          <a:ext cx="2463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921966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u="none" strike="noStrike">
                          <a:effectLst/>
                        </a:rPr>
                        <a:t>Vinod Ranaveni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3487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Jitesh Patel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08296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Rakesh Sarak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220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Sandeep Potekar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6263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Jesudas Nadar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0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52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D851-5166-4873-839D-5DF3466C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Celebal</a:t>
            </a:r>
            <a:r>
              <a:rPr lang="en-US" dirty="0"/>
              <a:t> - </a:t>
            </a:r>
            <a:r>
              <a:rPr lang="en-US" dirty="0" err="1"/>
              <a:t>KubeTech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D934DF-A505-4991-96C9-CE49C6F2F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247595"/>
              </p:ext>
            </p:extLst>
          </p:nvPr>
        </p:nvGraphicFramePr>
        <p:xfrm>
          <a:off x="838200" y="1825625"/>
          <a:ext cx="3490452" cy="3181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387502695"/>
                    </a:ext>
                  </a:extLst>
                </a:gridCol>
              </a:tblGrid>
              <a:tr h="8403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u="none" strike="noStrike">
                          <a:effectLst/>
                        </a:rPr>
                        <a:t>Ravindra Shekhawat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0559855"/>
                  </a:ext>
                </a:extLst>
              </a:tr>
              <a:tr h="585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Anuj Upadhyay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965761"/>
                  </a:ext>
                </a:extLst>
              </a:tr>
              <a:tr h="585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Prateek Agarwal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180346"/>
                  </a:ext>
                </a:extLst>
              </a:tr>
              <a:tr h="585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Jogendra Singh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8425107"/>
                  </a:ext>
                </a:extLst>
              </a:tr>
              <a:tr h="585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Upendra Jangir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655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DFCF99E-0FB1-4896-864B-EDD7E7212300}"/>
              </a:ext>
            </a:extLst>
          </p:cNvPr>
          <p:cNvGrpSpPr/>
          <p:nvPr/>
        </p:nvGrpSpPr>
        <p:grpSpPr>
          <a:xfrm>
            <a:off x="5493185" y="829440"/>
            <a:ext cx="2735896" cy="396931"/>
            <a:chOff x="4046949" y="824358"/>
            <a:chExt cx="2735896" cy="396931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D4762610-7D44-44C4-8C60-8B41C7106C8E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761CCC54-77F6-456B-90F2-FD3FBF6DDEE9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839C2992-B0BC-4A26-A25C-1F5C8E482C22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D2D6D73-E216-4F1D-8A3B-C9C6CCDEE959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3D954A57-C6F8-4000-8F64-FA65EC2E204D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67BBC54E-16E5-437F-823C-01021405E110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14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96AE-1FE2-4639-9835-626F6961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Solution - </a:t>
            </a:r>
            <a:r>
              <a:rPr lang="en-US" dirty="0" err="1"/>
              <a:t>PulseDev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FB3A07-B687-4F52-A83D-0B9B41CB5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349634"/>
              </p:ext>
            </p:extLst>
          </p:nvPr>
        </p:nvGraphicFramePr>
        <p:xfrm>
          <a:off x="838200" y="2087639"/>
          <a:ext cx="2463800" cy="142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933699116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u="none" strike="noStrike">
                          <a:effectLst/>
                        </a:rPr>
                        <a:t>Sandeep Kunar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124887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Vinay Sharma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960615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Abhay Singh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23522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Swarnadeep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26305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BD3003-5494-4556-8B80-06FF2E97A427}"/>
              </a:ext>
            </a:extLst>
          </p:cNvPr>
          <p:cNvGrpSpPr/>
          <p:nvPr/>
        </p:nvGrpSpPr>
        <p:grpSpPr>
          <a:xfrm>
            <a:off x="6401322" y="829440"/>
            <a:ext cx="2735896" cy="396931"/>
            <a:chOff x="4046949" y="824358"/>
            <a:chExt cx="2735896" cy="396931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84A0FA0A-B1C1-49AB-BFCC-2BCA5DCCFCF7}"/>
                </a:ext>
              </a:extLst>
            </p:cNvPr>
            <p:cNvSpPr/>
            <p:nvPr/>
          </p:nvSpPr>
          <p:spPr>
            <a:xfrm>
              <a:off x="4046949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C9B8F2A7-DCA7-4DE1-923A-9313E5406D87}"/>
                </a:ext>
              </a:extLst>
            </p:cNvPr>
            <p:cNvSpPr/>
            <p:nvPr/>
          </p:nvSpPr>
          <p:spPr>
            <a:xfrm>
              <a:off x="4507960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0C61BF4E-2A56-46ED-B639-A0D1F0743A79}"/>
                </a:ext>
              </a:extLst>
            </p:cNvPr>
            <p:cNvSpPr/>
            <p:nvPr/>
          </p:nvSpPr>
          <p:spPr>
            <a:xfrm>
              <a:off x="4968971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E2650AD5-17B4-40DA-8213-2A235D6E1D63}"/>
                </a:ext>
              </a:extLst>
            </p:cNvPr>
            <p:cNvSpPr/>
            <p:nvPr/>
          </p:nvSpPr>
          <p:spPr>
            <a:xfrm>
              <a:off x="5429982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858AC645-7F8F-426D-B0FE-E25D9F59BEBE}"/>
                </a:ext>
              </a:extLst>
            </p:cNvPr>
            <p:cNvSpPr/>
            <p:nvPr/>
          </p:nvSpPr>
          <p:spPr>
            <a:xfrm>
              <a:off x="5890993" y="824358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76522E33-6429-44AB-B49B-3649037834AF}"/>
                </a:ext>
              </a:extLst>
            </p:cNvPr>
            <p:cNvSpPr/>
            <p:nvPr/>
          </p:nvSpPr>
          <p:spPr>
            <a:xfrm>
              <a:off x="6352003" y="831391"/>
              <a:ext cx="430842" cy="389898"/>
            </a:xfrm>
            <a:prstGeom prst="star5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04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Building Effective Corporate Work Teams">
            <a:extLst>
              <a:ext uri="{FF2B5EF4-FFF2-40B4-BE49-F238E27FC236}">
                <a16:creationId xmlns:a16="http://schemas.microsoft.com/office/drawing/2014/main" id="{C7C7E013-D956-4FDD-BD9E-49042FD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12" y="1884059"/>
            <a:ext cx="59912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4BCB0-C10E-4C43-B57D-D60CCF09A0A0}"/>
              </a:ext>
            </a:extLst>
          </p:cNvPr>
          <p:cNvSpPr txBox="1"/>
          <p:nvPr/>
        </p:nvSpPr>
        <p:spPr>
          <a:xfrm>
            <a:off x="461897" y="6532085"/>
            <a:ext cx="431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Source</a:t>
            </a:r>
            <a:r>
              <a:rPr lang="en-US" sz="900" i="1" u="sng" dirty="0"/>
              <a:t>: https://www.outlife.in/uploads/6/1/9/7/6197204/839049869.png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FE57A-F7AC-4D57-81D1-A6E8FE74F971}"/>
              </a:ext>
            </a:extLst>
          </p:cNvPr>
          <p:cNvSpPr txBox="1"/>
          <p:nvPr/>
        </p:nvSpPr>
        <p:spPr>
          <a:xfrm>
            <a:off x="8497837" y="3504113"/>
            <a:ext cx="355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AS A TEAM</a:t>
            </a:r>
          </a:p>
        </p:txBody>
      </p:sp>
      <p:pic>
        <p:nvPicPr>
          <p:cNvPr id="2050" name="Picture 2" descr="Microsoft Teams vs. RingCentral Office: What's the Best Tool for ...">
            <a:extLst>
              <a:ext uri="{FF2B5EF4-FFF2-40B4-BE49-F238E27FC236}">
                <a16:creationId xmlns:a16="http://schemas.microsoft.com/office/drawing/2014/main" id="{C90C3545-68A2-4D76-B4F7-3A5DC5D3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788" y="4358514"/>
            <a:ext cx="1431447" cy="8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9C97E-8E26-461C-B19C-98773871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Use Case for the Hack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pplication architecture diagram">
            <a:extLst>
              <a:ext uri="{FF2B5EF4-FFF2-40B4-BE49-F238E27FC236}">
                <a16:creationId xmlns:a16="http://schemas.microsoft.com/office/drawing/2014/main" id="{37AF461E-B820-45AF-B79C-763AA6F89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872-45D7-478E-BB13-74EEDC7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374CCB-BFE7-4ECA-855E-A73F8FE5E940}"/>
              </a:ext>
            </a:extLst>
          </p:cNvPr>
          <p:cNvSpPr/>
          <p:nvPr/>
        </p:nvSpPr>
        <p:spPr>
          <a:xfrm>
            <a:off x="1020871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Locally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C9A02-2293-4632-B2E3-8844367C60C8}"/>
              </a:ext>
            </a:extLst>
          </p:cNvPr>
          <p:cNvSpPr/>
          <p:nvPr/>
        </p:nvSpPr>
        <p:spPr>
          <a:xfrm>
            <a:off x="3722318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to Azure Kubernetes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76032-604E-474A-9719-11B0119B3192}"/>
              </a:ext>
            </a:extLst>
          </p:cNvPr>
          <p:cNvSpPr/>
          <p:nvPr/>
        </p:nvSpPr>
        <p:spPr>
          <a:xfrm>
            <a:off x="6528148" y="1910218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442C-E32E-462B-8181-3D45FB6CE9D1}"/>
              </a:ext>
            </a:extLst>
          </p:cNvPr>
          <p:cNvSpPr/>
          <p:nvPr/>
        </p:nvSpPr>
        <p:spPr>
          <a:xfrm>
            <a:off x="935277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Automation</a:t>
            </a:r>
          </a:p>
          <a:p>
            <a:pPr algn="ctr"/>
            <a:r>
              <a:rPr lang="en-US" dirty="0"/>
              <a:t>using Azure DevOps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C4639D-CFD5-4A40-8066-B95A4EFEFB9E}"/>
              </a:ext>
            </a:extLst>
          </p:cNvPr>
          <p:cNvSpPr/>
          <p:nvPr/>
        </p:nvSpPr>
        <p:spPr>
          <a:xfrm>
            <a:off x="3636724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&amp; Security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A8273F-62B8-4E1E-B07F-615E1AB3FE95}"/>
              </a:ext>
            </a:extLst>
          </p:cNvPr>
          <p:cNvSpPr/>
          <p:nvPr/>
        </p:nvSpPr>
        <p:spPr>
          <a:xfrm>
            <a:off x="6442554" y="4273135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&amp; Logging</a:t>
            </a:r>
          </a:p>
        </p:txBody>
      </p:sp>
      <p:pic>
        <p:nvPicPr>
          <p:cNvPr id="3074" name="Picture 2" descr="Objectives images png 4 » PNG Image">
            <a:extLst>
              <a:ext uri="{FF2B5EF4-FFF2-40B4-BE49-F238E27FC236}">
                <a16:creationId xmlns:a16="http://schemas.microsoft.com/office/drawing/2014/main" id="{988E1A72-1E50-4BDD-B094-6DB64065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88" y="565032"/>
            <a:ext cx="1413354" cy="9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76C41-6650-4DAA-B016-DE22B2327B2B}"/>
              </a:ext>
            </a:extLst>
          </p:cNvPr>
          <p:cNvSpPr txBox="1"/>
          <p:nvPr/>
        </p:nvSpPr>
        <p:spPr>
          <a:xfrm>
            <a:off x="6250488" y="77661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Objectives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576531-2CC1-4DE8-AB0D-E1C54290D258}"/>
              </a:ext>
            </a:extLst>
          </p:cNvPr>
          <p:cNvSpPr/>
          <p:nvPr/>
        </p:nvSpPr>
        <p:spPr>
          <a:xfrm>
            <a:off x="9493683" y="1910217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Helm Deploy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1F7DE-3656-44F6-B11F-9E5165E81D72}"/>
              </a:ext>
            </a:extLst>
          </p:cNvPr>
          <p:cNvSpPr/>
          <p:nvPr/>
        </p:nvSpPr>
        <p:spPr>
          <a:xfrm>
            <a:off x="9474896" y="4197980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HPA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1272C3-B03E-40DD-BB27-E03CB7DD9E00}"/>
              </a:ext>
            </a:extLst>
          </p:cNvPr>
          <p:cNvSpPr/>
          <p:nvPr/>
        </p:nvSpPr>
        <p:spPr>
          <a:xfrm>
            <a:off x="651353" y="157828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864F3C-850B-4947-B592-3CF32CE54BEF}"/>
              </a:ext>
            </a:extLst>
          </p:cNvPr>
          <p:cNvSpPr/>
          <p:nvPr/>
        </p:nvSpPr>
        <p:spPr>
          <a:xfrm>
            <a:off x="659182" y="389240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88D0A0-5368-44D8-AD85-A24B4607A862}"/>
              </a:ext>
            </a:extLst>
          </p:cNvPr>
          <p:cNvSpPr/>
          <p:nvPr/>
        </p:nvSpPr>
        <p:spPr>
          <a:xfrm>
            <a:off x="9333977" y="1296258"/>
            <a:ext cx="2638817" cy="4597238"/>
          </a:xfrm>
          <a:custGeom>
            <a:avLst/>
            <a:gdLst>
              <a:gd name="connsiteX0" fmla="*/ 0 w 2638817"/>
              <a:gd name="connsiteY0" fmla="*/ 28631 h 4597238"/>
              <a:gd name="connsiteX1" fmla="*/ 28631 w 2638817"/>
              <a:gd name="connsiteY1" fmla="*/ 0 h 4597238"/>
              <a:gd name="connsiteX2" fmla="*/ 648204 w 2638817"/>
              <a:gd name="connsiteY2" fmla="*/ 0 h 4597238"/>
              <a:gd name="connsiteX3" fmla="*/ 1267777 w 2638817"/>
              <a:gd name="connsiteY3" fmla="*/ 0 h 4597238"/>
              <a:gd name="connsiteX4" fmla="*/ 1835720 w 2638817"/>
              <a:gd name="connsiteY4" fmla="*/ 0 h 4597238"/>
              <a:gd name="connsiteX5" fmla="*/ 2610186 w 2638817"/>
              <a:gd name="connsiteY5" fmla="*/ 0 h 4597238"/>
              <a:gd name="connsiteX6" fmla="*/ 2638817 w 2638817"/>
              <a:gd name="connsiteY6" fmla="*/ 28631 h 4597238"/>
              <a:gd name="connsiteX7" fmla="*/ 2638817 w 2638817"/>
              <a:gd name="connsiteY7" fmla="*/ 722599 h 4597238"/>
              <a:gd name="connsiteX8" fmla="*/ 2638817 w 2638817"/>
              <a:gd name="connsiteY8" fmla="*/ 1280367 h 4597238"/>
              <a:gd name="connsiteX9" fmla="*/ 2638817 w 2638817"/>
              <a:gd name="connsiteY9" fmla="*/ 1883535 h 4597238"/>
              <a:gd name="connsiteX10" fmla="*/ 2638817 w 2638817"/>
              <a:gd name="connsiteY10" fmla="*/ 2532103 h 4597238"/>
              <a:gd name="connsiteX11" fmla="*/ 2638817 w 2638817"/>
              <a:gd name="connsiteY11" fmla="*/ 3044472 h 4597238"/>
              <a:gd name="connsiteX12" fmla="*/ 2638817 w 2638817"/>
              <a:gd name="connsiteY12" fmla="*/ 3647640 h 4597238"/>
              <a:gd name="connsiteX13" fmla="*/ 2638817 w 2638817"/>
              <a:gd name="connsiteY13" fmla="*/ 4568607 h 4597238"/>
              <a:gd name="connsiteX14" fmla="*/ 2610186 w 2638817"/>
              <a:gd name="connsiteY14" fmla="*/ 4597238 h 4597238"/>
              <a:gd name="connsiteX15" fmla="*/ 1938982 w 2638817"/>
              <a:gd name="connsiteY15" fmla="*/ 4597238 h 4597238"/>
              <a:gd name="connsiteX16" fmla="*/ 1267777 w 2638817"/>
              <a:gd name="connsiteY16" fmla="*/ 4597238 h 4597238"/>
              <a:gd name="connsiteX17" fmla="*/ 28631 w 2638817"/>
              <a:gd name="connsiteY17" fmla="*/ 4597238 h 4597238"/>
              <a:gd name="connsiteX18" fmla="*/ 0 w 2638817"/>
              <a:gd name="connsiteY18" fmla="*/ 4568607 h 4597238"/>
              <a:gd name="connsiteX19" fmla="*/ 0 w 2638817"/>
              <a:gd name="connsiteY19" fmla="*/ 3965439 h 4597238"/>
              <a:gd name="connsiteX20" fmla="*/ 0 w 2638817"/>
              <a:gd name="connsiteY20" fmla="*/ 3271471 h 4597238"/>
              <a:gd name="connsiteX21" fmla="*/ 0 w 2638817"/>
              <a:gd name="connsiteY21" fmla="*/ 2759102 h 4597238"/>
              <a:gd name="connsiteX22" fmla="*/ 0 w 2638817"/>
              <a:gd name="connsiteY22" fmla="*/ 2065135 h 4597238"/>
              <a:gd name="connsiteX23" fmla="*/ 0 w 2638817"/>
              <a:gd name="connsiteY23" fmla="*/ 1507366 h 4597238"/>
              <a:gd name="connsiteX24" fmla="*/ 0 w 2638817"/>
              <a:gd name="connsiteY24" fmla="*/ 813398 h 4597238"/>
              <a:gd name="connsiteX25" fmla="*/ 0 w 2638817"/>
              <a:gd name="connsiteY25" fmla="*/ 28631 h 45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38817" h="4597238" extrusionOk="0">
                <a:moveTo>
                  <a:pt x="0" y="28631"/>
                </a:moveTo>
                <a:cubicBezTo>
                  <a:pt x="695" y="14514"/>
                  <a:pt x="15612" y="-2405"/>
                  <a:pt x="28631" y="0"/>
                </a:cubicBezTo>
                <a:cubicBezTo>
                  <a:pt x="181225" y="-9337"/>
                  <a:pt x="402836" y="-5738"/>
                  <a:pt x="648204" y="0"/>
                </a:cubicBezTo>
                <a:cubicBezTo>
                  <a:pt x="893572" y="5738"/>
                  <a:pt x="991743" y="22947"/>
                  <a:pt x="1267777" y="0"/>
                </a:cubicBezTo>
                <a:cubicBezTo>
                  <a:pt x="1543811" y="-22947"/>
                  <a:pt x="1654631" y="18320"/>
                  <a:pt x="1835720" y="0"/>
                </a:cubicBezTo>
                <a:cubicBezTo>
                  <a:pt x="2016809" y="-18320"/>
                  <a:pt x="2383694" y="26616"/>
                  <a:pt x="2610186" y="0"/>
                </a:cubicBezTo>
                <a:cubicBezTo>
                  <a:pt x="2628769" y="-106"/>
                  <a:pt x="2639777" y="12358"/>
                  <a:pt x="2638817" y="28631"/>
                </a:cubicBezTo>
                <a:cubicBezTo>
                  <a:pt x="2605389" y="190303"/>
                  <a:pt x="2608483" y="398566"/>
                  <a:pt x="2638817" y="722599"/>
                </a:cubicBezTo>
                <a:cubicBezTo>
                  <a:pt x="2669151" y="1046632"/>
                  <a:pt x="2632316" y="1007334"/>
                  <a:pt x="2638817" y="1280367"/>
                </a:cubicBezTo>
                <a:cubicBezTo>
                  <a:pt x="2645318" y="1553400"/>
                  <a:pt x="2655942" y="1708783"/>
                  <a:pt x="2638817" y="1883535"/>
                </a:cubicBezTo>
                <a:cubicBezTo>
                  <a:pt x="2621692" y="2058287"/>
                  <a:pt x="2653259" y="2387942"/>
                  <a:pt x="2638817" y="2532103"/>
                </a:cubicBezTo>
                <a:cubicBezTo>
                  <a:pt x="2624375" y="2676264"/>
                  <a:pt x="2637479" y="2797414"/>
                  <a:pt x="2638817" y="3044472"/>
                </a:cubicBezTo>
                <a:cubicBezTo>
                  <a:pt x="2640155" y="3291530"/>
                  <a:pt x="2635958" y="3440881"/>
                  <a:pt x="2638817" y="3647640"/>
                </a:cubicBezTo>
                <a:cubicBezTo>
                  <a:pt x="2641676" y="3854399"/>
                  <a:pt x="2618714" y="4326690"/>
                  <a:pt x="2638817" y="4568607"/>
                </a:cubicBezTo>
                <a:cubicBezTo>
                  <a:pt x="2636321" y="4584826"/>
                  <a:pt x="2626166" y="4598712"/>
                  <a:pt x="2610186" y="4597238"/>
                </a:cubicBezTo>
                <a:cubicBezTo>
                  <a:pt x="2457092" y="4608824"/>
                  <a:pt x="2256551" y="4588604"/>
                  <a:pt x="1938982" y="4597238"/>
                </a:cubicBezTo>
                <a:cubicBezTo>
                  <a:pt x="1621413" y="4605872"/>
                  <a:pt x="1594821" y="4608220"/>
                  <a:pt x="1267777" y="4597238"/>
                </a:cubicBezTo>
                <a:cubicBezTo>
                  <a:pt x="940733" y="4586256"/>
                  <a:pt x="322409" y="4574092"/>
                  <a:pt x="28631" y="4597238"/>
                </a:cubicBezTo>
                <a:cubicBezTo>
                  <a:pt x="12378" y="4595646"/>
                  <a:pt x="1316" y="4583401"/>
                  <a:pt x="0" y="4568607"/>
                </a:cubicBezTo>
                <a:cubicBezTo>
                  <a:pt x="-649" y="4298406"/>
                  <a:pt x="2105" y="4256139"/>
                  <a:pt x="0" y="3965439"/>
                </a:cubicBezTo>
                <a:cubicBezTo>
                  <a:pt x="-2105" y="3674739"/>
                  <a:pt x="21013" y="3471076"/>
                  <a:pt x="0" y="3271471"/>
                </a:cubicBezTo>
                <a:cubicBezTo>
                  <a:pt x="-21013" y="3071866"/>
                  <a:pt x="4631" y="2871493"/>
                  <a:pt x="0" y="2759102"/>
                </a:cubicBezTo>
                <a:cubicBezTo>
                  <a:pt x="-4631" y="2646711"/>
                  <a:pt x="10350" y="2276456"/>
                  <a:pt x="0" y="2065135"/>
                </a:cubicBezTo>
                <a:cubicBezTo>
                  <a:pt x="-10350" y="1853814"/>
                  <a:pt x="-1794" y="1771237"/>
                  <a:pt x="0" y="1507366"/>
                </a:cubicBezTo>
                <a:cubicBezTo>
                  <a:pt x="1794" y="1243495"/>
                  <a:pt x="28055" y="966053"/>
                  <a:pt x="0" y="813398"/>
                </a:cubicBezTo>
                <a:cubicBezTo>
                  <a:pt x="-28055" y="660743"/>
                  <a:pt x="-31621" y="293150"/>
                  <a:pt x="0" y="2863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740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5B35-0EFF-45A1-A9E0-A96CDF1A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B2AC-756A-4C02-80FA-461D02CA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Azure Subscription</a:t>
            </a:r>
            <a:endParaRPr lang="en-US" dirty="0"/>
          </a:p>
          <a:p>
            <a:r>
              <a:rPr lang="en-US" dirty="0">
                <a:hlinkClick r:id="rId3"/>
              </a:rPr>
              <a:t>VS Code</a:t>
            </a:r>
            <a:endParaRPr lang="en-US" dirty="0"/>
          </a:p>
          <a:p>
            <a:r>
              <a:rPr lang="en-US" dirty="0">
                <a:hlinkClick r:id="rId4"/>
              </a:rPr>
              <a:t>Azure DevOps Subscription</a:t>
            </a:r>
            <a:endParaRPr lang="en-US" dirty="0"/>
          </a:p>
          <a:p>
            <a:r>
              <a:rPr lang="en-US" dirty="0">
                <a:hlinkClick r:id="rId5"/>
              </a:rPr>
              <a:t>Azure CLI</a:t>
            </a:r>
            <a:endParaRPr lang="en-US" dirty="0"/>
          </a:p>
          <a:p>
            <a:r>
              <a:rPr lang="en-US" dirty="0">
                <a:hlinkClick r:id="rId6"/>
              </a:rPr>
              <a:t>Docker Desktop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team will be assigned a proctor.</a:t>
            </a:r>
          </a:p>
          <a:p>
            <a:r>
              <a:rPr lang="en-US" dirty="0"/>
              <a:t>Once you complete an objective please review it with the proctor. On approval by the proctor you can move to the next objective.</a:t>
            </a:r>
          </a:p>
          <a:p>
            <a:r>
              <a:rPr lang="en-US" dirty="0"/>
              <a:t>You must complete a minimum of 3 objectives in a day.</a:t>
            </a:r>
          </a:p>
          <a:p>
            <a:r>
              <a:rPr lang="en-US" dirty="0"/>
              <a:t>You are free to use tools which you are comfortable working with.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1: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source code is available at the GitHub location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Run the solution locally using docker-compose</a:t>
            </a:r>
          </a:p>
          <a:p>
            <a:r>
              <a:rPr lang="en-US" dirty="0"/>
              <a:t>Use of MongoDB container for local DB deployment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Local Tour Svg Png Icon Free Download (#175952) - OnlineWebFonts.COM">
            <a:extLst>
              <a:ext uri="{FF2B5EF4-FFF2-40B4-BE49-F238E27FC236}">
                <a16:creationId xmlns:a16="http://schemas.microsoft.com/office/drawing/2014/main" id="{D3965544-9536-4EC5-9269-15F356C3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98" y="4001294"/>
            <a:ext cx="1968491" cy="1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76A54-C6AA-4491-9474-11F235E5A9AC}"/>
              </a:ext>
            </a:extLst>
          </p:cNvPr>
          <p:cNvSpPr txBox="1"/>
          <p:nvPr/>
        </p:nvSpPr>
        <p:spPr>
          <a:xfrm>
            <a:off x="261482" y="6611779"/>
            <a:ext cx="3577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</a:t>
            </a:r>
            <a:r>
              <a:rPr lang="en-US" sz="1000" b="1" dirty="0"/>
              <a:t>https://cdn.onlinewebfonts.com/svg/img_175952.png</a:t>
            </a:r>
          </a:p>
        </p:txBody>
      </p:sp>
    </p:spTree>
    <p:extLst>
      <p:ext uri="{BB962C8B-B14F-4D97-AF65-F5344CB8AC3E}">
        <p14:creationId xmlns:p14="http://schemas.microsoft.com/office/powerpoint/2010/main" val="2288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2: Deploy to Azure Kubernetes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Azure Kubernetes Cluster </a:t>
            </a:r>
          </a:p>
          <a:p>
            <a:pPr lvl="1"/>
            <a:r>
              <a:rPr lang="en-US" sz="1900" dirty="0"/>
              <a:t>Use Advanced Networking and choose Network Policy as Azure</a:t>
            </a:r>
            <a:endParaRPr lang="en-US" sz="3900" dirty="0"/>
          </a:p>
          <a:p>
            <a:r>
              <a:rPr lang="en-US" dirty="0"/>
              <a:t>Create a separate namespace “</a:t>
            </a:r>
            <a:r>
              <a:rPr lang="en-US" dirty="0" err="1"/>
              <a:t>hackTEAMNAME</a:t>
            </a:r>
            <a:r>
              <a:rPr lang="en-US" dirty="0"/>
              <a:t>” </a:t>
            </a:r>
          </a:p>
          <a:p>
            <a:r>
              <a:rPr lang="en-US" dirty="0"/>
              <a:t>Create Application Insights Instance</a:t>
            </a:r>
          </a:p>
          <a:p>
            <a:r>
              <a:rPr lang="en-US" dirty="0"/>
              <a:t>Create Cosmos DB</a:t>
            </a:r>
          </a:p>
          <a:p>
            <a:r>
              <a:rPr lang="en-US" dirty="0"/>
              <a:t>Ensure that the credentials of </a:t>
            </a:r>
            <a:r>
              <a:rPr lang="en-US" dirty="0" err="1"/>
              <a:t>CosmosDB</a:t>
            </a:r>
            <a:r>
              <a:rPr lang="en-US" dirty="0"/>
              <a:t> &amp; the Application </a:t>
            </a:r>
          </a:p>
          <a:p>
            <a:pPr marL="0" indent="0">
              <a:buNone/>
            </a:pPr>
            <a:r>
              <a:rPr lang="en-US"/>
              <a:t>   Insights </a:t>
            </a:r>
            <a:r>
              <a:rPr lang="en-US" dirty="0"/>
              <a:t>Instrumentation </a:t>
            </a:r>
            <a:r>
              <a:rPr lang="en-US"/>
              <a:t>Key are </a:t>
            </a:r>
            <a:r>
              <a:rPr lang="en-US" dirty="0"/>
              <a:t>stored as AKS Secrets</a:t>
            </a:r>
          </a:p>
          <a:p>
            <a:r>
              <a:rPr lang="en-US" dirty="0"/>
              <a:t>Configure ACR integration with </a:t>
            </a:r>
            <a:r>
              <a:rPr lang="en-US" dirty="0">
                <a:hlinkClick r:id="rId2"/>
              </a:rPr>
              <a:t>AKS</a:t>
            </a:r>
            <a:endParaRPr lang="en-US" dirty="0"/>
          </a:p>
          <a:p>
            <a:r>
              <a:rPr lang="en-US" dirty="0"/>
              <a:t>Create docker image using ACR Tasks</a:t>
            </a:r>
          </a:p>
          <a:p>
            <a:pPr lvl="1"/>
            <a:r>
              <a:rPr lang="en-US" dirty="0"/>
              <a:t>Try to use ACR for building the images – </a:t>
            </a:r>
            <a:r>
              <a:rPr lang="en-US" dirty="0">
                <a:hlinkClick r:id="rId3"/>
              </a:rPr>
              <a:t>reference</a:t>
            </a:r>
            <a:endParaRPr lang="en-US" dirty="0"/>
          </a:p>
          <a:p>
            <a:r>
              <a:rPr lang="en-US" dirty="0"/>
              <a:t>Create Deployment &amp; Services manifest files for all services</a:t>
            </a:r>
          </a:p>
          <a:p>
            <a:pPr lvl="1"/>
            <a:r>
              <a:rPr lang="en-US" dirty="0"/>
              <a:t>Expose the service-tracker </a:t>
            </a:r>
            <a:r>
              <a:rPr lang="en-US" dirty="0" err="1"/>
              <a:t>ui</a:t>
            </a:r>
            <a:r>
              <a:rPr lang="en-US" dirty="0"/>
              <a:t> on Public IP, rest on Private IP’s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Azure Kubernetes Services – Day Three: Deploying ASP.NET Core ...">
            <a:extLst>
              <a:ext uri="{FF2B5EF4-FFF2-40B4-BE49-F238E27FC236}">
                <a16:creationId xmlns:a16="http://schemas.microsoft.com/office/drawing/2014/main" id="{D13912DB-BBEB-4989-B854-E8BE86C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66" y="2533650"/>
            <a:ext cx="3067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9098592" y="469145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Mostly use YAML</a:t>
            </a:r>
          </a:p>
        </p:txBody>
      </p:sp>
    </p:spTree>
    <p:extLst>
      <p:ext uri="{BB962C8B-B14F-4D97-AF65-F5344CB8AC3E}">
        <p14:creationId xmlns:p14="http://schemas.microsoft.com/office/powerpoint/2010/main" val="27154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626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Azure Kubernetes Service HACKATHON</vt:lpstr>
      <vt:lpstr>HACK PROCTORS</vt:lpstr>
      <vt:lpstr>Hackathon Kickoff</vt:lpstr>
      <vt:lpstr>Use Case for the Hack</vt:lpstr>
      <vt:lpstr>Hackathon Kickoff</vt:lpstr>
      <vt:lpstr>Pre-requisites</vt:lpstr>
      <vt:lpstr>Hackathon Guidelines</vt:lpstr>
      <vt:lpstr>Objective 1: Run Locally</vt:lpstr>
      <vt:lpstr>Objective 2: Deploy to Azure Kubernetes Services</vt:lpstr>
      <vt:lpstr>App Gateway + Helm Deploy (Bonus)</vt:lpstr>
      <vt:lpstr>CI/CD Deployment</vt:lpstr>
      <vt:lpstr>Network &amp; Security</vt:lpstr>
      <vt:lpstr>Enable Monitoring &amp; Logging</vt:lpstr>
      <vt:lpstr>Score Card</vt:lpstr>
      <vt:lpstr>NIIT Teams</vt:lpstr>
      <vt:lpstr>Multiverse - KubeWarriors</vt:lpstr>
      <vt:lpstr>PWC</vt:lpstr>
      <vt:lpstr>Canary - CANSPARK</vt:lpstr>
      <vt:lpstr>Monocept - Monocube</vt:lpstr>
      <vt:lpstr>SWAN - SWANITES</vt:lpstr>
      <vt:lpstr>Celebal - KubeTech</vt:lpstr>
      <vt:lpstr>PC Solution - PulseDev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 HACKATHON</dc:title>
  <dc:creator>Sumit Kute</dc:creator>
  <cp:lastModifiedBy>Sumit Kute</cp:lastModifiedBy>
  <cp:revision>1</cp:revision>
  <dcterms:created xsi:type="dcterms:W3CDTF">2020-06-24T03:58:04Z</dcterms:created>
  <dcterms:modified xsi:type="dcterms:W3CDTF">2020-06-24T07:55:48Z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2020-06-24T07:55:48Z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cb5b2ddd-580f-473a-8efa-1356f9996a23</vt:lpwstr>
  </property>
  <property fmtid="{D5CDD505-2E9C-101B-9397-08002B2CF9AE}" pid="8" name="MSIP_Label_f42aa342-8706-4288-bd11-ebb85995028c_ContentBits">
    <vt:lpwstr>0</vt:lpwstr>
  </property>
</Properties>
</file>