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sldIdLst>
    <p:sldId id="266" r:id="rId5"/>
    <p:sldId id="343" r:id="rId6"/>
    <p:sldId id="338" r:id="rId7"/>
    <p:sldId id="349" r:id="rId8"/>
    <p:sldId id="344" r:id="rId9"/>
    <p:sldId id="342" r:id="rId10"/>
    <p:sldId id="341" r:id="rId11"/>
    <p:sldId id="347" r:id="rId12"/>
    <p:sldId id="340" r:id="rId13"/>
    <p:sldId id="348" r:id="rId14"/>
    <p:sldId id="339" r:id="rId15"/>
    <p:sldId id="34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95006" autoAdjust="0"/>
  </p:normalViewPr>
  <p:slideViewPr>
    <p:cSldViewPr snapToGrid="0">
      <p:cViewPr>
        <p:scale>
          <a:sx n="60" d="100"/>
          <a:sy n="60" d="100"/>
        </p:scale>
        <p:origin x="1507"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F40F5-1289-44F7-9008-685C357DD6F3}" type="datetimeFigureOut">
              <a:rPr lang="en-US" smtClean="0"/>
              <a:t>12/11/2020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E18FD-ED56-4F20-A0D7-4B18E2181673}" type="slidenum">
              <a:rPr lang="en-US" smtClean="0"/>
              <a:t>‹#›</a:t>
            </a:fld>
            <a:endParaRPr lang="en-US" dirty="0"/>
          </a:p>
        </p:txBody>
      </p:sp>
    </p:spTree>
    <p:extLst>
      <p:ext uri="{BB962C8B-B14F-4D97-AF65-F5344CB8AC3E}">
        <p14:creationId xmlns:p14="http://schemas.microsoft.com/office/powerpoint/2010/main" val="14984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AE18FD-ED56-4F20-A0D7-4B18E2181673}" type="slidenum">
              <a:rPr lang="en-US" smtClean="0"/>
              <a:t>4</a:t>
            </a:fld>
            <a:endParaRPr lang="en-US" dirty="0"/>
          </a:p>
        </p:txBody>
      </p:sp>
    </p:spTree>
    <p:extLst>
      <p:ext uri="{BB962C8B-B14F-4D97-AF65-F5344CB8AC3E}">
        <p14:creationId xmlns:p14="http://schemas.microsoft.com/office/powerpoint/2010/main" val="234877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AE18FD-ED56-4F20-A0D7-4B18E2181673}" type="slidenum">
              <a:rPr lang="en-US" smtClean="0"/>
              <a:t>5</a:t>
            </a:fld>
            <a:endParaRPr lang="en-US" dirty="0"/>
          </a:p>
        </p:txBody>
      </p:sp>
    </p:spTree>
    <p:extLst>
      <p:ext uri="{BB962C8B-B14F-4D97-AF65-F5344CB8AC3E}">
        <p14:creationId xmlns:p14="http://schemas.microsoft.com/office/powerpoint/2010/main" val="149603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 us look at the adjusted R^2, we see model 2 has the highest adjusted R^2, and our adjusted R^2 is large enough that means the variables we picked has a strong relationship the outcome variable. </a:t>
            </a:r>
          </a:p>
          <a:p>
            <a:endParaRPr lang="en-US" dirty="0"/>
          </a:p>
          <a:p>
            <a:r>
              <a:rPr lang="en-US" dirty="0"/>
              <a:t>Next we look at our key explanatory variables, we see it loses statistical significance after we control for other causes. Therefore we fail to detect its significance in controlling infection rate. Interestingly other causes like high risk population, pop density, homeless rate remains significant when we overfit the model. This suggest they have a significant relationship with infection rate. </a:t>
            </a:r>
          </a:p>
          <a:p>
            <a:endParaRPr lang="en-US" dirty="0"/>
          </a:p>
          <a:p>
            <a:r>
              <a:rPr lang="en-US" dirty="0"/>
              <a:t>Lastly, we see they all have a negative beta, which is counter intuitive, we will explain why later when we discuss omitted variables. </a:t>
            </a:r>
          </a:p>
        </p:txBody>
      </p:sp>
      <p:sp>
        <p:nvSpPr>
          <p:cNvPr id="4" name="Slide Number Placeholder 3"/>
          <p:cNvSpPr>
            <a:spLocks noGrp="1"/>
          </p:cNvSpPr>
          <p:nvPr>
            <p:ph type="sldNum" sz="quarter" idx="5"/>
          </p:nvPr>
        </p:nvSpPr>
        <p:spPr/>
        <p:txBody>
          <a:bodyPr/>
          <a:lstStyle/>
          <a:p>
            <a:fld id="{31AE18FD-ED56-4F20-A0D7-4B18E2181673}" type="slidenum">
              <a:rPr lang="en-US" smtClean="0"/>
              <a:t>6</a:t>
            </a:fld>
            <a:endParaRPr lang="en-US" dirty="0"/>
          </a:p>
        </p:txBody>
      </p:sp>
    </p:spTree>
    <p:extLst>
      <p:ext uri="{BB962C8B-B14F-4D97-AF65-F5344CB8AC3E}">
        <p14:creationId xmlns:p14="http://schemas.microsoft.com/office/powerpoint/2010/main" val="3923591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AE18FD-ED56-4F20-A0D7-4B18E2181673}" type="slidenum">
              <a:rPr lang="en-US" smtClean="0"/>
              <a:t>7</a:t>
            </a:fld>
            <a:endParaRPr lang="en-US" dirty="0"/>
          </a:p>
        </p:txBody>
      </p:sp>
    </p:spTree>
    <p:extLst>
      <p:ext uri="{BB962C8B-B14F-4D97-AF65-F5344CB8AC3E}">
        <p14:creationId xmlns:p14="http://schemas.microsoft.com/office/powerpoint/2010/main" val="102911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D065B83-38D9-4704-9FC3-71CDFE52A378}" type="datetime1">
              <a:rPr lang="en-US" smtClean="0"/>
              <a:t>12/11/2020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8A07283F-3BBF-4AA4-9419-212CE4DA1732}" type="datetime1">
              <a:rPr lang="en-US" smtClean="0"/>
              <a:t>12/11/2020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44AD1029-21BA-4342-91D8-C6CD47B8B771}" type="datetime1">
              <a:rPr lang="en-US" smtClean="0"/>
              <a:t>12/11/2020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CDB9F12-9848-497C-965B-9D8BDB16B9D3}" type="datetime1">
              <a:rPr lang="en-US" smtClean="0"/>
              <a:t>12/11/2020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4D205758-B8DC-4FF9-AD8D-3D76166C5125}" type="datetime1">
              <a:rPr lang="en-US" smtClean="0"/>
              <a:t>12/11/2020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25A33B1D-9B92-4264-8DF2-1BD52FEA12AB}" type="datetime1">
              <a:rPr lang="en-US" smtClean="0"/>
              <a:t>12/11/2020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5F9FDA53-2979-4831-AF94-9ED00E055361}" type="datetime1">
              <a:rPr lang="en-US" smtClean="0"/>
              <a:t>12/11/2020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67FD3188-3426-4450-A93C-0D44174AF26E}" type="datetime1">
              <a:rPr lang="en-US" smtClean="0"/>
              <a:t>12/11/2020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4A4618B-C4EE-4713-BBA0-ECB5C97A2833}" type="datetime1">
              <a:rPr lang="en-US" smtClean="0"/>
              <a:t>12/11/2020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E981BE22-3F54-456B-B073-CA5592E0D1DD}" type="datetime1">
              <a:rPr lang="en-US" smtClean="0"/>
              <a:t>12/11/2020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32048" y="639097"/>
            <a:ext cx="5806227" cy="3494791"/>
          </a:xfrm>
        </p:spPr>
        <p:txBody>
          <a:bodyPr>
            <a:normAutofit/>
          </a:bodyPr>
          <a:lstStyle/>
          <a:p>
            <a:r>
              <a:rPr lang="en-US" sz="5400" dirty="0"/>
              <a:t>Lab2: Regression Study of the Spread of Covid-19</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72989" y="4455621"/>
            <a:ext cx="5086111" cy="2095574"/>
          </a:xfrm>
        </p:spPr>
        <p:txBody>
          <a:bodyPr>
            <a:normAutofit lnSpcReduction="10000"/>
          </a:bodyPr>
          <a:lstStyle/>
          <a:p>
            <a:r>
              <a:rPr lang="en-US" b="1" dirty="0"/>
              <a:t>SECTION: 203.7 Team: 3 </a:t>
            </a:r>
          </a:p>
          <a:p>
            <a:r>
              <a:rPr lang="en-US" dirty="0"/>
              <a:t>George Jiang</a:t>
            </a:r>
          </a:p>
          <a:p>
            <a:r>
              <a:rPr lang="en-US" dirty="0"/>
              <a:t>Ramon Jimenez</a:t>
            </a:r>
          </a:p>
          <a:p>
            <a:r>
              <a:rPr lang="en-US" dirty="0"/>
              <a:t>Sudhrity Mondal</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6064-D9E0-4DEB-BACA-E9BBA935A75C}"/>
              </a:ext>
            </a:extLst>
          </p:cNvPr>
          <p:cNvSpPr>
            <a:spLocks noGrp="1"/>
          </p:cNvSpPr>
          <p:nvPr>
            <p:ph type="title"/>
          </p:nvPr>
        </p:nvSpPr>
        <p:spPr/>
        <p:txBody>
          <a:bodyPr/>
          <a:lstStyle/>
          <a:p>
            <a:r>
              <a:rPr lang="en-US" dirty="0"/>
              <a:t>Causal Theory</a:t>
            </a:r>
          </a:p>
        </p:txBody>
      </p:sp>
      <p:sp>
        <p:nvSpPr>
          <p:cNvPr id="3" name="Content Placeholder 2">
            <a:extLst>
              <a:ext uri="{FF2B5EF4-FFF2-40B4-BE49-F238E27FC236}">
                <a16:creationId xmlns:a16="http://schemas.microsoft.com/office/drawing/2014/main" id="{ED0A1744-008B-4A48-9EF1-8E9920958F45}"/>
              </a:ext>
            </a:extLst>
          </p:cNvPr>
          <p:cNvSpPr>
            <a:spLocks noGrp="1"/>
          </p:cNvSpPr>
          <p:nvPr>
            <p:ph idx="1"/>
          </p:nvPr>
        </p:nvSpPr>
        <p:spPr/>
        <p:txBody>
          <a:bodyPr>
            <a:normAutofit/>
          </a:bodyPr>
          <a:lstStyle/>
          <a:p>
            <a:r>
              <a:rPr lang="en-US" dirty="0"/>
              <a:t>Circle with outcome variable (last 14/) – check visual in async</a:t>
            </a:r>
          </a:p>
          <a:p>
            <a:r>
              <a:rPr lang="en-US" dirty="0"/>
              <a:t>Outcome variable &lt;- Causes</a:t>
            </a:r>
          </a:p>
          <a:p>
            <a:r>
              <a:rPr lang="en-US" dirty="0"/>
              <a:t>All variables (included in dataset)</a:t>
            </a:r>
          </a:p>
          <a:p>
            <a:r>
              <a:rPr lang="en-US" dirty="0"/>
              <a:t>Age, health, social-economic factors, population factors, state policies, …, all variables</a:t>
            </a:r>
          </a:p>
          <a:p>
            <a:r>
              <a:rPr lang="en-US" dirty="0"/>
              <a:t>All variables (not in dataset)</a:t>
            </a:r>
          </a:p>
          <a:p>
            <a:r>
              <a:rPr lang="en-US" dirty="0"/>
              <a:t>Baseline infection rate (rate before policy), political bias and beliefs, </a:t>
            </a:r>
          </a:p>
          <a:p>
            <a:r>
              <a:rPr lang="en-US" dirty="0"/>
              <a:t> </a:t>
            </a:r>
          </a:p>
          <a:p>
            <a:endParaRPr lang="en-US" dirty="0"/>
          </a:p>
          <a:p>
            <a:endParaRPr lang="en-US" dirty="0"/>
          </a:p>
        </p:txBody>
      </p:sp>
      <p:sp>
        <p:nvSpPr>
          <p:cNvPr id="6" name="Slide Number Placeholder 5">
            <a:extLst>
              <a:ext uri="{FF2B5EF4-FFF2-40B4-BE49-F238E27FC236}">
                <a16:creationId xmlns:a16="http://schemas.microsoft.com/office/drawing/2014/main" id="{A3B7174D-1C2C-4A17-AA23-8C3AB59ABD05}"/>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90533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2C497E-C0D3-46E1-AD90-3724CB2D52E1}"/>
              </a:ext>
            </a:extLst>
          </p:cNvPr>
          <p:cNvPicPr>
            <a:picLocks noGrp="1" noChangeAspect="1"/>
          </p:cNvPicPr>
          <p:nvPr>
            <p:ph idx="1"/>
          </p:nvPr>
        </p:nvPicPr>
        <p:blipFill>
          <a:blip r:embed="rId2"/>
          <a:stretch>
            <a:fillRect/>
          </a:stretch>
        </p:blipFill>
        <p:spPr>
          <a:xfrm>
            <a:off x="1097280" y="2871253"/>
            <a:ext cx="10058400" cy="1741387"/>
          </a:xfrm>
        </p:spPr>
      </p:pic>
      <p:sp>
        <p:nvSpPr>
          <p:cNvPr id="2" name="Title 1">
            <a:extLst>
              <a:ext uri="{FF2B5EF4-FFF2-40B4-BE49-F238E27FC236}">
                <a16:creationId xmlns:a16="http://schemas.microsoft.com/office/drawing/2014/main" id="{4EE50DAE-57C6-45B9-BE85-B05C80FD6462}"/>
              </a:ext>
            </a:extLst>
          </p:cNvPr>
          <p:cNvSpPr>
            <a:spLocks noGrp="1"/>
          </p:cNvSpPr>
          <p:nvPr>
            <p:ph type="title"/>
          </p:nvPr>
        </p:nvSpPr>
        <p:spPr/>
        <p:txBody>
          <a:bodyPr/>
          <a:lstStyle/>
          <a:p>
            <a:r>
              <a:rPr lang="en-US" dirty="0">
                <a:solidFill>
                  <a:schemeClr val="tx1">
                    <a:lumMod val="85000"/>
                    <a:lumOff val="15000"/>
                  </a:schemeClr>
                </a:solidFill>
              </a:rPr>
              <a:t>Exploratory Data Analysis Process</a:t>
            </a:r>
            <a:endParaRPr lang="en-US" dirty="0"/>
          </a:p>
        </p:txBody>
      </p:sp>
      <p:cxnSp>
        <p:nvCxnSpPr>
          <p:cNvPr id="7" name="Straight Connector 6">
            <a:extLst>
              <a:ext uri="{FF2B5EF4-FFF2-40B4-BE49-F238E27FC236}">
                <a16:creationId xmlns:a16="http://schemas.microsoft.com/office/drawing/2014/main" id="{EF0DE0FD-CFD6-4C74-8F49-D40F60C9DA42}"/>
              </a:ext>
            </a:extLst>
          </p:cNvPr>
          <p:cNvCxnSpPr/>
          <p:nvPr/>
        </p:nvCxnSpPr>
        <p:spPr>
          <a:xfrm>
            <a:off x="3182352" y="2917658"/>
            <a:ext cx="0" cy="1558089"/>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B324AA2-B757-4006-BDAB-ED6120A290ED}"/>
              </a:ext>
            </a:extLst>
          </p:cNvPr>
          <p:cNvPicPr>
            <a:picLocks noChangeAspect="1"/>
          </p:cNvPicPr>
          <p:nvPr/>
        </p:nvPicPr>
        <p:blipFill>
          <a:blip r:embed="rId3"/>
          <a:stretch>
            <a:fillRect/>
          </a:stretch>
        </p:blipFill>
        <p:spPr>
          <a:xfrm>
            <a:off x="4080629" y="2908939"/>
            <a:ext cx="12193" cy="1566808"/>
          </a:xfrm>
          <a:prstGeom prst="rect">
            <a:avLst/>
          </a:prstGeom>
        </p:spPr>
      </p:pic>
      <p:pic>
        <p:nvPicPr>
          <p:cNvPr id="9" name="Picture 8">
            <a:extLst>
              <a:ext uri="{FF2B5EF4-FFF2-40B4-BE49-F238E27FC236}">
                <a16:creationId xmlns:a16="http://schemas.microsoft.com/office/drawing/2014/main" id="{9F69C512-42AB-4DB6-84E7-661647795945}"/>
              </a:ext>
            </a:extLst>
          </p:cNvPr>
          <p:cNvPicPr>
            <a:picLocks noChangeAspect="1"/>
          </p:cNvPicPr>
          <p:nvPr/>
        </p:nvPicPr>
        <p:blipFill>
          <a:blip r:embed="rId3"/>
          <a:stretch>
            <a:fillRect/>
          </a:stretch>
        </p:blipFill>
        <p:spPr>
          <a:xfrm>
            <a:off x="5079250" y="2917658"/>
            <a:ext cx="12193" cy="1566808"/>
          </a:xfrm>
          <a:prstGeom prst="rect">
            <a:avLst/>
          </a:prstGeom>
        </p:spPr>
      </p:pic>
      <p:pic>
        <p:nvPicPr>
          <p:cNvPr id="10" name="Picture 9">
            <a:extLst>
              <a:ext uri="{FF2B5EF4-FFF2-40B4-BE49-F238E27FC236}">
                <a16:creationId xmlns:a16="http://schemas.microsoft.com/office/drawing/2014/main" id="{D322490D-7ECE-4071-9F11-5CD4FF10357A}"/>
              </a:ext>
            </a:extLst>
          </p:cNvPr>
          <p:cNvPicPr>
            <a:picLocks noChangeAspect="1"/>
          </p:cNvPicPr>
          <p:nvPr/>
        </p:nvPicPr>
        <p:blipFill>
          <a:blip r:embed="rId3"/>
          <a:stretch>
            <a:fillRect/>
          </a:stretch>
        </p:blipFill>
        <p:spPr>
          <a:xfrm>
            <a:off x="5873334" y="2917658"/>
            <a:ext cx="12193" cy="1566808"/>
          </a:xfrm>
          <a:prstGeom prst="rect">
            <a:avLst/>
          </a:prstGeom>
        </p:spPr>
      </p:pic>
      <p:pic>
        <p:nvPicPr>
          <p:cNvPr id="11" name="Picture 10">
            <a:extLst>
              <a:ext uri="{FF2B5EF4-FFF2-40B4-BE49-F238E27FC236}">
                <a16:creationId xmlns:a16="http://schemas.microsoft.com/office/drawing/2014/main" id="{04DE30C7-17EF-4F7A-AE36-3A30F0505E36}"/>
              </a:ext>
            </a:extLst>
          </p:cNvPr>
          <p:cNvPicPr>
            <a:picLocks noChangeAspect="1"/>
          </p:cNvPicPr>
          <p:nvPr/>
        </p:nvPicPr>
        <p:blipFill>
          <a:blip r:embed="rId3"/>
          <a:stretch>
            <a:fillRect/>
          </a:stretch>
        </p:blipFill>
        <p:spPr>
          <a:xfrm>
            <a:off x="7545724" y="2908939"/>
            <a:ext cx="12193" cy="1566808"/>
          </a:xfrm>
          <a:prstGeom prst="rect">
            <a:avLst/>
          </a:prstGeom>
        </p:spPr>
      </p:pic>
      <p:pic>
        <p:nvPicPr>
          <p:cNvPr id="12" name="Picture 11">
            <a:extLst>
              <a:ext uri="{FF2B5EF4-FFF2-40B4-BE49-F238E27FC236}">
                <a16:creationId xmlns:a16="http://schemas.microsoft.com/office/drawing/2014/main" id="{45522915-39BD-43C1-B612-F922A27D1319}"/>
              </a:ext>
            </a:extLst>
          </p:cNvPr>
          <p:cNvPicPr>
            <a:picLocks noChangeAspect="1"/>
          </p:cNvPicPr>
          <p:nvPr/>
        </p:nvPicPr>
        <p:blipFill>
          <a:blip r:embed="rId3"/>
          <a:stretch>
            <a:fillRect/>
          </a:stretch>
        </p:blipFill>
        <p:spPr>
          <a:xfrm>
            <a:off x="8893260" y="2917658"/>
            <a:ext cx="12193" cy="1566808"/>
          </a:xfrm>
          <a:prstGeom prst="rect">
            <a:avLst/>
          </a:prstGeom>
        </p:spPr>
      </p:pic>
      <p:pic>
        <p:nvPicPr>
          <p:cNvPr id="13" name="Picture 12">
            <a:extLst>
              <a:ext uri="{FF2B5EF4-FFF2-40B4-BE49-F238E27FC236}">
                <a16:creationId xmlns:a16="http://schemas.microsoft.com/office/drawing/2014/main" id="{29E304B2-3FCB-43A4-A35C-603904466432}"/>
              </a:ext>
            </a:extLst>
          </p:cNvPr>
          <p:cNvPicPr>
            <a:picLocks noChangeAspect="1"/>
          </p:cNvPicPr>
          <p:nvPr/>
        </p:nvPicPr>
        <p:blipFill>
          <a:blip r:embed="rId3"/>
          <a:stretch>
            <a:fillRect/>
          </a:stretch>
        </p:blipFill>
        <p:spPr>
          <a:xfrm>
            <a:off x="1842434" y="2908939"/>
            <a:ext cx="12193" cy="1566808"/>
          </a:xfrm>
          <a:prstGeom prst="rect">
            <a:avLst/>
          </a:prstGeom>
        </p:spPr>
      </p:pic>
      <p:sp>
        <p:nvSpPr>
          <p:cNvPr id="6" name="Slide Number Placeholder 5">
            <a:extLst>
              <a:ext uri="{FF2B5EF4-FFF2-40B4-BE49-F238E27FC236}">
                <a16:creationId xmlns:a16="http://schemas.microsoft.com/office/drawing/2014/main" id="{C27DEBDE-1DB3-4A4A-80B0-95F527AD2BCB}"/>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98127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0286-F007-4AA7-B9A4-7EEB775A77C7}"/>
              </a:ext>
            </a:extLst>
          </p:cNvPr>
          <p:cNvSpPr>
            <a:spLocks noGrp="1"/>
          </p:cNvSpPr>
          <p:nvPr>
            <p:ph type="title"/>
          </p:nvPr>
        </p:nvSpPr>
        <p:spPr/>
        <p:txBody>
          <a:bodyPr/>
          <a:lstStyle/>
          <a:p>
            <a:r>
              <a:rPr lang="en-US" dirty="0"/>
              <a:t>Omitted Variables</a:t>
            </a:r>
          </a:p>
        </p:txBody>
      </p:sp>
      <p:sp>
        <p:nvSpPr>
          <p:cNvPr id="3" name="Content Placeholder 2">
            <a:extLst>
              <a:ext uri="{FF2B5EF4-FFF2-40B4-BE49-F238E27FC236}">
                <a16:creationId xmlns:a16="http://schemas.microsoft.com/office/drawing/2014/main" id="{444D9760-49FB-4B4D-B2EF-758D47F1C8D9}"/>
              </a:ext>
            </a:extLst>
          </p:cNvPr>
          <p:cNvSpPr>
            <a:spLocks noGrp="1"/>
          </p:cNvSpPr>
          <p:nvPr>
            <p:ph idx="1"/>
          </p:nvPr>
        </p:nvSpPr>
        <p:spPr/>
        <p:txBody>
          <a:bodyPr/>
          <a:lstStyle/>
          <a:p>
            <a:r>
              <a:rPr lang="en-US" dirty="0"/>
              <a:t>(Include correlation and bias info)</a:t>
            </a:r>
          </a:p>
          <a:p>
            <a:r>
              <a:rPr lang="en-US" dirty="0"/>
              <a:t>Omitted variable: infection rate before policies take place</a:t>
            </a:r>
          </a:p>
          <a:p>
            <a:endParaRPr lang="en-US" dirty="0"/>
          </a:p>
          <a:p>
            <a:endParaRPr lang="en-US" dirty="0"/>
          </a:p>
          <a:p>
            <a:r>
              <a:rPr lang="en-US" dirty="0"/>
              <a:t>Omitted variable: % of the population whose belief that personal liberty is more important than health</a:t>
            </a:r>
          </a:p>
          <a:p>
            <a:endParaRPr lang="en-US" dirty="0"/>
          </a:p>
        </p:txBody>
      </p:sp>
      <p:sp>
        <p:nvSpPr>
          <p:cNvPr id="6" name="Slide Number Placeholder 5">
            <a:extLst>
              <a:ext uri="{FF2B5EF4-FFF2-40B4-BE49-F238E27FC236}">
                <a16:creationId xmlns:a16="http://schemas.microsoft.com/office/drawing/2014/main" id="{E697A9A9-FC93-4E82-BCC8-61E122D38F71}"/>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424735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2EBE-344C-48A2-A4B6-0862746D273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191CECA7-6F86-4D03-93F6-DA57464FBD5D}"/>
              </a:ext>
            </a:extLst>
          </p:cNvPr>
          <p:cNvSpPr>
            <a:spLocks noGrp="1"/>
          </p:cNvSpPr>
          <p:nvPr>
            <p:ph sz="half" idx="1"/>
          </p:nvPr>
        </p:nvSpPr>
        <p:spPr>
          <a:xfrm>
            <a:off x="1097280" y="2120900"/>
            <a:ext cx="4639736" cy="3967079"/>
          </a:xfrm>
        </p:spPr>
        <p:txBody>
          <a:bodyPr>
            <a:normAutofit fontScale="77500" lnSpcReduction="20000"/>
          </a:bodyPr>
          <a:lstStyle/>
          <a:p>
            <a:r>
              <a:rPr lang="en-US" dirty="0"/>
              <a:t>Identify Research Question</a:t>
            </a:r>
          </a:p>
          <a:p>
            <a:r>
              <a:rPr lang="en-US" dirty="0"/>
              <a:t>Causal Theory</a:t>
            </a:r>
          </a:p>
          <a:p>
            <a:r>
              <a:rPr lang="en-US" dirty="0"/>
              <a:t>Perform Exploratory Data Analysis</a:t>
            </a:r>
          </a:p>
          <a:p>
            <a:pPr lvl="1"/>
            <a:r>
              <a:rPr lang="en-US" dirty="0"/>
              <a:t>Identify Dependent &amp; Independent Variables</a:t>
            </a:r>
          </a:p>
          <a:p>
            <a:r>
              <a:rPr lang="en-US" dirty="0"/>
              <a:t>Models</a:t>
            </a:r>
          </a:p>
          <a:p>
            <a:pPr lvl="1"/>
            <a:r>
              <a:rPr lang="en-US" dirty="0"/>
              <a:t>Base, Enhanced, All-Inclusive Models</a:t>
            </a:r>
          </a:p>
          <a:p>
            <a:r>
              <a:rPr lang="en-US" dirty="0"/>
              <a:t>Limitations of Model</a:t>
            </a:r>
          </a:p>
          <a:p>
            <a:pPr lvl="1"/>
            <a:r>
              <a:rPr lang="en-US" dirty="0"/>
              <a:t>Validate 6 CLM Assumptions</a:t>
            </a:r>
          </a:p>
          <a:p>
            <a:r>
              <a:rPr lang="en-US" dirty="0"/>
              <a:t>Omitted Variables</a:t>
            </a:r>
          </a:p>
          <a:p>
            <a:r>
              <a:rPr lang="en-US" dirty="0"/>
              <a:t>Regression Analysis</a:t>
            </a:r>
          </a:p>
          <a:p>
            <a:r>
              <a:rPr lang="en-US" dirty="0"/>
              <a:t>Conclusion</a:t>
            </a:r>
          </a:p>
        </p:txBody>
      </p:sp>
      <p:pic>
        <p:nvPicPr>
          <p:cNvPr id="6" name="Content Placeholder 5">
            <a:extLst>
              <a:ext uri="{FF2B5EF4-FFF2-40B4-BE49-F238E27FC236}">
                <a16:creationId xmlns:a16="http://schemas.microsoft.com/office/drawing/2014/main" id="{188993E3-6B3D-4935-91EC-58134ACC7D59}"/>
              </a:ext>
            </a:extLst>
          </p:cNvPr>
          <p:cNvPicPr>
            <a:picLocks noGrp="1" noChangeAspect="1"/>
          </p:cNvPicPr>
          <p:nvPr>
            <p:ph sz="half" idx="2"/>
          </p:nvPr>
        </p:nvPicPr>
        <p:blipFill>
          <a:blip r:embed="rId2"/>
          <a:stretch>
            <a:fillRect/>
          </a:stretch>
        </p:blipFill>
        <p:spPr>
          <a:xfrm>
            <a:off x="6750133" y="2120900"/>
            <a:ext cx="4171784" cy="3748088"/>
          </a:xfrm>
        </p:spPr>
      </p:pic>
      <p:sp>
        <p:nvSpPr>
          <p:cNvPr id="7" name="Slide Number Placeholder 6">
            <a:extLst>
              <a:ext uri="{FF2B5EF4-FFF2-40B4-BE49-F238E27FC236}">
                <a16:creationId xmlns:a16="http://schemas.microsoft.com/office/drawing/2014/main" id="{7366C115-2E00-486E-810A-1BCDFCD01EDF}"/>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83556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0DAE-57C6-45B9-BE85-B05C80FD6462}"/>
              </a:ext>
            </a:extLst>
          </p:cNvPr>
          <p:cNvSpPr>
            <a:spLocks noGrp="1"/>
          </p:cNvSpPr>
          <p:nvPr>
            <p:ph type="title"/>
          </p:nvPr>
        </p:nvSpPr>
        <p:spPr/>
        <p:txBody>
          <a:bodyPr/>
          <a:lstStyle/>
          <a:p>
            <a:r>
              <a:rPr lang="en-US" dirty="0">
                <a:solidFill>
                  <a:schemeClr val="tx1">
                    <a:lumMod val="85000"/>
                    <a:lumOff val="15000"/>
                  </a:schemeClr>
                </a:solidFill>
              </a:rPr>
              <a:t>Data, Theory &amp; Research Question</a:t>
            </a:r>
            <a:endParaRPr lang="en-US" dirty="0"/>
          </a:p>
        </p:txBody>
      </p:sp>
      <p:sp>
        <p:nvSpPr>
          <p:cNvPr id="3" name="Content Placeholder 2">
            <a:extLst>
              <a:ext uri="{FF2B5EF4-FFF2-40B4-BE49-F238E27FC236}">
                <a16:creationId xmlns:a16="http://schemas.microsoft.com/office/drawing/2014/main" id="{DF9F5959-AD9E-40A4-966B-73C137876869}"/>
              </a:ext>
            </a:extLst>
          </p:cNvPr>
          <p:cNvSpPr>
            <a:spLocks noGrp="1"/>
          </p:cNvSpPr>
          <p:nvPr>
            <p:ph idx="1"/>
          </p:nvPr>
        </p:nvSpPr>
        <p:spPr>
          <a:xfrm>
            <a:off x="1097280" y="1990468"/>
            <a:ext cx="10058400" cy="3760891"/>
          </a:xfrm>
        </p:spPr>
        <p:txBody>
          <a:bodyPr/>
          <a:lstStyle/>
          <a:p>
            <a:r>
              <a:rPr lang="en-US" sz="2200" b="1" dirty="0"/>
              <a:t>Data Source &amp; Contents:</a:t>
            </a:r>
          </a:p>
          <a:p>
            <a:pPr marL="201168" lvl="1" indent="0">
              <a:buNone/>
            </a:pPr>
            <a:r>
              <a:rPr lang="en-US" sz="1600" b="1" dirty="0"/>
              <a:t>covid-19.xlsx</a:t>
            </a:r>
          </a:p>
          <a:p>
            <a:pPr marL="201168" lvl="1" indent="0">
              <a:buNone/>
            </a:pPr>
            <a:r>
              <a:rPr lang="en-US" sz="1600" dirty="0"/>
              <a:t>Data related to spread of the disease</a:t>
            </a:r>
          </a:p>
          <a:p>
            <a:pPr marL="201168" lvl="1" indent="0">
              <a:buNone/>
            </a:pPr>
            <a:r>
              <a:rPr lang="en-US" sz="1600" dirty="0"/>
              <a:t>Data related to state-level policy responses</a:t>
            </a:r>
          </a:p>
          <a:p>
            <a:pPr marL="201168" lvl="1" indent="0">
              <a:buNone/>
            </a:pPr>
            <a:r>
              <a:rPr lang="en-US" sz="1600" dirty="0"/>
              <a:t>State characteristics and demographics</a:t>
            </a:r>
          </a:p>
        </p:txBody>
      </p:sp>
      <p:sp>
        <p:nvSpPr>
          <p:cNvPr id="4" name="Content Placeholder 2">
            <a:extLst>
              <a:ext uri="{FF2B5EF4-FFF2-40B4-BE49-F238E27FC236}">
                <a16:creationId xmlns:a16="http://schemas.microsoft.com/office/drawing/2014/main" id="{7660208F-6A94-476C-8F68-1EC7B10BA8D0}"/>
              </a:ext>
            </a:extLst>
          </p:cNvPr>
          <p:cNvSpPr txBox="1">
            <a:spLocks/>
          </p:cNvSpPr>
          <p:nvPr/>
        </p:nvSpPr>
        <p:spPr>
          <a:xfrm>
            <a:off x="5688772" y="1990468"/>
            <a:ext cx="5550892" cy="216872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600" b="1" dirty="0"/>
              <a:t>Research Question:</a:t>
            </a:r>
          </a:p>
          <a:p>
            <a:r>
              <a:rPr lang="en-US" sz="2100" b="1" dirty="0">
                <a:solidFill>
                  <a:srgbClr val="002060"/>
                </a:solidFill>
              </a:rPr>
              <a:t>What is the effect size of state level public health policy decisions on the rate of COVID-19 infection after taking into account for the variations across different states like population density, poverty rate and population under risk of serious illnesses?</a:t>
            </a:r>
          </a:p>
        </p:txBody>
      </p:sp>
      <p:sp>
        <p:nvSpPr>
          <p:cNvPr id="5" name="Content Placeholder 2">
            <a:extLst>
              <a:ext uri="{FF2B5EF4-FFF2-40B4-BE49-F238E27FC236}">
                <a16:creationId xmlns:a16="http://schemas.microsoft.com/office/drawing/2014/main" id="{3FA566D3-D5E7-43F5-9FD6-20DF6D04335A}"/>
              </a:ext>
            </a:extLst>
          </p:cNvPr>
          <p:cNvSpPr txBox="1">
            <a:spLocks/>
          </p:cNvSpPr>
          <p:nvPr/>
        </p:nvSpPr>
        <p:spPr>
          <a:xfrm>
            <a:off x="1181264" y="3995758"/>
            <a:ext cx="6946300" cy="2025734"/>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500" b="1" dirty="0"/>
              <a:t>Causal Theory:</a:t>
            </a:r>
          </a:p>
          <a:p>
            <a:endParaRPr lang="en-US" dirty="0"/>
          </a:p>
          <a:p>
            <a:r>
              <a:rPr lang="en-US" b="1" dirty="0"/>
              <a:t>All variables </a:t>
            </a:r>
            <a:r>
              <a:rPr lang="en-US" dirty="0"/>
              <a:t>(</a:t>
            </a:r>
            <a:r>
              <a:rPr lang="en-US" i="1" dirty="0"/>
              <a:t>in dataset</a:t>
            </a:r>
            <a:r>
              <a:rPr lang="en-US" dirty="0"/>
              <a:t>) : State policies, health, social-economic factors, population factors, age, demography, …</a:t>
            </a:r>
          </a:p>
          <a:p>
            <a:r>
              <a:rPr lang="en-US" b="1" dirty="0"/>
              <a:t>All variables </a:t>
            </a:r>
            <a:r>
              <a:rPr lang="en-US" dirty="0"/>
              <a:t>(</a:t>
            </a:r>
            <a:r>
              <a:rPr lang="en-US" i="1" dirty="0"/>
              <a:t>not in dataset</a:t>
            </a:r>
            <a:r>
              <a:rPr lang="en-US" dirty="0"/>
              <a:t>) : (to be added)</a:t>
            </a:r>
          </a:p>
          <a:p>
            <a:r>
              <a:rPr lang="en-US" b="1" dirty="0"/>
              <a:t>Omitted variables</a:t>
            </a:r>
            <a:r>
              <a:rPr lang="en-US" dirty="0"/>
              <a:t>: Baseline infection rate (rate before policy), political bias and beliefs  </a:t>
            </a:r>
          </a:p>
        </p:txBody>
      </p:sp>
      <p:pic>
        <p:nvPicPr>
          <p:cNvPr id="9" name="Picture 8">
            <a:extLst>
              <a:ext uri="{FF2B5EF4-FFF2-40B4-BE49-F238E27FC236}">
                <a16:creationId xmlns:a16="http://schemas.microsoft.com/office/drawing/2014/main" id="{C8E0E508-ED77-4012-894D-11BE32D3CE68}"/>
              </a:ext>
            </a:extLst>
          </p:cNvPr>
          <p:cNvPicPr>
            <a:picLocks noChangeAspect="1"/>
          </p:cNvPicPr>
          <p:nvPr/>
        </p:nvPicPr>
        <p:blipFill>
          <a:blip r:embed="rId2"/>
          <a:stretch>
            <a:fillRect/>
          </a:stretch>
        </p:blipFill>
        <p:spPr>
          <a:xfrm>
            <a:off x="8270358" y="4564150"/>
            <a:ext cx="3329569" cy="1266489"/>
          </a:xfrm>
          <a:prstGeom prst="rect">
            <a:avLst/>
          </a:prstGeom>
        </p:spPr>
      </p:pic>
      <p:pic>
        <p:nvPicPr>
          <p:cNvPr id="13" name="Picture 12">
            <a:extLst>
              <a:ext uri="{FF2B5EF4-FFF2-40B4-BE49-F238E27FC236}">
                <a16:creationId xmlns:a16="http://schemas.microsoft.com/office/drawing/2014/main" id="{B3582DBC-0F3F-48AA-8D5F-FD8C13DB1163}"/>
              </a:ext>
            </a:extLst>
          </p:cNvPr>
          <p:cNvPicPr>
            <a:picLocks noChangeAspect="1"/>
          </p:cNvPicPr>
          <p:nvPr/>
        </p:nvPicPr>
        <p:blipFill>
          <a:blip r:embed="rId3"/>
          <a:stretch>
            <a:fillRect/>
          </a:stretch>
        </p:blipFill>
        <p:spPr>
          <a:xfrm>
            <a:off x="1214088" y="4366665"/>
            <a:ext cx="6420180" cy="330217"/>
          </a:xfrm>
          <a:prstGeom prst="rect">
            <a:avLst/>
          </a:prstGeom>
        </p:spPr>
      </p:pic>
      <p:sp>
        <p:nvSpPr>
          <p:cNvPr id="16" name="Slide Number Placeholder 15">
            <a:extLst>
              <a:ext uri="{FF2B5EF4-FFF2-40B4-BE49-F238E27FC236}">
                <a16:creationId xmlns:a16="http://schemas.microsoft.com/office/drawing/2014/main" id="{6D88A738-FB42-4018-9AA8-988B2FBF6DE6}"/>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67768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6064-D9E0-4DEB-BACA-E9BBA935A75C}"/>
              </a:ext>
            </a:extLst>
          </p:cNvPr>
          <p:cNvSpPr>
            <a:spLocks noGrp="1"/>
          </p:cNvSpPr>
          <p:nvPr>
            <p:ph type="title"/>
          </p:nvPr>
        </p:nvSpPr>
        <p:spPr/>
        <p:txBody>
          <a:bodyPr/>
          <a:lstStyle/>
          <a:p>
            <a:r>
              <a:rPr lang="en-US" dirty="0"/>
              <a:t>EDA Process</a:t>
            </a:r>
          </a:p>
        </p:txBody>
      </p:sp>
      <p:sp>
        <p:nvSpPr>
          <p:cNvPr id="3" name="Content Placeholder 2">
            <a:extLst>
              <a:ext uri="{FF2B5EF4-FFF2-40B4-BE49-F238E27FC236}">
                <a16:creationId xmlns:a16="http://schemas.microsoft.com/office/drawing/2014/main" id="{ED0A1744-008B-4A48-9EF1-8E9920958F45}"/>
              </a:ext>
            </a:extLst>
          </p:cNvPr>
          <p:cNvSpPr>
            <a:spLocks noGrp="1"/>
          </p:cNvSpPr>
          <p:nvPr>
            <p:ph idx="1"/>
          </p:nvPr>
        </p:nvSpPr>
        <p:spPr>
          <a:xfrm>
            <a:off x="1097279" y="2108202"/>
            <a:ext cx="4075190" cy="3692156"/>
          </a:xfrm>
        </p:spPr>
        <p:txBody>
          <a:bodyPr>
            <a:normAutofit/>
          </a:bodyPr>
          <a:lstStyle/>
          <a:p>
            <a:pPr marL="0" indent="0">
              <a:buNone/>
            </a:pPr>
            <a:r>
              <a:rPr lang="en-US" sz="1400" b="1" dirty="0"/>
              <a:t>Steps:</a:t>
            </a:r>
          </a:p>
          <a:p>
            <a:r>
              <a:rPr lang="en-US" sz="1400" dirty="0"/>
              <a:t>1. Checked for outlier and incorrect data</a:t>
            </a:r>
          </a:p>
          <a:p>
            <a:pPr lvl="1"/>
            <a:r>
              <a:rPr lang="en-US" sz="1200" dirty="0"/>
              <a:t>Removed incorrect data</a:t>
            </a:r>
          </a:p>
          <a:p>
            <a:pPr lvl="1"/>
            <a:r>
              <a:rPr lang="en-US" sz="1400" dirty="0"/>
              <a:t>Log transformation skewed data to reduce the impact of outlier</a:t>
            </a:r>
          </a:p>
          <a:p>
            <a:r>
              <a:rPr lang="en-US" sz="1600" dirty="0"/>
              <a:t>2. Converted state policy to binary variables</a:t>
            </a:r>
          </a:p>
          <a:p>
            <a:r>
              <a:rPr lang="en-US" sz="1400" dirty="0"/>
              <a:t>3. Converted all numbers into a percentage to account for population difference between states</a:t>
            </a:r>
          </a:p>
          <a:p>
            <a:r>
              <a:rPr lang="en-US" sz="1400" dirty="0"/>
              <a:t>4. Use Pairs and correlation to filter out best variables and its transformation to use for the casual theory</a:t>
            </a:r>
          </a:p>
          <a:p>
            <a:endParaRPr lang="en-US" sz="1400" dirty="0"/>
          </a:p>
        </p:txBody>
      </p:sp>
      <p:grpSp>
        <p:nvGrpSpPr>
          <p:cNvPr id="13" name="Group 12">
            <a:extLst>
              <a:ext uri="{FF2B5EF4-FFF2-40B4-BE49-F238E27FC236}">
                <a16:creationId xmlns:a16="http://schemas.microsoft.com/office/drawing/2014/main" id="{90073FE2-BD7E-4310-AABC-ABF03FB6C1C4}"/>
              </a:ext>
            </a:extLst>
          </p:cNvPr>
          <p:cNvGrpSpPr/>
          <p:nvPr/>
        </p:nvGrpSpPr>
        <p:grpSpPr>
          <a:xfrm>
            <a:off x="5562474" y="2668555"/>
            <a:ext cx="6211118" cy="2118049"/>
            <a:chOff x="5023051" y="4592407"/>
            <a:chExt cx="6211118" cy="1207951"/>
          </a:xfrm>
        </p:grpSpPr>
        <p:pic>
          <p:nvPicPr>
            <p:cNvPr id="6" name="Picture 5">
              <a:extLst>
                <a:ext uri="{FF2B5EF4-FFF2-40B4-BE49-F238E27FC236}">
                  <a16:creationId xmlns:a16="http://schemas.microsoft.com/office/drawing/2014/main" id="{71462F85-DB9A-4FDA-A147-2234D5D8100D}"/>
                </a:ext>
              </a:extLst>
            </p:cNvPr>
            <p:cNvPicPr>
              <a:picLocks noChangeAspect="1"/>
            </p:cNvPicPr>
            <p:nvPr/>
          </p:nvPicPr>
          <p:blipFill>
            <a:blip r:embed="rId3"/>
            <a:stretch>
              <a:fillRect/>
            </a:stretch>
          </p:blipFill>
          <p:spPr>
            <a:xfrm>
              <a:off x="5023051" y="4592407"/>
              <a:ext cx="6211118" cy="1207951"/>
            </a:xfrm>
            <a:prstGeom prst="rect">
              <a:avLst/>
            </a:prstGeom>
          </p:spPr>
        </p:pic>
        <p:sp>
          <p:nvSpPr>
            <p:cNvPr id="12" name="TextBox 11">
              <a:extLst>
                <a:ext uri="{FF2B5EF4-FFF2-40B4-BE49-F238E27FC236}">
                  <a16:creationId xmlns:a16="http://schemas.microsoft.com/office/drawing/2014/main" id="{309F6C15-F61A-49CB-8792-17C7FC5C5D04}"/>
                </a:ext>
              </a:extLst>
            </p:cNvPr>
            <p:cNvSpPr txBox="1"/>
            <p:nvPr/>
          </p:nvSpPr>
          <p:spPr>
            <a:xfrm>
              <a:off x="10461052" y="4692620"/>
              <a:ext cx="694628" cy="215444"/>
            </a:xfrm>
            <a:prstGeom prst="rect">
              <a:avLst/>
            </a:prstGeom>
            <a:noFill/>
          </p:spPr>
          <p:txBody>
            <a:bodyPr wrap="square">
              <a:spAutoFit/>
            </a:bodyPr>
            <a:lstStyle/>
            <a:p>
              <a:r>
                <a:rPr lang="en-US" sz="800" b="1" dirty="0">
                  <a:latin typeface="Arial" panose="020B0604020202020204" pitchFamily="34" charset="0"/>
                  <a:cs typeface="Arial" panose="020B0604020202020204" pitchFamily="34" charset="0"/>
                </a:rPr>
                <a:t>income</a:t>
              </a:r>
            </a:p>
          </p:txBody>
        </p:sp>
      </p:grpSp>
      <p:sp>
        <p:nvSpPr>
          <p:cNvPr id="11" name="Slide Number Placeholder 10">
            <a:extLst>
              <a:ext uri="{FF2B5EF4-FFF2-40B4-BE49-F238E27FC236}">
                <a16:creationId xmlns:a16="http://schemas.microsoft.com/office/drawing/2014/main" id="{9EAEE8A8-6AC4-4866-859D-C817BB6CB7DA}"/>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97465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0DAE-57C6-45B9-BE85-B05C80FD6462}"/>
              </a:ext>
            </a:extLst>
          </p:cNvPr>
          <p:cNvSpPr>
            <a:spLocks noGrp="1"/>
          </p:cNvSpPr>
          <p:nvPr>
            <p:ph type="title"/>
          </p:nvPr>
        </p:nvSpPr>
        <p:spPr/>
        <p:txBody>
          <a:bodyPr/>
          <a:lstStyle/>
          <a:p>
            <a:r>
              <a:rPr lang="en-US" dirty="0">
                <a:solidFill>
                  <a:schemeClr val="tx1">
                    <a:lumMod val="85000"/>
                    <a:lumOff val="15000"/>
                  </a:schemeClr>
                </a:solidFill>
              </a:rPr>
              <a:t>Models &amp; Feature Selection</a:t>
            </a:r>
            <a:endParaRPr lang="en-US" dirty="0"/>
          </a:p>
        </p:txBody>
      </p:sp>
      <p:sp>
        <p:nvSpPr>
          <p:cNvPr id="3" name="Content Placeholder 2">
            <a:extLst>
              <a:ext uri="{FF2B5EF4-FFF2-40B4-BE49-F238E27FC236}">
                <a16:creationId xmlns:a16="http://schemas.microsoft.com/office/drawing/2014/main" id="{DF9F5959-AD9E-40A4-966B-73C137876869}"/>
              </a:ext>
            </a:extLst>
          </p:cNvPr>
          <p:cNvSpPr>
            <a:spLocks noGrp="1"/>
          </p:cNvSpPr>
          <p:nvPr>
            <p:ph idx="1"/>
          </p:nvPr>
        </p:nvSpPr>
        <p:spPr>
          <a:xfrm>
            <a:off x="1097280" y="2108200"/>
            <a:ext cx="10058400" cy="4238457"/>
          </a:xfrm>
        </p:spPr>
        <p:txBody>
          <a:bodyPr>
            <a:normAutofit/>
          </a:bodyPr>
          <a:lstStyle/>
          <a:p>
            <a:pPr marL="0" indent="0">
              <a:buNone/>
            </a:pPr>
            <a:r>
              <a:rPr lang="en-US" b="1" dirty="0"/>
              <a:t>Model 1 (Key Explanatory Variables: State Policies):</a:t>
            </a:r>
          </a:p>
          <a:p>
            <a:pPr marL="201168" lvl="1" indent="0">
              <a:buNone/>
            </a:pPr>
            <a:r>
              <a:rPr lang="en-US" b="1" dirty="0"/>
              <a:t>Stay at Home + Mask Mandate</a:t>
            </a:r>
          </a:p>
          <a:p>
            <a:pPr marL="0" indent="0">
              <a:buNone/>
            </a:pPr>
            <a:r>
              <a:rPr lang="en-US" b="1" dirty="0"/>
              <a:t>Model 2 (Key Explanatory Variables and Other Covarying Causes):</a:t>
            </a:r>
          </a:p>
          <a:p>
            <a:pPr marL="201168" lvl="1" indent="0">
              <a:buNone/>
            </a:pPr>
            <a:r>
              <a:rPr lang="en-US" dirty="0"/>
              <a:t>Stay at Home + Mask Mandate + </a:t>
            </a:r>
            <a:r>
              <a:rPr lang="en-US" b="1" dirty="0"/>
              <a:t>High risk Population % (Health &amp; Age) </a:t>
            </a:r>
            <a:r>
              <a:rPr lang="en-US" dirty="0"/>
              <a:t>+ </a:t>
            </a:r>
            <a:r>
              <a:rPr lang="en-US" b="1" dirty="0"/>
              <a:t>Pop Density + Homeless Rate+ Median Annual Household Income</a:t>
            </a:r>
          </a:p>
          <a:p>
            <a:pPr marL="0" indent="0">
              <a:buNone/>
            </a:pPr>
            <a:r>
              <a:rPr lang="en-US" b="1" dirty="0"/>
              <a:t>Model 3 (Overfit with Additional Covariates):</a:t>
            </a:r>
          </a:p>
          <a:p>
            <a:pPr marL="201168" lvl="1" indent="0">
              <a:buNone/>
            </a:pPr>
            <a:r>
              <a:rPr lang="en-US" dirty="0"/>
              <a:t>Stay at Home + Mask Mandate + High Risk Population % (Health &amp; Age) + Pop Density + Homeless Rate+ Median Annual Household Income + </a:t>
            </a:r>
            <a:r>
              <a:rPr lang="en-US" b="1" dirty="0"/>
              <a:t>Poverty Rate + Ethnicity Population % + Age Population % </a:t>
            </a:r>
          </a:p>
        </p:txBody>
      </p:sp>
      <p:sp>
        <p:nvSpPr>
          <p:cNvPr id="6" name="Slide Number Placeholder 5">
            <a:extLst>
              <a:ext uri="{FF2B5EF4-FFF2-40B4-BE49-F238E27FC236}">
                <a16:creationId xmlns:a16="http://schemas.microsoft.com/office/drawing/2014/main" id="{9A22211B-828E-4B12-94A3-436C153E41A9}"/>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76809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0DAE-57C6-45B9-BE85-B05C80FD6462}"/>
              </a:ext>
            </a:extLst>
          </p:cNvPr>
          <p:cNvSpPr>
            <a:spLocks noGrp="1"/>
          </p:cNvSpPr>
          <p:nvPr>
            <p:ph type="title"/>
          </p:nvPr>
        </p:nvSpPr>
        <p:spPr/>
        <p:txBody>
          <a:bodyPr/>
          <a:lstStyle/>
          <a:p>
            <a:r>
              <a:rPr lang="en-US" dirty="0">
                <a:solidFill>
                  <a:schemeClr val="tx1">
                    <a:lumMod val="85000"/>
                    <a:lumOff val="15000"/>
                  </a:schemeClr>
                </a:solidFill>
              </a:rPr>
              <a:t>Regression Table</a:t>
            </a:r>
            <a:endParaRPr lang="en-US" dirty="0"/>
          </a:p>
        </p:txBody>
      </p:sp>
      <p:pic>
        <p:nvPicPr>
          <p:cNvPr id="5" name="Content Placeholder 4">
            <a:extLst>
              <a:ext uri="{FF2B5EF4-FFF2-40B4-BE49-F238E27FC236}">
                <a16:creationId xmlns:a16="http://schemas.microsoft.com/office/drawing/2014/main" id="{EC4EB4B7-2D36-46B5-9165-88A36447020D}"/>
              </a:ext>
            </a:extLst>
          </p:cNvPr>
          <p:cNvPicPr>
            <a:picLocks noGrp="1" noChangeAspect="1"/>
          </p:cNvPicPr>
          <p:nvPr>
            <p:ph idx="1"/>
          </p:nvPr>
        </p:nvPicPr>
        <p:blipFill>
          <a:blip r:embed="rId3"/>
          <a:stretch>
            <a:fillRect/>
          </a:stretch>
        </p:blipFill>
        <p:spPr>
          <a:xfrm>
            <a:off x="408531" y="2126248"/>
            <a:ext cx="5769685" cy="3419301"/>
          </a:xfrm>
        </p:spPr>
      </p:pic>
      <p:pic>
        <p:nvPicPr>
          <p:cNvPr id="7" name="Picture 6">
            <a:extLst>
              <a:ext uri="{FF2B5EF4-FFF2-40B4-BE49-F238E27FC236}">
                <a16:creationId xmlns:a16="http://schemas.microsoft.com/office/drawing/2014/main" id="{58B75B63-504B-4A63-AA63-963E9C0124BB}"/>
              </a:ext>
            </a:extLst>
          </p:cNvPr>
          <p:cNvPicPr>
            <a:picLocks noChangeAspect="1"/>
          </p:cNvPicPr>
          <p:nvPr/>
        </p:nvPicPr>
        <p:blipFill>
          <a:blip r:embed="rId4"/>
          <a:stretch>
            <a:fillRect/>
          </a:stretch>
        </p:blipFill>
        <p:spPr>
          <a:xfrm>
            <a:off x="365019" y="5539058"/>
            <a:ext cx="5169508" cy="646959"/>
          </a:xfrm>
          <a:prstGeom prst="rect">
            <a:avLst/>
          </a:prstGeom>
        </p:spPr>
      </p:pic>
      <p:pic>
        <p:nvPicPr>
          <p:cNvPr id="9" name="Picture 8">
            <a:extLst>
              <a:ext uri="{FF2B5EF4-FFF2-40B4-BE49-F238E27FC236}">
                <a16:creationId xmlns:a16="http://schemas.microsoft.com/office/drawing/2014/main" id="{01826C61-295A-41E0-AD20-1C34B79C94CA}"/>
              </a:ext>
            </a:extLst>
          </p:cNvPr>
          <p:cNvPicPr>
            <a:picLocks noChangeAspect="1"/>
          </p:cNvPicPr>
          <p:nvPr/>
        </p:nvPicPr>
        <p:blipFill>
          <a:blip r:embed="rId5"/>
          <a:stretch>
            <a:fillRect/>
          </a:stretch>
        </p:blipFill>
        <p:spPr>
          <a:xfrm>
            <a:off x="6221728" y="2589663"/>
            <a:ext cx="5802593" cy="3601823"/>
          </a:xfrm>
          <a:prstGeom prst="rect">
            <a:avLst/>
          </a:prstGeom>
        </p:spPr>
      </p:pic>
      <p:cxnSp>
        <p:nvCxnSpPr>
          <p:cNvPr id="11" name="Straight Connector 10">
            <a:extLst>
              <a:ext uri="{FF2B5EF4-FFF2-40B4-BE49-F238E27FC236}">
                <a16:creationId xmlns:a16="http://schemas.microsoft.com/office/drawing/2014/main" id="{392870D0-0085-4432-98E4-BE46C2A92FFD}"/>
              </a:ext>
            </a:extLst>
          </p:cNvPr>
          <p:cNvCxnSpPr/>
          <p:nvPr/>
        </p:nvCxnSpPr>
        <p:spPr>
          <a:xfrm>
            <a:off x="6178216" y="2126248"/>
            <a:ext cx="0" cy="4059769"/>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DB0F828-E64D-446B-BA78-A571571C678C}"/>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09657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0DAE-57C6-45B9-BE85-B05C80FD6462}"/>
              </a:ext>
            </a:extLst>
          </p:cNvPr>
          <p:cNvSpPr>
            <a:spLocks noGrp="1"/>
          </p:cNvSpPr>
          <p:nvPr>
            <p:ph type="title"/>
          </p:nvPr>
        </p:nvSpPr>
        <p:spPr/>
        <p:txBody>
          <a:bodyPr/>
          <a:lstStyle/>
          <a:p>
            <a:r>
              <a:rPr lang="en-US" dirty="0">
                <a:solidFill>
                  <a:schemeClr val="tx1">
                    <a:lumMod val="85000"/>
                    <a:lumOff val="15000"/>
                  </a:schemeClr>
                </a:solidFill>
              </a:rPr>
              <a:t>Limitations of Model &amp; Omitted Variables</a:t>
            </a:r>
          </a:p>
        </p:txBody>
      </p:sp>
      <p:sp>
        <p:nvSpPr>
          <p:cNvPr id="5" name="Content Placeholder 4">
            <a:extLst>
              <a:ext uri="{FF2B5EF4-FFF2-40B4-BE49-F238E27FC236}">
                <a16:creationId xmlns:a16="http://schemas.microsoft.com/office/drawing/2014/main" id="{88F5461A-70AE-4994-9542-9C2C423F436D}"/>
              </a:ext>
            </a:extLst>
          </p:cNvPr>
          <p:cNvSpPr>
            <a:spLocks noGrp="1"/>
          </p:cNvSpPr>
          <p:nvPr>
            <p:ph sz="half" idx="2"/>
          </p:nvPr>
        </p:nvSpPr>
        <p:spPr>
          <a:xfrm>
            <a:off x="1181444" y="2058140"/>
            <a:ext cx="5215432" cy="518084"/>
          </a:xfrm>
        </p:spPr>
        <p:txBody>
          <a:bodyPr>
            <a:normAutofit lnSpcReduction="10000"/>
          </a:bodyPr>
          <a:lstStyle/>
          <a:p>
            <a:r>
              <a:rPr lang="en-US" sz="2400" b="1" dirty="0"/>
              <a:t>CLM Assumptions</a:t>
            </a:r>
          </a:p>
          <a:p>
            <a:endParaRPr lang="en-US" dirty="0"/>
          </a:p>
        </p:txBody>
      </p:sp>
      <p:sp>
        <p:nvSpPr>
          <p:cNvPr id="4" name="Content Placeholder 4">
            <a:extLst>
              <a:ext uri="{FF2B5EF4-FFF2-40B4-BE49-F238E27FC236}">
                <a16:creationId xmlns:a16="http://schemas.microsoft.com/office/drawing/2014/main" id="{608CA075-F2C5-4749-8126-3531B584CEE1}"/>
              </a:ext>
            </a:extLst>
          </p:cNvPr>
          <p:cNvSpPr txBox="1">
            <a:spLocks/>
          </p:cNvSpPr>
          <p:nvPr/>
        </p:nvSpPr>
        <p:spPr>
          <a:xfrm>
            <a:off x="2826671" y="2471216"/>
            <a:ext cx="1763377" cy="370101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t>Met/Not-Met</a:t>
            </a:r>
          </a:p>
          <a:p>
            <a:r>
              <a:rPr lang="en-US" sz="1600" dirty="0"/>
              <a:t>Mostly Met</a:t>
            </a:r>
          </a:p>
          <a:p>
            <a:r>
              <a:rPr lang="en-US" sz="1600" dirty="0">
                <a:solidFill>
                  <a:srgbClr val="FF0000"/>
                </a:solidFill>
              </a:rPr>
              <a:t>Not Met</a:t>
            </a:r>
          </a:p>
          <a:p>
            <a:r>
              <a:rPr lang="en-US" sz="1600" dirty="0"/>
              <a:t>Mostly met </a:t>
            </a:r>
          </a:p>
          <a:p>
            <a:r>
              <a:rPr lang="en-US" sz="1600" dirty="0"/>
              <a:t>Met</a:t>
            </a:r>
          </a:p>
          <a:p>
            <a:r>
              <a:rPr lang="en-US" sz="1600" dirty="0"/>
              <a:t>Not Met</a:t>
            </a:r>
          </a:p>
          <a:p>
            <a:r>
              <a:rPr lang="en-US" sz="1600" dirty="0"/>
              <a:t>Mostly Met</a:t>
            </a:r>
          </a:p>
        </p:txBody>
      </p:sp>
      <p:sp>
        <p:nvSpPr>
          <p:cNvPr id="6" name="Content Placeholder 4">
            <a:extLst>
              <a:ext uri="{FF2B5EF4-FFF2-40B4-BE49-F238E27FC236}">
                <a16:creationId xmlns:a16="http://schemas.microsoft.com/office/drawing/2014/main" id="{7CF3E27B-7813-48AB-AACB-E99A3EC5D17D}"/>
              </a:ext>
            </a:extLst>
          </p:cNvPr>
          <p:cNvSpPr txBox="1">
            <a:spLocks/>
          </p:cNvSpPr>
          <p:nvPr/>
        </p:nvSpPr>
        <p:spPr>
          <a:xfrm>
            <a:off x="332681" y="2471216"/>
            <a:ext cx="2375199" cy="370101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200" b="1" dirty="0"/>
              <a:t>Assumption</a:t>
            </a:r>
          </a:p>
          <a:p>
            <a:r>
              <a:rPr lang="en-US" sz="1600" dirty="0"/>
              <a:t>Linear Population Model</a:t>
            </a:r>
          </a:p>
          <a:p>
            <a:r>
              <a:rPr lang="en-US" sz="1600" dirty="0"/>
              <a:t>IID Sample</a:t>
            </a:r>
          </a:p>
          <a:p>
            <a:r>
              <a:rPr lang="en-US" sz="1600" dirty="0"/>
              <a:t>Zero conditional mean</a:t>
            </a:r>
          </a:p>
          <a:p>
            <a:r>
              <a:rPr lang="en-US" sz="1600" dirty="0"/>
              <a:t>No perfect multicollinearity</a:t>
            </a:r>
          </a:p>
          <a:p>
            <a:r>
              <a:rPr lang="en-US" sz="1600" dirty="0"/>
              <a:t>Homoscedasticity</a:t>
            </a:r>
          </a:p>
          <a:p>
            <a:r>
              <a:rPr lang="en-US" sz="1600" dirty="0"/>
              <a:t>Normality of errors</a:t>
            </a:r>
          </a:p>
          <a:p>
            <a:endParaRPr lang="en-US" sz="1600" dirty="0"/>
          </a:p>
          <a:p>
            <a:endParaRPr lang="en-US" sz="1600" dirty="0"/>
          </a:p>
        </p:txBody>
      </p:sp>
      <p:sp>
        <p:nvSpPr>
          <p:cNvPr id="7" name="Content Placeholder 4">
            <a:extLst>
              <a:ext uri="{FF2B5EF4-FFF2-40B4-BE49-F238E27FC236}">
                <a16:creationId xmlns:a16="http://schemas.microsoft.com/office/drawing/2014/main" id="{13672C78-094C-4CB4-88E8-C1D2AF02F104}"/>
              </a:ext>
            </a:extLst>
          </p:cNvPr>
          <p:cNvSpPr txBox="1">
            <a:spLocks/>
          </p:cNvSpPr>
          <p:nvPr/>
        </p:nvSpPr>
        <p:spPr>
          <a:xfrm>
            <a:off x="7245639" y="2058140"/>
            <a:ext cx="3269961" cy="518084"/>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Omitted Variables</a:t>
            </a:r>
          </a:p>
          <a:p>
            <a:endParaRPr lang="en-US" dirty="0"/>
          </a:p>
        </p:txBody>
      </p:sp>
      <p:sp>
        <p:nvSpPr>
          <p:cNvPr id="8" name="Content Placeholder 4">
            <a:extLst>
              <a:ext uri="{FF2B5EF4-FFF2-40B4-BE49-F238E27FC236}">
                <a16:creationId xmlns:a16="http://schemas.microsoft.com/office/drawing/2014/main" id="{ED5B8571-6B9B-4C3F-AF2D-6752586F3DE3}"/>
              </a:ext>
            </a:extLst>
          </p:cNvPr>
          <p:cNvSpPr txBox="1">
            <a:spLocks/>
          </p:cNvSpPr>
          <p:nvPr/>
        </p:nvSpPr>
        <p:spPr>
          <a:xfrm>
            <a:off x="4708839" y="2471216"/>
            <a:ext cx="2504294" cy="370101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t>Action Taken</a:t>
            </a:r>
          </a:p>
          <a:p>
            <a:r>
              <a:rPr lang="en-US" sz="1600" dirty="0"/>
              <a:t>Variable transform</a:t>
            </a:r>
          </a:p>
          <a:p>
            <a:r>
              <a:rPr lang="en-US" sz="1600" dirty="0"/>
              <a:t>Acknowledge in report</a:t>
            </a:r>
          </a:p>
          <a:p>
            <a:r>
              <a:rPr lang="en-US" sz="1600" dirty="0"/>
              <a:t>Variable transform</a:t>
            </a:r>
          </a:p>
          <a:p>
            <a:r>
              <a:rPr lang="en-US" sz="1600" dirty="0"/>
              <a:t>N/A</a:t>
            </a:r>
          </a:p>
          <a:p>
            <a:r>
              <a:rPr lang="en-US" sz="1600" dirty="0"/>
              <a:t>Use Robust Method</a:t>
            </a:r>
          </a:p>
          <a:p>
            <a:r>
              <a:rPr lang="en-US" sz="1600" dirty="0"/>
              <a:t>Variable transformation</a:t>
            </a:r>
            <a:endParaRPr lang="en-US" dirty="0"/>
          </a:p>
        </p:txBody>
      </p:sp>
      <p:sp>
        <p:nvSpPr>
          <p:cNvPr id="9" name="Content Placeholder 4">
            <a:extLst>
              <a:ext uri="{FF2B5EF4-FFF2-40B4-BE49-F238E27FC236}">
                <a16:creationId xmlns:a16="http://schemas.microsoft.com/office/drawing/2014/main" id="{64F2A58C-93F7-4DCA-A91E-42176D450B5F}"/>
              </a:ext>
            </a:extLst>
          </p:cNvPr>
          <p:cNvSpPr txBox="1">
            <a:spLocks/>
          </p:cNvSpPr>
          <p:nvPr/>
        </p:nvSpPr>
        <p:spPr>
          <a:xfrm>
            <a:off x="7289455" y="2576224"/>
            <a:ext cx="4370126" cy="354593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1. Baseline infection rate before policies take place (Positive Bias)</a:t>
            </a:r>
          </a:p>
          <a:p>
            <a:pPr marL="0" indent="0">
              <a:buNone/>
            </a:pPr>
            <a:endParaRPr lang="en-US" dirty="0"/>
          </a:p>
          <a:p>
            <a:r>
              <a:rPr lang="en-US" dirty="0"/>
              <a:t>2. Population’s cautiousness with </a:t>
            </a:r>
            <a:r>
              <a:rPr lang="en-US" dirty="0" err="1"/>
              <a:t>Covid</a:t>
            </a:r>
            <a:r>
              <a:rPr lang="en-US" dirty="0"/>
              <a:t> (Negative Bias)</a:t>
            </a:r>
          </a:p>
          <a:p>
            <a:endParaRPr lang="en-US" dirty="0"/>
          </a:p>
        </p:txBody>
      </p:sp>
      <p:cxnSp>
        <p:nvCxnSpPr>
          <p:cNvPr id="10" name="Straight Connector 9">
            <a:extLst>
              <a:ext uri="{FF2B5EF4-FFF2-40B4-BE49-F238E27FC236}">
                <a16:creationId xmlns:a16="http://schemas.microsoft.com/office/drawing/2014/main" id="{06708E53-46A1-42EE-9DDA-351FE0D29F12}"/>
              </a:ext>
            </a:extLst>
          </p:cNvPr>
          <p:cNvCxnSpPr>
            <a:cxnSpLocks/>
          </p:cNvCxnSpPr>
          <p:nvPr/>
        </p:nvCxnSpPr>
        <p:spPr>
          <a:xfrm flipH="1">
            <a:off x="2762816" y="2853085"/>
            <a:ext cx="32506" cy="3029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5AF38A-898A-4BD9-91E1-B922A8081289}"/>
              </a:ext>
            </a:extLst>
          </p:cNvPr>
          <p:cNvCxnSpPr>
            <a:cxnSpLocks/>
          </p:cNvCxnSpPr>
          <p:nvPr/>
        </p:nvCxnSpPr>
        <p:spPr>
          <a:xfrm flipH="1">
            <a:off x="4590048" y="2853085"/>
            <a:ext cx="32506" cy="3029686"/>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17A64927-528F-40AF-9736-9C77E51C0C11}"/>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174392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1D58-A07E-48EC-9F57-09A5E61EBB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18C62B9-A5A8-480F-9B7F-9803C4D9885B}"/>
              </a:ext>
            </a:extLst>
          </p:cNvPr>
          <p:cNvSpPr>
            <a:spLocks noGrp="1"/>
          </p:cNvSpPr>
          <p:nvPr>
            <p:ph idx="1"/>
          </p:nvPr>
        </p:nvSpPr>
        <p:spPr>
          <a:xfrm>
            <a:off x="1097280" y="2108201"/>
            <a:ext cx="10058400" cy="4244473"/>
          </a:xfrm>
        </p:spPr>
        <p:txBody>
          <a:bodyPr>
            <a:normAutofit fontScale="70000" lnSpcReduction="20000"/>
          </a:bodyPr>
          <a:lstStyle/>
          <a:p>
            <a:r>
              <a:rPr lang="en-US" dirty="0"/>
              <a:t>We failed to detect a statistical effect size for mask mandate, even though mask has been scientifically proven to be effective. There are 5 possible reasons that may explain this counter intuitive conclusion.</a:t>
            </a:r>
          </a:p>
          <a:p>
            <a:pPr marL="457200" indent="-457200">
              <a:buFont typeface="+mj-lt"/>
              <a:buAutoNum type="arabicPeriod"/>
            </a:pPr>
            <a:r>
              <a:rPr lang="en-US" dirty="0"/>
              <a:t>Wearing mask overamplifies the sense of safety and makes people do things that increase the likelihood of infection</a:t>
            </a:r>
          </a:p>
          <a:p>
            <a:pPr marL="457200" indent="-457200">
              <a:buFont typeface="+mj-lt"/>
              <a:buAutoNum type="arabicPeriod"/>
            </a:pPr>
            <a:r>
              <a:rPr lang="en-US" dirty="0"/>
              <a:t>Because we didn't include the baseline infection rate into our model, it is likely that States with higher baseline infection rate also are more likely to have mask mandate. This bias towards zero may have significantly reduced the absolute size of the beta</a:t>
            </a:r>
          </a:p>
          <a:p>
            <a:pPr marL="457200" indent="-457200">
              <a:buFont typeface="+mj-lt"/>
              <a:buAutoNum type="arabicPeriod"/>
            </a:pPr>
            <a:r>
              <a:rPr lang="en-US" dirty="0"/>
              <a:t>Because mask mandate sometimes overlap with stay at home order, some of its effect is being included in the beta of stay at home.</a:t>
            </a:r>
          </a:p>
          <a:p>
            <a:pPr marL="457200" indent="-457200">
              <a:buFont typeface="+mj-lt"/>
              <a:buAutoNum type="arabicPeriod"/>
            </a:pPr>
            <a:r>
              <a:rPr lang="en-US" dirty="0"/>
              <a:t>With only 50 States and District of Columbia, we don't have enough sample size to detect the effectiveness of mask mandate.</a:t>
            </a:r>
          </a:p>
          <a:p>
            <a:pPr marL="457200" indent="-457200">
              <a:buFont typeface="+mj-lt"/>
              <a:buAutoNum type="arabicPeriod"/>
            </a:pPr>
            <a:r>
              <a:rPr lang="en-US" dirty="0"/>
              <a:t>It is difficult to measure the level of adherence to state policies curbing Covid-19 like social distancing, and mask mandate policies. It is difficult to control big crowd behavior as we have seen in various states during protests and beach openings. This is inversely corelated to population density and also inversely correlated to social economic situation (homeless_2019_rate, median_annual_household_income). As a result, the beta coefficients for these features are overestimated. The beta coefficient of percent population susceptible to serious illness (due_covid_serious_ill_rate) is underestimated.</a:t>
            </a:r>
          </a:p>
        </p:txBody>
      </p:sp>
      <p:sp>
        <p:nvSpPr>
          <p:cNvPr id="6" name="Slide Number Placeholder 5">
            <a:extLst>
              <a:ext uri="{FF2B5EF4-FFF2-40B4-BE49-F238E27FC236}">
                <a16:creationId xmlns:a16="http://schemas.microsoft.com/office/drawing/2014/main" id="{95033B8F-44DA-4EE7-B263-551618DC520E}"/>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37628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0DAE-57C6-45B9-BE85-B05C80FD6462}"/>
              </a:ext>
            </a:extLst>
          </p:cNvPr>
          <p:cNvSpPr>
            <a:spLocks noGrp="1"/>
          </p:cNvSpPr>
          <p:nvPr>
            <p:ph type="title"/>
          </p:nvPr>
        </p:nvSpPr>
        <p:spPr/>
        <p:txBody>
          <a:bodyPr/>
          <a:lstStyle/>
          <a:p>
            <a:r>
              <a:rPr lang="en-US" dirty="0">
                <a:solidFill>
                  <a:schemeClr val="tx1">
                    <a:lumMod val="85000"/>
                    <a:lumOff val="15000"/>
                  </a:schemeClr>
                </a:solidFill>
              </a:rPr>
              <a:t>Feature Selection for Research &amp; Modeling</a:t>
            </a:r>
            <a:endParaRPr lang="en-US" dirty="0"/>
          </a:p>
        </p:txBody>
      </p:sp>
      <p:sp>
        <p:nvSpPr>
          <p:cNvPr id="4" name="Text Placeholder 3">
            <a:extLst>
              <a:ext uri="{FF2B5EF4-FFF2-40B4-BE49-F238E27FC236}">
                <a16:creationId xmlns:a16="http://schemas.microsoft.com/office/drawing/2014/main" id="{16BE84AF-0752-4A92-A5B4-4B42B6D219A6}"/>
              </a:ext>
            </a:extLst>
          </p:cNvPr>
          <p:cNvSpPr>
            <a:spLocks noGrp="1"/>
          </p:cNvSpPr>
          <p:nvPr>
            <p:ph type="body" idx="1"/>
          </p:nvPr>
        </p:nvSpPr>
        <p:spPr/>
        <p:txBody>
          <a:bodyPr/>
          <a:lstStyle/>
          <a:p>
            <a:r>
              <a:rPr lang="en-US" b="1" dirty="0"/>
              <a:t>Dependent Variable</a:t>
            </a:r>
          </a:p>
        </p:txBody>
      </p:sp>
      <p:sp>
        <p:nvSpPr>
          <p:cNvPr id="5" name="Content Placeholder 4">
            <a:extLst>
              <a:ext uri="{FF2B5EF4-FFF2-40B4-BE49-F238E27FC236}">
                <a16:creationId xmlns:a16="http://schemas.microsoft.com/office/drawing/2014/main" id="{89CC25D9-5A4A-4790-B1D2-DCDB2190A765}"/>
              </a:ext>
            </a:extLst>
          </p:cNvPr>
          <p:cNvSpPr>
            <a:spLocks noGrp="1"/>
          </p:cNvSpPr>
          <p:nvPr>
            <p:ph sz="half" idx="2"/>
          </p:nvPr>
        </p:nvSpPr>
        <p:spPr/>
        <p:txBody>
          <a:bodyPr>
            <a:normAutofit lnSpcReduction="10000"/>
          </a:bodyPr>
          <a:lstStyle/>
          <a:p>
            <a:r>
              <a:rPr lang="en-US" dirty="0"/>
              <a:t>infection_last_7_rate</a:t>
            </a:r>
          </a:p>
        </p:txBody>
      </p:sp>
      <p:sp>
        <p:nvSpPr>
          <p:cNvPr id="6" name="Text Placeholder 5">
            <a:extLst>
              <a:ext uri="{FF2B5EF4-FFF2-40B4-BE49-F238E27FC236}">
                <a16:creationId xmlns:a16="http://schemas.microsoft.com/office/drawing/2014/main" id="{6F56DF5F-DB05-408F-80CE-4B695DD4A2AB}"/>
              </a:ext>
            </a:extLst>
          </p:cNvPr>
          <p:cNvSpPr>
            <a:spLocks noGrp="1"/>
          </p:cNvSpPr>
          <p:nvPr>
            <p:ph type="body" sz="quarter" idx="3"/>
          </p:nvPr>
        </p:nvSpPr>
        <p:spPr>
          <a:xfrm>
            <a:off x="3926801" y="2057401"/>
            <a:ext cx="4639736" cy="736282"/>
          </a:xfrm>
        </p:spPr>
        <p:txBody>
          <a:bodyPr/>
          <a:lstStyle/>
          <a:p>
            <a:r>
              <a:rPr lang="en-US" b="1" dirty="0"/>
              <a:t>Independent variables</a:t>
            </a:r>
          </a:p>
        </p:txBody>
      </p:sp>
      <p:sp>
        <p:nvSpPr>
          <p:cNvPr id="7" name="Content Placeholder 6">
            <a:extLst>
              <a:ext uri="{FF2B5EF4-FFF2-40B4-BE49-F238E27FC236}">
                <a16:creationId xmlns:a16="http://schemas.microsoft.com/office/drawing/2014/main" id="{2D0283C6-3689-4AB4-B713-D9279985A5DA}"/>
              </a:ext>
            </a:extLst>
          </p:cNvPr>
          <p:cNvSpPr>
            <a:spLocks noGrp="1"/>
          </p:cNvSpPr>
          <p:nvPr>
            <p:ph sz="quarter" idx="4"/>
          </p:nvPr>
        </p:nvSpPr>
        <p:spPr>
          <a:xfrm>
            <a:off x="3926801" y="2958274"/>
            <a:ext cx="4639736" cy="2910821"/>
          </a:xfrm>
        </p:spPr>
        <p:txBody>
          <a:bodyPr>
            <a:normAutofit lnSpcReduction="10000"/>
          </a:bodyPr>
          <a:lstStyle/>
          <a:p>
            <a:r>
              <a:rPr lang="en-US" dirty="0"/>
              <a:t>stay_at_home</a:t>
            </a:r>
          </a:p>
          <a:p>
            <a:r>
              <a:rPr lang="en-US" dirty="0"/>
              <a:t>mask_mandate</a:t>
            </a:r>
          </a:p>
          <a:p>
            <a:r>
              <a:rPr lang="en-US" dirty="0"/>
              <a:t>pop_density</a:t>
            </a:r>
          </a:p>
          <a:p>
            <a:r>
              <a:rPr lang="en-US" dirty="0"/>
              <a:t>due_covid_serious_ill_rate</a:t>
            </a:r>
          </a:p>
          <a:p>
            <a:r>
              <a:rPr lang="en-US" dirty="0"/>
              <a:t>homeless_2019_rate</a:t>
            </a:r>
          </a:p>
          <a:p>
            <a:r>
              <a:rPr lang="en-US" dirty="0"/>
              <a:t>median_annual_household_income</a:t>
            </a:r>
          </a:p>
          <a:p>
            <a:endParaRPr lang="en-US" dirty="0"/>
          </a:p>
        </p:txBody>
      </p:sp>
      <p:sp>
        <p:nvSpPr>
          <p:cNvPr id="8" name="Text Placeholder 5">
            <a:extLst>
              <a:ext uri="{FF2B5EF4-FFF2-40B4-BE49-F238E27FC236}">
                <a16:creationId xmlns:a16="http://schemas.microsoft.com/office/drawing/2014/main" id="{A7837F4D-B430-4DC5-896C-FA395C0DE9C1}"/>
              </a:ext>
            </a:extLst>
          </p:cNvPr>
          <p:cNvSpPr txBox="1">
            <a:spLocks/>
          </p:cNvSpPr>
          <p:nvPr/>
        </p:nvSpPr>
        <p:spPr>
          <a:xfrm>
            <a:off x="7672197" y="2057400"/>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b="1" dirty="0"/>
              <a:t>OMITTED variables</a:t>
            </a:r>
          </a:p>
        </p:txBody>
      </p:sp>
      <p:sp>
        <p:nvSpPr>
          <p:cNvPr id="9" name="Content Placeholder 6">
            <a:extLst>
              <a:ext uri="{FF2B5EF4-FFF2-40B4-BE49-F238E27FC236}">
                <a16:creationId xmlns:a16="http://schemas.microsoft.com/office/drawing/2014/main" id="{E69DCE3D-4CAC-4CD6-9587-BDB5C12AC7C9}"/>
              </a:ext>
            </a:extLst>
          </p:cNvPr>
          <p:cNvSpPr txBox="1">
            <a:spLocks/>
          </p:cNvSpPr>
          <p:nvPr/>
        </p:nvSpPr>
        <p:spPr>
          <a:xfrm>
            <a:off x="7672197" y="2958273"/>
            <a:ext cx="4639736" cy="291082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stay_at_home</a:t>
            </a:r>
          </a:p>
          <a:p>
            <a:r>
              <a:rPr lang="en-US" dirty="0"/>
              <a:t>mask_mandate</a:t>
            </a:r>
          </a:p>
          <a:p>
            <a:r>
              <a:rPr lang="en-US" dirty="0"/>
              <a:t>pop_density</a:t>
            </a:r>
          </a:p>
          <a:p>
            <a:r>
              <a:rPr lang="en-US" dirty="0"/>
              <a:t>due_covid_serious_ill_rate</a:t>
            </a:r>
          </a:p>
          <a:p>
            <a:r>
              <a:rPr lang="en-US" dirty="0"/>
              <a:t>homeless_2019_rate</a:t>
            </a:r>
          </a:p>
          <a:p>
            <a:r>
              <a:rPr lang="en-US" dirty="0"/>
              <a:t>median_annual_household_income</a:t>
            </a:r>
          </a:p>
          <a:p>
            <a:endParaRPr lang="en-US" dirty="0"/>
          </a:p>
        </p:txBody>
      </p:sp>
      <p:sp>
        <p:nvSpPr>
          <p:cNvPr id="11" name="Slide Number Placeholder 10">
            <a:extLst>
              <a:ext uri="{FF2B5EF4-FFF2-40B4-BE49-F238E27FC236}">
                <a16:creationId xmlns:a16="http://schemas.microsoft.com/office/drawing/2014/main" id="{52F6633F-7D29-4252-90AB-65D529966069}"/>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420257068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purl.org/dc/term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{D51FBDEF-C1B6-463D-9161-FA365F2CDF29}tf11437505_win32</Template>
  <TotalTime>4526</TotalTime>
  <Words>1040</Words>
  <Application>Microsoft Office PowerPoint</Application>
  <PresentationFormat>Widescreen</PresentationFormat>
  <Paragraphs>133</Paragraphs>
  <Slides>12</Slides>
  <Notes>4</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Georgia Pro Cond Light</vt:lpstr>
      <vt:lpstr>Speak Pro</vt:lpstr>
      <vt:lpstr>RetrospectVTI</vt:lpstr>
      <vt:lpstr>Lab2: Regression Study of the Spread of Covid-19</vt:lpstr>
      <vt:lpstr>Approach</vt:lpstr>
      <vt:lpstr>Data, Theory &amp; Research Question</vt:lpstr>
      <vt:lpstr>EDA Process</vt:lpstr>
      <vt:lpstr>Models &amp; Feature Selection</vt:lpstr>
      <vt:lpstr>Regression Table</vt:lpstr>
      <vt:lpstr>Limitations of Model &amp; Omitted Variables</vt:lpstr>
      <vt:lpstr>Conclusion</vt:lpstr>
      <vt:lpstr>Feature Selection for Research &amp; Modeling</vt:lpstr>
      <vt:lpstr>Causal Theory</vt:lpstr>
      <vt:lpstr>Exploratory Data Analysis Process</vt:lpstr>
      <vt:lpstr>Omitted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Sudhrity_Mondal_Unit_11_Story</dc:title>
  <dc:creator>Sudhrity Mondal</dc:creator>
  <cp:lastModifiedBy>George Jiang</cp:lastModifiedBy>
  <cp:revision>78</cp:revision>
  <dcterms:created xsi:type="dcterms:W3CDTF">2020-10-31T23:39:53Z</dcterms:created>
  <dcterms:modified xsi:type="dcterms:W3CDTF">2020-12-11T21:42:12Z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