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notesMasterIdLst>
    <p:notesMasterId r:id="rId25"/>
  </p:notesMasterIdLst>
  <p:sldIdLst>
    <p:sldId id="256" r:id="rId2"/>
    <p:sldId id="304" r:id="rId3"/>
    <p:sldId id="307" r:id="rId4"/>
    <p:sldId id="324" r:id="rId5"/>
    <p:sldId id="323" r:id="rId6"/>
    <p:sldId id="308" r:id="rId7"/>
    <p:sldId id="325" r:id="rId8"/>
    <p:sldId id="306" r:id="rId9"/>
    <p:sldId id="309" r:id="rId10"/>
    <p:sldId id="305" r:id="rId11"/>
    <p:sldId id="313" r:id="rId12"/>
    <p:sldId id="310" r:id="rId13"/>
    <p:sldId id="315" r:id="rId14"/>
    <p:sldId id="316" r:id="rId15"/>
    <p:sldId id="311" r:id="rId16"/>
    <p:sldId id="314" r:id="rId17"/>
    <p:sldId id="312" r:id="rId18"/>
    <p:sldId id="319" r:id="rId19"/>
    <p:sldId id="320" r:id="rId20"/>
    <p:sldId id="317" r:id="rId21"/>
    <p:sldId id="318" r:id="rId22"/>
    <p:sldId id="322" r:id="rId23"/>
    <p:sldId id="321" r:id="rId24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EAEAE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8" autoAdjust="0"/>
    <p:restoredTop sz="92394" autoAdjust="0"/>
  </p:normalViewPr>
  <p:slideViewPr>
    <p:cSldViewPr snapToGrid="0">
      <p:cViewPr varScale="1">
        <p:scale>
          <a:sx n="107" d="100"/>
          <a:sy n="107" d="100"/>
        </p:scale>
        <p:origin x="-56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07E0258-8CB3-4F28-BE24-E6B411AA994C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D242B6D-3223-403D-8C36-D9D25A996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78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42B6D-3223-403D-8C36-D9D25A9960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30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42B6D-3223-403D-8C36-D9D25A99600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19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27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9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05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789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19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13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731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31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50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0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88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2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8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55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0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18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2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45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orge.kikuchi@phila.go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confirmation.aspx?id=1325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confirmation.aspx?id=1325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eorge-kikuchi.shinyapps.io/sna_sample_app/" TargetMode="External"/><Relationship Id="rId2" Type="http://schemas.openxmlformats.org/officeDocument/2006/relationships/hyperlink" Target="https://bit.ly/2L6fKz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george.kikuchi@phila.gov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E29D2A-D594-435D-BBE0-7E0A6FF0E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007" y="3109722"/>
            <a:ext cx="10846965" cy="3004601"/>
          </a:xfrm>
        </p:spPr>
        <p:txBody>
          <a:bodyPr>
            <a:normAutofit/>
          </a:bodyPr>
          <a:lstStyle/>
          <a:p>
            <a:r>
              <a:rPr lang="en-US" sz="4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SNA Applications</a:t>
            </a:r>
            <a:r>
              <a:rPr lang="en-US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George Kikuchi (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george.kikuchi@phila.gov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240" y="1373651"/>
            <a:ext cx="2012497" cy="217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96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8F34F2-6DAA-47C7-B822-7306C8198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2C6D2C-C27B-40AB-B994-A30F6E8E8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452881"/>
            <a:ext cx="11278205" cy="5405120"/>
          </a:xfrm>
        </p:spPr>
        <p:txBody>
          <a:bodyPr>
            <a:noAutofit/>
          </a:bodyPr>
          <a:lstStyle/>
          <a:p>
            <a:r>
              <a:rPr lang="en-US" sz="2800" dirty="0"/>
              <a:t>R (3.6 or higher recommended)</a:t>
            </a:r>
          </a:p>
          <a:p>
            <a:r>
              <a:rPr lang="en-US" sz="2800" dirty="0" err="1"/>
              <a:t>Rstudio</a:t>
            </a:r>
            <a:endParaRPr lang="en-US" sz="2800" dirty="0"/>
          </a:p>
          <a:p>
            <a:r>
              <a:rPr lang="en-US" sz="2800" dirty="0" smtClean="0"/>
              <a:t>Internet connection (to download libraries)</a:t>
            </a:r>
            <a:endParaRPr lang="en-US" sz="2800" dirty="0"/>
          </a:p>
          <a:p>
            <a:endParaRPr lang="en-US" sz="800" dirty="0"/>
          </a:p>
          <a:p>
            <a:r>
              <a:rPr lang="en-US" sz="2800" dirty="0"/>
              <a:t>For Access version, you will need Access ODBC Driver (.</a:t>
            </a:r>
            <a:r>
              <a:rPr lang="en-US" sz="2800" dirty="0" err="1"/>
              <a:t>accdb</a:t>
            </a:r>
            <a:r>
              <a:rPr lang="en-US" sz="2800" dirty="0"/>
              <a:t>), or use SQL (recommended)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The Access driver does not come with Access installation (check ODBC Administrator from the windows start menu and see if Access Driver is listed under the Driver tab)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Try 2010 or 2007, rather than 2016 version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hlinkClick r:id="rId2"/>
              </a:rPr>
              <a:t>https://www.microsoft.com/en-us/download/confirmation.aspx?id=13255</a:t>
            </a:r>
            <a:endParaRPr lang="en-US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You also need to be mindful of 32 or 64bit version (Driver and R/</a:t>
            </a:r>
            <a:r>
              <a:rPr lang="en-US" sz="2200" dirty="0" err="1"/>
              <a:t>Rstudio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333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R RStudio libraries">
            <a:extLst>
              <a:ext uri="{FF2B5EF4-FFF2-40B4-BE49-F238E27FC236}">
                <a16:creationId xmlns:a16="http://schemas.microsoft.com/office/drawing/2014/main" xmlns="" id="{2F3230FE-1812-473B-AB78-25513878A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508" y="276225"/>
            <a:ext cx="275272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xmlns="" id="{1A454078-C5A3-474E-B102-E1FB190DB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174" y="2499359"/>
            <a:ext cx="4485394" cy="157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R logo cran">
            <a:extLst>
              <a:ext uri="{FF2B5EF4-FFF2-40B4-BE49-F238E27FC236}">
                <a16:creationId xmlns:a16="http://schemas.microsoft.com/office/drawing/2014/main" xmlns="" id="{CF6CAB96-0C8A-41CE-9BC7-0CB160DC3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931" y="4807178"/>
            <a:ext cx="2281490" cy="176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C503439-3F54-4CCA-B418-8424E214B7EB}"/>
              </a:ext>
            </a:extLst>
          </p:cNvPr>
          <p:cNvSpPr txBox="1"/>
          <p:nvPr/>
        </p:nvSpPr>
        <p:spPr>
          <a:xfrm>
            <a:off x="337044" y="579120"/>
            <a:ext cx="259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All free and open 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CC858FD-ACDF-4EB8-8325-462253299F9B}"/>
              </a:ext>
            </a:extLst>
          </p:cNvPr>
          <p:cNvSpPr txBox="1"/>
          <p:nvPr/>
        </p:nvSpPr>
        <p:spPr>
          <a:xfrm>
            <a:off x="8018413" y="5374689"/>
            <a:ext cx="4173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Core / Foundation software, but you nowadays do not directly use 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B71682F-517D-44F9-893B-3D809D90EBE2}"/>
              </a:ext>
            </a:extLst>
          </p:cNvPr>
          <p:cNvSpPr txBox="1"/>
          <p:nvPr/>
        </p:nvSpPr>
        <p:spPr>
          <a:xfrm>
            <a:off x="8556893" y="2871141"/>
            <a:ext cx="3635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Helps write / edit a script and mange projects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7D078D6-9EBC-423B-AEAC-4CD62EDAF913}"/>
              </a:ext>
            </a:extLst>
          </p:cNvPr>
          <p:cNvSpPr txBox="1"/>
          <p:nvPr/>
        </p:nvSpPr>
        <p:spPr>
          <a:xfrm>
            <a:off x="8287652" y="276225"/>
            <a:ext cx="36351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&gt; 3000 libraries (packages) created by users for specific tasks (e.g., making a map; getting data from RMS (SQL)</a:t>
            </a:r>
          </a:p>
        </p:txBody>
      </p:sp>
    </p:spTree>
    <p:extLst>
      <p:ext uri="{BB962C8B-B14F-4D97-AF65-F5344CB8AC3E}">
        <p14:creationId xmlns:p14="http://schemas.microsoft.com/office/powerpoint/2010/main" val="1636256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DDE811-D5DB-4C79-ACDB-A8F02DB9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9440"/>
            <a:ext cx="12192000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Steps 4 - 8: </a:t>
            </a:r>
            <a:br>
              <a:rPr lang="en-US" dirty="0"/>
            </a:br>
            <a:r>
              <a:rPr lang="en-US" dirty="0"/>
              <a:t>Opening the workshop sample file and </a:t>
            </a:r>
            <a:br>
              <a:rPr lang="en-US" dirty="0"/>
            </a:br>
            <a:r>
              <a:rPr lang="en-US" dirty="0"/>
              <a:t>installing packages (libraries)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F23CEE2F-3E48-4005-A864-2F6E8EDA6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509" y="2087563"/>
            <a:ext cx="9047774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63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E3F2BC-5758-4AB4-8B29-CF408730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9 – 10:</a:t>
            </a:r>
            <a:br>
              <a:rPr lang="en-US" dirty="0"/>
            </a:br>
            <a:r>
              <a:rPr lang="en-US" dirty="0"/>
              <a:t>Running the App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32EF6A4B-B991-4169-A197-078D4396A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4671"/>
          <a:stretch/>
        </p:blipFill>
        <p:spPr bwMode="auto">
          <a:xfrm>
            <a:off x="1621278" y="1731963"/>
            <a:ext cx="9424828" cy="47182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565932C-C434-4C15-BC76-B6722C9C7162}"/>
              </a:ext>
            </a:extLst>
          </p:cNvPr>
          <p:cNvSpPr/>
          <p:nvPr/>
        </p:nvSpPr>
        <p:spPr>
          <a:xfrm>
            <a:off x="6478725" y="5998785"/>
            <a:ext cx="737621" cy="2496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ED84BE5-D3B8-43A1-9523-DD60459297C8}"/>
              </a:ext>
            </a:extLst>
          </p:cNvPr>
          <p:cNvSpPr/>
          <p:nvPr/>
        </p:nvSpPr>
        <p:spPr>
          <a:xfrm>
            <a:off x="4888822" y="2518299"/>
            <a:ext cx="737621" cy="2496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xmlns="" id="{DEE79C5E-F2A9-4659-8209-21BB5B64B49F}"/>
              </a:ext>
            </a:extLst>
          </p:cNvPr>
          <p:cNvSpPr/>
          <p:nvPr/>
        </p:nvSpPr>
        <p:spPr>
          <a:xfrm>
            <a:off x="7827588" y="5647038"/>
            <a:ext cx="2607276" cy="601362"/>
          </a:xfrm>
          <a:prstGeom prst="wedgeRectCallout">
            <a:avLst>
              <a:gd name="adj1" fmla="val -73259"/>
              <a:gd name="adj2" fmla="val 152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1) Open </a:t>
            </a:r>
            <a:r>
              <a:rPr lang="en-US" sz="2400" b="1" dirty="0" err="1"/>
              <a:t>app.R</a:t>
            </a:r>
            <a:endParaRPr lang="en-US" sz="2400" b="1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xmlns="" id="{1DDB10D7-ECC5-4EF7-B049-75CB48B62404}"/>
              </a:ext>
            </a:extLst>
          </p:cNvPr>
          <p:cNvSpPr/>
          <p:nvPr/>
        </p:nvSpPr>
        <p:spPr>
          <a:xfrm>
            <a:off x="6133069" y="2342426"/>
            <a:ext cx="2760917" cy="601362"/>
          </a:xfrm>
          <a:prstGeom prst="wedgeRectCallout">
            <a:avLst>
              <a:gd name="adj1" fmla="val -67283"/>
              <a:gd name="adj2" fmla="val 90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2) Click </a:t>
            </a:r>
            <a:r>
              <a:rPr lang="en-US" sz="2400" b="1" dirty="0"/>
              <a:t>Run App</a:t>
            </a:r>
          </a:p>
        </p:txBody>
      </p:sp>
    </p:spTree>
    <p:extLst>
      <p:ext uri="{BB962C8B-B14F-4D97-AF65-F5344CB8AC3E}">
        <p14:creationId xmlns:p14="http://schemas.microsoft.com/office/powerpoint/2010/main" val="2921236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4BC482-045B-4D3C-91B8-AB0594FC0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11 – 12: Import an Excel file and </a:t>
            </a:r>
            <a:br>
              <a:rPr lang="en-US" dirty="0"/>
            </a:br>
            <a:r>
              <a:rPr lang="en-US" dirty="0"/>
              <a:t>start your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C42781C-342D-40B1-9164-B547C62AC72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b="63209"/>
          <a:stretch/>
        </p:blipFill>
        <p:spPr bwMode="auto">
          <a:xfrm>
            <a:off x="160032" y="1585458"/>
            <a:ext cx="8773749" cy="368708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A310B27-B255-42F8-8AC3-4BFE19E3F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03" y="3008070"/>
            <a:ext cx="3602519" cy="15166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7C4A531-3D4D-44C3-98E5-553ED64536A7}"/>
              </a:ext>
            </a:extLst>
          </p:cNvPr>
          <p:cNvSpPr/>
          <p:nvPr/>
        </p:nvSpPr>
        <p:spPr>
          <a:xfrm>
            <a:off x="1750693" y="3903895"/>
            <a:ext cx="3299254" cy="62079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5AE0E6C-4C84-42C3-B0BC-2C3B62301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434" y="3903896"/>
            <a:ext cx="5320358" cy="26001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xmlns="" id="{C3DBD2B7-1359-47A2-97EE-E5A9745FCA5F}"/>
              </a:ext>
            </a:extLst>
          </p:cNvPr>
          <p:cNvSpPr/>
          <p:nvPr/>
        </p:nvSpPr>
        <p:spPr>
          <a:xfrm>
            <a:off x="5688225" y="3234126"/>
            <a:ext cx="4469027" cy="970450"/>
          </a:xfrm>
          <a:prstGeom prst="wedgeRectCallout">
            <a:avLst>
              <a:gd name="adj1" fmla="val -63305"/>
              <a:gd name="adj2" fmla="val 45799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wait till</a:t>
            </a:r>
            <a:r>
              <a:rPr lang="en-US" sz="2400" dirty="0"/>
              <a:t> the blue progress bar shows </a:t>
            </a:r>
            <a:r>
              <a:rPr lang="en-US" sz="2400" b="1" dirty="0"/>
              <a:t>Upload Complete</a:t>
            </a:r>
          </a:p>
        </p:txBody>
      </p:sp>
    </p:spTree>
    <p:extLst>
      <p:ext uri="{BB962C8B-B14F-4D97-AF65-F5344CB8AC3E}">
        <p14:creationId xmlns:p14="http://schemas.microsoft.com/office/powerpoint/2010/main" val="2353815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C1E1D-BF28-42A9-9508-EB4DBBA8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your own data: Excel File Format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33ED5650-6A29-4097-B654-4A91E3095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7326"/>
          <a:stretch/>
        </p:blipFill>
        <p:spPr>
          <a:xfrm>
            <a:off x="1445738" y="4620562"/>
            <a:ext cx="9447423" cy="21138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269568B-B4F0-4D59-9EA2-A207D6DFAC2B}"/>
              </a:ext>
            </a:extLst>
          </p:cNvPr>
          <p:cNvSpPr/>
          <p:nvPr/>
        </p:nvSpPr>
        <p:spPr>
          <a:xfrm>
            <a:off x="913795" y="1580050"/>
            <a:ext cx="11158756" cy="304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using your own data (e.g., arrest record data dump from your agency’s RMS), you will need to format the Excel sheet as follows. 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 names need to be exactly like these;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inct_id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person_id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name, date, type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You can include more columns, but these are the required columns. 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inct_id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person_id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needs to be numeric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future version of this app script may introduce more flexibility, but these are the required input fields at least at the moment.</a:t>
            </a:r>
          </a:p>
        </p:txBody>
      </p:sp>
    </p:spTree>
    <p:extLst>
      <p:ext uri="{BB962C8B-B14F-4D97-AF65-F5344CB8AC3E}">
        <p14:creationId xmlns:p14="http://schemas.microsoft.com/office/powerpoint/2010/main" val="2273727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62D330-9737-45D5-BCBA-132373EC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B0AACA-4A61-40B6-8EDE-7311ABA67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Sample Demo App</a:t>
            </a:r>
          </a:p>
          <a:p>
            <a:endParaRPr lang="en-US" sz="28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r>
              <a:rPr lang="en-US" sz="28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Running an App on your machine using data from Excel</a:t>
            </a:r>
          </a:p>
          <a:p>
            <a:pPr lvl="1"/>
            <a:r>
              <a:rPr lang="en-US" sz="28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Excel file specs</a:t>
            </a:r>
          </a:p>
          <a:p>
            <a:endParaRPr lang="en-US" sz="2800" dirty="0"/>
          </a:p>
          <a:p>
            <a:r>
              <a:rPr lang="en-US" sz="2800" dirty="0"/>
              <a:t>Access / SQL ODBC version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Going beyond network analysis with R</a:t>
            </a:r>
          </a:p>
        </p:txBody>
      </p:sp>
    </p:spTree>
    <p:extLst>
      <p:ext uri="{BB962C8B-B14F-4D97-AF65-F5344CB8AC3E}">
        <p14:creationId xmlns:p14="http://schemas.microsoft.com/office/powerpoint/2010/main" val="2742691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703E00-AAF2-44B7-A9D2-410ABD8D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27242"/>
            <a:ext cx="10353762" cy="970450"/>
          </a:xfrm>
        </p:spPr>
        <p:txBody>
          <a:bodyPr/>
          <a:lstStyle/>
          <a:p>
            <a:r>
              <a:rPr lang="en-US" dirty="0"/>
              <a:t>Access / SQL ODBC Connection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AD9C9D-AC17-411B-BA5C-9D1994A55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552" y="1097692"/>
            <a:ext cx="11549448" cy="5760307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it-IT" sz="2400" dirty="0"/>
              <a:t>Advanced version that requires....</a:t>
            </a:r>
          </a:p>
          <a:p>
            <a:pPr>
              <a:buFontTx/>
              <a:buChar char="-"/>
            </a:pPr>
            <a:r>
              <a:rPr lang="it-IT" sz="2400" dirty="0"/>
              <a:t>ODBC connection string information</a:t>
            </a:r>
          </a:p>
          <a:p>
            <a:pPr lvl="1">
              <a:buFontTx/>
              <a:buChar char="-"/>
            </a:pPr>
            <a:r>
              <a:rPr lang="it-IT" sz="2400" dirty="0"/>
              <a:t>Server name (or IP address), database name, table (or view) name, Driver name (exact spelling)  </a:t>
            </a:r>
          </a:p>
          <a:p>
            <a:pPr>
              <a:buFontTx/>
              <a:buChar char="-"/>
            </a:pPr>
            <a:r>
              <a:rPr lang="it-IT" sz="2400" dirty="0"/>
              <a:t>ODBC Driver installed on your computer </a:t>
            </a:r>
          </a:p>
          <a:p>
            <a:pPr lvl="1">
              <a:buFontTx/>
              <a:buChar char="-"/>
            </a:pPr>
            <a:r>
              <a:rPr lang="it-IT" sz="2400" dirty="0"/>
              <a:t>The right version for your computer and applications (R/Rstudio); 32 bit vs 64 bit </a:t>
            </a:r>
          </a:p>
          <a:p>
            <a:pPr>
              <a:buFontTx/>
              <a:buChar char="-"/>
            </a:pPr>
            <a:r>
              <a:rPr lang="it-IT" sz="2400" dirty="0"/>
              <a:t>Read access to your database server (e.g., SQL)</a:t>
            </a:r>
          </a:p>
          <a:p>
            <a:pPr lvl="1">
              <a:buFontTx/>
              <a:buChar char="-"/>
            </a:pPr>
            <a:r>
              <a:rPr lang="it-IT" sz="2400" dirty="0"/>
              <a:t>‘‘backend access’’</a:t>
            </a:r>
          </a:p>
          <a:p>
            <a:pPr>
              <a:buFontTx/>
              <a:buChar char="-"/>
            </a:pPr>
            <a:r>
              <a:rPr lang="it-IT" sz="2400" dirty="0"/>
              <a:t>Advantages</a:t>
            </a:r>
          </a:p>
          <a:p>
            <a:pPr lvl="1">
              <a:buFontTx/>
              <a:buChar char="-"/>
            </a:pPr>
            <a:r>
              <a:rPr lang="it-IT" sz="2400" dirty="0"/>
              <a:t>realtime and dynamic query (no periodic data dump)</a:t>
            </a:r>
          </a:p>
          <a:p>
            <a:pPr lvl="1">
              <a:buFontTx/>
              <a:buChar char="-"/>
            </a:pPr>
            <a:r>
              <a:rPr lang="it-IT" sz="2400" dirty="0"/>
              <a:t>Making the app available to other people in your agency’s network (behind firewall)</a:t>
            </a:r>
          </a:p>
          <a:p>
            <a:pPr>
              <a:buFontTx/>
              <a:buChar char="-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3696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6C5183-96FD-4AE9-B155-456E3B220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/ SQL ODBC Connection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F68F30-2370-4CB4-9FFF-6EC313686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ODBC Driver; type ODBC in the Windows start menu and select ODBC Data Sources (</a:t>
            </a:r>
            <a:r>
              <a:rPr lang="en-US" dirty="0" err="1"/>
              <a:t>XX.bit</a:t>
            </a:r>
            <a:r>
              <a:rPr lang="en-US" dirty="0"/>
              <a:t>); then examine the Driver tab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936D62D-B6F9-4881-B417-CA0067BC0A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66" b="17658"/>
          <a:stretch/>
        </p:blipFill>
        <p:spPr>
          <a:xfrm>
            <a:off x="207450" y="2543875"/>
            <a:ext cx="6356046" cy="40587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8B5D140-11B9-41D7-BED1-1A92DB82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830" y="2304207"/>
            <a:ext cx="4823048" cy="3326611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73100" dist="63500" dir="2700000" sx="41000" sy="41000" algn="tl" rotWithShape="0">
              <a:schemeClr val="tx1">
                <a:alpha val="40000"/>
              </a:scheme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6DBEB91-5369-45B2-A3DA-711F217F2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504" y="3523150"/>
            <a:ext cx="4686496" cy="3326611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73100" dist="63500" dir="2700000" sx="41000" sy="41000" algn="tl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497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8F34F2-6DAA-47C7-B822-7306C8198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/ SQL ODBC Connection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2C6D2C-C27B-40AB-B994-A30F6E8E8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67015"/>
            <a:ext cx="11278205" cy="5090985"/>
          </a:xfrm>
        </p:spPr>
        <p:txBody>
          <a:bodyPr>
            <a:noAutofit/>
          </a:bodyPr>
          <a:lstStyle/>
          <a:p>
            <a:r>
              <a:rPr lang="en-US" sz="2400" dirty="0"/>
              <a:t>If you did not see Access driver (.</a:t>
            </a:r>
            <a:r>
              <a:rPr lang="en-US" sz="2400" dirty="0" err="1"/>
              <a:t>accdb</a:t>
            </a:r>
            <a:r>
              <a:rPr lang="en-US" sz="2400" dirty="0"/>
              <a:t>) under the Driver tab, you need to install necessary drivers</a:t>
            </a:r>
          </a:p>
          <a:p>
            <a:pPr lvl="1"/>
            <a:r>
              <a:rPr lang="en-US" sz="2400" dirty="0"/>
              <a:t>The Access driver does not come with Access installation (check ODBC Administrator from the windows start menu and see if Access Driver is listed under the Driver tab)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Try 2010 or 2007, rather than 2016 version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hlinkClick r:id="rId2"/>
              </a:rPr>
              <a:t>https://www.microsoft.com/en-us/download/confirmation.aspx?id=13255</a:t>
            </a:r>
            <a:endParaRPr lang="en-US" sz="24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You also need to be mindful of 32 or 64bit version (Driver and R/</a:t>
            </a:r>
            <a:r>
              <a:rPr lang="en-US" sz="2400" dirty="0" err="1"/>
              <a:t>Rstudio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Alternatively, use SQL (or equivalent): recommended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Server-side processing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SQL Driver likely comes with Windows</a:t>
            </a:r>
          </a:p>
        </p:txBody>
      </p:sp>
    </p:spTree>
    <p:extLst>
      <p:ext uri="{BB962C8B-B14F-4D97-AF65-F5344CB8AC3E}">
        <p14:creationId xmlns:p14="http://schemas.microsoft.com/office/powerpoint/2010/main" val="262467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3200B9-ACEE-459E-A4AF-3881683BA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0"/>
            <a:ext cx="12192000" cy="970450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effectLst/>
                <a:hlinkClick r:id="rId2"/>
              </a:rPr>
              <a:t>https://bit.ly/2L6fKzh</a:t>
            </a:r>
            <a:r>
              <a:rPr lang="en-US" dirty="0">
                <a:effectLst/>
              </a:rPr>
              <a:t> or </a:t>
            </a:r>
            <a:br>
              <a:rPr lang="en-US" dirty="0">
                <a:effectLst/>
              </a:rPr>
            </a:br>
            <a:r>
              <a:rPr lang="en-US" u="sng" dirty="0">
                <a:effectLst/>
                <a:hlinkClick r:id="rId3"/>
              </a:rPr>
              <a:t>https://george-kikuchi.shinyapps.io/sna_sample_app/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B420E398-403E-4BEE-913F-AB30FAD9A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5804" r="8260"/>
          <a:stretch/>
        </p:blipFill>
        <p:spPr>
          <a:xfrm>
            <a:off x="1785938" y="1737360"/>
            <a:ext cx="8620124" cy="497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37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703E00-AAF2-44B7-A9D2-410ABD8D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27242"/>
            <a:ext cx="10353762" cy="970450"/>
          </a:xfrm>
        </p:spPr>
        <p:txBody>
          <a:bodyPr/>
          <a:lstStyle/>
          <a:p>
            <a:r>
              <a:rPr lang="en-US" dirty="0"/>
              <a:t>Access / SQL ODBC Connection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AD9C9D-AC17-411B-BA5C-9D1994A55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02" y="1235676"/>
            <a:ext cx="11364098" cy="562232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it-IT" sz="2800" dirty="0"/>
              <a:t>App setup (this just needs to be done once)</a:t>
            </a:r>
          </a:p>
          <a:p>
            <a:pPr lvl="1">
              <a:buFontTx/>
              <a:buChar char="-"/>
            </a:pPr>
            <a:r>
              <a:rPr lang="it-IT" sz="2800" dirty="0"/>
              <a:t>Editing ODBC connection information in </a:t>
            </a:r>
            <a:r>
              <a:rPr lang="it-IT" sz="2800" b="1" dirty="0">
                <a:solidFill>
                  <a:schemeClr val="tx1"/>
                </a:solidFill>
              </a:rPr>
              <a:t>config.R file</a:t>
            </a:r>
          </a:p>
          <a:p>
            <a:pPr lvl="1">
              <a:buFontTx/>
              <a:buChar char="-"/>
            </a:pPr>
            <a:r>
              <a:rPr lang="it-IT" sz="2800" dirty="0"/>
              <a:t>Editing the names of your table (view) and column in the </a:t>
            </a:r>
            <a:r>
              <a:rPr lang="it-IT" sz="2800" b="1" dirty="0">
                <a:solidFill>
                  <a:schemeClr val="tx1"/>
                </a:solidFill>
              </a:rPr>
              <a:t>config.R </a:t>
            </a:r>
            <a:r>
              <a:rPr lang="it-IT" sz="2800" dirty="0"/>
              <a:t>file</a:t>
            </a:r>
          </a:p>
          <a:p>
            <a:pPr lvl="1">
              <a:buFontTx/>
              <a:buChar char="-"/>
            </a:pPr>
            <a:endParaRPr lang="it-IT" sz="2800" dirty="0"/>
          </a:p>
          <a:p>
            <a:pPr>
              <a:buFontTx/>
              <a:buChar char="-"/>
            </a:pPr>
            <a:r>
              <a:rPr lang="it-IT" sz="2800" dirty="0"/>
              <a:t>Desktop </a:t>
            </a:r>
            <a:r>
              <a:rPr lang="it-IT" sz="2800" dirty="0">
                <a:sym typeface="Wingdings" panose="05000000000000000000" pitchFamily="2" charset="2"/>
              </a:rPr>
              <a:t> </a:t>
            </a:r>
            <a:r>
              <a:rPr lang="it-IT" sz="2800" dirty="0"/>
              <a:t>iaca_sna </a:t>
            </a:r>
            <a:r>
              <a:rPr lang="it-IT" sz="2800" dirty="0">
                <a:sym typeface="Wingdings" panose="05000000000000000000" pitchFamily="2" charset="2"/>
              </a:rPr>
              <a:t></a:t>
            </a:r>
            <a:r>
              <a:rPr lang="it-IT" sz="2800" dirty="0"/>
              <a:t> sna_Access_SQL </a:t>
            </a:r>
            <a:r>
              <a:rPr lang="it-IT" sz="2800" dirty="0">
                <a:sym typeface="Wingdings" panose="05000000000000000000" pitchFamily="2" charset="2"/>
              </a:rPr>
              <a:t></a:t>
            </a:r>
            <a:r>
              <a:rPr lang="it-IT" sz="2800" dirty="0"/>
              <a:t> </a:t>
            </a:r>
          </a:p>
          <a:p>
            <a:pPr marL="36900" indent="0">
              <a:buNone/>
            </a:pPr>
            <a:r>
              <a:rPr lang="it-IT" sz="2800" dirty="0"/>
              <a:t>		double-click       sna_Access_SQL.Rproj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5F62BEB-0457-41BD-8FB2-1AAD14D7F7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44097" y="4596713"/>
            <a:ext cx="457199" cy="50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54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0DC8A8-3B41-4A43-8B79-718434C4E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/ SQL ODBC Connection version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D340FDB-3620-4FB9-848B-1A89F4A0E5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216" b="27850"/>
          <a:stretch/>
        </p:blipFill>
        <p:spPr>
          <a:xfrm>
            <a:off x="747594" y="1580050"/>
            <a:ext cx="8582972" cy="51388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0F3BFDA-9DF2-4A2A-98D3-9DA5AF3CBE1A}"/>
              </a:ext>
            </a:extLst>
          </p:cNvPr>
          <p:cNvSpPr/>
          <p:nvPr/>
        </p:nvSpPr>
        <p:spPr>
          <a:xfrm>
            <a:off x="6849428" y="5776363"/>
            <a:ext cx="737621" cy="2496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xmlns="" id="{024DAE3F-6CB8-4107-A0FC-50EDCD2C4D35}"/>
              </a:ext>
            </a:extLst>
          </p:cNvPr>
          <p:cNvSpPr/>
          <p:nvPr/>
        </p:nvSpPr>
        <p:spPr>
          <a:xfrm>
            <a:off x="8198291" y="5424616"/>
            <a:ext cx="2607276" cy="601362"/>
          </a:xfrm>
          <a:prstGeom prst="wedgeRectCallout">
            <a:avLst>
              <a:gd name="adj1" fmla="val -73259"/>
              <a:gd name="adj2" fmla="val 152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1) Open </a:t>
            </a:r>
            <a:r>
              <a:rPr lang="en-US" sz="2400" b="1" dirty="0" err="1">
                <a:solidFill>
                  <a:schemeClr val="tx1"/>
                </a:solidFill>
              </a:rPr>
              <a:t>config.R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7DF05C9-3F6F-4E5D-A3A8-C5A73CF28E08}"/>
              </a:ext>
            </a:extLst>
          </p:cNvPr>
          <p:cNvSpPr/>
          <p:nvPr/>
        </p:nvSpPr>
        <p:spPr>
          <a:xfrm>
            <a:off x="1082941" y="4001109"/>
            <a:ext cx="5614421" cy="2609756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xmlns="" id="{3BE31432-1A8C-4F16-B69A-1CC35302CD27}"/>
              </a:ext>
            </a:extLst>
          </p:cNvPr>
          <p:cNvSpPr/>
          <p:nvPr/>
        </p:nvSpPr>
        <p:spPr>
          <a:xfrm>
            <a:off x="3410465" y="2900971"/>
            <a:ext cx="2932253" cy="601362"/>
          </a:xfrm>
          <a:prstGeom prst="wedgeRectCallout">
            <a:avLst>
              <a:gd name="adj1" fmla="val -56197"/>
              <a:gd name="adj2" fmla="val 142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2) Edit ODBC info</a:t>
            </a:r>
          </a:p>
        </p:txBody>
      </p:sp>
    </p:spTree>
    <p:extLst>
      <p:ext uri="{BB962C8B-B14F-4D97-AF65-F5344CB8AC3E}">
        <p14:creationId xmlns:p14="http://schemas.microsoft.com/office/powerpoint/2010/main" val="102892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665213-576E-478B-BCC4-2C759ABB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/ SQL ODBC Connection version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B28551D-16E4-4FA1-90CB-53ECFFF2D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2868" b="25773"/>
          <a:stretch/>
        </p:blipFill>
        <p:spPr>
          <a:xfrm>
            <a:off x="1895217" y="1580050"/>
            <a:ext cx="8390918" cy="52186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8BD26FE-C0B9-47C4-AD66-A11EBDFE2112}"/>
              </a:ext>
            </a:extLst>
          </p:cNvPr>
          <p:cNvSpPr/>
          <p:nvPr/>
        </p:nvSpPr>
        <p:spPr>
          <a:xfrm>
            <a:off x="7947810" y="5600490"/>
            <a:ext cx="737621" cy="2496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xmlns="" id="{E3A80C8E-5579-4EA2-A652-D586CD6CB4C6}"/>
              </a:ext>
            </a:extLst>
          </p:cNvPr>
          <p:cNvSpPr/>
          <p:nvPr/>
        </p:nvSpPr>
        <p:spPr>
          <a:xfrm>
            <a:off x="9298043" y="5299809"/>
            <a:ext cx="2607276" cy="601362"/>
          </a:xfrm>
          <a:prstGeom prst="wedgeRectCallout">
            <a:avLst>
              <a:gd name="adj1" fmla="val -73259"/>
              <a:gd name="adj2" fmla="val 152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1) Open </a:t>
            </a:r>
            <a:r>
              <a:rPr lang="en-US" sz="2400" b="1" dirty="0" err="1">
                <a:solidFill>
                  <a:schemeClr val="tx1"/>
                </a:solidFill>
              </a:rPr>
              <a:t>app.R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D6F643B-5ED1-4916-89D7-9D8E8C87F641}"/>
              </a:ext>
            </a:extLst>
          </p:cNvPr>
          <p:cNvSpPr/>
          <p:nvPr/>
        </p:nvSpPr>
        <p:spPr>
          <a:xfrm>
            <a:off x="6561438" y="2372497"/>
            <a:ext cx="778476" cy="318398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xmlns="" id="{B4FB129A-B8B1-4AF0-84A2-498F679E6E10}"/>
              </a:ext>
            </a:extLst>
          </p:cNvPr>
          <p:cNvSpPr/>
          <p:nvPr/>
        </p:nvSpPr>
        <p:spPr>
          <a:xfrm>
            <a:off x="7813335" y="2140598"/>
            <a:ext cx="2607276" cy="601362"/>
          </a:xfrm>
          <a:prstGeom prst="wedgeRectCallout">
            <a:avLst>
              <a:gd name="adj1" fmla="val -73259"/>
              <a:gd name="adj2" fmla="val 152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2) Run App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008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E29D2A-D594-435D-BBE0-7E0A6FF0E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007" y="3109722"/>
            <a:ext cx="10846965" cy="3004601"/>
          </a:xfrm>
        </p:spPr>
        <p:txBody>
          <a:bodyPr>
            <a:normAutofit/>
          </a:bodyPr>
          <a:lstStyle/>
          <a:p>
            <a:r>
              <a:rPr lang="en-US" sz="4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SNA Applications</a:t>
            </a:r>
            <a:r>
              <a:rPr lang="en-US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George Kikuchi (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george.kikuchi@phila.gov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240" y="1373651"/>
            <a:ext cx="2012497" cy="217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3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6EDD35-5478-4D62-811F-CAC3E9885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Network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F4B325-7DCC-43FA-AAF7-7DE0558AB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83361"/>
            <a:ext cx="10353762" cy="4307840"/>
          </a:xfrm>
        </p:spPr>
        <p:txBody>
          <a:bodyPr>
            <a:noAutofit/>
          </a:bodyPr>
          <a:lstStyle/>
          <a:p>
            <a:r>
              <a:rPr lang="en-US" sz="3000" dirty="0"/>
              <a:t>A visual and statistical analysis technique to examine relationships among people (and organizations)</a:t>
            </a:r>
          </a:p>
          <a:p>
            <a:pPr lvl="1"/>
            <a:r>
              <a:rPr lang="en-US" sz="3000" dirty="0"/>
              <a:t>Visualize connections among criminals</a:t>
            </a:r>
          </a:p>
          <a:p>
            <a:pPr lvl="1"/>
            <a:r>
              <a:rPr lang="en-US" sz="3000" dirty="0"/>
              <a:t>Identify key players (and secondary targets)</a:t>
            </a:r>
          </a:p>
          <a:p>
            <a:pPr lvl="1"/>
            <a:r>
              <a:rPr lang="en-US" sz="3000" dirty="0"/>
              <a:t>Simulate the secondary effect of enforcement </a:t>
            </a:r>
            <a:r>
              <a:rPr lang="en-US" sz="3000" dirty="0" smtClean="0"/>
              <a:t>actions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6009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6EDD35-5478-4D62-811F-CAC3E9885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Network </a:t>
            </a:r>
            <a:r>
              <a:rPr lang="en-US" dirty="0" smtClean="0"/>
              <a:t>Analysis: Concepts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F4B325-7DCC-43FA-AAF7-7DE0558AB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83361"/>
            <a:ext cx="10353762" cy="4307840"/>
          </a:xfrm>
        </p:spPr>
        <p:txBody>
          <a:bodyPr>
            <a:noAutofit/>
          </a:bodyPr>
          <a:lstStyle/>
          <a:p>
            <a:r>
              <a:rPr lang="en-US" sz="3000" dirty="0" smtClean="0"/>
              <a:t>Node</a:t>
            </a:r>
          </a:p>
          <a:p>
            <a:pPr lvl="1"/>
            <a:r>
              <a:rPr lang="en-US" sz="2800" dirty="0" smtClean="0"/>
              <a:t>circle/square</a:t>
            </a:r>
          </a:p>
          <a:p>
            <a:pPr lvl="1"/>
            <a:r>
              <a:rPr lang="en-US" sz="2800" dirty="0" smtClean="0"/>
              <a:t>People, organization, locations, etc.</a:t>
            </a:r>
          </a:p>
          <a:p>
            <a:endParaRPr lang="en-US" sz="3000" dirty="0"/>
          </a:p>
          <a:p>
            <a:r>
              <a:rPr lang="en-US" sz="3000" dirty="0" smtClean="0"/>
              <a:t>Edge</a:t>
            </a:r>
          </a:p>
          <a:p>
            <a:pPr lvl="1"/>
            <a:r>
              <a:rPr lang="en-US" sz="2800" dirty="0" smtClean="0"/>
              <a:t>Line</a:t>
            </a:r>
          </a:p>
          <a:p>
            <a:pPr lvl="1"/>
            <a:r>
              <a:rPr lang="en-US" sz="2800" dirty="0" smtClean="0"/>
              <a:t>connections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787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6EDD35-5478-4D62-811F-CAC3E9885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Network </a:t>
            </a:r>
            <a:r>
              <a:rPr lang="en-US" dirty="0" smtClean="0"/>
              <a:t>Analysis: Data 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F4B325-7DCC-43FA-AAF7-7DE0558AB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83361"/>
            <a:ext cx="10353762" cy="4307840"/>
          </a:xfrm>
        </p:spPr>
        <p:txBody>
          <a:bodyPr>
            <a:noAutofit/>
          </a:bodyPr>
          <a:lstStyle/>
          <a:p>
            <a:r>
              <a:rPr lang="en-US" sz="3000" dirty="0" smtClean="0"/>
              <a:t>Typical </a:t>
            </a:r>
            <a:r>
              <a:rPr lang="en-US" sz="3000" dirty="0"/>
              <a:t>data sources for law enforcement are co-offending, but relationships may also come from …</a:t>
            </a:r>
          </a:p>
          <a:p>
            <a:pPr lvl="1"/>
            <a:r>
              <a:rPr lang="en-US" sz="3000" dirty="0"/>
              <a:t>investigatory stops, co-habitation, kinship ties, intelligence, victim-offender, etc</a:t>
            </a:r>
            <a:r>
              <a:rPr lang="en-US" sz="3000" dirty="0" smtClean="0"/>
              <a:t>.</a:t>
            </a:r>
          </a:p>
          <a:p>
            <a:pPr lvl="1"/>
            <a:endParaRPr lang="en-US" sz="3000" dirty="0" smtClean="0"/>
          </a:p>
          <a:p>
            <a:r>
              <a:rPr lang="en-US" sz="3200" dirty="0" smtClean="0"/>
              <a:t>Social Media ≠ Social Network Analysis</a:t>
            </a:r>
          </a:p>
          <a:p>
            <a:pPr lvl="1"/>
            <a:r>
              <a:rPr lang="en-US" sz="3000" dirty="0" smtClean="0"/>
              <a:t>Social media </a:t>
            </a:r>
            <a:r>
              <a:rPr lang="en-US" sz="3000" dirty="0" smtClean="0"/>
              <a:t>can be a data source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441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DA12E0-76CC-480A-B2D4-49FE152F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E48892-C272-449B-B277-B363BC6A5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42720"/>
            <a:ext cx="10353762" cy="5415279"/>
          </a:xfrm>
        </p:spPr>
        <p:txBody>
          <a:bodyPr>
            <a:noAutofit/>
          </a:bodyPr>
          <a:lstStyle/>
          <a:p>
            <a:r>
              <a:rPr lang="en-US" sz="2600" dirty="0"/>
              <a:t>Total Degree</a:t>
            </a:r>
          </a:p>
          <a:p>
            <a:pPr lvl="1"/>
            <a:r>
              <a:rPr lang="en-US" sz="2600" dirty="0"/>
              <a:t>Who has the most ties?</a:t>
            </a:r>
          </a:p>
          <a:p>
            <a:pPr lvl="1"/>
            <a:r>
              <a:rPr lang="en-US" sz="2600" dirty="0"/>
              <a:t>Helps identify the most active offender in your </a:t>
            </a:r>
            <a:r>
              <a:rPr lang="en-US" sz="2600" dirty="0" smtClean="0"/>
              <a:t>network</a:t>
            </a:r>
          </a:p>
          <a:p>
            <a:pPr lvl="2"/>
            <a:r>
              <a:rPr lang="en-US" sz="2400" dirty="0" smtClean="0"/>
              <a:t>Be careful about the meaning of “most active” </a:t>
            </a:r>
            <a:endParaRPr lang="en-US" sz="2400" dirty="0"/>
          </a:p>
          <a:p>
            <a:r>
              <a:rPr lang="en-US" sz="2600" dirty="0"/>
              <a:t>Eigen-vector</a:t>
            </a:r>
          </a:p>
          <a:p>
            <a:pPr lvl="1"/>
            <a:r>
              <a:rPr lang="en-US" sz="2600" dirty="0"/>
              <a:t>Individual who is connected to someone who has many ties</a:t>
            </a:r>
          </a:p>
          <a:p>
            <a:pPr lvl="1"/>
            <a:r>
              <a:rPr lang="en-US" sz="2600" dirty="0" smtClean="0"/>
              <a:t>“A </a:t>
            </a:r>
            <a:r>
              <a:rPr lang="en-US" sz="2600" dirty="0"/>
              <a:t>guy who knows the </a:t>
            </a:r>
            <a:r>
              <a:rPr lang="en-US" sz="2600" dirty="0" smtClean="0"/>
              <a:t>guys”</a:t>
            </a:r>
            <a:endParaRPr lang="en-US" sz="2600" dirty="0"/>
          </a:p>
          <a:p>
            <a:r>
              <a:rPr lang="en-US" sz="2600" dirty="0"/>
              <a:t>Betweenness</a:t>
            </a:r>
          </a:p>
          <a:p>
            <a:pPr lvl="1"/>
            <a:r>
              <a:rPr lang="en-US" sz="2600" dirty="0"/>
              <a:t>Who sits between network groups</a:t>
            </a:r>
            <a:r>
              <a:rPr lang="en-US" sz="2600" dirty="0" smtClean="0"/>
              <a:t>?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6718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DA12E0-76CC-480A-B2D4-49FE152F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E48892-C272-449B-B277-B363BC6A5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42720"/>
            <a:ext cx="10353762" cy="5415279"/>
          </a:xfrm>
        </p:spPr>
        <p:txBody>
          <a:bodyPr>
            <a:noAutofit/>
          </a:bodyPr>
          <a:lstStyle/>
          <a:p>
            <a:r>
              <a:rPr lang="en-US" sz="2600" dirty="0" smtClean="0"/>
              <a:t>You </a:t>
            </a:r>
            <a:r>
              <a:rPr lang="en-US" sz="2600" dirty="0"/>
              <a:t>can use a single metric; alternatively, a more robust approach is to identify key individuals who score high across multiple </a:t>
            </a:r>
            <a:r>
              <a:rPr lang="en-US" sz="2600" dirty="0" smtClean="0"/>
              <a:t>metrics</a:t>
            </a:r>
          </a:p>
          <a:p>
            <a:endParaRPr lang="en-US" sz="2600" dirty="0"/>
          </a:p>
          <a:p>
            <a:r>
              <a:rPr lang="en-US" sz="2600" dirty="0" smtClean="0"/>
              <a:t>SNA metrics make sense only when your network has a single type of mode</a:t>
            </a:r>
          </a:p>
          <a:p>
            <a:pPr lvl="1"/>
            <a:r>
              <a:rPr lang="en-US" sz="2400" dirty="0"/>
              <a:t>e</a:t>
            </a:r>
            <a:r>
              <a:rPr lang="en-US" sz="2400" dirty="0" smtClean="0"/>
              <a:t>.g., all of your nodes are people</a:t>
            </a:r>
          </a:p>
          <a:p>
            <a:pPr lvl="1"/>
            <a:r>
              <a:rPr lang="en-US" sz="2400" dirty="0" smtClean="0"/>
              <a:t>If your network has people connected to incidents, for example, your data or network need to be manipulated</a:t>
            </a:r>
          </a:p>
          <a:p>
            <a:pPr lvl="1"/>
            <a:r>
              <a:rPr lang="en-US" sz="2400" dirty="0" smtClean="0"/>
              <a:t>The app we will build assumes that the data represent people – incidents connection in an Excel file and it internally handles this data conversion to single mode data (all people) </a:t>
            </a:r>
          </a:p>
        </p:txBody>
      </p:sp>
    </p:spTree>
    <p:extLst>
      <p:ext uri="{BB962C8B-B14F-4D97-AF65-F5344CB8AC3E}">
        <p14:creationId xmlns:p14="http://schemas.microsoft.com/office/powerpoint/2010/main" val="292641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62D330-9737-45D5-BCBA-132373EC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B0AACA-4A61-40B6-8EDE-7311ABA67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Sample Demo App</a:t>
            </a:r>
          </a:p>
          <a:p>
            <a:endParaRPr lang="en-US" sz="2800" dirty="0"/>
          </a:p>
          <a:p>
            <a:r>
              <a:rPr lang="en-US" sz="2800" dirty="0"/>
              <a:t>Running an App on your machine using data from Excel</a:t>
            </a:r>
          </a:p>
          <a:p>
            <a:pPr lvl="1"/>
            <a:r>
              <a:rPr lang="en-US" sz="2800" dirty="0"/>
              <a:t>Excel file specs</a:t>
            </a:r>
          </a:p>
          <a:p>
            <a:endParaRPr lang="en-US" sz="2800" dirty="0"/>
          </a:p>
          <a:p>
            <a:r>
              <a:rPr lang="en-US" sz="2800" dirty="0"/>
              <a:t>Access / SQL ODBC </a:t>
            </a:r>
            <a:r>
              <a:rPr lang="en-US" sz="2800" dirty="0" smtClean="0"/>
              <a:t>version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58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FF341A-6394-4F53-9C2E-B224427AA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1 – </a:t>
            </a:r>
            <a:r>
              <a:rPr lang="en-US" dirty="0" smtClean="0"/>
              <a:t>2: </a:t>
            </a:r>
            <a:r>
              <a:rPr lang="en-US" dirty="0"/>
              <a:t>Install R and RStudio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1540523-88B4-4B91-AF98-9B6A39A9C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1280" y="1731963"/>
            <a:ext cx="7559914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8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PDBlack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PDBlack" id="{BD474AC0-A184-4703-BD51-0AB44318E551}" vid="{2CAADAB6-7627-445B-BAED-D9139A773A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PPDBlack</Template>
  <TotalTime>17406</TotalTime>
  <Words>920</Words>
  <Application>Microsoft Office PowerPoint</Application>
  <PresentationFormat>Custom</PresentationFormat>
  <Paragraphs>119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PPDBlack</vt:lpstr>
      <vt:lpstr>SNA Applications   George Kikuchi (george.kikuchi@phila.gov) </vt:lpstr>
      <vt:lpstr>https://bit.ly/2L6fKzh or  https://george-kikuchi.shinyapps.io/sna_sample_app/</vt:lpstr>
      <vt:lpstr>Social Network Analysis</vt:lpstr>
      <vt:lpstr>Social Network Analysis: Concepts</vt:lpstr>
      <vt:lpstr>Social Network Analysis: Data Sources</vt:lpstr>
      <vt:lpstr>SNA Metrics</vt:lpstr>
      <vt:lpstr>SNA Metrics</vt:lpstr>
      <vt:lpstr>Outline</vt:lpstr>
      <vt:lpstr>Steps 1 – 2: Install R and RStudio</vt:lpstr>
      <vt:lpstr>Prerequisites</vt:lpstr>
      <vt:lpstr>PowerPoint Presentation</vt:lpstr>
      <vt:lpstr>Steps 4 - 8:  Opening the workshop sample file and  installing packages (libraries)</vt:lpstr>
      <vt:lpstr>Steps 9 – 10: Running the App</vt:lpstr>
      <vt:lpstr>Steps 11 – 12: Import an Excel file and  start your analysis</vt:lpstr>
      <vt:lpstr>Using your own data: Excel File Format </vt:lpstr>
      <vt:lpstr>Outline</vt:lpstr>
      <vt:lpstr>Access / SQL ODBC Connection version</vt:lpstr>
      <vt:lpstr>Access / SQL ODBC Connection version</vt:lpstr>
      <vt:lpstr>Access / SQL ODBC Connection version</vt:lpstr>
      <vt:lpstr>Access / SQL ODBC Connection version</vt:lpstr>
      <vt:lpstr>Access / SQL ODBC Connection version</vt:lpstr>
      <vt:lpstr>Access / SQL ODBC Connection version</vt:lpstr>
      <vt:lpstr>SNA Applications   George Kikuchi (george.kikuchi@phila.gov)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InfoShare Fusion Center Solution</dc:title>
  <dc:creator>Rich Norcross</dc:creator>
  <cp:lastModifiedBy>George Kikuchi</cp:lastModifiedBy>
  <cp:revision>308</cp:revision>
  <cp:lastPrinted>2018-08-20T20:58:42Z</cp:lastPrinted>
  <dcterms:created xsi:type="dcterms:W3CDTF">2018-05-10T00:09:00Z</dcterms:created>
  <dcterms:modified xsi:type="dcterms:W3CDTF">2019-10-28T03:48:09Z</dcterms:modified>
</cp:coreProperties>
</file>