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77" r:id="rId3"/>
    <p:sldId id="278" r:id="rId4"/>
    <p:sldId id="279" r:id="rId5"/>
    <p:sldId id="257" r:id="rId6"/>
    <p:sldId id="258" r:id="rId7"/>
    <p:sldId id="260" r:id="rId8"/>
    <p:sldId id="275" r:id="rId9"/>
    <p:sldId id="259" r:id="rId10"/>
    <p:sldId id="276" r:id="rId11"/>
    <p:sldId id="261" r:id="rId12"/>
    <p:sldId id="263" r:id="rId13"/>
    <p:sldId id="264" r:id="rId14"/>
    <p:sldId id="262" r:id="rId15"/>
    <p:sldId id="267" r:id="rId16"/>
    <p:sldId id="265" r:id="rId17"/>
    <p:sldId id="266" r:id="rId18"/>
    <p:sldId id="271" r:id="rId19"/>
    <p:sldId id="274" r:id="rId20"/>
    <p:sldId id="268" r:id="rId21"/>
    <p:sldId id="269" r:id="rId22"/>
    <p:sldId id="270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July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July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July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July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July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July 17,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July 17,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July 17,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July 17,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July 17,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July 17,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July 17,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ound2SameRect">
            <a:avLst/>
          </a:prstGeom>
        </p:spPr>
        <p:txBody>
          <a:bodyPr/>
          <a:lstStyle/>
          <a:p>
            <a:r>
              <a:rPr lang="en-US" sz="3600" dirty="0" smtClean="0"/>
              <a:t>SEGMENTING Multivariate </a:t>
            </a:r>
            <a:r>
              <a:rPr lang="en-US" sz="3600" dirty="0"/>
              <a:t>Time Series </a:t>
            </a:r>
            <a:r>
              <a:rPr lang="en-US" sz="3600" dirty="0" smtClean="0"/>
              <a:t>WITH Inertial HMMs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D. </a:t>
            </a:r>
            <a:r>
              <a:rPr lang="en-US" dirty="0" err="1" smtClean="0"/>
              <a:t>Montañez</a:t>
            </a:r>
            <a:endParaRPr lang="en-US" dirty="0" smtClean="0"/>
          </a:p>
          <a:p>
            <a:r>
              <a:rPr lang="en-US" dirty="0" err="1" smtClean="0"/>
              <a:t>Saeed</a:t>
            </a:r>
            <a:r>
              <a:rPr lang="en-US" dirty="0" smtClean="0"/>
              <a:t> </a:t>
            </a:r>
            <a:r>
              <a:rPr lang="en-US" dirty="0" err="1" smtClean="0"/>
              <a:t>Amizadeh</a:t>
            </a:r>
            <a:endParaRPr lang="en-US" dirty="0" smtClean="0"/>
          </a:p>
          <a:p>
            <a:r>
              <a:rPr lang="en-US" dirty="0" err="1" smtClean="0"/>
              <a:t>Nikolay</a:t>
            </a:r>
            <a:r>
              <a:rPr lang="en-US" dirty="0" smtClean="0"/>
              <a:t> Laptev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7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Method: Hidden 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Well-suited for mapping sequential data to a small number of latent states.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But,</a:t>
            </a:r>
            <a:r>
              <a:rPr lang="en-US" b="1" dirty="0" smtClean="0"/>
              <a:t> </a:t>
            </a:r>
            <a:r>
              <a:rPr lang="en-US" dirty="0"/>
              <a:t>n</a:t>
            </a:r>
            <a:r>
              <a:rPr lang="en-US" dirty="0" smtClean="0"/>
              <a:t>othing prevents HMM from rapidly switching states.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Solution:</a:t>
            </a:r>
            <a:r>
              <a:rPr lang="en-US" dirty="0" smtClean="0"/>
              <a:t> Regularize the state-transition behavior.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409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Inertial Regularized 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the likelihood function of the complete data (observations + hidden states) to include regularization </a:t>
            </a:r>
            <a:r>
              <a:rPr lang="en-US" dirty="0" smtClean="0"/>
              <a:t>term.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Two Approaches:</a:t>
            </a:r>
            <a:br>
              <a:rPr lang="en-US" b="1" dirty="0" smtClean="0"/>
            </a:br>
            <a:endParaRPr lang="en-US" b="1" dirty="0" smtClean="0"/>
          </a:p>
          <a:p>
            <a:pPr lvl="1"/>
            <a:r>
              <a:rPr lang="en-US" dirty="0" err="1" smtClean="0"/>
              <a:t>Dirichlet</a:t>
            </a:r>
            <a:r>
              <a:rPr lang="en-US" dirty="0" smtClean="0"/>
              <a:t> prior on transition matrix </a:t>
            </a:r>
            <a:r>
              <a:rPr lang="en-US" b="1" dirty="0" smtClean="0"/>
              <a:t>A</a:t>
            </a:r>
          </a:p>
          <a:p>
            <a:pPr lvl="2"/>
            <a:r>
              <a:rPr lang="en-US" dirty="0" smtClean="0"/>
              <a:t>Simple</a:t>
            </a:r>
          </a:p>
          <a:p>
            <a:pPr lvl="2"/>
            <a:r>
              <a:rPr lang="en-US" dirty="0" smtClean="0"/>
              <a:t>Must define </a:t>
            </a:r>
            <a:r>
              <a:rPr lang="en-US" dirty="0" err="1" smtClean="0"/>
              <a:t>hyperparameter</a:t>
            </a:r>
            <a:r>
              <a:rPr lang="en-US" dirty="0" smtClean="0"/>
              <a:t>(s) on </a:t>
            </a:r>
            <a:r>
              <a:rPr lang="en-US" dirty="0" err="1" smtClean="0"/>
              <a:t>Dirichlet</a:t>
            </a:r>
            <a:r>
              <a:rPr lang="en-US" dirty="0" smtClean="0"/>
              <a:t> prior</a:t>
            </a:r>
          </a:p>
          <a:p>
            <a:pPr marL="54864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Include pseudo-observations and derive joint likelihood</a:t>
            </a:r>
          </a:p>
          <a:p>
            <a:pPr lvl="2"/>
            <a:r>
              <a:rPr lang="en-US" dirty="0" smtClean="0"/>
              <a:t>Must define </a:t>
            </a:r>
            <a:r>
              <a:rPr lang="en-US" dirty="0" err="1" smtClean="0"/>
              <a:t>hyperparameter</a:t>
            </a:r>
            <a:r>
              <a:rPr lang="en-US" dirty="0" smtClean="0"/>
              <a:t> of Bernoulli distribution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76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</a:t>
            </a:r>
            <a:r>
              <a:rPr lang="en-US" dirty="0" err="1" smtClean="0"/>
              <a:t>Dirichlet</a:t>
            </a:r>
            <a:r>
              <a:rPr lang="en-US" dirty="0" smtClean="0"/>
              <a:t> Prior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Dirichlet</a:t>
            </a:r>
            <a:r>
              <a:rPr lang="en-US" dirty="0" smtClean="0"/>
              <a:t> prior to the joint data likelihood</a:t>
            </a:r>
          </a:p>
          <a:p>
            <a:pPr lvl="1"/>
            <a:r>
              <a:rPr lang="en-US" dirty="0" smtClean="0"/>
              <a:t>Parameter is equal to zero for non-self-transitions</a:t>
            </a:r>
          </a:p>
          <a:p>
            <a:pPr lvl="1"/>
            <a:r>
              <a:rPr lang="en-US" dirty="0" smtClean="0"/>
              <a:t>Parameter is equal to </a:t>
            </a:r>
            <a:r>
              <a:rPr lang="en-US" dirty="0" err="1" smtClean="0"/>
              <a:t>λ</a:t>
            </a:r>
            <a:r>
              <a:rPr lang="en-US" dirty="0" smtClean="0"/>
              <a:t> for self-transitions</a:t>
            </a:r>
          </a:p>
          <a:p>
            <a:endParaRPr lang="en-US" dirty="0" smtClean="0"/>
          </a:p>
          <a:p>
            <a:r>
              <a:rPr lang="en-US" dirty="0" smtClean="0"/>
              <a:t>Use maximum a posteriori (MAP) estimation for maximizing the joint likelihood function.</a:t>
            </a:r>
          </a:p>
          <a:p>
            <a:pPr lvl="1"/>
            <a:r>
              <a:rPr lang="en-US" dirty="0" smtClean="0"/>
              <a:t>For both methods, we use standard EM for learning.</a:t>
            </a:r>
          </a:p>
          <a:p>
            <a:pPr lvl="1"/>
            <a:endParaRPr lang="en-US" dirty="0"/>
          </a:p>
          <a:p>
            <a:r>
              <a:rPr lang="en-US" dirty="0" smtClean="0"/>
              <a:t>Transition update equation has form: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322219"/>
              </p:ext>
            </p:extLst>
          </p:nvPr>
        </p:nvGraphicFramePr>
        <p:xfrm>
          <a:off x="754063" y="5421313"/>
          <a:ext cx="30257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3" imgW="1638300" imgH="571500" progId="Equation.3">
                  <p:embed/>
                </p:oleObj>
              </mc:Choice>
              <mc:Fallback>
                <p:oleObj name="Equation" r:id="rId3" imgW="16383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063" y="5421313"/>
                        <a:ext cx="3025775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3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Pseudo-Observation Inertial 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Pretend we observed a self-transition.</a:t>
            </a:r>
          </a:p>
          <a:p>
            <a:r>
              <a:rPr lang="en-US" dirty="0" smtClean="0"/>
              <a:t>The more self-transitions, the likelier this is.</a:t>
            </a:r>
          </a:p>
          <a:p>
            <a:r>
              <a:rPr lang="en-US" dirty="0" smtClean="0"/>
              <a:t>Define the parameter </a:t>
            </a:r>
            <a:r>
              <a:rPr lang="en-US" i="1" dirty="0" smtClean="0"/>
              <a:t>p</a:t>
            </a:r>
            <a:r>
              <a:rPr lang="en-US" dirty="0" smtClean="0"/>
              <a:t> of Bernoulli distribution: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Transition </a:t>
            </a:r>
            <a:r>
              <a:rPr lang="en-US" dirty="0"/>
              <a:t>update equation has form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295452"/>
              </p:ext>
            </p:extLst>
          </p:nvPr>
        </p:nvGraphicFramePr>
        <p:xfrm>
          <a:off x="697735" y="3297803"/>
          <a:ext cx="57927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3" imgW="3086100" imgH="317500" progId="Equation.3">
                  <p:embed/>
                </p:oleObj>
              </mc:Choice>
              <mc:Fallback>
                <p:oleObj name="Equation" r:id="rId3" imgW="30861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7735" y="3297803"/>
                        <a:ext cx="5792788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144838"/>
              </p:ext>
            </p:extLst>
          </p:nvPr>
        </p:nvGraphicFramePr>
        <p:xfrm>
          <a:off x="697735" y="4848225"/>
          <a:ext cx="631190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Equation" r:id="rId5" imgW="3416300" imgH="723900" progId="Equation.3">
                  <p:embed/>
                </p:oleObj>
              </mc:Choice>
              <mc:Fallback>
                <p:oleObj name="Equation" r:id="rId5" imgW="34163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7735" y="4848225"/>
                        <a:ext cx="6311900" cy="1335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92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</a:t>
            </a:r>
            <a:r>
              <a:rPr lang="en-US" dirty="0" err="1" smtClean="0"/>
              <a:t>vs</a:t>
            </a:r>
            <a:r>
              <a:rPr lang="en-US" dirty="0" smtClean="0"/>
              <a:t> Pseudo-Observations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equation forms:</a:t>
            </a:r>
          </a:p>
          <a:p>
            <a:pPr lvl="1"/>
            <a:r>
              <a:rPr lang="en-US" dirty="0" smtClean="0"/>
              <a:t>MAP </a:t>
            </a:r>
            <a:r>
              <a:rPr lang="en-US" dirty="0" err="1" smtClean="0"/>
              <a:t>Dirichlet</a:t>
            </a:r>
            <a:r>
              <a:rPr lang="en-US" dirty="0" smtClean="0"/>
              <a:t> Prior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Pseudo-Observations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016831"/>
              </p:ext>
            </p:extLst>
          </p:nvPr>
        </p:nvGraphicFramePr>
        <p:xfrm>
          <a:off x="1350963" y="2485240"/>
          <a:ext cx="30257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3" imgW="1638300" imgH="571500" progId="Equation.3">
                  <p:embed/>
                </p:oleObj>
              </mc:Choice>
              <mc:Fallback>
                <p:oleObj name="Equation" r:id="rId3" imgW="16383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0963" y="2485240"/>
                        <a:ext cx="3025775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617434"/>
              </p:ext>
            </p:extLst>
          </p:nvPr>
        </p:nvGraphicFramePr>
        <p:xfrm>
          <a:off x="1350963" y="4469903"/>
          <a:ext cx="6310312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Equation" r:id="rId5" imgW="3416300" imgH="723900" progId="Equation.3">
                  <p:embed/>
                </p:oleObj>
              </mc:Choice>
              <mc:Fallback>
                <p:oleObj name="Equation" r:id="rId5" imgW="34163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0963" y="4469903"/>
                        <a:ext cx="6310312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09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Regularization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regularization strength decreases with increasing size of data.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Want the strength to remain consistent as T increases.</a:t>
            </a:r>
          </a:p>
          <a:p>
            <a:pPr lvl="1"/>
            <a:r>
              <a:rPr lang="en-US" dirty="0" smtClean="0"/>
              <a:t>Important for online learning methods.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Define a new parameterization, </a:t>
            </a:r>
            <a:r>
              <a:rPr lang="en-US" dirty="0"/>
              <a:t>where </a:t>
            </a:r>
            <a:r>
              <a:rPr lang="el-GR" dirty="0">
                <a:solidFill>
                  <a:schemeClr val="dk1"/>
                </a:solidFill>
              </a:rPr>
              <a:t>ζ</a:t>
            </a:r>
            <a:r>
              <a:rPr lang="en-US" dirty="0">
                <a:solidFill>
                  <a:schemeClr val="dk1"/>
                </a:solidFill>
              </a:rPr>
              <a:t> becomes our new </a:t>
            </a:r>
            <a:r>
              <a:rPr lang="en-US" dirty="0" smtClean="0">
                <a:solidFill>
                  <a:schemeClr val="dk1"/>
                </a:solidFill>
              </a:rPr>
              <a:t>parameter: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olidFill>
                <a:schemeClr val="dk1"/>
              </a:solidFill>
            </a:endParaRPr>
          </a:p>
          <a:p>
            <a:pPr lvl="1"/>
            <a:r>
              <a:rPr lang="en-US" dirty="0" smtClean="0">
                <a:solidFill>
                  <a:schemeClr val="dk1"/>
                </a:solidFill>
              </a:rPr>
              <a:t>Sets regularization strength adapted to sequence length.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395322"/>
              </p:ext>
            </p:extLst>
          </p:nvPr>
        </p:nvGraphicFramePr>
        <p:xfrm>
          <a:off x="3392932" y="4654700"/>
          <a:ext cx="2230205" cy="70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3" imgW="723900" imgH="228600" progId="Equation.3">
                  <p:embed/>
                </p:oleObj>
              </mc:Choice>
              <mc:Fallback>
                <p:oleObj name="Equation" r:id="rId3" imgW="723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2932" y="4654700"/>
                        <a:ext cx="2230205" cy="70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32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Obtained 45D human activity accelerometer data</a:t>
            </a:r>
          </a:p>
          <a:p>
            <a:pPr lvl="1"/>
            <a:r>
              <a:rPr lang="en-US" dirty="0" smtClean="0"/>
              <a:t>Activities included jumping, playing basketball, rowing, ascending stairs and walking.</a:t>
            </a:r>
          </a:p>
          <a:p>
            <a:pPr lvl="1"/>
            <a:r>
              <a:rPr lang="en-US" dirty="0" smtClean="0"/>
              <a:t>Created 100 time series consisting on different combinations of activities and segmentations, 10K time steps each series.</a:t>
            </a:r>
          </a:p>
          <a:p>
            <a:pPr lvl="1"/>
            <a:r>
              <a:rPr lang="en-US" dirty="0" smtClean="0"/>
              <a:t>Tested how well regularized methods performed </a:t>
            </a:r>
            <a:r>
              <a:rPr lang="en-US" dirty="0" err="1" smtClean="0"/>
              <a:t>vs</a:t>
            </a:r>
            <a:r>
              <a:rPr lang="en-US" dirty="0" smtClean="0"/>
              <a:t> standard HMM as a baseline.</a:t>
            </a:r>
          </a:p>
          <a:p>
            <a:pPr lvl="1"/>
            <a:endParaRPr lang="en-US" dirty="0"/>
          </a:p>
          <a:p>
            <a:r>
              <a:rPr lang="en-US" dirty="0" smtClean="0"/>
              <a:t>Evaluated using:</a:t>
            </a:r>
          </a:p>
          <a:p>
            <a:pPr lvl="1"/>
            <a:r>
              <a:rPr lang="en-US" dirty="0" smtClean="0"/>
              <a:t>Accuracy (for best permutation of </a:t>
            </a:r>
            <a:r>
              <a:rPr lang="en-US" dirty="0"/>
              <a:t>l</a:t>
            </a:r>
            <a:r>
              <a:rPr lang="en-US" dirty="0" smtClean="0"/>
              <a:t>abels)</a:t>
            </a:r>
          </a:p>
          <a:p>
            <a:pPr lvl="1"/>
            <a:r>
              <a:rPr lang="en-US" dirty="0" smtClean="0"/>
              <a:t>Variation of Information</a:t>
            </a:r>
          </a:p>
          <a:p>
            <a:pPr lvl="1"/>
            <a:r>
              <a:rPr lang="en-US" dirty="0" smtClean="0"/>
              <a:t>Number of Segments Difference</a:t>
            </a:r>
          </a:p>
          <a:p>
            <a:pPr lvl="1"/>
            <a:r>
              <a:rPr lang="en-US" dirty="0" smtClean="0"/>
              <a:t>Segment Number Ratio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7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546122"/>
              </p:ext>
            </p:extLst>
          </p:nvPr>
        </p:nvGraphicFramePr>
        <p:xfrm>
          <a:off x="311524" y="1600200"/>
          <a:ext cx="83752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036"/>
                <a:gridCol w="1426047"/>
                <a:gridCol w="1222326"/>
                <a:gridCol w="1179436"/>
                <a:gridCol w="922106"/>
                <a:gridCol w="1222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VOI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Perfect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HMM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121.93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438.37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20/100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MAP HMM </a:t>
                      </a:r>
                      <a:r>
                        <a:rPr lang="el-G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(ζ = 73)</a:t>
                      </a:r>
                      <a:endParaRPr lang="el-G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0.97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1.02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0.19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0.06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77/100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PsO</a:t>
                      </a:r>
                      <a:r>
                        <a:rPr lang="en-US" dirty="0" smtClean="0"/>
                        <a:t> HMM </a:t>
                      </a:r>
                      <a:r>
                        <a:rPr lang="el-G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(ζ = 73)</a:t>
                      </a:r>
                      <a:endParaRPr lang="el-G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0.98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1.02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0.06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77/100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93872"/>
            <a:ext cx="8229600" cy="1740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Standard HMM has poor segmentation performance.</a:t>
            </a:r>
          </a:p>
          <a:p>
            <a:r>
              <a:rPr lang="en-US" dirty="0" smtClean="0"/>
              <a:t>MAP and Pseudo-observation HMMs have the same performance.</a:t>
            </a:r>
          </a:p>
          <a:p>
            <a:pPr lvl="1"/>
            <a:r>
              <a:rPr lang="en-US" dirty="0" smtClean="0"/>
              <a:t>Both are strong improvements over standard HMM.</a:t>
            </a:r>
          </a:p>
        </p:txBody>
      </p:sp>
    </p:spTree>
    <p:extLst>
      <p:ext uri="{BB962C8B-B14F-4D97-AF65-F5344CB8AC3E}">
        <p14:creationId xmlns:p14="http://schemas.microsoft.com/office/powerpoint/2010/main" val="388425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869"/>
            <a:ext cx="8229600" cy="697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31" y="1060331"/>
            <a:ext cx="6514405" cy="2688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31" y="4040538"/>
            <a:ext cx="6470318" cy="25212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396" y="2028487"/>
            <a:ext cx="14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Standard HMM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621" y="4998972"/>
            <a:ext cx="148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Inertial 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6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(In)sensitivity of </a:t>
            </a:r>
            <a:r>
              <a:rPr lang="el-GR" dirty="0" smtClean="0"/>
              <a:t>ζ</a:t>
            </a:r>
            <a:r>
              <a:rPr lang="en-US" dirty="0" smtClean="0"/>
              <a:t> Parameter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59" y="4116671"/>
            <a:ext cx="4280282" cy="2587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1" y="4116671"/>
            <a:ext cx="4280282" cy="2583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59" y="1171200"/>
            <a:ext cx="4280282" cy="2587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1" y="1171200"/>
            <a:ext cx="4280282" cy="25839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13253" y="4135159"/>
            <a:ext cx="14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l-GR" dirty="0" smtClean="0"/>
              <a:t>ζ</a:t>
            </a:r>
            <a:r>
              <a:rPr lang="en-US" dirty="0" smtClean="0"/>
              <a:t> = 70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6018" y="4133322"/>
            <a:ext cx="152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l-GR" dirty="0" smtClean="0"/>
              <a:t>ζ</a:t>
            </a:r>
            <a:r>
              <a:rPr lang="en-US" dirty="0" smtClean="0"/>
              <a:t> = 30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13253" y="1171202"/>
            <a:ext cx="132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l-GR" dirty="0" smtClean="0"/>
              <a:t>ζ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6018" y="1169365"/>
            <a:ext cx="152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l-GR" dirty="0" smtClean="0"/>
              <a:t>ζ</a:t>
            </a:r>
            <a:r>
              <a:rPr lang="en-US" dirty="0" smtClean="0"/>
              <a:t> = 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5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Yahoo monitors </a:t>
            </a:r>
            <a:r>
              <a:rPr lang="en-US" dirty="0" smtClean="0"/>
              <a:t>millions of time series </a:t>
            </a:r>
            <a:r>
              <a:rPr lang="en-US" dirty="0" smtClean="0"/>
              <a:t>on a daily </a:t>
            </a:r>
            <a:r>
              <a:rPr lang="en-US" dirty="0" smtClean="0"/>
              <a:t>basis. Examples:</a:t>
            </a:r>
          </a:p>
          <a:p>
            <a:pPr lvl="1"/>
            <a:r>
              <a:rPr lang="en-US" b="1" dirty="0" smtClean="0"/>
              <a:t>YAMAS</a:t>
            </a:r>
            <a:r>
              <a:rPr lang="en-US" dirty="0" smtClean="0"/>
              <a:t>: monitoring hardware and software units time series</a:t>
            </a:r>
          </a:p>
          <a:p>
            <a:pPr lvl="1"/>
            <a:r>
              <a:rPr lang="en-US" b="1" dirty="0" err="1" smtClean="0"/>
              <a:t>RevMon</a:t>
            </a:r>
            <a:r>
              <a:rPr lang="en-US" dirty="0" smtClean="0"/>
              <a:t>: monitoring Yahoo revenue time series</a:t>
            </a:r>
          </a:p>
          <a:p>
            <a:pPr lvl="1"/>
            <a:r>
              <a:rPr lang="en-US" b="1" dirty="0" smtClean="0"/>
              <a:t>Membership</a:t>
            </a:r>
            <a:r>
              <a:rPr lang="en-US" dirty="0" smtClean="0"/>
              <a:t>: monitoring Login and Mail time series</a:t>
            </a:r>
          </a:p>
          <a:p>
            <a:pPr lvl="1"/>
            <a:r>
              <a:rPr lang="en-US" b="1" dirty="0" smtClean="0"/>
              <a:t>Trending Now</a:t>
            </a:r>
            <a:r>
              <a:rPr lang="en-US" dirty="0" smtClean="0"/>
              <a:t>: monitoring time series related to different topics</a:t>
            </a:r>
          </a:p>
          <a:p>
            <a:endParaRPr lang="en-US" dirty="0"/>
          </a:p>
          <a:p>
            <a:r>
              <a:rPr lang="en-US" dirty="0" smtClean="0"/>
              <a:t>But why? We are looking for “interesting things” in these time series, aka </a:t>
            </a:r>
            <a:r>
              <a:rPr lang="en-US" i="1" dirty="0" smtClean="0">
                <a:solidFill>
                  <a:srgbClr val="FF0000"/>
                </a:solidFill>
              </a:rPr>
              <a:t>anomalies</a:t>
            </a:r>
            <a:r>
              <a:rPr lang="en-US" dirty="0" smtClean="0"/>
              <a:t>. </a:t>
            </a:r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YAMAS</a:t>
            </a:r>
            <a:r>
              <a:rPr lang="en-US" dirty="0" smtClean="0"/>
              <a:t>: failures in hardware </a:t>
            </a:r>
            <a:r>
              <a:rPr lang="en-US" dirty="0"/>
              <a:t>and software units </a:t>
            </a:r>
            <a:endParaRPr lang="en-US" dirty="0" smtClean="0"/>
          </a:p>
          <a:p>
            <a:pPr lvl="1"/>
            <a:r>
              <a:rPr lang="en-US" b="1" dirty="0" err="1" smtClean="0"/>
              <a:t>RevMon</a:t>
            </a:r>
            <a:r>
              <a:rPr lang="en-US" dirty="0" smtClean="0"/>
              <a:t>: failures that have negative effect on our revenue</a:t>
            </a:r>
          </a:p>
          <a:p>
            <a:pPr lvl="1"/>
            <a:r>
              <a:rPr lang="en-US" b="1" dirty="0" smtClean="0"/>
              <a:t>Membership</a:t>
            </a:r>
            <a:r>
              <a:rPr lang="en-US" dirty="0"/>
              <a:t>: </a:t>
            </a:r>
            <a:r>
              <a:rPr lang="en-US" dirty="0" smtClean="0"/>
              <a:t>cyber attacks on Yahoo accounts</a:t>
            </a:r>
            <a:endParaRPr lang="en-US" dirty="0"/>
          </a:p>
          <a:p>
            <a:pPr lvl="1"/>
            <a:r>
              <a:rPr lang="en-US" b="1" dirty="0"/>
              <a:t>Trending Now</a:t>
            </a:r>
            <a:r>
              <a:rPr lang="en-US" dirty="0"/>
              <a:t>: </a:t>
            </a:r>
            <a:r>
              <a:rPr lang="en-US" dirty="0" smtClean="0"/>
              <a:t>trending and popular </a:t>
            </a:r>
            <a:r>
              <a:rPr lang="en-US" dirty="0"/>
              <a:t>topics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9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Sticky HDP-HMM (Fox </a:t>
            </a:r>
            <a:r>
              <a:rPr lang="en-US" i="1" dirty="0"/>
              <a:t>et al</a:t>
            </a:r>
            <a:r>
              <a:rPr lang="en-US" i="1" dirty="0" smtClean="0"/>
              <a:t>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Hierarchical </a:t>
            </a:r>
            <a:r>
              <a:rPr lang="en-US" dirty="0" err="1" smtClean="0"/>
              <a:t>Dirichlet</a:t>
            </a:r>
            <a:r>
              <a:rPr lang="en-US" dirty="0" smtClean="0"/>
              <a:t> Process HMM learned by truncated Gibbs sampling</a:t>
            </a:r>
          </a:p>
          <a:p>
            <a:pPr lvl="2"/>
            <a:r>
              <a:rPr lang="en-US" b="1" dirty="0" smtClean="0"/>
              <a:t>Strengths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Persistent states – Chinese Restaurant Process</a:t>
            </a:r>
          </a:p>
          <a:p>
            <a:pPr lvl="3"/>
            <a:r>
              <a:rPr lang="en-US" dirty="0" smtClean="0"/>
              <a:t>No need to specify number of states a priori</a:t>
            </a:r>
          </a:p>
          <a:p>
            <a:pPr lvl="2"/>
            <a:r>
              <a:rPr lang="en-US" b="1" dirty="0" smtClean="0"/>
              <a:t>Weaknesses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Complex implementation / process</a:t>
            </a:r>
          </a:p>
          <a:p>
            <a:pPr lvl="3"/>
            <a:r>
              <a:rPr lang="en-US" dirty="0" smtClean="0"/>
              <a:t>Computationally intensive (must be truncated and block sampled)</a:t>
            </a:r>
          </a:p>
          <a:p>
            <a:pPr lvl="3"/>
            <a:r>
              <a:rPr lang="en-US" dirty="0" smtClean="0"/>
              <a:t>Must define priors / </a:t>
            </a:r>
            <a:r>
              <a:rPr lang="en-US" dirty="0" err="1" smtClean="0"/>
              <a:t>hyperparameters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Switching Linear Dynamical Systems</a:t>
            </a:r>
          </a:p>
          <a:p>
            <a:pPr lvl="1"/>
            <a:r>
              <a:rPr lang="en-US" dirty="0" smtClean="0"/>
              <a:t>Each HMM state has unique linear dynamical system associated with it</a:t>
            </a:r>
          </a:p>
          <a:p>
            <a:pPr lvl="2"/>
            <a:r>
              <a:rPr lang="en-US" b="1" dirty="0" smtClean="0"/>
              <a:t>Strengths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Can learn sub-state dynamics</a:t>
            </a:r>
          </a:p>
          <a:p>
            <a:pPr lvl="3"/>
            <a:r>
              <a:rPr lang="en-US" dirty="0" smtClean="0"/>
              <a:t>Allows for more accurate forecasting</a:t>
            </a:r>
          </a:p>
          <a:p>
            <a:pPr lvl="2"/>
            <a:r>
              <a:rPr lang="en-US" b="1" dirty="0" smtClean="0"/>
              <a:t>Weaknesses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Requires </a:t>
            </a:r>
            <a:r>
              <a:rPr lang="en-US" dirty="0" err="1" smtClean="0"/>
              <a:t>variational</a:t>
            </a:r>
            <a:r>
              <a:rPr lang="en-US" dirty="0" smtClean="0"/>
              <a:t> or sampling methods for learning</a:t>
            </a:r>
          </a:p>
        </p:txBody>
      </p:sp>
    </p:spTree>
    <p:extLst>
      <p:ext uri="{BB962C8B-B14F-4D97-AF65-F5344CB8AC3E}">
        <p14:creationId xmlns:p14="http://schemas.microsoft.com/office/powerpoint/2010/main" val="364538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Change-Point Detection Methods</a:t>
            </a:r>
          </a:p>
          <a:p>
            <a:pPr lvl="1"/>
            <a:r>
              <a:rPr lang="en-US" dirty="0" smtClean="0"/>
              <a:t>Use statistical tests to determine when a signal is no longer a good match to the historical signal</a:t>
            </a:r>
          </a:p>
          <a:p>
            <a:pPr lvl="2"/>
            <a:r>
              <a:rPr lang="en-US" b="1" dirty="0"/>
              <a:t>Strengths</a:t>
            </a:r>
            <a:r>
              <a:rPr lang="en-US" dirty="0"/>
              <a:t>: </a:t>
            </a:r>
          </a:p>
          <a:p>
            <a:pPr lvl="3"/>
            <a:r>
              <a:rPr lang="en-US" dirty="0" smtClean="0"/>
              <a:t>Can be done in online manner</a:t>
            </a:r>
          </a:p>
          <a:p>
            <a:pPr lvl="3"/>
            <a:r>
              <a:rPr lang="en-US" dirty="0" smtClean="0"/>
              <a:t>No need to specify number of states beforehand</a:t>
            </a:r>
            <a:endParaRPr lang="en-US" dirty="0"/>
          </a:p>
          <a:p>
            <a:pPr lvl="2"/>
            <a:r>
              <a:rPr lang="en-US" b="1" dirty="0"/>
              <a:t>Weaknesses</a:t>
            </a:r>
            <a:r>
              <a:rPr lang="en-US" dirty="0"/>
              <a:t>:</a:t>
            </a:r>
          </a:p>
          <a:p>
            <a:pPr lvl="3"/>
            <a:r>
              <a:rPr lang="en-US" dirty="0" smtClean="0"/>
              <a:t>No states given – only segmentation points</a:t>
            </a:r>
            <a:endParaRPr lang="en-US" dirty="0"/>
          </a:p>
          <a:p>
            <a:pPr lvl="3"/>
            <a:r>
              <a:rPr lang="en-US" dirty="0" smtClean="0"/>
              <a:t>Additional ad hoc clustering must be performed to recover state identities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1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Inertial Regularized HMM</a:t>
            </a:r>
          </a:p>
          <a:p>
            <a:pPr lvl="1"/>
            <a:r>
              <a:rPr lang="en-US" dirty="0" smtClean="0"/>
              <a:t>Add state persistence regularization to standard HMM</a:t>
            </a:r>
          </a:p>
          <a:p>
            <a:pPr lvl="2"/>
            <a:r>
              <a:rPr lang="en-US" b="1" dirty="0"/>
              <a:t>Strengths</a:t>
            </a:r>
            <a:r>
              <a:rPr lang="en-US" dirty="0"/>
              <a:t>: </a:t>
            </a:r>
          </a:p>
          <a:p>
            <a:pPr lvl="3"/>
            <a:r>
              <a:rPr lang="en-US" dirty="0" smtClean="0"/>
              <a:t>Easy implementation – single change to standard update rule</a:t>
            </a:r>
            <a:endParaRPr lang="en-US" dirty="0"/>
          </a:p>
          <a:p>
            <a:pPr lvl="3"/>
            <a:r>
              <a:rPr lang="en-US" dirty="0" smtClean="0"/>
              <a:t>Low computational overhead</a:t>
            </a:r>
          </a:p>
          <a:p>
            <a:pPr lvl="3"/>
            <a:r>
              <a:rPr lang="en-US" dirty="0" smtClean="0"/>
              <a:t>Outputs persistent state sequences</a:t>
            </a:r>
          </a:p>
          <a:p>
            <a:pPr lvl="3"/>
            <a:r>
              <a:rPr lang="en-US" dirty="0" smtClean="0"/>
              <a:t>May be extended to online learning methods</a:t>
            </a:r>
            <a:endParaRPr lang="en-US" dirty="0"/>
          </a:p>
          <a:p>
            <a:pPr lvl="2"/>
            <a:r>
              <a:rPr lang="en-US" b="1" dirty="0"/>
              <a:t>Weaknesses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Need to specify number of states in advance</a:t>
            </a:r>
            <a:endParaRPr lang="en-US" dirty="0"/>
          </a:p>
          <a:p>
            <a:pPr lvl="3"/>
            <a:r>
              <a:rPr lang="en-US" dirty="0" smtClean="0"/>
              <a:t>Must specify regularization parameter </a:t>
            </a:r>
            <a:r>
              <a:rPr lang="el-GR" dirty="0">
                <a:solidFill>
                  <a:schemeClr val="dk1"/>
                </a:solidFill>
              </a:rPr>
              <a:t>ζ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6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and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r>
              <a:rPr lang="en-US" dirty="0" smtClean="0"/>
              <a:t>Sticky HDP-HMM Method</a:t>
            </a:r>
          </a:p>
          <a:p>
            <a:pPr lvl="1"/>
            <a:r>
              <a:rPr lang="en-US" dirty="0" smtClean="0"/>
              <a:t>Will compare our method to the Sticky HDP-HMM on the same segmentation task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Online Learning</a:t>
            </a:r>
          </a:p>
          <a:p>
            <a:pPr lvl="1"/>
            <a:r>
              <a:rPr lang="en-US" dirty="0" smtClean="0"/>
              <a:t>Can replace batch process with online learning of inertial HMM</a:t>
            </a:r>
          </a:p>
          <a:p>
            <a:pPr lvl="1"/>
            <a:r>
              <a:rPr lang="en-US" dirty="0" smtClean="0"/>
              <a:t>Allows for scaling to massive datasets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SLDS with state persistence</a:t>
            </a:r>
          </a:p>
          <a:p>
            <a:pPr lvl="1"/>
            <a:r>
              <a:rPr lang="en-US" dirty="0" smtClean="0"/>
              <a:t>Done by Fox </a:t>
            </a:r>
            <a:r>
              <a:rPr lang="en-US" i="1" dirty="0" smtClean="0"/>
              <a:t>et al.</a:t>
            </a:r>
            <a:r>
              <a:rPr lang="en-US" dirty="0" smtClean="0"/>
              <a:t> on sticky HDP-HMM with SLDS dynamics (2011)</a:t>
            </a:r>
          </a:p>
          <a:p>
            <a:pPr lvl="1"/>
            <a:r>
              <a:rPr lang="en-US" dirty="0" smtClean="0"/>
              <a:t>Extend using BATS/TBATS models? Online learning?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9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pPr lvl="1"/>
            <a:r>
              <a:rPr lang="en-US" dirty="0" smtClean="0"/>
              <a:t>I will now happily embarrass myself attempting to answer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1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Characterizing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7353"/>
          </a:xfrm>
        </p:spPr>
        <p:txBody>
          <a:bodyPr/>
          <a:lstStyle/>
          <a:p>
            <a:r>
              <a:rPr lang="en-US" dirty="0" smtClean="0"/>
              <a:t>Anomalies can appear in different forms depending on the application. Two of the most important examples are:</a:t>
            </a:r>
          </a:p>
        </p:txBody>
      </p:sp>
      <p:pic>
        <p:nvPicPr>
          <p:cNvPr id="4" name="Picture 3" descr="seaice.anomaly.arcti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7" t="15287" r="9976" b="14867"/>
          <a:stretch/>
        </p:blipFill>
        <p:spPr>
          <a:xfrm>
            <a:off x="4753196" y="2617890"/>
            <a:ext cx="3597080" cy="251731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98505" y="2219611"/>
            <a:ext cx="4154691" cy="3573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Outliers</a:t>
            </a:r>
            <a:r>
              <a:rPr lang="en-US" dirty="0" smtClean="0"/>
              <a:t>: an extreme observation as a result of a failure, noise or a sudden external impact</a:t>
            </a:r>
          </a:p>
          <a:p>
            <a:pPr lvl="1"/>
            <a:r>
              <a:rPr lang="en-US" b="1" dirty="0" smtClean="0"/>
              <a:t>Change Points</a:t>
            </a:r>
            <a:r>
              <a:rPr lang="en-US" dirty="0" smtClean="0"/>
              <a:t>: change of behavior as a result of a </a:t>
            </a:r>
            <a:r>
              <a:rPr lang="en-US" dirty="0" smtClean="0">
                <a:solidFill>
                  <a:srgbClr val="FF0000"/>
                </a:solidFill>
              </a:rPr>
              <a:t>systematic change</a:t>
            </a:r>
            <a:r>
              <a:rPr lang="en-US" dirty="0" smtClean="0"/>
              <a:t>, internally or externally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41059" y="3062015"/>
            <a:ext cx="0" cy="278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6567" y="2757553"/>
            <a:ext cx="654897" cy="2769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outlier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99073" y="4780217"/>
            <a:ext cx="654897" cy="2769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outlier</a:t>
            </a:r>
            <a:endParaRPr lang="en-US" sz="12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53970" y="4906183"/>
            <a:ext cx="3004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53970" y="5039818"/>
            <a:ext cx="79625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84861" y="2909953"/>
            <a:ext cx="1167733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change point</a:t>
            </a:r>
            <a:endParaRPr lang="en-US" sz="12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219521" y="3186952"/>
            <a:ext cx="0" cy="675362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571979" y="3186952"/>
            <a:ext cx="0" cy="89283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36773" y="3062015"/>
            <a:ext cx="0" cy="278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1"/>
          </p:cNvCxnSpPr>
          <p:nvPr/>
        </p:nvCxnSpPr>
        <p:spPr>
          <a:xfrm rot="10800000">
            <a:off x="6436681" y="4314657"/>
            <a:ext cx="262393" cy="60406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598505" y="5406171"/>
            <a:ext cx="8229600" cy="115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Intuitively, change points are </a:t>
            </a:r>
            <a:r>
              <a:rPr lang="en-US" dirty="0" smtClean="0">
                <a:solidFill>
                  <a:srgbClr val="FF0000"/>
                </a:solidFill>
              </a:rPr>
              <a:t>less frequent </a:t>
            </a:r>
            <a:r>
              <a:rPr lang="en-US" dirty="0" smtClean="0"/>
              <a:t>than outliers.</a:t>
            </a:r>
          </a:p>
        </p:txBody>
      </p:sp>
    </p:spTree>
    <p:extLst>
      <p:ext uri="{BB962C8B-B14F-4D97-AF65-F5344CB8AC3E}">
        <p14:creationId xmlns:p14="http://schemas.microsoft.com/office/powerpoint/2010/main" val="32573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project, we are interested in detecting the second type of anomalies, i.e. the </a:t>
            </a:r>
            <a:r>
              <a:rPr lang="en-US" dirty="0" smtClean="0">
                <a:solidFill>
                  <a:srgbClr val="FF0000"/>
                </a:solidFill>
              </a:rPr>
              <a:t>change points</a:t>
            </a:r>
            <a:r>
              <a:rPr lang="en-US" dirty="0" smtClean="0"/>
              <a:t>, on multi-dimensional time series.</a:t>
            </a:r>
          </a:p>
          <a:p>
            <a:endParaRPr lang="en-US" dirty="0" smtClean="0"/>
          </a:p>
          <a:p>
            <a:r>
              <a:rPr lang="en-US" dirty="0" smtClean="0"/>
              <a:t>The goal break-down:</a:t>
            </a:r>
          </a:p>
          <a:p>
            <a:pPr lvl="1"/>
            <a:r>
              <a:rPr lang="en-US" dirty="0" smtClean="0"/>
              <a:t>Segmenting a multi-dimensional time series in offline mode</a:t>
            </a:r>
          </a:p>
          <a:p>
            <a:pPr lvl="1"/>
            <a:r>
              <a:rPr lang="en-US" dirty="0" smtClean="0"/>
              <a:t>Characterizing the behavior of each segment</a:t>
            </a:r>
          </a:p>
          <a:p>
            <a:pPr lvl="1"/>
            <a:r>
              <a:rPr lang="en-US" dirty="0" smtClean="0"/>
              <a:t>Detecting change points (i.e. transition between two segments) in an online fashion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2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Multivariate, moderate dimensional (~50D) time series.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Segment in unsupervised manner.</a:t>
            </a:r>
          </a:p>
          <a:p>
            <a:pPr lvl="1"/>
            <a:r>
              <a:rPr lang="en-US" dirty="0" smtClean="0"/>
              <a:t>Segment = assign each time step to a state, for few states.</a:t>
            </a:r>
            <a:endParaRPr lang="en-US" dirty="0"/>
          </a:p>
        </p:txBody>
      </p:sp>
      <p:pic>
        <p:nvPicPr>
          <p:cNvPr id="4" name="Picture 3" descr="2-state 20D Simulated Dat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38" y="2193988"/>
            <a:ext cx="5464394" cy="32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5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our segmentations to be:</a:t>
            </a:r>
          </a:p>
          <a:p>
            <a:pPr lvl="1"/>
            <a:r>
              <a:rPr lang="en-US" dirty="0" smtClean="0"/>
              <a:t>Unsupervised (no training labels)</a:t>
            </a:r>
          </a:p>
          <a:p>
            <a:pPr lvl="1"/>
            <a:r>
              <a:rPr lang="en-US" dirty="0" smtClean="0"/>
              <a:t>Simple (no rapidly changing states)</a:t>
            </a:r>
          </a:p>
          <a:p>
            <a:pPr lvl="1"/>
            <a:endParaRPr lang="en-US" dirty="0"/>
          </a:p>
          <a:p>
            <a:r>
              <a:rPr lang="en-US" dirty="0" smtClean="0"/>
              <a:t>Inertial State Transition Behavior</a:t>
            </a:r>
          </a:p>
          <a:p>
            <a:pPr lvl="1"/>
            <a:r>
              <a:rPr lang="en-US" dirty="0" smtClean="0"/>
              <a:t>Since states tend to persist, we refer to this as </a:t>
            </a:r>
            <a:r>
              <a:rPr lang="en-US" i="1" dirty="0" smtClean="0"/>
              <a:t>inertial transition behavior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 smtClean="0"/>
              <a:t>Goal: </a:t>
            </a:r>
            <a:r>
              <a:rPr lang="en-US" dirty="0" smtClean="0"/>
              <a:t>Develop an unsupervised method of segmentation that results in simple, inertial state transitions.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87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Segmentation Output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65" y="2168005"/>
            <a:ext cx="7473742" cy="3511685"/>
          </a:xfrm>
        </p:spPr>
      </p:pic>
    </p:spTree>
    <p:extLst>
      <p:ext uri="{BB962C8B-B14F-4D97-AF65-F5344CB8AC3E}">
        <p14:creationId xmlns:p14="http://schemas.microsoft.com/office/powerpoint/2010/main" val="2490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Method: Hidden Markov Model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280009" y="1817344"/>
            <a:ext cx="6088285" cy="2212760"/>
            <a:chOff x="1280009" y="1817344"/>
            <a:chExt cx="6088285" cy="2212760"/>
          </a:xfrm>
        </p:grpSpPr>
        <p:sp>
          <p:nvSpPr>
            <p:cNvPr id="9" name="Oval 8"/>
            <p:cNvSpPr/>
            <p:nvPr/>
          </p:nvSpPr>
          <p:spPr>
            <a:xfrm>
              <a:off x="1967119" y="1817344"/>
              <a:ext cx="822960" cy="8229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9" idx="2"/>
            </p:cNvCxnSpPr>
            <p:nvPr/>
          </p:nvCxnSpPr>
          <p:spPr>
            <a:xfrm>
              <a:off x="1280009" y="2228824"/>
              <a:ext cx="6871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</p:cNvCxnSpPr>
            <p:nvPr/>
          </p:nvCxnSpPr>
          <p:spPr>
            <a:xfrm>
              <a:off x="2790079" y="2228824"/>
              <a:ext cx="7404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942032" y="2640304"/>
              <a:ext cx="0" cy="5668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4"/>
            </p:cNvCxnSpPr>
            <p:nvPr/>
          </p:nvCxnSpPr>
          <p:spPr>
            <a:xfrm>
              <a:off x="2378599" y="2640304"/>
              <a:ext cx="0" cy="5668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956814" y="2640304"/>
              <a:ext cx="0" cy="5668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353512" y="2228824"/>
              <a:ext cx="7404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804861" y="2228824"/>
              <a:ext cx="7404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093985" y="2044158"/>
              <a:ext cx="6302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30552" y="1838706"/>
              <a:ext cx="822960" cy="8229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545334" y="1838706"/>
              <a:ext cx="822960" cy="8229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1967119" y="3207144"/>
              <a:ext cx="822960" cy="8229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530552" y="3207144"/>
              <a:ext cx="822960" cy="8229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544800" y="3207144"/>
              <a:ext cx="822960" cy="8229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T</a:t>
              </a: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4414924"/>
            <a:ext cx="8229600" cy="20620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Probabilistic model</a:t>
            </a:r>
          </a:p>
          <a:p>
            <a:pPr lvl="1"/>
            <a:r>
              <a:rPr lang="en-US" dirty="0" smtClean="0"/>
              <a:t>Creates distribution over sequences of symbols</a:t>
            </a:r>
            <a:endParaRPr lang="en-US" baseline="30000" dirty="0" smtClean="0"/>
          </a:p>
          <a:p>
            <a:pPr lvl="1"/>
            <a:r>
              <a:rPr lang="en-US" dirty="0" smtClean="0"/>
              <a:t>Markov assumption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– Latent (hidden) states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– Observed symbols 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Method: Hidden Markov Model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80009" y="1817344"/>
            <a:ext cx="6088285" cy="2212760"/>
            <a:chOff x="1280009" y="1817344"/>
            <a:chExt cx="6088285" cy="2212760"/>
          </a:xfrm>
        </p:grpSpPr>
        <p:sp>
          <p:nvSpPr>
            <p:cNvPr id="5" name="Oval 4"/>
            <p:cNvSpPr/>
            <p:nvPr/>
          </p:nvSpPr>
          <p:spPr>
            <a:xfrm>
              <a:off x="1967119" y="1817344"/>
              <a:ext cx="822960" cy="8229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</a:t>
              </a:r>
              <a:r>
                <a:rPr lang="en-US" sz="1200" baseline="-25000" dirty="0" smtClean="0">
                  <a:solidFill>
                    <a:schemeClr val="tx1"/>
                  </a:solidFill>
                </a:rPr>
                <a:t>1 </a:t>
              </a:r>
              <a:r>
                <a:rPr lang="en-US" sz="1200" dirty="0" smtClean="0">
                  <a:solidFill>
                    <a:schemeClr val="tx1"/>
                  </a:solidFill>
                </a:rPr>
                <a:t>= 2</a:t>
              </a:r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5" idx="2"/>
            </p:cNvCxnSpPr>
            <p:nvPr/>
          </p:nvCxnSpPr>
          <p:spPr>
            <a:xfrm>
              <a:off x="1280009" y="2228824"/>
              <a:ext cx="6871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6"/>
            </p:cNvCxnSpPr>
            <p:nvPr/>
          </p:nvCxnSpPr>
          <p:spPr>
            <a:xfrm>
              <a:off x="2790079" y="2228824"/>
              <a:ext cx="7404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942032" y="2640304"/>
              <a:ext cx="0" cy="5668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4"/>
            </p:cNvCxnSpPr>
            <p:nvPr/>
          </p:nvCxnSpPr>
          <p:spPr>
            <a:xfrm>
              <a:off x="2378599" y="2640304"/>
              <a:ext cx="0" cy="5668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956814" y="2640304"/>
              <a:ext cx="0" cy="5668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353512" y="2228824"/>
              <a:ext cx="7404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804861" y="2228824"/>
              <a:ext cx="7404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93985" y="2044158"/>
              <a:ext cx="6302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530552" y="1838706"/>
              <a:ext cx="822960" cy="8229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</a:t>
              </a:r>
              <a:r>
                <a:rPr lang="en-US" sz="1200" baseline="-25000" dirty="0" smtClean="0">
                  <a:solidFill>
                    <a:schemeClr val="tx1"/>
                  </a:solidFill>
                </a:rPr>
                <a:t>2 </a:t>
              </a:r>
              <a:r>
                <a:rPr lang="en-US" sz="1200" dirty="0" smtClean="0">
                  <a:solidFill>
                    <a:schemeClr val="tx1"/>
                  </a:solidFill>
                </a:rPr>
                <a:t>= 5</a:t>
              </a:r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545334" y="1838706"/>
              <a:ext cx="822960" cy="8229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</a:t>
              </a:r>
              <a:r>
                <a:rPr lang="en-US" sz="1200" baseline="-25000" dirty="0" smtClean="0">
                  <a:solidFill>
                    <a:schemeClr val="tx1"/>
                  </a:solidFill>
                </a:rPr>
                <a:t>T </a:t>
              </a:r>
              <a:r>
                <a:rPr lang="en-US" sz="1200" dirty="0" smtClean="0">
                  <a:solidFill>
                    <a:schemeClr val="tx1"/>
                  </a:solidFill>
                </a:rPr>
                <a:t>= 2</a:t>
              </a:r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967119" y="3207144"/>
              <a:ext cx="822960" cy="8229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30552" y="3207144"/>
              <a:ext cx="822960" cy="8229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544800" y="3207144"/>
              <a:ext cx="822960" cy="8229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T</a:t>
              </a:r>
            </a:p>
          </p:txBody>
        </p: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414924"/>
            <a:ext cx="8229600" cy="20620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Fully defined by three sets of parameters:</a:t>
            </a:r>
          </a:p>
          <a:p>
            <a:pPr lvl="1"/>
            <a:r>
              <a:rPr lang="en-US" b="1" dirty="0" smtClean="0">
                <a:latin typeface="Lucida Grande"/>
                <a:ea typeface="Lucida Grande"/>
                <a:cs typeface="Lucida Grande"/>
              </a:rPr>
              <a:t>π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– Start probabilities for states (K x 1 vector)</a:t>
            </a:r>
            <a:endParaRPr lang="en-US" dirty="0" smtClean="0"/>
          </a:p>
          <a:p>
            <a:pPr lvl="1"/>
            <a:r>
              <a:rPr lang="en-US" b="1" dirty="0" smtClean="0"/>
              <a:t>A </a:t>
            </a:r>
            <a:r>
              <a:rPr lang="en-US" dirty="0" smtClean="0"/>
              <a:t>– State transition probabilities (K x K matrix)</a:t>
            </a:r>
          </a:p>
          <a:p>
            <a:pPr lvl="1"/>
            <a:r>
              <a:rPr lang="en-US" b="1" dirty="0" err="1" smtClean="0">
                <a:latin typeface="Lucida Grande"/>
                <a:ea typeface="Lucida Grande"/>
                <a:cs typeface="Lucida Grande"/>
              </a:rPr>
              <a:t>θ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 – Parameters for output probability distribution</a:t>
            </a:r>
          </a:p>
          <a:p>
            <a:pPr lvl="2"/>
            <a:r>
              <a:rPr lang="en-US" dirty="0">
                <a:latin typeface="Lucida Grande"/>
                <a:ea typeface="Lucida Grande"/>
                <a:cs typeface="Lucida Grande"/>
              </a:rPr>
              <a:t>e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.g., mean and variance for Gaussian parametric model</a:t>
            </a:r>
          </a:p>
          <a:p>
            <a:pPr lvl="3"/>
            <a:r>
              <a:rPr lang="en-US" b="1" dirty="0" err="1" smtClean="0">
                <a:latin typeface="Lucida Grande"/>
                <a:ea typeface="Lucida Grande"/>
                <a:cs typeface="Lucida Grande"/>
              </a:rPr>
              <a:t>θ</a:t>
            </a:r>
            <a:r>
              <a:rPr lang="en-US" b="1" dirty="0" smtClean="0">
                <a:latin typeface="Lucida Grande"/>
                <a:ea typeface="Lucida Grande"/>
                <a:cs typeface="Lucida Grande"/>
              </a:rPr>
              <a:t> = (μ, σ</a:t>
            </a:r>
            <a:r>
              <a:rPr lang="en-US" b="1" baseline="30000" dirty="0" smtClean="0">
                <a:latin typeface="Lucida Grande"/>
                <a:ea typeface="Lucida Grande"/>
                <a:cs typeface="Lucida Grande"/>
              </a:rPr>
              <a:t>2</a:t>
            </a:r>
            <a:r>
              <a:rPr lang="en-US" b="1" dirty="0" smtClean="0">
                <a:latin typeface="Lucida Grande"/>
                <a:ea typeface="Lucida Grande"/>
                <a:cs typeface="Lucida Grande"/>
              </a:rPr>
              <a:t>)</a:t>
            </a:r>
            <a:endParaRPr lang="en-US" dirty="0" smtClean="0"/>
          </a:p>
          <a:p>
            <a:pPr lvl="1"/>
            <a:endParaRPr lang="en-US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74380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770</TotalTime>
  <Words>1007</Words>
  <Application>Microsoft Macintosh PowerPoint</Application>
  <PresentationFormat>On-screen Show (4:3)</PresentationFormat>
  <Paragraphs>223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Clarity</vt:lpstr>
      <vt:lpstr>Equation</vt:lpstr>
      <vt:lpstr>SEGMENTING Multivariate Time Series WITH Inertial HMMs</vt:lpstr>
      <vt:lpstr>Motivation</vt:lpstr>
      <vt:lpstr>Characterizing Anomalies</vt:lpstr>
      <vt:lpstr>The Goal</vt:lpstr>
      <vt:lpstr>Problem Setting</vt:lpstr>
      <vt:lpstr>Problem Setting</vt:lpstr>
      <vt:lpstr>Desired Segmentation Output</vt:lpstr>
      <vt:lpstr>Proposed Method: Hidden Markov Model</vt:lpstr>
      <vt:lpstr>Proposed Method: Hidden Markov Model</vt:lpstr>
      <vt:lpstr>Proposed Method: Hidden Markov Model</vt:lpstr>
      <vt:lpstr>Inertial Regularized HMM</vt:lpstr>
      <vt:lpstr>MAP Dirichlet Prior Regularization</vt:lpstr>
      <vt:lpstr>Pseudo-Observation Inertial HMM</vt:lpstr>
      <vt:lpstr>MAP vs Pseudo-Observations</vt:lpstr>
      <vt:lpstr>Consistent Regularization Strength</vt:lpstr>
      <vt:lpstr>Experiment</vt:lpstr>
      <vt:lpstr>Results</vt:lpstr>
      <vt:lpstr>Results</vt:lpstr>
      <vt:lpstr>(In)sensitivity of ζ Parameter</vt:lpstr>
      <vt:lpstr>Related Work</vt:lpstr>
      <vt:lpstr>Related Work</vt:lpstr>
      <vt:lpstr>Our Method</vt:lpstr>
      <vt:lpstr>Future Work and Extensions</vt:lpstr>
      <vt:lpstr>Thank You!</vt:lpstr>
    </vt:vector>
  </TitlesOfParts>
  <Company>Yahoo,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Multivariate Time Series WITH Inertial HMMs</dc:title>
  <dc:creator>George MontaÃ±ez</dc:creator>
  <cp:lastModifiedBy>George MontaÃ±ez</cp:lastModifiedBy>
  <cp:revision>105</cp:revision>
  <dcterms:created xsi:type="dcterms:W3CDTF">2014-07-14T19:52:36Z</dcterms:created>
  <dcterms:modified xsi:type="dcterms:W3CDTF">2014-07-17T16:16:42Z</dcterms:modified>
</cp:coreProperties>
</file>