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29184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94656" autoAdjust="0"/>
  </p:normalViewPr>
  <p:slideViewPr>
    <p:cSldViewPr snapToGrid="0">
      <p:cViewPr>
        <p:scale>
          <a:sx n="35" d="100"/>
          <a:sy n="35" d="100"/>
        </p:scale>
        <p:origin x="-1120" y="1072"/>
      </p:cViewPr>
      <p:guideLst>
        <p:guide orient="horz" pos="10368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B2E9-3568-4939-AD20-F42726F09D0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1FE2A-97BA-4B52-B3A6-E44D1F20CB28}">
      <dgm:prSet phldrT="[Text]" custT="1"/>
      <dgm:spPr/>
      <dgm:t>
        <a:bodyPr/>
        <a:lstStyle/>
        <a:p>
          <a:r>
            <a:rPr lang="en-US" sz="2800" dirty="0" smtClean="0"/>
            <a:t>MAP Inertial HMM</a:t>
          </a:r>
          <a:endParaRPr lang="en-US" sz="2800" dirty="0"/>
        </a:p>
      </dgm:t>
    </dgm:pt>
    <dgm:pt modelId="{272155B6-483B-4675-B173-D3F00A201046}" type="parTrans" cxnId="{FC6EE199-23CF-4307-94F8-FC53916EA51A}">
      <dgm:prSet/>
      <dgm:spPr/>
      <dgm:t>
        <a:bodyPr/>
        <a:lstStyle/>
        <a:p>
          <a:endParaRPr lang="en-US" sz="2800"/>
        </a:p>
      </dgm:t>
    </dgm:pt>
    <dgm:pt modelId="{0CACD921-34CA-4681-87F1-041A98C27B3D}" type="sibTrans" cxnId="{FC6EE199-23CF-4307-94F8-FC53916EA51A}">
      <dgm:prSet/>
      <dgm:spPr/>
      <dgm:t>
        <a:bodyPr/>
        <a:lstStyle/>
        <a:p>
          <a:endParaRPr lang="en-US" sz="2800"/>
        </a:p>
      </dgm:t>
    </dgm:pt>
    <dgm:pt modelId="{184B56DA-A66C-4DD0-AE11-0A7EBA387E48}">
      <dgm:prSet phldrT="[Text]" custT="1"/>
      <dgm:spPr/>
      <dgm:t>
        <a:bodyPr/>
        <a:lstStyle/>
        <a:p>
          <a:r>
            <a:rPr lang="en-US" sz="2800" dirty="0" smtClean="0"/>
            <a:t>Pseudo-Observation Inertial HMM</a:t>
          </a:r>
          <a:endParaRPr lang="en-US" sz="2800" dirty="0"/>
        </a:p>
      </dgm:t>
    </dgm:pt>
    <dgm:pt modelId="{3C1C544F-4C0C-4E19-A3D2-C3E5175D7B4B}" type="parTrans" cxnId="{01AD485A-0916-4A80-9CBA-29870F4D202A}">
      <dgm:prSet/>
      <dgm:spPr/>
      <dgm:t>
        <a:bodyPr/>
        <a:lstStyle/>
        <a:p>
          <a:endParaRPr lang="en-US" sz="2800"/>
        </a:p>
      </dgm:t>
    </dgm:pt>
    <dgm:pt modelId="{8EE144C8-20EA-43DA-B048-41CEE06807BC}" type="sibTrans" cxnId="{01AD485A-0916-4A80-9CBA-29870F4D202A}">
      <dgm:prSet/>
      <dgm:spPr/>
      <dgm:t>
        <a:bodyPr/>
        <a:lstStyle/>
        <a:p>
          <a:endParaRPr lang="en-US" sz="2800"/>
        </a:p>
      </dgm:t>
    </dgm:pt>
    <dgm:pt modelId="{4640F6E6-EF32-4372-9B3B-2FFD48F9CB5C}">
      <dgm:prSet phldrT="[Text]" custT="1"/>
      <dgm:spPr/>
      <dgm:t>
        <a:bodyPr/>
        <a:lstStyle/>
        <a:p>
          <a:r>
            <a:rPr lang="en-US" sz="2800" dirty="0" smtClean="0"/>
            <a:t>Include </a:t>
          </a:r>
          <a:r>
            <a:rPr lang="en-US" sz="2800" dirty="0" err="1" smtClean="0"/>
            <a:t>Dirichlet</a:t>
          </a:r>
          <a:r>
            <a:rPr lang="en-US" sz="2800" dirty="0" smtClean="0"/>
            <a:t> prior on transition matrix.</a:t>
          </a:r>
          <a:endParaRPr lang="en-US" sz="2800" dirty="0"/>
        </a:p>
      </dgm:t>
    </dgm:pt>
    <dgm:pt modelId="{55E32D54-3DF3-4F3F-B3B8-1AEE5606EC62}" type="sibTrans" cxnId="{ACB965C6-1ACF-483C-9C29-8A17C949C706}">
      <dgm:prSet/>
      <dgm:spPr/>
      <dgm:t>
        <a:bodyPr/>
        <a:lstStyle/>
        <a:p>
          <a:endParaRPr lang="en-US" sz="2800"/>
        </a:p>
      </dgm:t>
    </dgm:pt>
    <dgm:pt modelId="{DB4F8E23-BBE6-4AB5-9D82-74F5115D7455}" type="parTrans" cxnId="{ACB965C6-1ACF-483C-9C29-8A17C949C706}">
      <dgm:prSet/>
      <dgm:spPr/>
      <dgm:t>
        <a:bodyPr/>
        <a:lstStyle/>
        <a:p>
          <a:endParaRPr lang="en-US" sz="2800"/>
        </a:p>
      </dgm:t>
    </dgm:pt>
    <dgm:pt modelId="{ACF68DCF-E3BB-3D4A-AFCE-AAD5E01B6ED5}">
      <dgm:prSet phldrT="[Text]" custT="1"/>
      <dgm:spPr/>
      <dgm:t>
        <a:bodyPr/>
        <a:lstStyle/>
        <a:p>
          <a:r>
            <a:rPr lang="en-US" sz="2800" dirty="0" smtClean="0"/>
            <a:t>Governed by a strength parameter, </a:t>
          </a:r>
          <a:r>
            <a:rPr lang="en-US" sz="2800" dirty="0" err="1" smtClean="0"/>
            <a:t>ς</a:t>
          </a:r>
          <a:endParaRPr lang="en-US" sz="2800" dirty="0"/>
        </a:p>
      </dgm:t>
    </dgm:pt>
    <dgm:pt modelId="{B9B24775-8D6F-A049-A88D-8C19808F6226}" type="parTrans" cxnId="{443D1ADF-7405-CF4E-8560-095FB3D031E9}">
      <dgm:prSet/>
      <dgm:spPr/>
      <dgm:t>
        <a:bodyPr/>
        <a:lstStyle/>
        <a:p>
          <a:endParaRPr lang="en-US"/>
        </a:p>
      </dgm:t>
    </dgm:pt>
    <dgm:pt modelId="{6BD98EED-987C-5349-AD68-C8448D11015F}" type="sibTrans" cxnId="{443D1ADF-7405-CF4E-8560-095FB3D031E9}">
      <dgm:prSet/>
      <dgm:spPr/>
      <dgm:t>
        <a:bodyPr/>
        <a:lstStyle/>
        <a:p>
          <a:endParaRPr lang="en-US"/>
        </a:p>
      </dgm:t>
    </dgm:pt>
    <dgm:pt modelId="{17AF0C1B-AB46-4643-AAAB-C00D253E5731}">
      <dgm:prSet phldrT="[Text]" custT="1"/>
      <dgm:spPr/>
      <dgm:t>
        <a:bodyPr/>
        <a:lstStyle/>
        <a:p>
          <a:r>
            <a:rPr lang="en-US" sz="2800" dirty="0" smtClean="0"/>
            <a:t>Alter the complete data-likelihood to include fictional self-transition observations.</a:t>
          </a:r>
          <a:endParaRPr lang="en-US" sz="2800" dirty="0"/>
        </a:p>
      </dgm:t>
    </dgm:pt>
    <dgm:pt modelId="{631D11DF-11B6-487B-8148-E2BF1F9190AD}" type="sibTrans" cxnId="{31D0EEFF-9776-4597-8873-3B56F9091C86}">
      <dgm:prSet/>
      <dgm:spPr/>
      <dgm:t>
        <a:bodyPr/>
        <a:lstStyle/>
        <a:p>
          <a:endParaRPr lang="en-US" sz="2800"/>
        </a:p>
      </dgm:t>
    </dgm:pt>
    <dgm:pt modelId="{29C3C336-A8CD-48B5-9F85-325299B52A84}" type="parTrans" cxnId="{31D0EEFF-9776-4597-8873-3B56F9091C86}">
      <dgm:prSet/>
      <dgm:spPr/>
      <dgm:t>
        <a:bodyPr/>
        <a:lstStyle/>
        <a:p>
          <a:endParaRPr lang="en-US" sz="2800"/>
        </a:p>
      </dgm:t>
    </dgm:pt>
    <dgm:pt modelId="{E3F02E00-7070-0E43-9316-EF961356FC70}">
      <dgm:prSet phldrT="[Text]" custT="1"/>
      <dgm:spPr/>
      <dgm:t>
        <a:bodyPr/>
        <a:lstStyle/>
        <a:p>
          <a:r>
            <a:rPr lang="en-US" sz="2800" dirty="0" smtClean="0"/>
            <a:t>Governed by strength parameter, </a:t>
          </a:r>
          <a:r>
            <a:rPr lang="en-US" sz="2800" dirty="0" err="1" smtClean="0"/>
            <a:t>ς</a:t>
          </a:r>
          <a:r>
            <a:rPr lang="en-US" sz="2800" dirty="0" smtClean="0"/>
            <a:t>.</a:t>
          </a:r>
          <a:endParaRPr lang="en-US" sz="2800" dirty="0"/>
        </a:p>
      </dgm:t>
    </dgm:pt>
    <dgm:pt modelId="{FA522470-D538-3747-8147-C28F1296C9EB}" type="parTrans" cxnId="{BD461FF5-9002-0649-A958-0948C37CDFB6}">
      <dgm:prSet/>
      <dgm:spPr/>
      <dgm:t>
        <a:bodyPr/>
        <a:lstStyle/>
        <a:p>
          <a:endParaRPr lang="en-US"/>
        </a:p>
      </dgm:t>
    </dgm:pt>
    <dgm:pt modelId="{BE1F8DE1-0DDB-6540-9EEA-3343C02E2941}" type="sibTrans" cxnId="{BD461FF5-9002-0649-A958-0948C37CDFB6}">
      <dgm:prSet/>
      <dgm:spPr/>
      <dgm:t>
        <a:bodyPr/>
        <a:lstStyle/>
        <a:p>
          <a:endParaRPr lang="en-US"/>
        </a:p>
      </dgm:t>
    </dgm:pt>
    <dgm:pt modelId="{4351CFC8-37EC-494B-A841-287649776134}" type="pres">
      <dgm:prSet presAssocID="{425AB2E9-3568-4939-AD20-F42726F09D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E9962D-05C5-4F85-A473-03B50B9C6416}" type="pres">
      <dgm:prSet presAssocID="{06F1FE2A-97BA-4B52-B3A6-E44D1F20CB28}" presName="composite" presStyleCnt="0"/>
      <dgm:spPr/>
    </dgm:pt>
    <dgm:pt modelId="{B8C15370-9E21-4343-A577-4985C41A0B6E}" type="pres">
      <dgm:prSet presAssocID="{06F1FE2A-97BA-4B52-B3A6-E44D1F20CB2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5B54D-BB89-4898-B770-68834B90CB27}" type="pres">
      <dgm:prSet presAssocID="{06F1FE2A-97BA-4B52-B3A6-E44D1F20CB28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2C66E-7169-4E42-A713-6528CC71DD9D}" type="pres">
      <dgm:prSet presAssocID="{0CACD921-34CA-4681-87F1-041A98C27B3D}" presName="space" presStyleCnt="0"/>
      <dgm:spPr/>
    </dgm:pt>
    <dgm:pt modelId="{C25D5A66-A92F-4D7D-A84B-534F27779317}" type="pres">
      <dgm:prSet presAssocID="{184B56DA-A66C-4DD0-AE11-0A7EBA387E48}" presName="composite" presStyleCnt="0"/>
      <dgm:spPr/>
    </dgm:pt>
    <dgm:pt modelId="{E01B3154-0666-4584-9FC4-432DE00CC402}" type="pres">
      <dgm:prSet presAssocID="{184B56DA-A66C-4DD0-AE11-0A7EBA387E48}" presName="parTx" presStyleLbl="alignNode1" presStyleIdx="1" presStyleCnt="2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96761-7A7E-46B1-9A31-B92F49834D5A}" type="pres">
      <dgm:prSet presAssocID="{184B56DA-A66C-4DD0-AE11-0A7EBA387E4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3D1ADF-7405-CF4E-8560-095FB3D031E9}" srcId="{06F1FE2A-97BA-4B52-B3A6-E44D1F20CB28}" destId="{ACF68DCF-E3BB-3D4A-AFCE-AAD5E01B6ED5}" srcOrd="1" destOrd="0" parTransId="{B9B24775-8D6F-A049-A88D-8C19808F6226}" sibTransId="{6BD98EED-987C-5349-AD68-C8448D11015F}"/>
    <dgm:cxn modelId="{31D0EEFF-9776-4597-8873-3B56F9091C86}" srcId="{184B56DA-A66C-4DD0-AE11-0A7EBA387E48}" destId="{17AF0C1B-AB46-4643-AAAB-C00D253E5731}" srcOrd="0" destOrd="0" parTransId="{29C3C336-A8CD-48B5-9F85-325299B52A84}" sibTransId="{631D11DF-11B6-487B-8148-E2BF1F9190AD}"/>
    <dgm:cxn modelId="{ACB965C6-1ACF-483C-9C29-8A17C949C706}" srcId="{06F1FE2A-97BA-4B52-B3A6-E44D1F20CB28}" destId="{4640F6E6-EF32-4372-9B3B-2FFD48F9CB5C}" srcOrd="0" destOrd="0" parTransId="{DB4F8E23-BBE6-4AB5-9D82-74F5115D7455}" sibTransId="{55E32D54-3DF3-4F3F-B3B8-1AEE5606EC62}"/>
    <dgm:cxn modelId="{C9ED1BA3-DFB5-384E-89D3-0A74A1959C39}" type="presOf" srcId="{184B56DA-A66C-4DD0-AE11-0A7EBA387E48}" destId="{E01B3154-0666-4584-9FC4-432DE00CC402}" srcOrd="0" destOrd="0" presId="urn:microsoft.com/office/officeart/2005/8/layout/hList1"/>
    <dgm:cxn modelId="{FC6EE199-23CF-4307-94F8-FC53916EA51A}" srcId="{425AB2E9-3568-4939-AD20-F42726F09D02}" destId="{06F1FE2A-97BA-4B52-B3A6-E44D1F20CB28}" srcOrd="0" destOrd="0" parTransId="{272155B6-483B-4675-B173-D3F00A201046}" sibTransId="{0CACD921-34CA-4681-87F1-041A98C27B3D}"/>
    <dgm:cxn modelId="{99AD80CF-1F8C-734D-9457-5EFADAC3C348}" type="presOf" srcId="{06F1FE2A-97BA-4B52-B3A6-E44D1F20CB28}" destId="{B8C15370-9E21-4343-A577-4985C41A0B6E}" srcOrd="0" destOrd="0" presId="urn:microsoft.com/office/officeart/2005/8/layout/hList1"/>
    <dgm:cxn modelId="{BD461FF5-9002-0649-A958-0948C37CDFB6}" srcId="{184B56DA-A66C-4DD0-AE11-0A7EBA387E48}" destId="{E3F02E00-7070-0E43-9316-EF961356FC70}" srcOrd="1" destOrd="0" parTransId="{FA522470-D538-3747-8147-C28F1296C9EB}" sibTransId="{BE1F8DE1-0DDB-6540-9EEA-3343C02E2941}"/>
    <dgm:cxn modelId="{99E25124-8967-D342-8A37-F7CC38C7B58D}" type="presOf" srcId="{4640F6E6-EF32-4372-9B3B-2FFD48F9CB5C}" destId="{DE65B54D-BB89-4898-B770-68834B90CB27}" srcOrd="0" destOrd="0" presId="urn:microsoft.com/office/officeart/2005/8/layout/hList1"/>
    <dgm:cxn modelId="{01AD485A-0916-4A80-9CBA-29870F4D202A}" srcId="{425AB2E9-3568-4939-AD20-F42726F09D02}" destId="{184B56DA-A66C-4DD0-AE11-0A7EBA387E48}" srcOrd="1" destOrd="0" parTransId="{3C1C544F-4C0C-4E19-A3D2-C3E5175D7B4B}" sibTransId="{8EE144C8-20EA-43DA-B048-41CEE06807BC}"/>
    <dgm:cxn modelId="{51AFDE21-5218-EE44-B934-41D27FEAFDDC}" type="presOf" srcId="{ACF68DCF-E3BB-3D4A-AFCE-AAD5E01B6ED5}" destId="{DE65B54D-BB89-4898-B770-68834B90CB27}" srcOrd="0" destOrd="1" presId="urn:microsoft.com/office/officeart/2005/8/layout/hList1"/>
    <dgm:cxn modelId="{64EF5B11-A97E-8E44-95A5-E6A549710EB3}" type="presOf" srcId="{425AB2E9-3568-4939-AD20-F42726F09D02}" destId="{4351CFC8-37EC-494B-A841-287649776134}" srcOrd="0" destOrd="0" presId="urn:microsoft.com/office/officeart/2005/8/layout/hList1"/>
    <dgm:cxn modelId="{457776DE-A694-954A-B189-F3FD75C88253}" type="presOf" srcId="{17AF0C1B-AB46-4643-AAAB-C00D253E5731}" destId="{6EC96761-7A7E-46B1-9A31-B92F49834D5A}" srcOrd="0" destOrd="0" presId="urn:microsoft.com/office/officeart/2005/8/layout/hList1"/>
    <dgm:cxn modelId="{186253DE-59E9-0442-828E-0A9DADA16BF6}" type="presOf" srcId="{E3F02E00-7070-0E43-9316-EF961356FC70}" destId="{6EC96761-7A7E-46B1-9A31-B92F49834D5A}" srcOrd="0" destOrd="1" presId="urn:microsoft.com/office/officeart/2005/8/layout/hList1"/>
    <dgm:cxn modelId="{D5DDC686-E758-254B-8398-BB1BB5C1F72D}" type="presParOf" srcId="{4351CFC8-37EC-494B-A841-287649776134}" destId="{70E9962D-05C5-4F85-A473-03B50B9C6416}" srcOrd="0" destOrd="0" presId="urn:microsoft.com/office/officeart/2005/8/layout/hList1"/>
    <dgm:cxn modelId="{186B6B50-92CB-6848-A20D-B4015D9FE9BA}" type="presParOf" srcId="{70E9962D-05C5-4F85-A473-03B50B9C6416}" destId="{B8C15370-9E21-4343-A577-4985C41A0B6E}" srcOrd="0" destOrd="0" presId="urn:microsoft.com/office/officeart/2005/8/layout/hList1"/>
    <dgm:cxn modelId="{1E747653-C9A4-3042-BE73-DA9B65CE5432}" type="presParOf" srcId="{70E9962D-05C5-4F85-A473-03B50B9C6416}" destId="{DE65B54D-BB89-4898-B770-68834B90CB27}" srcOrd="1" destOrd="0" presId="urn:microsoft.com/office/officeart/2005/8/layout/hList1"/>
    <dgm:cxn modelId="{35A4532E-7CFB-F14C-A0D4-97D0E6851518}" type="presParOf" srcId="{4351CFC8-37EC-494B-A841-287649776134}" destId="{A7E2C66E-7169-4E42-A713-6528CC71DD9D}" srcOrd="1" destOrd="0" presId="urn:microsoft.com/office/officeart/2005/8/layout/hList1"/>
    <dgm:cxn modelId="{E57FF336-BCA4-DB4C-901F-4618335028CA}" type="presParOf" srcId="{4351CFC8-37EC-494B-A841-287649776134}" destId="{C25D5A66-A92F-4D7D-A84B-534F27779317}" srcOrd="2" destOrd="0" presId="urn:microsoft.com/office/officeart/2005/8/layout/hList1"/>
    <dgm:cxn modelId="{B3AABA48-5FB1-2548-94D4-785490131B0B}" type="presParOf" srcId="{C25D5A66-A92F-4D7D-A84B-534F27779317}" destId="{E01B3154-0666-4584-9FC4-432DE00CC402}" srcOrd="0" destOrd="0" presId="urn:microsoft.com/office/officeart/2005/8/layout/hList1"/>
    <dgm:cxn modelId="{C98B5E70-CE5D-A840-B86E-1ACCFAC2DDD1}" type="presParOf" srcId="{C25D5A66-A92F-4D7D-A84B-534F27779317}" destId="{6EC96761-7A7E-46B1-9A31-B92F49834D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15370-9E21-4343-A577-4985C41A0B6E}">
      <dsp:nvSpPr>
        <dsp:cNvPr id="0" name=""/>
        <dsp:cNvSpPr/>
      </dsp:nvSpPr>
      <dsp:spPr>
        <a:xfrm>
          <a:off x="46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MAP Inertial HMM</a:t>
          </a:r>
          <a:endParaRPr lang="en-US" sz="2800" kern="1200" dirty="0"/>
        </a:p>
      </dsp:txBody>
      <dsp:txXfrm>
        <a:off x="46" y="231909"/>
        <a:ext cx="4486498" cy="1794599"/>
      </dsp:txXfrm>
    </dsp:sp>
    <dsp:sp modelId="{DE65B54D-BB89-4898-B770-68834B90CB27}">
      <dsp:nvSpPr>
        <dsp:cNvPr id="0" name=""/>
        <dsp:cNvSpPr/>
      </dsp:nvSpPr>
      <dsp:spPr>
        <a:xfrm>
          <a:off x="46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Include </a:t>
          </a:r>
          <a:r>
            <a:rPr lang="en-US" sz="2800" kern="1200" dirty="0" err="1" smtClean="0"/>
            <a:t>Dirichlet</a:t>
          </a:r>
          <a:r>
            <a:rPr lang="en-US" sz="2800" kern="1200" dirty="0" smtClean="0"/>
            <a:t> prior on transition matrix.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a strength parameter, </a:t>
          </a:r>
          <a:r>
            <a:rPr lang="en-US" sz="2800" kern="1200" dirty="0" err="1" smtClean="0"/>
            <a:t>ς</a:t>
          </a:r>
          <a:endParaRPr lang="en-US" sz="2800" kern="1200" dirty="0"/>
        </a:p>
      </dsp:txBody>
      <dsp:txXfrm>
        <a:off x="46" y="2026508"/>
        <a:ext cx="4486498" cy="2854800"/>
      </dsp:txXfrm>
    </dsp:sp>
    <dsp:sp modelId="{E01B3154-0666-4584-9FC4-432DE00CC402}">
      <dsp:nvSpPr>
        <dsp:cNvPr id="0" name=""/>
        <dsp:cNvSpPr/>
      </dsp:nvSpPr>
      <dsp:spPr>
        <a:xfrm>
          <a:off x="5114654" y="231909"/>
          <a:ext cx="4486498" cy="17945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Pseudo-Observation Inertial HMM</a:t>
          </a:r>
          <a:endParaRPr lang="en-US" sz="2800" kern="1200" dirty="0"/>
        </a:p>
      </dsp:txBody>
      <dsp:txXfrm>
        <a:off x="5114654" y="231909"/>
        <a:ext cx="4486498" cy="1794599"/>
      </dsp:txXfrm>
    </dsp:sp>
    <dsp:sp modelId="{6EC96761-7A7E-46B1-9A31-B92F49834D5A}">
      <dsp:nvSpPr>
        <dsp:cNvPr id="0" name=""/>
        <dsp:cNvSpPr/>
      </dsp:nvSpPr>
      <dsp:spPr>
        <a:xfrm>
          <a:off x="5114654" y="2026508"/>
          <a:ext cx="4486498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Alter the complete data-likelihood to include fictional self-transition observations.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Governed by strength parameter, </a:t>
          </a:r>
          <a:r>
            <a:rPr lang="en-US" sz="2800" kern="1200" dirty="0" err="1" smtClean="0"/>
            <a:t>ς</a:t>
          </a:r>
          <a:r>
            <a:rPr lang="en-US" sz="2800" kern="1200" dirty="0" smtClean="0"/>
            <a:t>.</a:t>
          </a:r>
          <a:endParaRPr lang="en-US" sz="2800" kern="1200" dirty="0"/>
        </a:p>
      </dsp:txBody>
      <dsp:txXfrm>
        <a:off x="5114654" y="2026508"/>
        <a:ext cx="4486498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868680" y="4093906"/>
            <a:ext cx="22630809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5669280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857250" y="7114032"/>
            <a:ext cx="96012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857250" y="10497312"/>
            <a:ext cx="96012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857250" y="11868912"/>
            <a:ext cx="96012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1495044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6440913"/>
            <a:ext cx="9601200" cy="154887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7114032"/>
            <a:ext cx="96012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1658600" y="14328648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15773400"/>
            <a:ext cx="96012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2288743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24332184"/>
            <a:ext cx="96012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5669280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7114032"/>
            <a:ext cx="96012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14914834"/>
            <a:ext cx="96012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2425660" y="19767596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2425660" y="21212348"/>
            <a:ext cx="96012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25722072"/>
            <a:ext cx="96012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27166824"/>
            <a:ext cx="96012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4203025" y="1"/>
            <a:ext cx="8715375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329184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68680" y="685860"/>
            <a:ext cx="226314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6019800"/>
            <a:ext cx="3119247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32114698"/>
            <a:ext cx="163906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32114698"/>
            <a:ext cx="740664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329184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329184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oleObject" Target="../embeddings/oleObject1.bin"/><Relationship Id="rId13" Type="http://schemas.openxmlformats.org/officeDocument/2006/relationships/image" Target="../media/image1.emf"/><Relationship Id="rId14" Type="http://schemas.openxmlformats.org/officeDocument/2006/relationships/image" Target="../media/image5.emf"/><Relationship Id="rId15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microsoft.com/office/2007/relationships/hdphoto" Target="../media/hdphoto1.wdp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3425" y="400097"/>
            <a:ext cx="27199674" cy="297174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Inertial Hidden Markov Models: </a:t>
            </a:r>
            <a:br>
              <a:rPr lang="en-US" sz="9600" dirty="0"/>
            </a:br>
            <a:r>
              <a:rPr lang="en-US" sz="9600" dirty="0"/>
              <a:t>Modeling Change in Multivariate Time </a:t>
            </a:r>
            <a:r>
              <a:rPr lang="en-US" sz="9600" dirty="0" smtClean="0"/>
              <a:t>Series</a:t>
            </a:r>
            <a:endParaRPr lang="en-US" dirty="0">
              <a:cs typeface="Avenir Black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868680" y="3968940"/>
            <a:ext cx="32049720" cy="952547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George D. </a:t>
            </a:r>
            <a:r>
              <a:rPr lang="en-US" sz="4000" dirty="0" err="1" smtClean="0">
                <a:solidFill>
                  <a:schemeClr val="bg1"/>
                </a:solidFill>
              </a:rPr>
              <a:t>Montañez</a:t>
            </a:r>
            <a:r>
              <a:rPr lang="en-US" sz="4000" dirty="0" smtClean="0">
                <a:solidFill>
                  <a:schemeClr val="bg1"/>
                </a:solidFill>
              </a:rPr>
              <a:t> (Carnegie Mellon University) | </a:t>
            </a:r>
            <a:r>
              <a:rPr lang="en-US" sz="4000" dirty="0" err="1" smtClean="0">
                <a:solidFill>
                  <a:schemeClr val="bg1"/>
                </a:solidFill>
              </a:rPr>
              <a:t>Saeed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Amizadeh</a:t>
            </a:r>
            <a:r>
              <a:rPr lang="en-US" sz="4000" dirty="0" smtClean="0">
                <a:solidFill>
                  <a:schemeClr val="bg1"/>
                </a:solidFill>
              </a:rPr>
              <a:t> (Yahoo! Labs) | </a:t>
            </a:r>
            <a:r>
              <a:rPr lang="en-US" sz="4000" dirty="0" err="1" smtClean="0">
                <a:solidFill>
                  <a:schemeClr val="bg1"/>
                </a:solidFill>
              </a:rPr>
              <a:t>Nikolay</a:t>
            </a:r>
            <a:r>
              <a:rPr lang="en-US" sz="4000" dirty="0" smtClean="0">
                <a:solidFill>
                  <a:schemeClr val="bg1"/>
                </a:solidFill>
              </a:rPr>
              <a:t> Laptev (Yahoo! Labs)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857250" y="7162800"/>
            <a:ext cx="9601200" cy="4724400"/>
          </a:xfrm>
        </p:spPr>
        <p:txBody>
          <a:bodyPr/>
          <a:lstStyle/>
          <a:p>
            <a:r>
              <a:rPr lang="en-US" sz="4000" dirty="0" smtClean="0"/>
              <a:t>Yahoo! </a:t>
            </a:r>
            <a:r>
              <a:rPr lang="en-US" sz="4000" dirty="0"/>
              <a:t>m</a:t>
            </a:r>
            <a:r>
              <a:rPr lang="en-US" sz="4000" dirty="0" smtClean="0"/>
              <a:t>onitors millions of time series each day, looking for changes in </a:t>
            </a:r>
            <a:r>
              <a:rPr lang="en-US" sz="4000" dirty="0"/>
              <a:t>the </a:t>
            </a:r>
            <a:r>
              <a:rPr lang="en-US" sz="4000" dirty="0" smtClean="0"/>
              <a:t>signals for advanced analytics.</a:t>
            </a:r>
          </a:p>
          <a:p>
            <a:r>
              <a:rPr lang="en-US" sz="4000" b="1" dirty="0" smtClean="0"/>
              <a:t>Goal: </a:t>
            </a:r>
            <a:r>
              <a:rPr lang="en-US" sz="4000" dirty="0" smtClean="0"/>
              <a:t>Given a multivariate time series, find where systematic changes occur</a:t>
            </a:r>
            <a:r>
              <a:rPr lang="en-US" sz="4000" dirty="0"/>
              <a:t> </a:t>
            </a:r>
            <a:r>
              <a:rPr lang="en-US" sz="4000" dirty="0" smtClean="0"/>
              <a:t>and map segments to a small number of states. </a:t>
            </a:r>
            <a:endParaRPr lang="en-US" sz="4000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857250" y="12141036"/>
            <a:ext cx="9601200" cy="1280160"/>
          </a:xfrm>
        </p:spPr>
        <p:txBody>
          <a:bodyPr/>
          <a:lstStyle/>
          <a:p>
            <a:r>
              <a:rPr lang="en-US" dirty="0" smtClean="0"/>
              <a:t>Hidden Markov Models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857250" y="13403784"/>
            <a:ext cx="9601200" cy="2807506"/>
          </a:xfrm>
        </p:spPr>
        <p:txBody>
          <a:bodyPr/>
          <a:lstStyle/>
          <a:p>
            <a:r>
              <a:rPr lang="en-US" dirty="0" smtClean="0"/>
              <a:t>Works </a:t>
            </a:r>
            <a:r>
              <a:rPr lang="en-US" dirty="0" smtClean="0"/>
              <a:t>well for segmenting sequential data.</a:t>
            </a:r>
          </a:p>
          <a:p>
            <a:r>
              <a:rPr lang="en-US" dirty="0" smtClean="0"/>
              <a:t>However, may over-segment.</a:t>
            </a:r>
          </a:p>
          <a:p>
            <a:r>
              <a:rPr lang="en-US" dirty="0" smtClean="0"/>
              <a:t>We need to impose state-persistence, i.e., few state changes over time.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57250" y="21782764"/>
            <a:ext cx="9601200" cy="1219200"/>
          </a:xfrm>
        </p:spPr>
        <p:txBody>
          <a:bodyPr/>
          <a:lstStyle/>
          <a:p>
            <a:r>
              <a:rPr lang="en-US" dirty="0" smtClean="0"/>
              <a:t>Inertial HMMs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5"/>
          </p:nvPr>
        </p:nvSpPr>
        <p:spPr>
          <a:xfrm>
            <a:off x="857250" y="23030121"/>
            <a:ext cx="9601200" cy="1846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Two models which impose state persistence through a change to the likelihood model and corresponding expectation maximization (EM) update equations.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1658600" y="26743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2" name="Content Placeholder 1" descr="Sample table with 2 columns, 8 rows" title="Table"/>
          <p:cNvGraphicFramePr>
            <a:graphicFrameLocks noGrp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400481550"/>
              </p:ext>
            </p:extLst>
          </p:nvPr>
        </p:nvGraphicFramePr>
        <p:xfrm>
          <a:off x="11658600" y="27933580"/>
          <a:ext cx="9601200" cy="44995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00400"/>
                <a:gridCol w="3200400"/>
                <a:gridCol w="3200400"/>
              </a:tblGrid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Method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Var. of Info.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Standard</a:t>
                      </a:r>
                      <a:r>
                        <a:rPr lang="en-US" sz="2800" baseline="0" dirty="0" smtClean="0"/>
                        <a:t> HMM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0.79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0.38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Sticky HDP-HMM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κ</a:t>
                      </a:r>
                      <a:r>
                        <a:rPr lang="en-US" sz="2800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 </a:t>
                      </a:r>
                      <a:r>
                        <a:rPr lang="en-US" sz="2800" dirty="0" smtClean="0"/>
                        <a:t>= 100.0)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0.59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0.97</a:t>
                      </a:r>
                      <a:endParaRPr lang="en-US" sz="2800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MAP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dirty="0" smtClean="0"/>
                        <a:t> = 33.5)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0.14</a:t>
                      </a:r>
                      <a:endParaRPr lang="en-US" sz="2800" b="1" dirty="0"/>
                    </a:p>
                  </a:txBody>
                  <a:tcPr marL="68580" marR="68580" anchor="ctr"/>
                </a:tc>
              </a:tr>
              <a:tr h="83244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/>
                        <a:t>PsO</a:t>
                      </a:r>
                      <a:r>
                        <a:rPr lang="en-US" sz="2800" baseline="0" dirty="0" smtClean="0"/>
                        <a:t> Inertial HMM (</a:t>
                      </a:r>
                      <a:r>
                        <a:rPr lang="en-US" sz="2800" b="1" i="0" dirty="0" err="1" smtClean="0">
                          <a:latin typeface="Lucida Grande"/>
                          <a:ea typeface="Lucida Grande"/>
                          <a:cs typeface="Lucida Grande"/>
                        </a:rPr>
                        <a:t>ς</a:t>
                      </a:r>
                      <a:r>
                        <a:rPr lang="en-US" sz="2800" baseline="0" dirty="0" smtClean="0"/>
                        <a:t> = 49.0)</a:t>
                      </a:r>
                      <a:endParaRPr lang="en-US" sz="2800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0.94</a:t>
                      </a:r>
                      <a:endParaRPr lang="en-US" sz="2800" b="1" dirty="0"/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0.15</a:t>
                      </a:r>
                      <a:endParaRPr lang="en-US" sz="2800" b="0" dirty="0"/>
                    </a:p>
                  </a:txBody>
                  <a:tcPr marL="68580" marR="68580" anchor="ctr"/>
                </a:tc>
              </a:tr>
            </a:tbl>
          </a:graphicData>
        </a:graphic>
      </p:graphicFrame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16335248"/>
            <a:ext cx="9601200" cy="1219200"/>
          </a:xfrm>
        </p:spPr>
        <p:txBody>
          <a:bodyPr/>
          <a:lstStyle/>
          <a:p>
            <a:r>
              <a:rPr lang="en-US" dirty="0" smtClean="0"/>
              <a:t>Evaluation Metrics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1658600" y="5652532"/>
            <a:ext cx="9601200" cy="12192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11658600" y="6777968"/>
            <a:ext cx="9601200" cy="444080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45D </a:t>
            </a:r>
            <a:r>
              <a:rPr lang="en-US" sz="3000" dirty="0"/>
              <a:t>human activity accelerometer data</a:t>
            </a:r>
          </a:p>
          <a:p>
            <a:pPr lvl="1"/>
            <a:r>
              <a:rPr lang="en-US" sz="3000" dirty="0"/>
              <a:t>Activities included jumping, playing basketball, rowing, ascending stairs and walking.</a:t>
            </a:r>
          </a:p>
          <a:p>
            <a:pPr lvl="1"/>
            <a:r>
              <a:rPr lang="en-US" sz="3000" dirty="0"/>
              <a:t>Created 100 time series consisting on different combinations of activities and segmentations, 10K time steps each series</a:t>
            </a:r>
            <a:r>
              <a:rPr lang="en-US" sz="3000" dirty="0" smtClean="0"/>
              <a:t>.</a:t>
            </a:r>
          </a:p>
          <a:p>
            <a:pPr lvl="1"/>
            <a:r>
              <a:rPr lang="en-US" sz="3000" dirty="0" smtClean="0"/>
              <a:t>Tested inertial methods performed </a:t>
            </a:r>
            <a:r>
              <a:rPr lang="en-US" sz="3000" dirty="0" err="1" smtClean="0"/>
              <a:t>vs</a:t>
            </a:r>
            <a:r>
              <a:rPr lang="en-US" sz="3000" dirty="0" smtClean="0"/>
              <a:t> standard HMM and Sticky HDP-HMM of Fox et al.</a:t>
            </a:r>
            <a:endParaRPr lang="en-US" sz="3000" dirty="0"/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22663148"/>
            <a:ext cx="9601200" cy="12192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23926480"/>
            <a:ext cx="9601200" cy="2384252"/>
          </a:xfrm>
        </p:spPr>
        <p:txBody>
          <a:bodyPr/>
          <a:lstStyle/>
          <a:p>
            <a:r>
              <a:rPr lang="en-US" dirty="0" smtClean="0"/>
              <a:t>Simple modification of standard HMMs performs well on unsupervised segmentation task.</a:t>
            </a:r>
          </a:p>
          <a:p>
            <a:r>
              <a:rPr lang="en-US" smtClean="0"/>
              <a:t>Strongly outperforms </a:t>
            </a:r>
            <a:r>
              <a:rPr lang="en-US" dirty="0" smtClean="0"/>
              <a:t>state-of-the-art sticky HDP-HMM with default parameters.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22425660" y="26592888"/>
            <a:ext cx="9601200" cy="12192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22425660" y="27928788"/>
            <a:ext cx="9601200" cy="2331833"/>
          </a:xfrm>
        </p:spPr>
        <p:txBody>
          <a:bodyPr/>
          <a:lstStyle/>
          <a:p>
            <a:r>
              <a:rPr lang="en-US" dirty="0"/>
              <a:t>Emily B Fox, Erik B </a:t>
            </a:r>
            <a:r>
              <a:rPr lang="en-US" dirty="0" err="1"/>
              <a:t>Sudderth</a:t>
            </a:r>
            <a:r>
              <a:rPr lang="en-US" dirty="0"/>
              <a:t>, Michael I Jordan, Alan S </a:t>
            </a:r>
            <a:r>
              <a:rPr lang="en-US" dirty="0" err="1"/>
              <a:t>Willsky</a:t>
            </a:r>
            <a:r>
              <a:rPr lang="en-US" dirty="0"/>
              <a:t>, et al., </a:t>
            </a:r>
            <a:r>
              <a:rPr lang="en-US" i="1" dirty="0"/>
              <a:t>A sticky HDP-HMM with application to speaker </a:t>
            </a:r>
            <a:r>
              <a:rPr lang="en-US" i="1" dirty="0" err="1"/>
              <a:t>diarization</a:t>
            </a:r>
            <a:r>
              <a:rPr lang="en-US" dirty="0"/>
              <a:t>, The Annals of Applied Statistics 5 (2011), no. 2A, 1020–1056.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80778" y="0"/>
            <a:ext cx="6437622" cy="3841750"/>
          </a:xfrm>
          <a:prstGeom prst="rect">
            <a:avLst/>
          </a:prstGeo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</p:pic>
      <p:pic>
        <p:nvPicPr>
          <p:cNvPr id="33" name="Picture 32" descr="Labs_PPT_Cover_White[1]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40" t="23699" r="57867" b="50922"/>
          <a:stretch/>
        </p:blipFill>
        <p:spPr>
          <a:xfrm>
            <a:off x="24480431" y="30417942"/>
            <a:ext cx="5474499" cy="2095601"/>
          </a:xfrm>
          <a:prstGeom prst="rect">
            <a:avLst/>
          </a:prstGeom>
        </p:spPr>
      </p:pic>
      <p:graphicFrame>
        <p:nvGraphicFramePr>
          <p:cNvPr id="37" name="Content Placeholder 71" descr="Horizontal Bullet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603409"/>
              </p:ext>
            </p:extLst>
          </p:nvPr>
        </p:nvGraphicFramePr>
        <p:xfrm>
          <a:off x="864515" y="24774599"/>
          <a:ext cx="9601200" cy="5113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8" y="16043636"/>
            <a:ext cx="9760320" cy="5359401"/>
          </a:xfrm>
          <a:prstGeom prst="rect">
            <a:avLst/>
          </a:prstGeom>
        </p:spPr>
      </p:pic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070101"/>
              </p:ext>
            </p:extLst>
          </p:nvPr>
        </p:nvGraphicFramePr>
        <p:xfrm>
          <a:off x="694597" y="29792372"/>
          <a:ext cx="9972815" cy="266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12" imgW="1993900" imgH="584200" progId="Equation.3">
                  <p:embed/>
                </p:oleObj>
              </mc:Choice>
              <mc:Fallback>
                <p:oleObj name="Equation" r:id="rId12" imgW="19939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4597" y="29792372"/>
                        <a:ext cx="9972815" cy="266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17536885"/>
            <a:ext cx="9601200" cy="3251200"/>
          </a:xfrm>
        </p:spPr>
        <p:txBody>
          <a:bodyPr>
            <a:noAutofit/>
          </a:bodyPr>
          <a:lstStyle/>
          <a:p>
            <a:r>
              <a:rPr lang="en-US" sz="3000" dirty="0"/>
              <a:t>Evaluated using:</a:t>
            </a:r>
          </a:p>
          <a:p>
            <a:pPr lvl="1"/>
            <a:r>
              <a:rPr lang="en-US" sz="3000" dirty="0"/>
              <a:t>Accuracy (for best permutation of labels)</a:t>
            </a:r>
          </a:p>
          <a:p>
            <a:pPr lvl="1"/>
            <a:r>
              <a:rPr lang="en-US" sz="3000" dirty="0"/>
              <a:t>Variation of Information</a:t>
            </a:r>
          </a:p>
          <a:p>
            <a:pPr lvl="1"/>
            <a:r>
              <a:rPr lang="en-US" sz="3000" dirty="0"/>
              <a:t>Number of Segments </a:t>
            </a:r>
            <a:r>
              <a:rPr lang="en-US" sz="3000" dirty="0" smtClean="0"/>
              <a:t>Difference (not shown)</a:t>
            </a:r>
            <a:endParaRPr lang="en-US" sz="3000" dirty="0"/>
          </a:p>
          <a:p>
            <a:pPr lvl="1"/>
            <a:r>
              <a:rPr lang="en-US" sz="3000" dirty="0"/>
              <a:t>Segment Number </a:t>
            </a:r>
            <a:r>
              <a:rPr lang="en-US" sz="3000" dirty="0" smtClean="0"/>
              <a:t>Ratio (not shown)</a:t>
            </a:r>
            <a:endParaRPr lang="en-US" sz="30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0" y="11123289"/>
            <a:ext cx="9608051" cy="5027480"/>
          </a:xfrm>
          <a:prstGeom prst="rect">
            <a:avLst/>
          </a:prstGeom>
        </p:spPr>
      </p:pic>
      <p:sp>
        <p:nvSpPr>
          <p:cNvPr id="51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1658600" y="20841932"/>
            <a:ext cx="9601200" cy="1219200"/>
          </a:xfrm>
        </p:spPr>
        <p:txBody>
          <a:bodyPr/>
          <a:lstStyle/>
          <a:p>
            <a:r>
              <a:rPr lang="en-US" dirty="0" smtClean="0"/>
              <a:t>Sticky HDP-HMM</a:t>
            </a:r>
            <a:endParaRPr lang="en-US" dirty="0"/>
          </a:p>
        </p:txBody>
      </p:sp>
      <p:sp>
        <p:nvSpPr>
          <p:cNvPr id="52" name="Content Placeholder 35"/>
          <p:cNvSpPr>
            <a:spLocks noGrp="1"/>
          </p:cNvSpPr>
          <p:nvPr>
            <p:ph sz="quarter" idx="23"/>
          </p:nvPr>
        </p:nvSpPr>
        <p:spPr>
          <a:xfrm>
            <a:off x="11658600" y="22032684"/>
            <a:ext cx="9601200" cy="4744698"/>
          </a:xfrm>
        </p:spPr>
        <p:txBody>
          <a:bodyPr>
            <a:noAutofit/>
          </a:bodyPr>
          <a:lstStyle/>
          <a:p>
            <a:r>
              <a:rPr lang="en-US" sz="3000" dirty="0" smtClean="0"/>
              <a:t>State-of-the-art Bayesian hierarchical </a:t>
            </a:r>
            <a:r>
              <a:rPr lang="en-US" sz="3000" dirty="0" err="1" smtClean="0"/>
              <a:t>Dirichlet</a:t>
            </a:r>
            <a:r>
              <a:rPr lang="en-US" sz="3000" dirty="0" smtClean="0"/>
              <a:t> process hidden Markov model.</a:t>
            </a:r>
          </a:p>
          <a:p>
            <a:r>
              <a:rPr lang="en-US" sz="3000" dirty="0" smtClean="0"/>
              <a:t>Used publically available HDP-HMM toolbox, with default parameters for priors.</a:t>
            </a:r>
          </a:p>
          <a:p>
            <a:r>
              <a:rPr lang="en-US" sz="3000" dirty="0" err="1" smtClean="0">
                <a:latin typeface="Lucida Grande"/>
                <a:ea typeface="Lucida Grande"/>
                <a:cs typeface="Lucida Grande"/>
              </a:rPr>
              <a:t>κ</a:t>
            </a:r>
            <a:r>
              <a:rPr lang="en-US" sz="3000" b="1" dirty="0" smtClean="0">
                <a:latin typeface="Lucida Grande"/>
                <a:ea typeface="Lucida Grande"/>
                <a:cs typeface="Lucida Grande"/>
              </a:rPr>
              <a:t> </a:t>
            </a:r>
            <a:r>
              <a:rPr lang="en-US" sz="3000" dirty="0" smtClean="0">
                <a:latin typeface="Lucida Grande"/>
                <a:ea typeface="Lucida Grande"/>
                <a:cs typeface="Lucida Grande"/>
              </a:rPr>
              <a:t>– </a:t>
            </a:r>
            <a:r>
              <a:rPr lang="en-US" sz="3000" dirty="0" smtClean="0">
                <a:ea typeface="Lucida Grande"/>
                <a:cs typeface="Lucida Grande"/>
              </a:rPr>
              <a:t>parameter, for “stickiness” of states.</a:t>
            </a:r>
          </a:p>
          <a:p>
            <a:r>
              <a:rPr lang="en-US" sz="3000" dirty="0" smtClean="0">
                <a:ea typeface="Lucida Grande"/>
                <a:cs typeface="Lucida Grande"/>
              </a:rPr>
              <a:t>Truncation parameter </a:t>
            </a:r>
            <a:r>
              <a:rPr lang="en-US" sz="3000" i="1" dirty="0" smtClean="0">
                <a:ea typeface="Lucida Grande"/>
                <a:cs typeface="Lucida Grande"/>
              </a:rPr>
              <a:t>L </a:t>
            </a:r>
            <a:r>
              <a:rPr lang="en-US" sz="3000" dirty="0" smtClean="0">
                <a:ea typeface="Lucida Grande"/>
                <a:cs typeface="Lucida Grande"/>
              </a:rPr>
              <a:t>set to correct number of states.</a:t>
            </a:r>
            <a:endParaRPr lang="en-US" sz="3000" dirty="0"/>
          </a:p>
          <a:p>
            <a:r>
              <a:rPr lang="en-US" sz="3000" dirty="0" smtClean="0"/>
              <a:t>Sensitive to prior parameter values (see </a:t>
            </a:r>
            <a:r>
              <a:rPr lang="en-US" sz="3000" dirty="0"/>
              <a:t>R</a:t>
            </a:r>
            <a:r>
              <a:rPr lang="en-US" sz="3000" dirty="0" smtClean="0"/>
              <a:t>esults).</a:t>
            </a:r>
            <a:endParaRPr lang="en-US" sz="3000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2428200" y="5661272"/>
            <a:ext cx="9601200" cy="12192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200" y="7799520"/>
            <a:ext cx="9601200" cy="5359401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2707600" y="7137400"/>
            <a:ext cx="7202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MAP Inertial HMM – Example Segmentation</a:t>
            </a:r>
          </a:p>
        </p:txBody>
      </p:sp>
      <p:sp>
        <p:nvSpPr>
          <p:cNvPr id="56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22428200" y="13617448"/>
            <a:ext cx="9601200" cy="1219200"/>
          </a:xfrm>
        </p:spPr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57" name="Content Placeholder 10"/>
          <p:cNvSpPr>
            <a:spLocks noGrp="1"/>
          </p:cNvSpPr>
          <p:nvPr>
            <p:ph sz="quarter" idx="38"/>
          </p:nvPr>
        </p:nvSpPr>
        <p:spPr>
          <a:xfrm>
            <a:off x="22421850" y="14869732"/>
            <a:ext cx="9601200" cy="2807506"/>
          </a:xfrm>
        </p:spPr>
        <p:txBody>
          <a:bodyPr>
            <a:normAutofit/>
          </a:bodyPr>
          <a:lstStyle/>
          <a:p>
            <a:r>
              <a:rPr lang="en-US" dirty="0" smtClean="0"/>
              <a:t>Automated parameter selection for inertial HMMs.</a:t>
            </a:r>
          </a:p>
          <a:p>
            <a:pPr lvl="1"/>
            <a:r>
              <a:rPr lang="en-US" dirty="0" smtClean="0"/>
              <a:t>Used to select parameters in Results section.</a:t>
            </a:r>
          </a:p>
          <a:p>
            <a:r>
              <a:rPr lang="en-US" dirty="0" smtClean="0"/>
              <a:t>Online learning of inertial HMM model.</a:t>
            </a:r>
          </a:p>
        </p:txBody>
      </p:sp>
      <p:sp>
        <p:nvSpPr>
          <p:cNvPr id="58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22425660" y="17231228"/>
            <a:ext cx="9601200" cy="1219200"/>
          </a:xfrm>
        </p:spPr>
        <p:txBody>
          <a:bodyPr/>
          <a:lstStyle/>
          <a:p>
            <a:r>
              <a:rPr lang="en-US" dirty="0" smtClean="0"/>
              <a:t>Main Advantages</a:t>
            </a:r>
            <a:endParaRPr lang="en-US" dirty="0"/>
          </a:p>
        </p:txBody>
      </p:sp>
      <p:sp>
        <p:nvSpPr>
          <p:cNvPr id="59" name="Content Placeholder 14"/>
          <p:cNvSpPr>
            <a:spLocks noGrp="1"/>
          </p:cNvSpPr>
          <p:nvPr>
            <p:ph sz="quarter" idx="42"/>
          </p:nvPr>
        </p:nvSpPr>
        <p:spPr>
          <a:xfrm>
            <a:off x="22425660" y="18530844"/>
            <a:ext cx="9601200" cy="4344786"/>
          </a:xfrm>
        </p:spPr>
        <p:txBody>
          <a:bodyPr>
            <a:normAutofit/>
          </a:bodyPr>
          <a:lstStyle/>
          <a:p>
            <a:r>
              <a:rPr lang="en-US" dirty="0" smtClean="0"/>
              <a:t>Works well on synthetic and real-world data.</a:t>
            </a:r>
          </a:p>
          <a:p>
            <a:r>
              <a:rPr lang="en-US" dirty="0" smtClean="0"/>
              <a:t>Very simple (change single update equation).</a:t>
            </a:r>
          </a:p>
          <a:p>
            <a:r>
              <a:rPr lang="en-US" dirty="0" smtClean="0"/>
              <a:t>Computationally efficient.</a:t>
            </a:r>
          </a:p>
          <a:p>
            <a:r>
              <a:rPr lang="en-US" dirty="0" smtClean="0"/>
              <a:t>Only two parameters, one automatically selected.</a:t>
            </a:r>
          </a:p>
          <a:p>
            <a:pPr lvl="0"/>
            <a:r>
              <a:rPr lang="en-US" dirty="0" smtClean="0"/>
              <a:t>Does not suffer from extreme sensitivity to parameter settings, as does sticky HDP-HMM.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ience Poster">
  <a:themeElements>
    <a:clrScheme name="Custom 3">
      <a:dk1>
        <a:srgbClr val="1E0041"/>
      </a:dk1>
      <a:lt1>
        <a:sysClr val="window" lastClr="FFFFFF"/>
      </a:lt1>
      <a:dk2>
        <a:srgbClr val="1B1B1B"/>
      </a:dk2>
      <a:lt2>
        <a:srgbClr val="E5E8E8"/>
      </a:lt2>
      <a:accent1>
        <a:srgbClr val="400090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529</Words>
  <Application>Microsoft Macintosh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Science Poster</vt:lpstr>
      <vt:lpstr>Equation</vt:lpstr>
      <vt:lpstr>Inertial Hidden Markov Models:  Modeling Change in Multivariate Time Series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2015-01-07T16:37:14Z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