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5" r:id="rId6"/>
    <p:sldId id="266" r:id="rId7"/>
    <p:sldId id="267" r:id="rId8"/>
    <p:sldId id="264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B4B0-6CB7-42AF-9B47-FF757089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08D2-A30A-4FCF-934F-4F5F45C58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2850-48A8-42AE-8491-19CE4D2A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BA36-E458-4536-B02B-A45689D5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7B46-660D-4F8E-9FB4-3790BB3C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731B-C091-4FF7-A8AF-3967F538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D7E8C-9F8A-4BCA-A1D0-A150EA36F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F46F-A8A4-482B-B167-FAE68D9B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30EF-AE0B-4245-97C5-01CF9CFD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2FEF-3A33-4959-8B91-5D61284E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C72B3-58E1-4213-A3C2-D27B05191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4F946-AA3D-4E64-B8B1-849F70B3B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FCFA-922E-4B6E-9AF3-8C102EDD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5215-0801-4979-8883-EB4DBD77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4C5D-8126-4194-A952-0FA585E0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6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B642-9346-401F-9E50-07D5C2C9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B7DF-6B62-41AE-B79A-C3964E24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D8C5-9672-41DD-ADFD-E2D12757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F1433-F41D-471F-A692-B1E70D9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2417-CE03-4C1F-AE7D-A5940881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02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742C-6639-4992-A525-300ED543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4B1C-9631-420C-831C-FDC331FE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20DB-17F9-47AB-984F-329EC738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B1E5-49E8-46CD-ACFD-9AA0A522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AABB-581D-43DB-A975-E50ADB91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0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E733-AFB4-43D6-9630-80CE087A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88AA-5161-4E14-9DEF-807598E0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77AF-3F05-4456-91E5-940D9803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24955-3EEE-4391-9520-FBB7515E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09DD-F408-42E6-805D-EE230C1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9B58F-12EB-4D84-BA4F-86BCBBAB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0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D903-8998-4AB4-9244-299C7ED2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90BF-CF0A-4548-8020-CD200385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36D1F-ED29-4D71-B842-56F158F6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C3008-40E7-4ABC-AC92-358DF11BA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98344-FB45-4410-969C-FF0F0E6D2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9F442-C5E7-421F-9E0B-5791FC5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33303-2959-4CD6-83C6-82F50AC1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2EED6-FA50-406C-82CF-7B3E9864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3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EB30-834A-4190-BFA1-7DAE4D20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BA923-B668-4FE5-9EEB-AFAF2E82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07880-51C8-46C4-892B-CE3DE912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82388-484B-48B4-8F38-91E16044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19427-B5AF-42D3-9FE0-98AC8B7E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C97D9-9AC7-4ADF-BC8F-F3A633C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D1373-998D-4720-A516-AF1646AB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1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65E-B95A-4731-8447-4A63157C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2383-6569-40C6-9855-B886DC42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25BEE-0AB7-433F-9410-D9A23424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73657-794D-4248-AD9E-0DE0CFBB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F129-4ECB-4C1C-BD87-35866F1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D2B8-1634-44DD-A13F-DA788205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29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B99F-48DD-4C1A-BC9D-6237409F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EB4BD-B278-4A1C-A57C-A3B62D25F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D0231-F100-4D62-AA8E-06AEF568D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BECEF-1F96-4DD0-9876-37546A3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3CACD-B0A5-42BA-A31E-C7542E83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5979-C154-48AE-8EBA-C49B685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F6EE8-10BC-48CA-851B-120C37F0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79B40-6C3F-4369-A1B0-05F84B05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A8E6-0528-41CF-9E6F-837F36E15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D1A-5BED-42F5-B9E8-CBFF84C017D5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D031-4D43-40DE-B0A5-6F9724A2F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65B8-B376-4902-889D-468A595A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3D70-21B2-435D-B378-63D990D27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4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F418-02E4-4C26-B02D-506FFEEF8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620" y="1499458"/>
            <a:ext cx="6080760" cy="25690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for detecting anomalies. </a:t>
            </a:r>
            <a:b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of categorical encoders</a:t>
            </a:r>
            <a:b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imputation methods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BF51C-59F2-4E90-9FD3-58F7D5E8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AF5F-C1E0-4173-A73E-817E6AA3A1A7}" type="datetime8">
              <a:rPr lang="en-US" smtClean="0"/>
              <a:t>14-Oct-21 12:34 PM</a:t>
            </a:fld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407AD-42BD-4A64-8194-1AD39B5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B7D6-FB57-4556-B771-3F4E52BA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3929-EA64-421A-9357-7F3DEF81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methods for detecting anomalies can help in solving important applied problems in engineering, finance and medicine.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process data and help to learn new information about objects. </a:t>
            </a:r>
          </a:p>
          <a:p>
            <a:pPr marL="0" indent="0" algn="just">
              <a:buNone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for anomaly detection algorithms, the data must be of good quality, which is not common. Due to the inability of anomaly detection algorithms to work with </a:t>
            </a:r>
            <a:r>
              <a:rPr lang="en-US" sz="16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values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encoding and imputation models have been presented. The study of the effect of these methods is the purpose of this research.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D15DB-1272-445F-A32E-55F4D60C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4" y="1760357"/>
            <a:ext cx="4827055" cy="2777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2261B8-2EF5-4E2F-B851-A6891679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1730-D3CA-4664-85F3-B5D8AD7C8A10}" type="datetime8">
              <a:rPr lang="en-US" smtClean="0"/>
              <a:t>14-Oct-21 12:34 PM</a:t>
            </a:fld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03B6-978B-4B55-BC1D-5F2C14D5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F6DF9-0736-48E5-9521-E3E63A8A50A6}"/>
              </a:ext>
            </a:extLst>
          </p:cNvPr>
          <p:cNvSpPr txBox="1"/>
          <p:nvPr/>
        </p:nvSpPr>
        <p:spPr>
          <a:xfrm>
            <a:off x="6600242" y="4606720"/>
            <a:ext cx="490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1. Example of data with categorical values and missing data in “house-prices-advanced-regression-techniques” dataset. 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B7D6-FB57-4556-B771-3F4E52BA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2261B8-2EF5-4E2F-B851-A6891679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1730-D3CA-4664-85F3-B5D8AD7C8A10}" type="datetime8">
              <a:rPr lang="en-US" smtClean="0"/>
              <a:t>14-Oct-21 12:34 PM</a:t>
            </a:fld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03B6-978B-4B55-BC1D-5F2C14D5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3</a:t>
            </a:fld>
            <a:endParaRPr lang="ru-R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CFC55A-EE98-4578-BC65-44D0C9D0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152" y="2682766"/>
            <a:ext cx="2799945" cy="4351338"/>
          </a:xfrm>
        </p:spPr>
        <p:txBody>
          <a:bodyPr>
            <a:norm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6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Dummy Encoding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 Encoding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6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Encoding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en-US" sz="16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E702E61-C7D5-45CF-A0C5-A101784090BE}"/>
              </a:ext>
            </a:extLst>
          </p:cNvPr>
          <p:cNvSpPr txBox="1">
            <a:spLocks/>
          </p:cNvSpPr>
          <p:nvPr/>
        </p:nvSpPr>
        <p:spPr>
          <a:xfrm>
            <a:off x="4840975" y="2682766"/>
            <a:ext cx="3062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data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Complete-case analysis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case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imputation 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marL="685800" lvl="2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Imputation by Chained Equations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AB9584-CAB5-491E-9748-ACA7094EADD7}"/>
              </a:ext>
            </a:extLst>
          </p:cNvPr>
          <p:cNvSpPr txBox="1">
            <a:spLocks/>
          </p:cNvSpPr>
          <p:nvPr/>
        </p:nvSpPr>
        <p:spPr>
          <a:xfrm>
            <a:off x="8057285" y="2682766"/>
            <a:ext cx="2799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Elliptic Envelope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One-Class SVM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 Forest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LocalOutlierFactor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3C0CB-6094-4647-A00B-7070356EFF9E}"/>
              </a:ext>
            </a:extLst>
          </p:cNvPr>
          <p:cNvSpPr txBox="1"/>
          <p:nvPr/>
        </p:nvSpPr>
        <p:spPr>
          <a:xfrm>
            <a:off x="4998442" y="1690688"/>
            <a:ext cx="232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Imputation of missing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154FD-34BF-429C-9BC9-BA5A197C9743}"/>
              </a:ext>
            </a:extLst>
          </p:cNvPr>
          <p:cNvSpPr txBox="1"/>
          <p:nvPr/>
        </p:nvSpPr>
        <p:spPr>
          <a:xfrm>
            <a:off x="2425505" y="1690688"/>
            <a:ext cx="27999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of categorical data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00449-7588-4BD0-9B49-5C91C49EEDAB}"/>
              </a:ext>
            </a:extLst>
          </p:cNvPr>
          <p:cNvSpPr txBox="1"/>
          <p:nvPr/>
        </p:nvSpPr>
        <p:spPr>
          <a:xfrm>
            <a:off x="7903707" y="1690688"/>
            <a:ext cx="2323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219D53-28E7-4062-9CEE-B35D1E854196}"/>
              </a:ext>
            </a:extLst>
          </p:cNvPr>
          <p:cNvCxnSpPr>
            <a:cxnSpLocks/>
          </p:cNvCxnSpPr>
          <p:nvPr/>
        </p:nvCxnSpPr>
        <p:spPr>
          <a:xfrm>
            <a:off x="2425505" y="2479683"/>
            <a:ext cx="676098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A66B07-6F00-4F6A-94C3-AEFD03E424B0}"/>
              </a:ext>
            </a:extLst>
          </p:cNvPr>
          <p:cNvCxnSpPr>
            <a:cxnSpLocks/>
          </p:cNvCxnSpPr>
          <p:nvPr/>
        </p:nvCxnSpPr>
        <p:spPr>
          <a:xfrm>
            <a:off x="2034920" y="2479683"/>
            <a:ext cx="828501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485-F824-4A7A-B961-2827E732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evaluating &amp; description of datasets</a:t>
            </a:r>
            <a:endParaRPr lang="ru-RU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1939-2F29-4D31-ACD9-E9BAB637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performance of the methods is considered by the effect on the final RMSE when solving the regression problem by LightGBM. The RMSE mean and standard deviation of 10-fold Cross-Validation are used.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metrics were calculated on: "house-prices-advanced-regression-techniques". Missing values: 6965 / 115340, (6.039%). The following ratio of "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data are used: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 of missed data (Initial dataset)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 of missed data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of missed data</a:t>
            </a:r>
          </a:p>
          <a:p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In dataset "house-prices-advanced-regression-techniques" there are missing data in each row. Complete-Case Analysis is not available.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19CA-EFF7-4952-8EA6-7BDF568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E8D9-1F41-4FF4-B4EA-98A4A0DFF8A4}" type="datetime8">
              <a:rPr lang="en-US" smtClean="0"/>
              <a:t>14-Oct-21 12:34 PM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39AF8-3C3D-4236-9CD1-94BE652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5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485-F824-4A7A-B961-2827E732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Expirements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(Best combinations)</a:t>
            </a:r>
            <a:endParaRPr lang="ru-RU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19CA-EFF7-4952-8EA6-7BDF568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E8D9-1F41-4FF4-B4EA-98A4A0DFF8A4}" type="datetime8">
              <a:rPr lang="en-US" smtClean="0"/>
              <a:t>14-Oct-21 12:34 PM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39AF8-3C3D-4236-9CD1-94BE652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457BB1-6069-472A-938C-B712A985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12154"/>
              </p:ext>
            </p:extLst>
          </p:nvPr>
        </p:nvGraphicFramePr>
        <p:xfrm>
          <a:off x="838200" y="1825625"/>
          <a:ext cx="9880600" cy="1333500"/>
        </p:xfrm>
        <a:graphic>
          <a:graphicData uri="http://schemas.openxmlformats.org/drawingml/2006/table">
            <a:tbl>
              <a:tblPr/>
              <a:tblGrid>
                <a:gridCol w="4749800">
                  <a:extLst>
                    <a:ext uri="{9D8B030D-6E8A-4147-A177-3AD203B41FA5}">
                      <a16:colId xmlns:a16="http://schemas.microsoft.com/office/drawing/2014/main" val="326142540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96686227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9352408"/>
                    </a:ext>
                  </a:extLst>
                </a:gridCol>
              </a:tblGrid>
              <a:tr h="15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6% of missing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The importance of the anomaly indicator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28530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 Default 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27582.549 (5511.916)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618282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2. Target Encoding + Median imputation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27535.075 (5445.082)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721459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3. Elliptic Envelope (Target Encoding + Median imputation)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27517.042 (5544.918)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0.0000518 (0.0000541)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66955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4. One-Class SVM (Target Encoding + Median imputation)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27467.854 (5394.370)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-0.0000723 (0.0001001)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809458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5. Isolation Forest (Target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Encoding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+ Mode imputation)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27451.540 (5365.327)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-0.0016849 (0.0059135)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927636"/>
                  </a:ext>
                </a:extLst>
              </a:tr>
              <a:tr h="152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6. LocalOutlierFactor( Target Encoding + K-NN)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27537.623 (5437.554)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0.0000096 (0.0000337)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4454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A801FF1-795F-4097-8A03-B70879885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72417"/>
              </p:ext>
            </p:extLst>
          </p:nvPr>
        </p:nvGraphicFramePr>
        <p:xfrm>
          <a:off x="838200" y="3302000"/>
          <a:ext cx="9880600" cy="1333500"/>
        </p:xfrm>
        <a:graphic>
          <a:graphicData uri="http://schemas.openxmlformats.org/drawingml/2006/table">
            <a:tbl>
              <a:tblPr/>
              <a:tblGrid>
                <a:gridCol w="4749800">
                  <a:extLst>
                    <a:ext uri="{9D8B030D-6E8A-4147-A177-3AD203B41FA5}">
                      <a16:colId xmlns:a16="http://schemas.microsoft.com/office/drawing/2014/main" val="2702087233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97735332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445044383"/>
                    </a:ext>
                  </a:extLst>
                </a:gridCol>
              </a:tblGrid>
              <a:tr h="12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30% of missing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The importance of the anomaly indicator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151602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 Default 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33165.202 (4617.468)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897316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2. Target Encoding + MICE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30188.023 (5813.186)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834430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2. Elliptic Envelope (Target Encoding + MICE)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30094.619 (5741.747)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-0.0003155 (0.0000924)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90753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3. One-Class SVM(Target Encoding + MICE)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30142.952 (5766.397)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-0.0004070 (0.0003780)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88925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4. Isolation Forest (Target Encoding + MICE)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30037.433 (5642.734)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-0.0095051 (0.0035107)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986597"/>
                  </a:ext>
                </a:extLst>
              </a:tr>
              <a:tr h="1247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5. LocalOutlierFactor (Target Encoding + MICE)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30108.693 (5764.039)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-0.0000030 (0.0000933)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9868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93AC28-81AB-46CC-B970-A300B0C22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57991"/>
              </p:ext>
            </p:extLst>
          </p:nvPr>
        </p:nvGraphicFramePr>
        <p:xfrm>
          <a:off x="838200" y="4778375"/>
          <a:ext cx="9880600" cy="1333500"/>
        </p:xfrm>
        <a:graphic>
          <a:graphicData uri="http://schemas.openxmlformats.org/drawingml/2006/table">
            <a:tbl>
              <a:tblPr/>
              <a:tblGrid>
                <a:gridCol w="4749800">
                  <a:extLst>
                    <a:ext uri="{9D8B030D-6E8A-4147-A177-3AD203B41FA5}">
                      <a16:colId xmlns:a16="http://schemas.microsoft.com/office/drawing/2014/main" val="284249773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30787847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625733459"/>
                    </a:ext>
                  </a:extLst>
                </a:gridCol>
              </a:tblGrid>
              <a:tr h="129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50% of missing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The importance of the anomaly indicator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51184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 Default 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40571.481 (5936.180)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93641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2. Target Encoding + MICE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35892.779 (5715.790)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10756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3. Elliptic Envelope (Target Encoding + MICE)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35725.265 (5618.712)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0.0001082 (0.0001855)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45239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4. (Best) One-Class SVM(Target Encoding + MICE)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35629.558 (5657.682)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-0.0003512 (0.0002492)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883594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5. Isolation Forest (Target Encoding + MICE)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35720.589 (5642.171)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-0.0181765 (0.0067545)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92208"/>
                  </a:ext>
                </a:extLst>
              </a:tr>
              <a:tr h="129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6. LocalOutlierFactor (Target Encoding + MICE)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35775.763 (5683.544)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0.0001991 (0.0001781)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69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ED8A-0E26-4B5E-870E-D91539D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(Best combinations)</a:t>
            </a:r>
            <a:endParaRPr lang="ru-RU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F9D1-EC48-4304-817F-D9E21057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pipeline described above is beneficial because the RMSE values are improving in all cases.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preprocessing combination: Target Encoding + MICE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 detection methods reduce RMSE compared to cases with default data / encoding &amp; imputation only.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8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485-F824-4A7A-B961-2827E732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Expirements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(progress since last report)</a:t>
            </a:r>
            <a:endParaRPr lang="ru-RU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19CA-EFF7-4952-8EA6-7BDF568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E8D9-1F41-4FF4-B4EA-98A4A0DFF8A4}" type="datetime8">
              <a:rPr lang="en-US" smtClean="0"/>
              <a:t>14-Oct-21 12:34 PM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39AF8-3C3D-4236-9CD1-94BE652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CAFA6F-0093-42E3-B487-1380D6532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397"/>
              </p:ext>
            </p:extLst>
          </p:nvPr>
        </p:nvGraphicFramePr>
        <p:xfrm>
          <a:off x="838200" y="1825625"/>
          <a:ext cx="9589655" cy="3161178"/>
        </p:xfrm>
        <a:graphic>
          <a:graphicData uri="http://schemas.openxmlformats.org/drawingml/2006/table">
            <a:tbl>
              <a:tblPr/>
              <a:tblGrid>
                <a:gridCol w="3187313">
                  <a:extLst>
                    <a:ext uri="{9D8B030D-6E8A-4147-A177-3AD203B41FA5}">
                      <a16:colId xmlns:a16="http://schemas.microsoft.com/office/drawing/2014/main" val="3033844276"/>
                    </a:ext>
                  </a:extLst>
                </a:gridCol>
                <a:gridCol w="2231119">
                  <a:extLst>
                    <a:ext uri="{9D8B030D-6E8A-4147-A177-3AD203B41FA5}">
                      <a16:colId xmlns:a16="http://schemas.microsoft.com/office/drawing/2014/main" val="2931816648"/>
                    </a:ext>
                  </a:extLst>
                </a:gridCol>
                <a:gridCol w="2231119">
                  <a:extLst>
                    <a:ext uri="{9D8B030D-6E8A-4147-A177-3AD203B41FA5}">
                      <a16:colId xmlns:a16="http://schemas.microsoft.com/office/drawing/2014/main" val="189766377"/>
                    </a:ext>
                  </a:extLst>
                </a:gridCol>
                <a:gridCol w="1145776">
                  <a:extLst>
                    <a:ext uri="{9D8B030D-6E8A-4147-A177-3AD203B41FA5}">
                      <a16:colId xmlns:a16="http://schemas.microsoft.com/office/drawing/2014/main" val="2288030829"/>
                    </a:ext>
                  </a:extLst>
                </a:gridCol>
                <a:gridCol w="794328">
                  <a:extLst>
                    <a:ext uri="{9D8B030D-6E8A-4147-A177-3AD203B41FA5}">
                      <a16:colId xmlns:a16="http://schemas.microsoft.com/office/drawing/2014/main" val="2754676023"/>
                    </a:ext>
                  </a:extLst>
                </a:gridCol>
              </a:tblGrid>
              <a:tr h="120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Anomalies detection method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Concept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RMSE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Importance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Count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00723"/>
                  </a:ext>
                </a:extLst>
              </a:tr>
              <a:tr h="362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Elliptic Envelope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(Old) One-Hot Encoding (nan has become a feature of *_nan)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27626.411 (5486.364)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0.0000406 (0.0000190)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3333"/>
                  </a:ext>
                </a:extLst>
              </a:tr>
              <a:tr h="3628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(New) Target Encoding + Median imputation + Elliptic Envelope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27517.042 (5544.918)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0.0000518 (0.0000541)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146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31104"/>
                  </a:ext>
                </a:extLst>
              </a:tr>
              <a:tr h="362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One-Class SVM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(Old) One-Hot Encoding (nan has become a feature of *_nan)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27678.004 (5533.849)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0.0000345 (0.0000809)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311338"/>
                  </a:ext>
                </a:extLst>
              </a:tr>
              <a:tr h="3628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(New) Target Encoding + Median imputation + Elliptic Envelope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27467.854 (5394.370)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-0.0000723 (0.0001001)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730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78657"/>
                  </a:ext>
                </a:extLst>
              </a:tr>
              <a:tr h="362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Isolation Forest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(Old) One-Hot Encoding (nan has become a feature of *_nan)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27173.646 (5636.475)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0.0025560 (0.0025115)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112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141004"/>
                  </a:ext>
                </a:extLst>
              </a:tr>
              <a:tr h="3628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(New) Target Encoding + Median imputation + Elliptic Envelope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27451.540 (5365.327)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-0.0016849 (0.0059135)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146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678857"/>
                  </a:ext>
                </a:extLst>
              </a:tr>
              <a:tr h="362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LocalOutlierFactor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(Old) One-Hot Encoding (nan has become a feature of *_nan)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27733.654 (5553.494)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-0.0002322 (0.0005277)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01267"/>
                  </a:ext>
                </a:extLst>
              </a:tr>
              <a:tr h="3628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(New) Target Encoding + Median imputation + Elliptic Envelope</a:t>
                      </a:r>
                    </a:p>
                  </a:txBody>
                  <a:tcPr marL="5802" marR="5802" marT="58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27552.646 (5413.188)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-0.0001870 (0.0003610)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73</a:t>
                      </a:r>
                    </a:p>
                  </a:txBody>
                  <a:tcPr marL="5802" marR="5802" marT="58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449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BC9F-8F9B-4BC2-A81C-39A42055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427" y="2103437"/>
            <a:ext cx="4685145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watching!</a:t>
            </a:r>
            <a:endParaRPr lang="ru-R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E461-CBF2-4454-8601-27A690CC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 </a:t>
            </a:r>
            <a:endParaRPr lang="ru-RU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0360-E956-4ADC-97DB-8BCC8906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incorporate partial information labels of anomalous/normal data, if it exists (semi-supervised learning scenario)?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perform model selection, e.g. to select the kernel width? Is it possible to perform efficient multiple kernel learning and use it for model selection?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we can efficiently introduce privileged information about object features during the learning phase?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perform efficient incremental learning?</a:t>
            </a:r>
          </a:p>
          <a:p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casual-inference?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B57A7-78B7-4203-8428-6B7F5A3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ED35-E0E9-40B7-B1AA-654456CD4E8F}" type="datetime8">
              <a:rPr lang="en-US" smtClean="0"/>
              <a:t>14-Oct-21 12:34 PM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3838F-9151-42B2-9A3D-8CAF916A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C00F-AA37-4B5B-9052-0F1B88CA912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8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952</Words>
  <Application>Microsoft Office PowerPoint</Application>
  <PresentationFormat>Widescreen</PresentationFormat>
  <Paragraphs>172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Garamond</vt:lpstr>
      <vt:lpstr>Times New Roman</vt:lpstr>
      <vt:lpstr>Wingdings</vt:lpstr>
      <vt:lpstr>Office Theme</vt:lpstr>
      <vt:lpstr>Classification for detecting anomalies.    Research of categorical encoders  and imputation methods</vt:lpstr>
      <vt:lpstr>Project description</vt:lpstr>
      <vt:lpstr>Pipeline</vt:lpstr>
      <vt:lpstr>Performance evaluating &amp; description of datasets</vt:lpstr>
      <vt:lpstr>Expirements (Best combinations)</vt:lpstr>
      <vt:lpstr>Results (Best combinations)</vt:lpstr>
      <vt:lpstr>Expirements (progress since last report)</vt:lpstr>
      <vt:lpstr>Thank you for watching!</vt:lpstr>
      <vt:lpstr>Plans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for detecting anomalies.    Research of categorical encoders  and imputation methods</dc:title>
  <dc:creator>Georgii Nigmatulin</dc:creator>
  <cp:lastModifiedBy>Georgii Nigmatulin</cp:lastModifiedBy>
  <cp:revision>2</cp:revision>
  <dcterms:created xsi:type="dcterms:W3CDTF">2021-10-13T18:56:24Z</dcterms:created>
  <dcterms:modified xsi:type="dcterms:W3CDTF">2021-10-14T09:35:06Z</dcterms:modified>
</cp:coreProperties>
</file>