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9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59" r:id="rId14"/>
    <p:sldId id="258" r:id="rId15"/>
    <p:sldId id="260" r:id="rId16"/>
    <p:sldId id="261" r:id="rId17"/>
    <p:sldId id="262" r:id="rId18"/>
    <p:sldId id="264" r:id="rId19"/>
    <p:sldId id="26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5F39-DE02-462B-B611-B9FB164DA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9DEC-10C9-46EA-B656-C6102D11D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0BBBB-1AE2-4DCB-88BB-ACC055FF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ECFD2-0E28-4FC9-87DA-5BCE0305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8451-68BF-4F27-B281-B87163FD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73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F00E-5F73-48D2-B1C2-09527FAC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D986D-87AA-453D-A18F-91AB28E89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2AA6-D4CD-4E90-BCB1-462FAD7D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90E6-B858-4405-BB1D-43A82221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9CFB-6535-477D-8263-5A805CBB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76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34D20-00CE-41C7-AF2B-D10FF3564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AEA55-89DE-4473-AC04-1A1514DBD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3ECC-8DEA-4B7E-89F4-AA79AF3B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97B0-D31A-4896-B66E-DED8E26E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AFDA-81D8-4597-A1A2-B5E5A612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9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C48C-DB7B-4B54-8DA6-B3E0C461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F3A3-C7E3-45CF-85AA-93B9A44A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B503D-F610-4C02-A7A6-62FF8BA9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5734-2CBF-4D7A-89F0-DB9ED471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407F-3EF3-419C-8BEB-1A736150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2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0F29-DF34-4D69-A0CA-2C58F1E6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EF67F-111E-483E-A1C9-7B9F531F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13409-A27A-4E7B-9AA8-3B2B829B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FCB0-A395-4074-85F4-C928E3B5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234C9-6EF5-42BD-8591-886FDB1D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15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FFB0-828D-4C5A-AF16-501A45DB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C3D5-9713-4F9E-A860-2CA8632E4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9F23-FEDF-472D-A5C3-EDD2839DD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D9461-FE3F-4EA6-B0AB-51403ECF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53B48-F2EB-49EE-8D21-F3E2221D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E61AA-94EA-4F3D-99FB-3C2F08C2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43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6797-9949-4437-B07D-EA59E666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364B6-E948-47E2-B201-02B65337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61FCB-2F2A-4DD8-8CBE-25D9BB819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5624F-A678-4904-BA85-74D15E0EC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4A9FA-F1DD-4A18-ADA4-1B4CDFB41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3132D-053F-471B-B769-7BFAE6A6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B7662-B773-4365-83E8-CCEF2D56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535CC-3A15-4452-A67B-5F9ADC2A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34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CE99-6965-4802-892D-5075F989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BAC8D-BEE2-4885-904E-8FFD2C88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78458-353B-4F91-855D-011C2C6F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ABA15-9CA5-480E-8AC1-3FF19B96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01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EF562-F4F2-4399-97DA-47C5149D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D3055-D030-4661-B30E-4DA7604D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64B73-01AF-4366-AA03-502985DC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71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E83E-6FD1-48AE-B365-EDEE2A78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23D4-5E49-4EA9-AC14-5BF5AA34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D9AB-9062-4FCB-B422-4C2366FA3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89ECB-FDB2-42E8-870A-B04BC215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A8B30-F7E9-4010-B102-02D92C27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27F0D-3CE7-441B-A310-8C517029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3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495A-F1D5-4E95-8010-395A861F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352D0-97EE-400E-BCA3-EBA704E20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0D251-3381-4E6E-9AEC-8F2F8C6A9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0E6A8-88A3-436E-A1B4-E26BAA31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15B0C-896C-4169-AAED-DB4FABBF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DB64E-6648-4A72-A879-0E5CA4B1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0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1BC9E-6218-4B88-A4B0-65D67567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934AD-F760-4961-B4AC-15DCD5CF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4787-E5C9-42D9-AD6B-D32EBE20F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0E36-D61B-4B69-8714-AD51F87EBDA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FE3E-3111-4A9E-960A-654BB7AAA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3E30-9CE7-4A13-BA44-ED70A9871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6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chive.ics.uci.edu/ml/datasets/Breast+Cancer+Wisconsin+%28Original%2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swlh/anomaly-detection-techniques-part-1-962b0494f9c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B23C-6970-4493-A619-7D0AB2BA8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of experiments </a:t>
            </a:r>
            <a:br>
              <a:rPr lang="en-US" dirty="0"/>
            </a:br>
            <a:r>
              <a:rPr lang="en-US" dirty="0"/>
              <a:t>17.11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52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28E6-DED2-4538-8763-2E14EE07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(OC-SVM) - Signed distance to the separating hyperplane.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EB8F3-2CAB-4F21-B9D7-1160188E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020" y="2156198"/>
            <a:ext cx="2219635" cy="291505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86CC09-4B72-4CAC-8795-D9C973B08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08074" y="2156198"/>
            <a:ext cx="2586182" cy="29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6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9436-DA6E-45BE-8730-48B496F3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iForest</a:t>
            </a:r>
            <a:r>
              <a:rPr lang="en-US" dirty="0"/>
              <a:t> - Average anomaly score of X of the base classifiers.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D0ED-CF44-4DE9-B511-A4BAAB5C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8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CAF7-017D-4990-ACBE-C59D88DC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 – LOF - Shifted opposite of the Local Outlier Factor of X. Bigger is better, i.e. large values correspond to inliers.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C83A-16C6-4972-A602-6E468E92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23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21F1-F714-4C1C-AA9A-4807A77E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145" y="2103437"/>
            <a:ext cx="10515600" cy="1325563"/>
          </a:xfrm>
        </p:spPr>
        <p:txBody>
          <a:bodyPr/>
          <a:lstStyle/>
          <a:p>
            <a:r>
              <a:rPr lang="en-US" dirty="0"/>
              <a:t>Appendix A. Methods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33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5CF8-7E73-4758-8A08-FBBE948B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EllipticEnvelope</a:t>
            </a:r>
            <a:r>
              <a:rPr lang="en-US" dirty="0"/>
              <a:t> </a:t>
            </a:r>
            <a:r>
              <a:rPr lang="en-US" sz="4400" dirty="0"/>
              <a:t> (</a:t>
            </a:r>
            <a:r>
              <a:rPr lang="en-US" sz="4400" b="0" i="0" dirty="0" err="1">
                <a:solidFill>
                  <a:srgbClr val="292929"/>
                </a:solidFill>
                <a:effectLst/>
                <a:latin typeface="charter"/>
              </a:rPr>
              <a:t>Anamoly</a:t>
            </a:r>
            <a:r>
              <a:rPr lang="en-US" sz="4400" b="0" i="0" dirty="0">
                <a:solidFill>
                  <a:srgbClr val="292929"/>
                </a:solidFill>
                <a:effectLst/>
                <a:latin typeface="charter"/>
              </a:rPr>
              <a:t> score +</a:t>
            </a:r>
            <a:r>
              <a:rPr lang="en-US" sz="4400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AB2-AADE-40EF-AC71-C7ABA055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EllipticEnvelope</a:t>
            </a:r>
            <a:r>
              <a:rPr lang="en-US" dirty="0"/>
              <a:t> -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An object for detecting outliers in a Gaussian distributed dataset.</a:t>
            </a:r>
          </a:p>
          <a:p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no. of samples &gt; no. of features ** 2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For Elliptic Envelope and Isolation Forest, we use </a:t>
            </a:r>
            <a:r>
              <a:rPr lang="en-US" b="0" i="0" u="sng" dirty="0">
                <a:solidFill>
                  <a:srgbClr val="292929"/>
                </a:solidFill>
                <a:effectLst/>
                <a:latin typeface="charter"/>
                <a:hlinkClick r:id="rId2"/>
              </a:rPr>
              <a:t>Breast Cancer </a:t>
            </a:r>
            <a:r>
              <a:rPr lang="en-US" b="0" i="0" u="sng" dirty="0" err="1">
                <a:solidFill>
                  <a:srgbClr val="292929"/>
                </a:solidFill>
                <a:effectLst/>
                <a:latin typeface="charter"/>
                <a:hlinkClick r:id="rId2"/>
              </a:rPr>
              <a:t>Winsoncin</a:t>
            </a:r>
            <a:r>
              <a:rPr lang="en-US" b="0" i="0" u="sng" dirty="0">
                <a:solidFill>
                  <a:srgbClr val="292929"/>
                </a:solidFill>
                <a:effectLst/>
                <a:latin typeface="charter"/>
                <a:hlinkClick r:id="rId2"/>
              </a:rPr>
              <a:t> data from UCI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929296-AC51-472F-8BAC-EACD33D09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54" y="3629767"/>
            <a:ext cx="1095528" cy="743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FFDF2A-E0BA-4394-9E7F-1569F0364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768" y="4437345"/>
            <a:ext cx="2788686" cy="23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3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5CF8-7E73-4758-8A08-FBBE948B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AB2-AADE-40EF-AC71-C7ABA055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OneClassSVM</a:t>
            </a:r>
            <a:r>
              <a:rPr lang="en-US" dirty="0"/>
              <a:t> - OCSVM assumes that anomalies can form dense clusters as long as they form a low-density region in the training dataset.</a:t>
            </a:r>
          </a:p>
        </p:txBody>
      </p:sp>
    </p:spTree>
    <p:extLst>
      <p:ext uri="{BB962C8B-B14F-4D97-AF65-F5344CB8AC3E}">
        <p14:creationId xmlns:p14="http://schemas.microsoft.com/office/powerpoint/2010/main" val="99211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5CF8-7E73-4758-8A08-FBBE948B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IsolationForest</a:t>
            </a:r>
            <a:r>
              <a:rPr lang="en-US" sz="4400" dirty="0"/>
              <a:t> (</a:t>
            </a:r>
            <a:r>
              <a:rPr lang="en-US" sz="4400" b="0" i="0" dirty="0" err="1">
                <a:solidFill>
                  <a:srgbClr val="292929"/>
                </a:solidFill>
                <a:effectLst/>
                <a:latin typeface="charter"/>
              </a:rPr>
              <a:t>Anamoly</a:t>
            </a:r>
            <a:r>
              <a:rPr lang="en-US" sz="4400" b="0" i="0" dirty="0">
                <a:solidFill>
                  <a:srgbClr val="292929"/>
                </a:solidFill>
                <a:effectLst/>
                <a:latin typeface="charter"/>
              </a:rPr>
              <a:t> score +</a:t>
            </a:r>
            <a:r>
              <a:rPr lang="en-US" sz="4400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AB2-AADE-40EF-AC71-C7ABA055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807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IsolationForest</a:t>
            </a:r>
            <a:r>
              <a:rPr lang="en-US" sz="2000" dirty="0"/>
              <a:t> - 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Isolation Forest isolates anomalies instead of profiling the normal data points. </a:t>
            </a:r>
          </a:p>
          <a:p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*https://cs.nju.edu.cn/zhouzh/zhouzh.files/publication/icdm08b.pdf?q=isolation-forest </a:t>
            </a:r>
          </a:p>
          <a:p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The Isolation forest isolates the observation by applying a recursive partition to randomly select a feature and then randomly select a split value between the minimum and maximum value for the selected feature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r>
              <a:rPr lang="en-US" sz="2000" dirty="0"/>
              <a:t>Isolation forest is built on an ensemble of </a:t>
            </a:r>
            <a:r>
              <a:rPr lang="en-US" sz="2000" dirty="0" err="1"/>
              <a:t>ExtraTreeRegressor</a:t>
            </a:r>
            <a:r>
              <a:rPr lang="en-US" sz="2000" dirty="0"/>
              <a:t>.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IsolationForest</a:t>
            </a:r>
            <a:r>
              <a:rPr lang="en-US" sz="2000" dirty="0"/>
              <a:t> ‘isolates’ observations by randomly selecting a feature and then randomly selecting a split value between the maximum and minimum values of the selected feature.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916F9-2B85-48B5-B4D6-6D4C92FF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64" y="4215239"/>
            <a:ext cx="4829736" cy="26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7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5CF8-7E73-4758-8A08-FBBE948B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Methods. LocalOutlierFactor (</a:t>
            </a:r>
            <a:r>
              <a:rPr lang="en-US" sz="4000" b="0" i="0" dirty="0" err="1">
                <a:solidFill>
                  <a:srgbClr val="292929"/>
                </a:solidFill>
                <a:effectLst/>
                <a:latin typeface="charter"/>
              </a:rPr>
              <a:t>Anamoly</a:t>
            </a:r>
            <a:r>
              <a:rPr lang="en-US" sz="4000" b="0" i="0" dirty="0">
                <a:solidFill>
                  <a:srgbClr val="292929"/>
                </a:solidFill>
                <a:effectLst/>
                <a:latin typeface="charter"/>
              </a:rPr>
              <a:t> score +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AB2-AADE-40EF-AC71-C7ABA055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Measuring the local deviation of a given data point with respect to its k-nearest neighbors.</a:t>
            </a: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The distance is now used to define what we called </a:t>
            </a:r>
            <a:r>
              <a:rPr lang="en-US" sz="1800" b="1" i="0" dirty="0">
                <a:solidFill>
                  <a:srgbClr val="292929"/>
                </a:solidFill>
                <a:effectLst/>
                <a:latin typeface="charter"/>
              </a:rPr>
              <a:t>reachability distance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. This distance measure is either the maximum of the distance of two points or the k-distance of the second point.</a:t>
            </a:r>
            <a:endParaRPr lang="ru-RU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F82F4-4069-4BFB-907D-5F99164F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636" y="3854534"/>
            <a:ext cx="3605328" cy="2551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2748A-115C-4F98-B4ED-0D4A41D6F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34" y="2835397"/>
            <a:ext cx="6573167" cy="647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76A3DA-7958-407B-AF1B-EBDCB2C48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13281"/>
            <a:ext cx="5563376" cy="609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813953-C784-4D77-9CE8-190240927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072" y="3890903"/>
            <a:ext cx="2970978" cy="2800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6C33F-1630-4452-941F-96AC0301B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441" y="4057687"/>
            <a:ext cx="3728045" cy="6615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6A069D-833E-4358-ACF6-9125BE8D7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929" y="4962964"/>
            <a:ext cx="4037300" cy="101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1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5F33-2E17-432C-921E-36BDE086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DBSCAN?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9158A-B9AF-4ECD-A751-D96A7AF36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24" y="1540568"/>
            <a:ext cx="5720769" cy="49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3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C9D6-7A13-43DA-A18B-277C82D8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0D8C-AE15-4C16-8312-232B9928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https://medium.com/swlh/anomaly-detection-techniques-part-1-962b0494f9cf</a:t>
            </a:r>
            <a:endParaRPr lang="en-US" dirty="0"/>
          </a:p>
          <a:p>
            <a:r>
              <a:rPr lang="en-US" dirty="0"/>
              <a:t>https://medium.com/learningdatascience/anomaly-detection-techniques-in-python-50f650c75aaf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19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D11A-6E23-4D09-870A-0B20901D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impact</a:t>
            </a:r>
            <a:endParaRPr lang="ru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8EBE8C-57BC-4685-A90F-5F104B88A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08226"/>
              </p:ext>
            </p:extLst>
          </p:nvPr>
        </p:nvGraphicFramePr>
        <p:xfrm>
          <a:off x="1366981" y="1690688"/>
          <a:ext cx="4419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208973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55385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1739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201850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75261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8336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sberbank-russian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68581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2742.3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0.4426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2744678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1461268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0.6736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3183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2742.3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0.4426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2732817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1459262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0.6763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27332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OC-SVM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2742.3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0.4424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2742630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1460358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0.6741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7065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Isol-frst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2742.3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0.4425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2743417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1460354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0.6739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9470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2742.3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0.4427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2739375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1459722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0.6748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33130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82D47D-DF9B-4161-A8E5-2D725C217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8164"/>
              </p:ext>
            </p:extLst>
          </p:nvPr>
        </p:nvGraphicFramePr>
        <p:xfrm>
          <a:off x="1366981" y="3016251"/>
          <a:ext cx="4419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19205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16081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8230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15189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06235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208594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house-prices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16377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131.4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0.0914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26535.54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15771.94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0.8836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099067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131.4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0.0913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26491.01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15769.29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0.8839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18238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OC-SVM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131.4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0.0923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26615.69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15898.83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0.8828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7893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Isol-frst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131.4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0.0924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26840.77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15952.57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0.8809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3826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131.4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0.0914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26526.55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15767.76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0.8837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14636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970E7E-14BA-4F10-8198-4EB34F50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92669"/>
              </p:ext>
            </p:extLst>
          </p:nvPr>
        </p:nvGraphicFramePr>
        <p:xfrm>
          <a:off x="1366981" y="4341814"/>
          <a:ext cx="4419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509245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8437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446976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41027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34046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027365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CaliforniaHousing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57262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1857.6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0.1815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47966.04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32189.05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0.8262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3633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1857.6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0.1813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47906.37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32148.53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0.8267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7921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OC-SVM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1857.6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0.1814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47966.72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32190.47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0.826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59776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Isol-frst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1857.6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0.181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47892.01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32122.19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0.8267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3077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1857.6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0.1815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47989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32198.44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0.8259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82042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3B3B44-ED23-4368-9EA5-49403F5F9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74205"/>
              </p:ext>
            </p:extLst>
          </p:nvPr>
        </p:nvGraphicFramePr>
        <p:xfrm>
          <a:off x="6096000" y="1690688"/>
          <a:ext cx="4419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123273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33971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315627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98005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48720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83038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Santader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42013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401.3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7.8789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7024610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4739177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0.2652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04300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7893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OC-SVM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401.3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7.9079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7020595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4731940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0.2658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53052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Isol-frst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401.3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7.8789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7024610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4739177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0.2652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2135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401.3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7.9043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7003920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4737313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0.2694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71700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56B788-9EA5-4F2E-8CF8-E43D60769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49094"/>
              </p:ext>
            </p:extLst>
          </p:nvPr>
        </p:nvGraphicFramePr>
        <p:xfrm>
          <a:off x="6096000" y="3016251"/>
          <a:ext cx="4419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770996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27413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498669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02856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648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43716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allstate-claims-severity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6514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16948.6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0.6145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1893.294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1193.647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0.5739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97684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16948.6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0.6147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1895.105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1193.697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0.5731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9673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OC-SVM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45031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Isol-frst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16948.6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0.6149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1891.684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1193.541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0.5747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098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16948.6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0.6151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1896.537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1194.073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0.5723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07123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4D30EE-EE36-4E4E-9426-7322EA43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79122"/>
              </p:ext>
            </p:extLst>
          </p:nvPr>
        </p:nvGraphicFramePr>
        <p:xfrm>
          <a:off x="6096000" y="4341814"/>
          <a:ext cx="4419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120652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44003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78296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08858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90242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6975667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NoAD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OC-SVM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Isol-frst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LOF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42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sberbank-russian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0.6736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0.6763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  <a:highlight>
                            <a:srgbClr val="00FF00"/>
                          </a:highlight>
                        </a:rPr>
                        <a:t>0.6741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  <a:highlight>
                            <a:srgbClr val="00FF00"/>
                          </a:highlight>
                        </a:rPr>
                        <a:t>0.6739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0.6748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361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house-prices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0.8836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0.8839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0.8828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0.8809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0.8837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0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CaliforniaHousing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0.8262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0.8267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0.826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0.8267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0.8259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14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Santader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0.2652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-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0.2658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0.2652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0.2694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653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allstate-claims-severity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0.5739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0.5731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-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0.5747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0.5723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3338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56EE384-FE63-4AF0-92D8-047D08417C5D}"/>
              </a:ext>
            </a:extLst>
          </p:cNvPr>
          <p:cNvSpPr txBox="1"/>
          <p:nvPr/>
        </p:nvSpPr>
        <p:spPr>
          <a:xfrm>
            <a:off x="838200" y="6049818"/>
            <a:ext cx="3003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“-" means that method does not converged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9809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2E1A-C6EB-4C2D-8708-BC076D9A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anomalies data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6C30-087A-470B-9671-90E1A52C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7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2E1A-C6EB-4C2D-8708-BC076D9A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normal data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6C30-087A-470B-9671-90E1A52C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20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4F31-D173-4EB2-9418-8BCDC090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anomalies VS normal data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A5D5-FC75-4414-BB66-09E99BF1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79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2E1A-C6EB-4C2D-8708-BC076D9A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on normal data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6C30-087A-470B-9671-90E1A52C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4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2E1A-C6EB-4C2D-8708-BC076D9A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test data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6C30-087A-470B-9671-90E1A52C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90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4F31-D173-4EB2-9418-8BCDC090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on anomalies VS normal data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A5D5-FC75-4414-BB66-09E99BF1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63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6B08-BAF5-4292-A075-71126D41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Soft(EE)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F758-CABF-4408-80CF-5758422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880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EE - shifted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Mahalanobis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distances. The threshold for being an outlier is 0, which ensures a compatibility with other outlier detection algorithms.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76A92-F87A-4BBC-91FD-A9695C9A1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5" y="2809443"/>
            <a:ext cx="3029373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5013A-693C-4E05-B6C6-160C4DB6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555" y="2789096"/>
            <a:ext cx="311511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0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609</Words>
  <Application>Microsoft Office PowerPoint</Application>
  <PresentationFormat>Widescreen</PresentationFormat>
  <Paragraphs>251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charter</vt:lpstr>
      <vt:lpstr>Office Theme</vt:lpstr>
      <vt:lpstr>Results of experiments  17.11</vt:lpstr>
      <vt:lpstr>Algorithms impact</vt:lpstr>
      <vt:lpstr>Testing on anomalies data</vt:lpstr>
      <vt:lpstr>Testing on normal data</vt:lpstr>
      <vt:lpstr>Testing on anomalies VS normal data </vt:lpstr>
      <vt:lpstr>Training on normal data</vt:lpstr>
      <vt:lpstr>Testing on test data</vt:lpstr>
      <vt:lpstr>Training on anomalies VS normal data </vt:lpstr>
      <vt:lpstr>Soft(EE)</vt:lpstr>
      <vt:lpstr>Soft (OC-SVM) - Signed distance to the separating hyperplane.</vt:lpstr>
      <vt:lpstr>iForest - Average anomaly score of X of the base classifiers.</vt:lpstr>
      <vt:lpstr>Soft – LOF - Shifted opposite of the Local Outlier Factor of X. Bigger is better, i.e. large values correspond to inliers.</vt:lpstr>
      <vt:lpstr>Appendix A. Methods</vt:lpstr>
      <vt:lpstr>EllipticEnvelope  (Anamoly score +)</vt:lpstr>
      <vt:lpstr>Methods</vt:lpstr>
      <vt:lpstr>IsolationForest (Anamoly score +)</vt:lpstr>
      <vt:lpstr>Methods. LocalOutlierFactor (Anamoly score +)</vt:lpstr>
      <vt:lpstr>DBSCAN?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expirements  17.11</dc:title>
  <dc:creator>Georgii Nigmatulin</dc:creator>
  <cp:lastModifiedBy>Georgii Nigmatulin</cp:lastModifiedBy>
  <cp:revision>7</cp:revision>
  <dcterms:created xsi:type="dcterms:W3CDTF">2021-11-13T14:10:49Z</dcterms:created>
  <dcterms:modified xsi:type="dcterms:W3CDTF">2021-11-17T14:41:34Z</dcterms:modified>
</cp:coreProperties>
</file>