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1" r:id="rId3"/>
    <p:sldId id="272" r:id="rId4"/>
    <p:sldId id="267" r:id="rId5"/>
    <p:sldId id="262" r:id="rId6"/>
    <p:sldId id="269" r:id="rId7"/>
    <p:sldId id="275" r:id="rId8"/>
    <p:sldId id="268" r:id="rId9"/>
    <p:sldId id="276" r:id="rId10"/>
    <p:sldId id="265" r:id="rId11"/>
    <p:sldId id="278" r:id="rId12"/>
    <p:sldId id="266" r:id="rId13"/>
    <p:sldId id="279" r:id="rId14"/>
    <p:sldId id="277" r:id="rId15"/>
    <p:sldId id="274"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529" autoAdjust="0"/>
  </p:normalViewPr>
  <p:slideViewPr>
    <p:cSldViewPr snapToGrid="0">
      <p:cViewPr varScale="1">
        <p:scale>
          <a:sx n="84" d="100"/>
          <a:sy n="84" d="100"/>
        </p:scale>
        <p:origin x="57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BF15A-EADD-4B20-AFA4-D73970BAA7E2}" type="datetimeFigureOut">
              <a:rPr lang="ru-RU" smtClean="0"/>
              <a:t>17.11.2021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C1CB6-B7B6-40A3-9071-05B588AEEACD}" type="slidenum">
              <a:rPr lang="ru-RU" smtClean="0"/>
              <a:t>‹#›</a:t>
            </a:fld>
            <a:endParaRPr lang="ru-RU"/>
          </a:p>
        </p:txBody>
      </p:sp>
    </p:spTree>
    <p:extLst>
      <p:ext uri="{BB962C8B-B14F-4D97-AF65-F5344CB8AC3E}">
        <p14:creationId xmlns:p14="http://schemas.microsoft.com/office/powerpoint/2010/main" val="2803850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t>
            </a:r>
            <a:r>
              <a:rPr lang="en-US" dirty="0"/>
              <a:t>elf-</a:t>
            </a:r>
            <a:r>
              <a:rPr lang="en-US" b="1" dirty="0"/>
              <a:t>T</a:t>
            </a:r>
            <a:r>
              <a:rPr lang="en-US" dirty="0"/>
              <a:t>rained </a:t>
            </a:r>
            <a:r>
              <a:rPr lang="en-US" b="1" dirty="0"/>
              <a:t>O</a:t>
            </a:r>
            <a:r>
              <a:rPr lang="en-US" dirty="0"/>
              <a:t>ne-</a:t>
            </a:r>
            <a:r>
              <a:rPr lang="en-US" b="1" dirty="0"/>
              <a:t>c</a:t>
            </a:r>
            <a:r>
              <a:rPr lang="en-US" dirty="0"/>
              <a:t>lass Classification for Unsupervised Anomaly Detection</a:t>
            </a:r>
            <a:endParaRPr lang="ru-RU" dirty="0"/>
          </a:p>
        </p:txBody>
      </p:sp>
      <p:sp>
        <p:nvSpPr>
          <p:cNvPr id="4" name="Slide Number Placeholder 3"/>
          <p:cNvSpPr>
            <a:spLocks noGrp="1"/>
          </p:cNvSpPr>
          <p:nvPr>
            <p:ph type="sldNum" sz="quarter" idx="5"/>
          </p:nvPr>
        </p:nvSpPr>
        <p:spPr/>
        <p:txBody>
          <a:bodyPr/>
          <a:lstStyle/>
          <a:p>
            <a:fld id="{C3EC1CB6-B7B6-40A3-9071-05B588AEEACD}" type="slidenum">
              <a:rPr lang="ru-RU" smtClean="0"/>
              <a:t>8</a:t>
            </a:fld>
            <a:endParaRPr lang="ru-RU"/>
          </a:p>
        </p:txBody>
      </p:sp>
    </p:spTree>
    <p:extLst>
      <p:ext uri="{BB962C8B-B14F-4D97-AF65-F5344CB8AC3E}">
        <p14:creationId xmlns:p14="http://schemas.microsoft.com/office/powerpoint/2010/main" val="275237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3E6-266F-4912-A110-281465602E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8B8AA46B-24BE-466B-9024-AA25569A4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9D1FE062-55B6-4B9E-9BD5-F803FD255AAA}"/>
              </a:ext>
            </a:extLst>
          </p:cNvPr>
          <p:cNvSpPr>
            <a:spLocks noGrp="1"/>
          </p:cNvSpPr>
          <p:nvPr>
            <p:ph type="dt" sz="half" idx="10"/>
          </p:nvPr>
        </p:nvSpPr>
        <p:spPr/>
        <p:txBody>
          <a:bodyPr/>
          <a:lstStyle/>
          <a:p>
            <a:fld id="{FC70114C-EBF5-4CB5-888E-6C104B4B9448}" type="datetimeFigureOut">
              <a:rPr lang="ru-RU" smtClean="0"/>
              <a:t>17.11.2021</a:t>
            </a:fld>
            <a:endParaRPr lang="ru-RU"/>
          </a:p>
        </p:txBody>
      </p:sp>
      <p:sp>
        <p:nvSpPr>
          <p:cNvPr id="5" name="Footer Placeholder 4">
            <a:extLst>
              <a:ext uri="{FF2B5EF4-FFF2-40B4-BE49-F238E27FC236}">
                <a16:creationId xmlns:a16="http://schemas.microsoft.com/office/drawing/2014/main" id="{EB3AAB39-7187-4D10-A0E6-B2E7501AF50B}"/>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5D1A0319-8949-48A7-A419-D02BDD4A7DA5}"/>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110333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1945-B136-470F-A2FE-FA5EFC074A69}"/>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FE54B993-706B-4EE2-B6D6-CFD71C71D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F318884-9201-411E-A375-9E627B8FC032}"/>
              </a:ext>
            </a:extLst>
          </p:cNvPr>
          <p:cNvSpPr>
            <a:spLocks noGrp="1"/>
          </p:cNvSpPr>
          <p:nvPr>
            <p:ph type="dt" sz="half" idx="10"/>
          </p:nvPr>
        </p:nvSpPr>
        <p:spPr/>
        <p:txBody>
          <a:bodyPr/>
          <a:lstStyle/>
          <a:p>
            <a:fld id="{FC70114C-EBF5-4CB5-888E-6C104B4B9448}" type="datetimeFigureOut">
              <a:rPr lang="ru-RU" smtClean="0"/>
              <a:t>17.11.2021</a:t>
            </a:fld>
            <a:endParaRPr lang="ru-RU"/>
          </a:p>
        </p:txBody>
      </p:sp>
      <p:sp>
        <p:nvSpPr>
          <p:cNvPr id="5" name="Footer Placeholder 4">
            <a:extLst>
              <a:ext uri="{FF2B5EF4-FFF2-40B4-BE49-F238E27FC236}">
                <a16:creationId xmlns:a16="http://schemas.microsoft.com/office/drawing/2014/main" id="{244E66DF-39FA-4C3F-A356-C37179E12B4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B058C07-6D44-40DD-B0EC-366849E5F095}"/>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169529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F3456B-2AEC-48D7-9A4F-412D1C8329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A45C30D8-D183-4890-801A-5C27E9074A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9CE47D0-DDDE-46D6-824E-81965E51411B}"/>
              </a:ext>
            </a:extLst>
          </p:cNvPr>
          <p:cNvSpPr>
            <a:spLocks noGrp="1"/>
          </p:cNvSpPr>
          <p:nvPr>
            <p:ph type="dt" sz="half" idx="10"/>
          </p:nvPr>
        </p:nvSpPr>
        <p:spPr/>
        <p:txBody>
          <a:bodyPr/>
          <a:lstStyle/>
          <a:p>
            <a:fld id="{FC70114C-EBF5-4CB5-888E-6C104B4B9448}" type="datetimeFigureOut">
              <a:rPr lang="ru-RU" smtClean="0"/>
              <a:t>17.11.2021</a:t>
            </a:fld>
            <a:endParaRPr lang="ru-RU"/>
          </a:p>
        </p:txBody>
      </p:sp>
      <p:sp>
        <p:nvSpPr>
          <p:cNvPr id="5" name="Footer Placeholder 4">
            <a:extLst>
              <a:ext uri="{FF2B5EF4-FFF2-40B4-BE49-F238E27FC236}">
                <a16:creationId xmlns:a16="http://schemas.microsoft.com/office/drawing/2014/main" id="{2A32F374-743F-4F33-A1A8-E026EF14778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974955E-3CB4-4828-B216-64E59D96BFB3}"/>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151112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5D43-D8D1-426F-8A8E-F02B0ED12315}"/>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40CC7FB-13AB-4B89-8210-4576615FAA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F9387A38-1764-4EBB-8BA1-11BDC629626B}"/>
              </a:ext>
            </a:extLst>
          </p:cNvPr>
          <p:cNvSpPr>
            <a:spLocks noGrp="1"/>
          </p:cNvSpPr>
          <p:nvPr>
            <p:ph type="dt" sz="half" idx="10"/>
          </p:nvPr>
        </p:nvSpPr>
        <p:spPr/>
        <p:txBody>
          <a:bodyPr/>
          <a:lstStyle/>
          <a:p>
            <a:fld id="{FC70114C-EBF5-4CB5-888E-6C104B4B9448}" type="datetimeFigureOut">
              <a:rPr lang="ru-RU" smtClean="0"/>
              <a:t>17.11.2021</a:t>
            </a:fld>
            <a:endParaRPr lang="ru-RU"/>
          </a:p>
        </p:txBody>
      </p:sp>
      <p:sp>
        <p:nvSpPr>
          <p:cNvPr id="5" name="Footer Placeholder 4">
            <a:extLst>
              <a:ext uri="{FF2B5EF4-FFF2-40B4-BE49-F238E27FC236}">
                <a16:creationId xmlns:a16="http://schemas.microsoft.com/office/drawing/2014/main" id="{11529A79-57D1-4FD7-9F84-FB20F6C6368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3A2F402-A174-474E-9F52-FD140C22B11D}"/>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252901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B2D5-5D96-49A6-8917-5F64449069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1E8FABF7-9EC7-4B35-B97E-9BDDCBCF6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DE7C6E-01BC-4DA3-90A9-A98166EE490C}"/>
              </a:ext>
            </a:extLst>
          </p:cNvPr>
          <p:cNvSpPr>
            <a:spLocks noGrp="1"/>
          </p:cNvSpPr>
          <p:nvPr>
            <p:ph type="dt" sz="half" idx="10"/>
          </p:nvPr>
        </p:nvSpPr>
        <p:spPr/>
        <p:txBody>
          <a:bodyPr/>
          <a:lstStyle/>
          <a:p>
            <a:fld id="{FC70114C-EBF5-4CB5-888E-6C104B4B9448}" type="datetimeFigureOut">
              <a:rPr lang="ru-RU" smtClean="0"/>
              <a:t>17.11.2021</a:t>
            </a:fld>
            <a:endParaRPr lang="ru-RU"/>
          </a:p>
        </p:txBody>
      </p:sp>
      <p:sp>
        <p:nvSpPr>
          <p:cNvPr id="5" name="Footer Placeholder 4">
            <a:extLst>
              <a:ext uri="{FF2B5EF4-FFF2-40B4-BE49-F238E27FC236}">
                <a16:creationId xmlns:a16="http://schemas.microsoft.com/office/drawing/2014/main" id="{4C7504FC-7544-4613-93FE-145A93330C2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383B59D-6E8B-47C0-AADE-D3D032396ACE}"/>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345840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A731-15BB-420E-9F99-DFC5C6A8680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3DFB2CE-D5A7-4E8D-9C09-533BEC705B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586269CB-F4FF-4D24-BB57-E3B6877017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1B81D50-32A8-41B8-84D7-BB38E44F6158}"/>
              </a:ext>
            </a:extLst>
          </p:cNvPr>
          <p:cNvSpPr>
            <a:spLocks noGrp="1"/>
          </p:cNvSpPr>
          <p:nvPr>
            <p:ph type="dt" sz="half" idx="10"/>
          </p:nvPr>
        </p:nvSpPr>
        <p:spPr/>
        <p:txBody>
          <a:bodyPr/>
          <a:lstStyle/>
          <a:p>
            <a:fld id="{FC70114C-EBF5-4CB5-888E-6C104B4B9448}" type="datetimeFigureOut">
              <a:rPr lang="ru-RU" smtClean="0"/>
              <a:t>17.11.2021</a:t>
            </a:fld>
            <a:endParaRPr lang="ru-RU"/>
          </a:p>
        </p:txBody>
      </p:sp>
      <p:sp>
        <p:nvSpPr>
          <p:cNvPr id="6" name="Footer Placeholder 5">
            <a:extLst>
              <a:ext uri="{FF2B5EF4-FFF2-40B4-BE49-F238E27FC236}">
                <a16:creationId xmlns:a16="http://schemas.microsoft.com/office/drawing/2014/main" id="{BDBF638A-4C3E-441C-9A82-35771B7BF2D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54DC2801-A4FF-4819-9F65-7F19C763EDB2}"/>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381218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28-452A-4BB6-8AB3-E6633C6AE852}"/>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5E8CF7AA-2282-41BF-AE4E-1475A7C39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97FE4-2EE3-4122-B888-723E0106BE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F588ED2E-6455-47AE-8840-4AD794323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A8E715-0CD7-43E5-A318-42C26833BE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C8CE9481-109C-41CA-8D14-02BE56B53ED0}"/>
              </a:ext>
            </a:extLst>
          </p:cNvPr>
          <p:cNvSpPr>
            <a:spLocks noGrp="1"/>
          </p:cNvSpPr>
          <p:nvPr>
            <p:ph type="dt" sz="half" idx="10"/>
          </p:nvPr>
        </p:nvSpPr>
        <p:spPr/>
        <p:txBody>
          <a:bodyPr/>
          <a:lstStyle/>
          <a:p>
            <a:fld id="{FC70114C-EBF5-4CB5-888E-6C104B4B9448}" type="datetimeFigureOut">
              <a:rPr lang="ru-RU" smtClean="0"/>
              <a:t>17.11.2021</a:t>
            </a:fld>
            <a:endParaRPr lang="ru-RU"/>
          </a:p>
        </p:txBody>
      </p:sp>
      <p:sp>
        <p:nvSpPr>
          <p:cNvPr id="8" name="Footer Placeholder 7">
            <a:extLst>
              <a:ext uri="{FF2B5EF4-FFF2-40B4-BE49-F238E27FC236}">
                <a16:creationId xmlns:a16="http://schemas.microsoft.com/office/drawing/2014/main" id="{264D18CE-2838-4E6D-B476-C4A9E87D77EE}"/>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F5197442-0F8D-4816-874E-AD37163DA9F9}"/>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250755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D12C-60E8-4955-BDB2-2F5052629C85}"/>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B8E9B18D-2F64-452D-A05F-5EF22ABB7E6D}"/>
              </a:ext>
            </a:extLst>
          </p:cNvPr>
          <p:cNvSpPr>
            <a:spLocks noGrp="1"/>
          </p:cNvSpPr>
          <p:nvPr>
            <p:ph type="dt" sz="half" idx="10"/>
          </p:nvPr>
        </p:nvSpPr>
        <p:spPr/>
        <p:txBody>
          <a:bodyPr/>
          <a:lstStyle/>
          <a:p>
            <a:fld id="{FC70114C-EBF5-4CB5-888E-6C104B4B9448}" type="datetimeFigureOut">
              <a:rPr lang="ru-RU" smtClean="0"/>
              <a:t>17.11.2021</a:t>
            </a:fld>
            <a:endParaRPr lang="ru-RU"/>
          </a:p>
        </p:txBody>
      </p:sp>
      <p:sp>
        <p:nvSpPr>
          <p:cNvPr id="4" name="Footer Placeholder 3">
            <a:extLst>
              <a:ext uri="{FF2B5EF4-FFF2-40B4-BE49-F238E27FC236}">
                <a16:creationId xmlns:a16="http://schemas.microsoft.com/office/drawing/2014/main" id="{51D23579-0959-4F6E-B19E-632515EEFCB4}"/>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11BDFD57-06C7-4D43-BE21-1988C0CCC2E8}"/>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249575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8DF83-79F4-47E2-BA9A-96E92EEC3930}"/>
              </a:ext>
            </a:extLst>
          </p:cNvPr>
          <p:cNvSpPr>
            <a:spLocks noGrp="1"/>
          </p:cNvSpPr>
          <p:nvPr>
            <p:ph type="dt" sz="half" idx="10"/>
          </p:nvPr>
        </p:nvSpPr>
        <p:spPr/>
        <p:txBody>
          <a:bodyPr/>
          <a:lstStyle/>
          <a:p>
            <a:fld id="{FC70114C-EBF5-4CB5-888E-6C104B4B9448}" type="datetimeFigureOut">
              <a:rPr lang="ru-RU" smtClean="0"/>
              <a:t>17.11.2021</a:t>
            </a:fld>
            <a:endParaRPr lang="ru-RU"/>
          </a:p>
        </p:txBody>
      </p:sp>
      <p:sp>
        <p:nvSpPr>
          <p:cNvPr id="3" name="Footer Placeholder 2">
            <a:extLst>
              <a:ext uri="{FF2B5EF4-FFF2-40B4-BE49-F238E27FC236}">
                <a16:creationId xmlns:a16="http://schemas.microsoft.com/office/drawing/2014/main" id="{E2249730-1E36-476D-A19A-D92DCB79943E}"/>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7C57DC7C-F748-4A1D-997E-4D21319C9D2A}"/>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563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1C40-841A-4D54-A661-FB44DFBC92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FC56B06A-C502-4C0A-8611-EB0BA76CD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EF005F3B-A37B-4FFF-8888-D2AB401EE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4484A-1A3F-415C-AC3C-124A4831D87D}"/>
              </a:ext>
            </a:extLst>
          </p:cNvPr>
          <p:cNvSpPr>
            <a:spLocks noGrp="1"/>
          </p:cNvSpPr>
          <p:nvPr>
            <p:ph type="dt" sz="half" idx="10"/>
          </p:nvPr>
        </p:nvSpPr>
        <p:spPr/>
        <p:txBody>
          <a:bodyPr/>
          <a:lstStyle/>
          <a:p>
            <a:fld id="{FC70114C-EBF5-4CB5-888E-6C104B4B9448}" type="datetimeFigureOut">
              <a:rPr lang="ru-RU" smtClean="0"/>
              <a:t>17.11.2021</a:t>
            </a:fld>
            <a:endParaRPr lang="ru-RU"/>
          </a:p>
        </p:txBody>
      </p:sp>
      <p:sp>
        <p:nvSpPr>
          <p:cNvPr id="6" name="Footer Placeholder 5">
            <a:extLst>
              <a:ext uri="{FF2B5EF4-FFF2-40B4-BE49-F238E27FC236}">
                <a16:creationId xmlns:a16="http://schemas.microsoft.com/office/drawing/2014/main" id="{749394E1-2D1A-417F-B43B-3A3384A33E8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ED81749-8263-421B-A2E7-03E51FDB7F56}"/>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221241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36BE-9F2D-4DCD-BB26-EA1D70254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428B64A4-0CC0-4134-B6E9-9B31F68BC5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D409D993-9D57-49D5-88BF-F7F9D510F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68560-C29D-485A-8D6C-6170046DBE76}"/>
              </a:ext>
            </a:extLst>
          </p:cNvPr>
          <p:cNvSpPr>
            <a:spLocks noGrp="1"/>
          </p:cNvSpPr>
          <p:nvPr>
            <p:ph type="dt" sz="half" idx="10"/>
          </p:nvPr>
        </p:nvSpPr>
        <p:spPr/>
        <p:txBody>
          <a:bodyPr/>
          <a:lstStyle/>
          <a:p>
            <a:fld id="{FC70114C-EBF5-4CB5-888E-6C104B4B9448}" type="datetimeFigureOut">
              <a:rPr lang="ru-RU" smtClean="0"/>
              <a:t>17.11.2021</a:t>
            </a:fld>
            <a:endParaRPr lang="ru-RU"/>
          </a:p>
        </p:txBody>
      </p:sp>
      <p:sp>
        <p:nvSpPr>
          <p:cNvPr id="6" name="Footer Placeholder 5">
            <a:extLst>
              <a:ext uri="{FF2B5EF4-FFF2-40B4-BE49-F238E27FC236}">
                <a16:creationId xmlns:a16="http://schemas.microsoft.com/office/drawing/2014/main" id="{000FA607-EB41-494E-8824-2969CCB4F4A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F520A4F-7C15-4512-BB94-7B4FF9716651}"/>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288262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6AD2E-228A-4906-AB1D-5DCB70CD05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E2FE8AB6-526B-4DB4-98A0-7267E07F3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A5EBAB7-B30C-4A9E-B5FF-054F3566A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0114C-EBF5-4CB5-888E-6C104B4B9448}" type="datetimeFigureOut">
              <a:rPr lang="ru-RU" smtClean="0"/>
              <a:t>17.11.2021</a:t>
            </a:fld>
            <a:endParaRPr lang="ru-RU"/>
          </a:p>
        </p:txBody>
      </p:sp>
      <p:sp>
        <p:nvSpPr>
          <p:cNvPr id="5" name="Footer Placeholder 4">
            <a:extLst>
              <a:ext uri="{FF2B5EF4-FFF2-40B4-BE49-F238E27FC236}">
                <a16:creationId xmlns:a16="http://schemas.microsoft.com/office/drawing/2014/main" id="{005F8034-5BFD-4AA3-B3B8-7FB3458B15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763C43D6-24A2-4FDF-AE86-B23B059D1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0256A-F9BE-4821-916B-E7828210A57E}" type="slidenum">
              <a:rPr lang="ru-RU" smtClean="0"/>
              <a:t>‹#›</a:t>
            </a:fld>
            <a:endParaRPr lang="ru-RU"/>
          </a:p>
        </p:txBody>
      </p:sp>
    </p:spTree>
    <p:extLst>
      <p:ext uri="{BB962C8B-B14F-4D97-AF65-F5344CB8AC3E}">
        <p14:creationId xmlns:p14="http://schemas.microsoft.com/office/powerpoint/2010/main" val="427709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dium.com/swlh/anomaly-detection-techniques-part-1-962b0494f9cf"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7F13-A792-432F-912C-C74A112C9EA4}"/>
              </a:ext>
            </a:extLst>
          </p:cNvPr>
          <p:cNvSpPr>
            <a:spLocks noGrp="1"/>
          </p:cNvSpPr>
          <p:nvPr>
            <p:ph type="ctrTitle"/>
          </p:nvPr>
        </p:nvSpPr>
        <p:spPr/>
        <p:txBody>
          <a:bodyPr/>
          <a:lstStyle/>
          <a:p>
            <a:r>
              <a:rPr lang="en-US" dirty="0"/>
              <a:t>Literature review</a:t>
            </a:r>
            <a:endParaRPr lang="ru-RU" dirty="0"/>
          </a:p>
        </p:txBody>
      </p:sp>
      <p:sp>
        <p:nvSpPr>
          <p:cNvPr id="3" name="Subtitle 2">
            <a:extLst>
              <a:ext uri="{FF2B5EF4-FFF2-40B4-BE49-F238E27FC236}">
                <a16:creationId xmlns:a16="http://schemas.microsoft.com/office/drawing/2014/main" id="{1C61BA65-FEC7-45CF-BCAC-FE9094BEB834}"/>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32205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14854-3F9F-4E51-A5ED-4DB2CF4D3934}"/>
              </a:ext>
            </a:extLst>
          </p:cNvPr>
          <p:cNvSpPr>
            <a:spLocks noGrp="1"/>
          </p:cNvSpPr>
          <p:nvPr>
            <p:ph idx="1"/>
          </p:nvPr>
        </p:nvSpPr>
        <p:spPr/>
        <p:txBody>
          <a:bodyPr/>
          <a:lstStyle/>
          <a:p>
            <a:r>
              <a:rPr lang="en-US" dirty="0"/>
              <a:t>A popular method for anomaly detection is to use the </a:t>
            </a:r>
            <a:r>
              <a:rPr lang="en-US" b="1" dirty="0"/>
              <a:t>generator of an adversarial network </a:t>
            </a:r>
            <a:r>
              <a:rPr lang="en-US" dirty="0"/>
              <a:t>to formulate anomaly score over reconstruction loss of input. Due to the rare occurrence of anomalies, optimizing such networks can be </a:t>
            </a:r>
            <a:r>
              <a:rPr lang="en-US" dirty="0" err="1"/>
              <a:t>acumbersome</a:t>
            </a:r>
            <a:r>
              <a:rPr lang="en-US" dirty="0"/>
              <a:t> task. </a:t>
            </a:r>
          </a:p>
          <a:p>
            <a:endParaRPr lang="en-US" dirty="0"/>
          </a:p>
          <a:p>
            <a:r>
              <a:rPr lang="en-US" dirty="0"/>
              <a:t>Another possible approach is to </a:t>
            </a:r>
            <a:r>
              <a:rPr lang="en-US" b="1" dirty="0"/>
              <a:t>use both generator and discriminator for anomaly detection</a:t>
            </a:r>
            <a:endParaRPr lang="ru-RU" b="1" dirty="0"/>
          </a:p>
        </p:txBody>
      </p:sp>
    </p:spTree>
    <p:extLst>
      <p:ext uri="{BB962C8B-B14F-4D97-AF65-F5344CB8AC3E}">
        <p14:creationId xmlns:p14="http://schemas.microsoft.com/office/powerpoint/2010/main" val="163763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7160-18C0-4992-AD24-87E1DAE3230B}"/>
              </a:ext>
            </a:extLst>
          </p:cNvPr>
          <p:cNvSpPr>
            <a:spLocks noGrp="1"/>
          </p:cNvSpPr>
          <p:nvPr>
            <p:ph type="title"/>
          </p:nvPr>
        </p:nvSpPr>
        <p:spPr/>
        <p:txBody>
          <a:bodyPr/>
          <a:lstStyle/>
          <a:p>
            <a:r>
              <a:rPr lang="en-US" dirty="0"/>
              <a:t>One-Class Classification with Deep Adversarial Learning</a:t>
            </a:r>
            <a:endParaRPr lang="ru-RU" dirty="0"/>
          </a:p>
        </p:txBody>
      </p:sp>
      <p:sp>
        <p:nvSpPr>
          <p:cNvPr id="3" name="Content Placeholder 2">
            <a:extLst>
              <a:ext uri="{FF2B5EF4-FFF2-40B4-BE49-F238E27FC236}">
                <a16:creationId xmlns:a16="http://schemas.microsoft.com/office/drawing/2014/main" id="{5C4F5788-D132-411D-BCC4-73455BAA1320}"/>
              </a:ext>
            </a:extLst>
          </p:cNvPr>
          <p:cNvSpPr>
            <a:spLocks noGrp="1"/>
          </p:cNvSpPr>
          <p:nvPr>
            <p:ph idx="1"/>
          </p:nvPr>
        </p:nvSpPr>
        <p:spPr>
          <a:xfrm>
            <a:off x="838200" y="1690689"/>
            <a:ext cx="10515600" cy="1738312"/>
          </a:xfrm>
        </p:spPr>
        <p:txBody>
          <a:bodyPr>
            <a:normAutofit fontScale="55000" lnSpcReduction="20000"/>
          </a:bodyPr>
          <a:lstStyle/>
          <a:p>
            <a:r>
              <a:rPr lang="en-US" dirty="0"/>
              <a:t>The generator network contains a Deconvolutional Neural Networks (aka. decoder), which is trained using a zero-centered Gaussian noise as the feature representation of the pseudo-negative class to learn a good representation as well as the boundary for the classifiable distortion of the target (or positive) class with the assistance from the target class. The outputs produced by the generator network are aggregated with the real positive class data samples, which are then used to train the discriminator network, whose goal is to understand the underlying concept in the positive class, and then classify the negative testing samples.</a:t>
            </a:r>
          </a:p>
          <a:p>
            <a:r>
              <a:rPr lang="en-US" dirty="0"/>
              <a:t>Local outlier factor: identifying density-based local outliers</a:t>
            </a:r>
          </a:p>
          <a:p>
            <a:r>
              <a:rPr lang="en-US" dirty="0"/>
              <a:t>Learning discriminative reconstructions for unsupervised outlier removal.</a:t>
            </a:r>
          </a:p>
          <a:p>
            <a:endParaRPr lang="ru-RU" dirty="0"/>
          </a:p>
        </p:txBody>
      </p:sp>
      <p:pic>
        <p:nvPicPr>
          <p:cNvPr id="5" name="Picture 4">
            <a:extLst>
              <a:ext uri="{FF2B5EF4-FFF2-40B4-BE49-F238E27FC236}">
                <a16:creationId xmlns:a16="http://schemas.microsoft.com/office/drawing/2014/main" id="{14420610-ED8C-4485-B7C8-64306E8E66E1}"/>
              </a:ext>
            </a:extLst>
          </p:cNvPr>
          <p:cNvPicPr>
            <a:picLocks noChangeAspect="1"/>
          </p:cNvPicPr>
          <p:nvPr/>
        </p:nvPicPr>
        <p:blipFill>
          <a:blip r:embed="rId2"/>
          <a:stretch>
            <a:fillRect/>
          </a:stretch>
        </p:blipFill>
        <p:spPr>
          <a:xfrm>
            <a:off x="229141" y="3429000"/>
            <a:ext cx="8108353" cy="3063875"/>
          </a:xfrm>
          <a:prstGeom prst="rect">
            <a:avLst/>
          </a:prstGeom>
        </p:spPr>
      </p:pic>
      <p:pic>
        <p:nvPicPr>
          <p:cNvPr id="7" name="Picture 6">
            <a:extLst>
              <a:ext uri="{FF2B5EF4-FFF2-40B4-BE49-F238E27FC236}">
                <a16:creationId xmlns:a16="http://schemas.microsoft.com/office/drawing/2014/main" id="{19A37E1A-2430-4D78-A0AB-2FF5D06A97D5}"/>
              </a:ext>
            </a:extLst>
          </p:cNvPr>
          <p:cNvPicPr>
            <a:picLocks noChangeAspect="1"/>
          </p:cNvPicPr>
          <p:nvPr/>
        </p:nvPicPr>
        <p:blipFill>
          <a:blip r:embed="rId3"/>
          <a:stretch>
            <a:fillRect/>
          </a:stretch>
        </p:blipFill>
        <p:spPr>
          <a:xfrm>
            <a:off x="8310831" y="2754920"/>
            <a:ext cx="3652028" cy="2522709"/>
          </a:xfrm>
          <a:prstGeom prst="rect">
            <a:avLst/>
          </a:prstGeom>
        </p:spPr>
      </p:pic>
    </p:spTree>
    <p:extLst>
      <p:ext uri="{BB962C8B-B14F-4D97-AF65-F5344CB8AC3E}">
        <p14:creationId xmlns:p14="http://schemas.microsoft.com/office/powerpoint/2010/main" val="323146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91C7-13E9-4D61-AB6B-D366FA1C3491}"/>
              </a:ext>
            </a:extLst>
          </p:cNvPr>
          <p:cNvSpPr>
            <a:spLocks noGrp="1"/>
          </p:cNvSpPr>
          <p:nvPr>
            <p:ph type="title"/>
          </p:nvPr>
        </p:nvSpPr>
        <p:spPr/>
        <p:txBody>
          <a:bodyPr>
            <a:normAutofit fontScale="90000"/>
          </a:bodyPr>
          <a:lstStyle/>
          <a:p>
            <a:r>
              <a:rPr lang="en-US" dirty="0"/>
              <a:t>LEARNING AND EVALUATING REPRESENTATIONS</a:t>
            </a:r>
            <a:br>
              <a:rPr lang="en-US" dirty="0"/>
            </a:br>
            <a:r>
              <a:rPr lang="en-US" dirty="0"/>
              <a:t>FOR DEEP ONE-CLASS CLASSIFICATION</a:t>
            </a:r>
            <a:endParaRPr lang="ru-RU" dirty="0"/>
          </a:p>
        </p:txBody>
      </p:sp>
      <p:sp>
        <p:nvSpPr>
          <p:cNvPr id="3" name="Content Placeholder 2">
            <a:extLst>
              <a:ext uri="{FF2B5EF4-FFF2-40B4-BE49-F238E27FC236}">
                <a16:creationId xmlns:a16="http://schemas.microsoft.com/office/drawing/2014/main" id="{84B12AD9-1A91-48C3-A0BC-DB81B581D495}"/>
              </a:ext>
            </a:extLst>
          </p:cNvPr>
          <p:cNvSpPr>
            <a:spLocks noGrp="1"/>
          </p:cNvSpPr>
          <p:nvPr>
            <p:ph idx="1"/>
          </p:nvPr>
        </p:nvSpPr>
        <p:spPr/>
        <p:txBody>
          <a:bodyPr>
            <a:normAutofit/>
          </a:bodyPr>
          <a:lstStyle/>
          <a:p>
            <a:r>
              <a:rPr lang="en-US" sz="2000" dirty="0"/>
              <a:t>two-stage framework for deep one-class classification. We first learn </a:t>
            </a:r>
            <a:r>
              <a:rPr lang="en-US" sz="2000" b="1" dirty="0"/>
              <a:t>self-supervised representations from one-class data</a:t>
            </a:r>
            <a:r>
              <a:rPr lang="en-US" sz="2000" dirty="0"/>
              <a:t>, and then build </a:t>
            </a:r>
            <a:r>
              <a:rPr lang="en-US" sz="2000" b="1" dirty="0"/>
              <a:t>one-class classifiers on learned representations</a:t>
            </a:r>
            <a:r>
              <a:rPr lang="en-US" sz="2000" dirty="0"/>
              <a:t>.</a:t>
            </a:r>
            <a:endParaRPr lang="ru-RU" sz="2000" dirty="0"/>
          </a:p>
        </p:txBody>
      </p:sp>
      <p:pic>
        <p:nvPicPr>
          <p:cNvPr id="5" name="Picture 4">
            <a:extLst>
              <a:ext uri="{FF2B5EF4-FFF2-40B4-BE49-F238E27FC236}">
                <a16:creationId xmlns:a16="http://schemas.microsoft.com/office/drawing/2014/main" id="{1AE08996-A594-4C5D-AEAD-18FAC380E2A3}"/>
              </a:ext>
            </a:extLst>
          </p:cNvPr>
          <p:cNvPicPr>
            <a:picLocks noChangeAspect="1"/>
          </p:cNvPicPr>
          <p:nvPr/>
        </p:nvPicPr>
        <p:blipFill>
          <a:blip r:embed="rId2"/>
          <a:stretch>
            <a:fillRect/>
          </a:stretch>
        </p:blipFill>
        <p:spPr>
          <a:xfrm>
            <a:off x="2898642" y="2415709"/>
            <a:ext cx="8278380" cy="1991003"/>
          </a:xfrm>
          <a:prstGeom prst="rect">
            <a:avLst/>
          </a:prstGeom>
        </p:spPr>
      </p:pic>
      <p:pic>
        <p:nvPicPr>
          <p:cNvPr id="7" name="Picture 6">
            <a:extLst>
              <a:ext uri="{FF2B5EF4-FFF2-40B4-BE49-F238E27FC236}">
                <a16:creationId xmlns:a16="http://schemas.microsoft.com/office/drawing/2014/main" id="{A56B5D14-2647-4330-9C59-492E04BB8E9B}"/>
              </a:ext>
            </a:extLst>
          </p:cNvPr>
          <p:cNvPicPr>
            <a:picLocks noChangeAspect="1"/>
          </p:cNvPicPr>
          <p:nvPr/>
        </p:nvPicPr>
        <p:blipFill>
          <a:blip r:embed="rId3"/>
          <a:stretch>
            <a:fillRect/>
          </a:stretch>
        </p:blipFill>
        <p:spPr>
          <a:xfrm>
            <a:off x="452628" y="4406712"/>
            <a:ext cx="5855208" cy="2187661"/>
          </a:xfrm>
          <a:prstGeom prst="rect">
            <a:avLst/>
          </a:prstGeom>
        </p:spPr>
      </p:pic>
    </p:spTree>
    <p:extLst>
      <p:ext uri="{BB962C8B-B14F-4D97-AF65-F5344CB8AC3E}">
        <p14:creationId xmlns:p14="http://schemas.microsoft.com/office/powerpoint/2010/main" val="304215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2AD0-93C1-49A3-AEBA-EEF25A8ABCA3}"/>
              </a:ext>
            </a:extLst>
          </p:cNvPr>
          <p:cNvSpPr>
            <a:spLocks noGrp="1"/>
          </p:cNvSpPr>
          <p:nvPr>
            <p:ph type="title"/>
          </p:nvPr>
        </p:nvSpPr>
        <p:spPr/>
        <p:txBody>
          <a:bodyPr/>
          <a:lstStyle/>
          <a:p>
            <a:r>
              <a:rPr lang="en-US" dirty="0"/>
              <a:t>Structured One-Class Classification</a:t>
            </a:r>
            <a:endParaRPr lang="ru-RU" dirty="0"/>
          </a:p>
        </p:txBody>
      </p:sp>
      <p:sp>
        <p:nvSpPr>
          <p:cNvPr id="3" name="Content Placeholder 2">
            <a:extLst>
              <a:ext uri="{FF2B5EF4-FFF2-40B4-BE49-F238E27FC236}">
                <a16:creationId xmlns:a16="http://schemas.microsoft.com/office/drawing/2014/main" id="{826504B4-F839-40D3-9309-C5E89F6EA3BB}"/>
              </a:ext>
            </a:extLst>
          </p:cNvPr>
          <p:cNvSpPr>
            <a:spLocks noGrp="1"/>
          </p:cNvSpPr>
          <p:nvPr>
            <p:ph idx="1"/>
          </p:nvPr>
        </p:nvSpPr>
        <p:spPr>
          <a:xfrm>
            <a:off x="838200" y="1825624"/>
            <a:ext cx="6577584" cy="4355719"/>
          </a:xfrm>
        </p:spPr>
        <p:txBody>
          <a:bodyPr>
            <a:normAutofit/>
          </a:bodyPr>
          <a:lstStyle/>
          <a:p>
            <a:r>
              <a:rPr lang="en-US" sz="2000" dirty="0"/>
              <a:t>The spherical one-class classifier (SOCC) solves this problem by finding a </a:t>
            </a:r>
            <a:r>
              <a:rPr lang="en-US" sz="2000" b="1" dirty="0"/>
              <a:t>hypersphere with minimum volume that contains the target data </a:t>
            </a:r>
            <a:r>
              <a:rPr lang="en-US" sz="2000" dirty="0"/>
              <a:t>while keeping outlier samples outside.</a:t>
            </a:r>
          </a:p>
          <a:p>
            <a:r>
              <a:rPr lang="en-US" sz="2000" dirty="0"/>
              <a:t>structured one-class classifier (TOCC) - to exploit </a:t>
            </a:r>
            <a:r>
              <a:rPr lang="en-US" sz="2000" b="1" dirty="0"/>
              <a:t>target data structures obtained via unsupervised methods such as agglomerative hierarchical clustering</a:t>
            </a:r>
            <a:r>
              <a:rPr lang="en-US" sz="2000" dirty="0"/>
              <a:t> and use them in </a:t>
            </a:r>
            <a:r>
              <a:rPr lang="en-US" sz="2000" b="1" dirty="0"/>
              <a:t>calculating a set of </a:t>
            </a:r>
            <a:r>
              <a:rPr lang="en-US" sz="2000" b="1" dirty="0" err="1"/>
              <a:t>hyperellipsoidal</a:t>
            </a:r>
            <a:r>
              <a:rPr lang="en-US" sz="2000" b="1" dirty="0"/>
              <a:t> separating boundaries</a:t>
            </a:r>
            <a:r>
              <a:rPr lang="en-US" sz="2000" dirty="0"/>
              <a:t>.</a:t>
            </a:r>
            <a:endParaRPr lang="ru-RU" sz="2000" dirty="0"/>
          </a:p>
        </p:txBody>
      </p:sp>
      <p:pic>
        <p:nvPicPr>
          <p:cNvPr id="5" name="Picture 4">
            <a:extLst>
              <a:ext uri="{FF2B5EF4-FFF2-40B4-BE49-F238E27FC236}">
                <a16:creationId xmlns:a16="http://schemas.microsoft.com/office/drawing/2014/main" id="{CA51483C-98E8-411A-8005-245A3C45D58A}"/>
              </a:ext>
            </a:extLst>
          </p:cNvPr>
          <p:cNvPicPr>
            <a:picLocks noChangeAspect="1"/>
          </p:cNvPicPr>
          <p:nvPr/>
        </p:nvPicPr>
        <p:blipFill>
          <a:blip r:embed="rId2"/>
          <a:stretch>
            <a:fillRect/>
          </a:stretch>
        </p:blipFill>
        <p:spPr>
          <a:xfrm>
            <a:off x="8848152" y="466344"/>
            <a:ext cx="3147101" cy="2040869"/>
          </a:xfrm>
          <a:prstGeom prst="rect">
            <a:avLst/>
          </a:prstGeom>
        </p:spPr>
      </p:pic>
      <p:pic>
        <p:nvPicPr>
          <p:cNvPr id="7" name="Picture 6">
            <a:extLst>
              <a:ext uri="{FF2B5EF4-FFF2-40B4-BE49-F238E27FC236}">
                <a16:creationId xmlns:a16="http://schemas.microsoft.com/office/drawing/2014/main" id="{279A4394-730C-4817-9972-FCE6F877D1B9}"/>
              </a:ext>
            </a:extLst>
          </p:cNvPr>
          <p:cNvPicPr>
            <a:picLocks noChangeAspect="1"/>
          </p:cNvPicPr>
          <p:nvPr/>
        </p:nvPicPr>
        <p:blipFill>
          <a:blip r:embed="rId3"/>
          <a:stretch>
            <a:fillRect/>
          </a:stretch>
        </p:blipFill>
        <p:spPr>
          <a:xfrm>
            <a:off x="7348536" y="2725847"/>
            <a:ext cx="4270248" cy="3590432"/>
          </a:xfrm>
          <a:prstGeom prst="rect">
            <a:avLst/>
          </a:prstGeom>
        </p:spPr>
      </p:pic>
    </p:spTree>
    <p:extLst>
      <p:ext uri="{BB962C8B-B14F-4D97-AF65-F5344CB8AC3E}">
        <p14:creationId xmlns:p14="http://schemas.microsoft.com/office/powerpoint/2010/main" val="252566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0DB6-4243-44CC-86BF-A4060234E343}"/>
              </a:ext>
            </a:extLst>
          </p:cNvPr>
          <p:cNvSpPr>
            <a:spLocks noGrp="1"/>
          </p:cNvSpPr>
          <p:nvPr>
            <p:ph type="title"/>
          </p:nvPr>
        </p:nvSpPr>
        <p:spPr/>
        <p:txBody>
          <a:bodyPr/>
          <a:lstStyle/>
          <a:p>
            <a:r>
              <a:rPr lang="en-US" dirty="0"/>
              <a:t>(more about domain) One class classification with application to forensic analysis</a:t>
            </a:r>
            <a:endParaRPr lang="ru-RU" dirty="0"/>
          </a:p>
        </p:txBody>
      </p:sp>
      <p:sp>
        <p:nvSpPr>
          <p:cNvPr id="3" name="Content Placeholder 2">
            <a:extLst>
              <a:ext uri="{FF2B5EF4-FFF2-40B4-BE49-F238E27FC236}">
                <a16:creationId xmlns:a16="http://schemas.microsoft.com/office/drawing/2014/main" id="{08A941AD-9958-491C-8E11-C6FA895F3777}"/>
              </a:ext>
            </a:extLst>
          </p:cNvPr>
          <p:cNvSpPr>
            <a:spLocks noGrp="1"/>
          </p:cNvSpPr>
          <p:nvPr>
            <p:ph idx="1"/>
          </p:nvPr>
        </p:nvSpPr>
        <p:spPr/>
        <p:txBody>
          <a:bodyPr/>
          <a:lstStyle/>
          <a:p>
            <a:r>
              <a:rPr lang="en-US" dirty="0"/>
              <a:t>We propose to consider </a:t>
            </a:r>
            <a:r>
              <a:rPr lang="en-US" b="1" dirty="0"/>
              <a:t>Gini’s classical </a:t>
            </a:r>
            <a:r>
              <a:rPr lang="en-US" b="1" dirty="0" err="1"/>
              <a:t>transvariation</a:t>
            </a:r>
            <a:r>
              <a:rPr lang="en-US" b="1" dirty="0"/>
              <a:t> probability </a:t>
            </a:r>
            <a:r>
              <a:rPr lang="en-US" dirty="0"/>
              <a:t>as a measure of typicality, i.e. a measure of resemblance between an observation and a set of well- known objects (the control cases). The aim of the proposed </a:t>
            </a:r>
            <a:r>
              <a:rPr lang="en-US" dirty="0" err="1"/>
              <a:t>transvariation</a:t>
            </a:r>
            <a:r>
              <a:rPr lang="en-US" dirty="0"/>
              <a:t>-based one-class classifier is to identify the best boundary around the target class, i.e. to recognize as many target objects as possible while rejecting all those deviating from this class.</a:t>
            </a:r>
            <a:endParaRPr lang="ru-RU" dirty="0"/>
          </a:p>
        </p:txBody>
      </p:sp>
    </p:spTree>
    <p:extLst>
      <p:ext uri="{BB962C8B-B14F-4D97-AF65-F5344CB8AC3E}">
        <p14:creationId xmlns:p14="http://schemas.microsoft.com/office/powerpoint/2010/main" val="79651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11E3-2D0C-41B6-829A-148C545424B7}"/>
              </a:ext>
            </a:extLst>
          </p:cNvPr>
          <p:cNvSpPr>
            <a:spLocks noGrp="1"/>
          </p:cNvSpPr>
          <p:nvPr>
            <p:ph type="title"/>
          </p:nvPr>
        </p:nvSpPr>
        <p:spPr/>
        <p:txBody>
          <a:bodyPr/>
          <a:lstStyle/>
          <a:p>
            <a:r>
              <a:rPr lang="en-US" dirty="0"/>
              <a:t>Optimized one-class classification performance</a:t>
            </a:r>
            <a:endParaRPr lang="ru-RU" dirty="0"/>
          </a:p>
        </p:txBody>
      </p:sp>
      <p:pic>
        <p:nvPicPr>
          <p:cNvPr id="5" name="Picture 4">
            <a:extLst>
              <a:ext uri="{FF2B5EF4-FFF2-40B4-BE49-F238E27FC236}">
                <a16:creationId xmlns:a16="http://schemas.microsoft.com/office/drawing/2014/main" id="{1739FA1E-27BE-4276-8BD8-AA6F999C36F4}"/>
              </a:ext>
            </a:extLst>
          </p:cNvPr>
          <p:cNvPicPr>
            <a:picLocks noChangeAspect="1"/>
          </p:cNvPicPr>
          <p:nvPr/>
        </p:nvPicPr>
        <p:blipFill>
          <a:blip r:embed="rId2"/>
          <a:stretch>
            <a:fillRect/>
          </a:stretch>
        </p:blipFill>
        <p:spPr>
          <a:xfrm>
            <a:off x="6281928" y="2084832"/>
            <a:ext cx="4565373" cy="4509356"/>
          </a:xfrm>
          <a:prstGeom prst="rect">
            <a:avLst/>
          </a:prstGeom>
        </p:spPr>
      </p:pic>
    </p:spTree>
    <p:extLst>
      <p:ext uri="{BB962C8B-B14F-4D97-AF65-F5344CB8AC3E}">
        <p14:creationId xmlns:p14="http://schemas.microsoft.com/office/powerpoint/2010/main" val="331131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4D47-2FE8-40BE-9E61-8371B5B826FB}"/>
              </a:ext>
            </a:extLst>
          </p:cNvPr>
          <p:cNvSpPr>
            <a:spLocks noGrp="1"/>
          </p:cNvSpPr>
          <p:nvPr>
            <p:ph type="title"/>
          </p:nvPr>
        </p:nvSpPr>
        <p:spPr/>
        <p:txBody>
          <a:bodyPr/>
          <a:lstStyle/>
          <a:p>
            <a:r>
              <a:rPr lang="ru-RU" dirty="0"/>
              <a:t>В </a:t>
            </a:r>
            <a:r>
              <a:rPr lang="ru-RU" dirty="0" err="1"/>
              <a:t>интернетах</a:t>
            </a:r>
            <a:r>
              <a:rPr lang="ru-RU" dirty="0"/>
              <a:t>, но не в статьях</a:t>
            </a:r>
          </a:p>
        </p:txBody>
      </p:sp>
      <p:sp>
        <p:nvSpPr>
          <p:cNvPr id="3" name="Content Placeholder 2">
            <a:extLst>
              <a:ext uri="{FF2B5EF4-FFF2-40B4-BE49-F238E27FC236}">
                <a16:creationId xmlns:a16="http://schemas.microsoft.com/office/drawing/2014/main" id="{0CB66ECA-E664-4B9C-AF8A-E30EADACE900}"/>
              </a:ext>
            </a:extLst>
          </p:cNvPr>
          <p:cNvSpPr>
            <a:spLocks noGrp="1"/>
          </p:cNvSpPr>
          <p:nvPr>
            <p:ph idx="1"/>
          </p:nvPr>
        </p:nvSpPr>
        <p:spPr>
          <a:xfrm>
            <a:off x="838200" y="1413447"/>
            <a:ext cx="10515600" cy="4351338"/>
          </a:xfrm>
        </p:spPr>
        <p:txBody>
          <a:bodyPr/>
          <a:lstStyle/>
          <a:p>
            <a:r>
              <a:rPr lang="ru-RU" dirty="0"/>
              <a:t>Простые </a:t>
            </a:r>
            <a:r>
              <a:rPr lang="en-US" dirty="0"/>
              <a:t>z-score, </a:t>
            </a:r>
            <a:r>
              <a:rPr lang="ru-RU" dirty="0"/>
              <a:t>квартили </a:t>
            </a:r>
            <a:r>
              <a:rPr lang="en-US" dirty="0"/>
              <a:t>&gt;3, boxplots, DBSCAN, </a:t>
            </a:r>
            <a:r>
              <a:rPr lang="ru-RU" dirty="0" err="1"/>
              <a:t>Автоэнкодеры</a:t>
            </a:r>
            <a:r>
              <a:rPr lang="en-US" dirty="0"/>
              <a:t> (</a:t>
            </a:r>
            <a:r>
              <a:rPr lang="ru-RU" dirty="0"/>
              <a:t>возможно в статьях, но </a:t>
            </a:r>
            <a:r>
              <a:rPr lang="en-US" b="1" i="1" dirty="0">
                <a:solidFill>
                  <a:srgbClr val="292929"/>
                </a:solidFill>
                <a:effectLst/>
                <a:latin typeface="charter"/>
              </a:rPr>
              <a:t>Use only normal transactions to train the Autoencoder</a:t>
            </a:r>
            <a:r>
              <a:rPr lang="en-US" dirty="0"/>
              <a:t>)</a:t>
            </a:r>
            <a:endParaRPr lang="ru-RU" dirty="0"/>
          </a:p>
        </p:txBody>
      </p:sp>
      <p:sp>
        <p:nvSpPr>
          <p:cNvPr id="4" name="Title 1">
            <a:extLst>
              <a:ext uri="{FF2B5EF4-FFF2-40B4-BE49-F238E27FC236}">
                <a16:creationId xmlns:a16="http://schemas.microsoft.com/office/drawing/2014/main" id="{8E70FD93-732C-425C-842E-FF637C1B8866}"/>
              </a:ext>
            </a:extLst>
          </p:cNvPr>
          <p:cNvSpPr txBox="1">
            <a:spLocks/>
          </p:cNvSpPr>
          <p:nvPr/>
        </p:nvSpPr>
        <p:spPr>
          <a:xfrm>
            <a:off x="563879" y="5952109"/>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hlinkClick r:id="rId2"/>
              </a:rPr>
              <a:t>Anomaly Detection Techniques: Part 1 | by </a:t>
            </a:r>
            <a:r>
              <a:rPr lang="en-US" sz="1400" dirty="0" err="1">
                <a:hlinkClick r:id="rId2"/>
              </a:rPr>
              <a:t>Renu</a:t>
            </a:r>
            <a:r>
              <a:rPr lang="en-US" sz="1400" dirty="0">
                <a:hlinkClick r:id="rId2"/>
              </a:rPr>
              <a:t> Khandelwal | The Startup | Medium </a:t>
            </a:r>
            <a:r>
              <a:rPr lang="en-US" sz="1400" dirty="0"/>
              <a:t>https://medium.com/swlh/anomaly-detection-techniques-part-1-962b0494f9cf</a:t>
            </a:r>
            <a:endParaRPr lang="ru-RU" sz="1400" dirty="0"/>
          </a:p>
          <a:p>
            <a:endParaRPr lang="ru-RU" sz="1400" dirty="0"/>
          </a:p>
        </p:txBody>
      </p:sp>
      <p:pic>
        <p:nvPicPr>
          <p:cNvPr id="5" name="Picture 4">
            <a:extLst>
              <a:ext uri="{FF2B5EF4-FFF2-40B4-BE49-F238E27FC236}">
                <a16:creationId xmlns:a16="http://schemas.microsoft.com/office/drawing/2014/main" id="{6371E269-B330-4623-97E7-3E6236DC937B}"/>
              </a:ext>
            </a:extLst>
          </p:cNvPr>
          <p:cNvPicPr>
            <a:picLocks noChangeAspect="1"/>
          </p:cNvPicPr>
          <p:nvPr/>
        </p:nvPicPr>
        <p:blipFill>
          <a:blip r:embed="rId3"/>
          <a:stretch>
            <a:fillRect/>
          </a:stretch>
        </p:blipFill>
        <p:spPr>
          <a:xfrm>
            <a:off x="5205322" y="2739010"/>
            <a:ext cx="6184582" cy="3210179"/>
          </a:xfrm>
          <a:prstGeom prst="rect">
            <a:avLst/>
          </a:prstGeom>
        </p:spPr>
      </p:pic>
      <p:pic>
        <p:nvPicPr>
          <p:cNvPr id="6" name="Picture 5">
            <a:extLst>
              <a:ext uri="{FF2B5EF4-FFF2-40B4-BE49-F238E27FC236}">
                <a16:creationId xmlns:a16="http://schemas.microsoft.com/office/drawing/2014/main" id="{C3B7D2DC-3B29-4A09-81DB-FB94B4931B04}"/>
              </a:ext>
            </a:extLst>
          </p:cNvPr>
          <p:cNvPicPr>
            <a:picLocks noChangeAspect="1"/>
          </p:cNvPicPr>
          <p:nvPr/>
        </p:nvPicPr>
        <p:blipFill>
          <a:blip r:embed="rId4"/>
          <a:stretch>
            <a:fillRect/>
          </a:stretch>
        </p:blipFill>
        <p:spPr>
          <a:xfrm>
            <a:off x="838200" y="2947429"/>
            <a:ext cx="4676667" cy="2793339"/>
          </a:xfrm>
          <a:prstGeom prst="rect">
            <a:avLst/>
          </a:prstGeom>
        </p:spPr>
      </p:pic>
    </p:spTree>
    <p:extLst>
      <p:ext uri="{BB962C8B-B14F-4D97-AF65-F5344CB8AC3E}">
        <p14:creationId xmlns:p14="http://schemas.microsoft.com/office/powerpoint/2010/main" val="86082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AFF7-787F-4D7A-A1BF-334BF22231D1}"/>
              </a:ext>
            </a:extLst>
          </p:cNvPr>
          <p:cNvSpPr>
            <a:spLocks noGrp="1"/>
          </p:cNvSpPr>
          <p:nvPr>
            <p:ph type="title"/>
          </p:nvPr>
        </p:nvSpPr>
        <p:spPr/>
        <p:txBody>
          <a:bodyPr>
            <a:noAutofit/>
          </a:bodyPr>
          <a:lstStyle/>
          <a:p>
            <a:r>
              <a:rPr lang="en-US" sz="3600" dirty="0"/>
              <a:t>One-Class Classification for Anomaly</a:t>
            </a:r>
            <a:br>
              <a:rPr lang="en-US" sz="3600" dirty="0"/>
            </a:br>
            <a:r>
              <a:rPr lang="en-US" sz="3600" dirty="0"/>
              <a:t>Detection with Kernel Density Estimation</a:t>
            </a:r>
            <a:br>
              <a:rPr lang="en-US" sz="3600" dirty="0"/>
            </a:br>
            <a:r>
              <a:rPr lang="en-US" sz="3600" dirty="0"/>
              <a:t>and Genetic Programming</a:t>
            </a:r>
            <a:endParaRPr lang="ru-RU" sz="3600" dirty="0"/>
          </a:p>
        </p:txBody>
      </p:sp>
      <p:sp>
        <p:nvSpPr>
          <p:cNvPr id="3" name="Content Placeholder 2">
            <a:extLst>
              <a:ext uri="{FF2B5EF4-FFF2-40B4-BE49-F238E27FC236}">
                <a16:creationId xmlns:a16="http://schemas.microsoft.com/office/drawing/2014/main" id="{FF181711-73FF-4EAD-8A52-A9CDC8B61E6F}"/>
              </a:ext>
            </a:extLst>
          </p:cNvPr>
          <p:cNvSpPr>
            <a:spLocks noGrp="1"/>
          </p:cNvSpPr>
          <p:nvPr>
            <p:ph idx="1"/>
          </p:nvPr>
        </p:nvSpPr>
        <p:spPr/>
        <p:txBody>
          <a:bodyPr>
            <a:normAutofit/>
          </a:bodyPr>
          <a:lstStyle/>
          <a:p>
            <a:r>
              <a:rPr lang="en-US" sz="2000" dirty="0"/>
              <a:t>Tax and </a:t>
            </a:r>
            <a:r>
              <a:rPr lang="en-US" sz="2000" dirty="0" err="1"/>
              <a:t>Duin</a:t>
            </a:r>
            <a:r>
              <a:rPr lang="en-US" sz="2000" dirty="0"/>
              <a:t> [28,29] proposed a method called Support Vector Data Description (</a:t>
            </a:r>
            <a:r>
              <a:rPr lang="en-US" sz="2000" b="1" dirty="0"/>
              <a:t>SVDD</a:t>
            </a:r>
            <a:r>
              <a:rPr lang="en-US" sz="2000" dirty="0"/>
              <a:t>) to solve the problem of OCC. In the method, a hypersphere with</a:t>
            </a:r>
            <a:r>
              <a:rPr lang="ru-RU" sz="2000" dirty="0"/>
              <a:t> </a:t>
            </a:r>
            <a:r>
              <a:rPr lang="en-US" sz="2000" dirty="0"/>
              <a:t>minimum radius around the target examples in feature space is found, which</a:t>
            </a:r>
            <a:r>
              <a:rPr lang="ru-RU" sz="2000" dirty="0"/>
              <a:t> </a:t>
            </a:r>
            <a:r>
              <a:rPr lang="en-US" sz="2000" dirty="0"/>
              <a:t>encompasses almost all target instances.</a:t>
            </a:r>
            <a:endParaRPr lang="ru-RU" sz="2000" dirty="0"/>
          </a:p>
          <a:p>
            <a:r>
              <a:rPr lang="en-US" sz="2000" dirty="0" err="1"/>
              <a:t>Sch¨olkopf</a:t>
            </a:r>
            <a:r>
              <a:rPr lang="en-US" sz="2000" dirty="0"/>
              <a:t> [21,22] presented an alternative</a:t>
            </a:r>
            <a:r>
              <a:rPr lang="ru-RU" sz="2000" dirty="0"/>
              <a:t> </a:t>
            </a:r>
            <a:r>
              <a:rPr lang="en-US" sz="2000" dirty="0"/>
              <a:t>approach called </a:t>
            </a:r>
            <a:r>
              <a:rPr lang="en-US" sz="2000" b="1" dirty="0"/>
              <a:t>one-class SVM</a:t>
            </a:r>
            <a:r>
              <a:rPr lang="en-US" sz="2000" dirty="0"/>
              <a:t>. The one-class classifier is achieved by searching</a:t>
            </a:r>
            <a:r>
              <a:rPr lang="ru-RU" sz="2000" dirty="0"/>
              <a:t> </a:t>
            </a:r>
            <a:r>
              <a:rPr lang="en-US" sz="2000" dirty="0"/>
              <a:t>for a</a:t>
            </a:r>
            <a:r>
              <a:rPr lang="ru-RU" sz="2000" dirty="0"/>
              <a:t> </a:t>
            </a:r>
            <a:r>
              <a:rPr lang="en-US" sz="2000" dirty="0"/>
              <a:t>hyperplane with a maximum margin between the region containing target</a:t>
            </a:r>
            <a:r>
              <a:rPr lang="ru-RU" sz="2000" dirty="0"/>
              <a:t> </a:t>
            </a:r>
            <a:r>
              <a:rPr lang="en-US" sz="2000" dirty="0"/>
              <a:t>data and the origin in feature space.</a:t>
            </a:r>
            <a:r>
              <a:rPr lang="ru-RU" sz="2000" dirty="0"/>
              <a:t> </a:t>
            </a:r>
            <a:r>
              <a:rPr lang="en-US" sz="2000" dirty="0"/>
              <a:t>The target data is again mapped to feature</a:t>
            </a:r>
            <a:r>
              <a:rPr lang="ru-RU" sz="2000" dirty="0"/>
              <a:t> </a:t>
            </a:r>
            <a:r>
              <a:rPr lang="en-US" sz="2000" dirty="0"/>
              <a:t>space via a kernel.</a:t>
            </a:r>
            <a:endParaRPr lang="ru-RU" sz="2000" dirty="0"/>
          </a:p>
        </p:txBody>
      </p:sp>
    </p:spTree>
    <p:extLst>
      <p:ext uri="{BB962C8B-B14F-4D97-AF65-F5344CB8AC3E}">
        <p14:creationId xmlns:p14="http://schemas.microsoft.com/office/powerpoint/2010/main" val="1381670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638F-40E9-424E-8595-C050F017A6D5}"/>
              </a:ext>
            </a:extLst>
          </p:cNvPr>
          <p:cNvSpPr>
            <a:spLocks noGrp="1"/>
          </p:cNvSpPr>
          <p:nvPr>
            <p:ph type="title"/>
          </p:nvPr>
        </p:nvSpPr>
        <p:spPr/>
        <p:txBody>
          <a:bodyPr/>
          <a:lstStyle/>
          <a:p>
            <a:r>
              <a:rPr lang="en-US" b="1" dirty="0"/>
              <a:t>S</a:t>
            </a:r>
            <a:r>
              <a:rPr lang="en-US" dirty="0"/>
              <a:t>elf-</a:t>
            </a:r>
            <a:r>
              <a:rPr lang="en-US" b="1" dirty="0"/>
              <a:t>T</a:t>
            </a:r>
            <a:r>
              <a:rPr lang="en-US" dirty="0"/>
              <a:t>rained </a:t>
            </a:r>
            <a:r>
              <a:rPr lang="en-US" b="1" dirty="0"/>
              <a:t>O</a:t>
            </a:r>
            <a:r>
              <a:rPr lang="en-US" dirty="0"/>
              <a:t>ne-</a:t>
            </a:r>
            <a:r>
              <a:rPr lang="en-US" b="1" dirty="0"/>
              <a:t>c</a:t>
            </a:r>
            <a:r>
              <a:rPr lang="en-US" dirty="0"/>
              <a:t>lass Classification</a:t>
            </a:r>
            <a:br>
              <a:rPr lang="en-US" dirty="0"/>
            </a:br>
            <a:r>
              <a:rPr lang="en-US" dirty="0"/>
              <a:t>for Unsupervised Anomaly Detection</a:t>
            </a:r>
            <a:endParaRPr lang="ru-RU" dirty="0"/>
          </a:p>
        </p:txBody>
      </p:sp>
      <p:sp>
        <p:nvSpPr>
          <p:cNvPr id="3" name="Content Placeholder 2">
            <a:extLst>
              <a:ext uri="{FF2B5EF4-FFF2-40B4-BE49-F238E27FC236}">
                <a16:creationId xmlns:a16="http://schemas.microsoft.com/office/drawing/2014/main" id="{EBC5C719-7C53-4E43-BF42-436218F9D7F0}"/>
              </a:ext>
            </a:extLst>
          </p:cNvPr>
          <p:cNvSpPr>
            <a:spLocks noGrp="1"/>
          </p:cNvSpPr>
          <p:nvPr>
            <p:ph idx="1"/>
          </p:nvPr>
        </p:nvSpPr>
        <p:spPr>
          <a:xfrm>
            <a:off x="838200" y="1825625"/>
            <a:ext cx="4823691" cy="4351338"/>
          </a:xfrm>
        </p:spPr>
        <p:txBody>
          <a:bodyPr>
            <a:normAutofit fontScale="47500" lnSpcReduction="20000"/>
          </a:bodyPr>
          <a:lstStyle/>
          <a:p>
            <a:r>
              <a:rPr lang="en-US" dirty="0"/>
              <a:t>Unlabeled setting has received relatively less attention despite its significance in automating machine learning. Two of the most popular methods for this setting are </a:t>
            </a:r>
            <a:r>
              <a:rPr lang="en-US" b="1" dirty="0"/>
              <a:t>isolation forest </a:t>
            </a:r>
            <a:r>
              <a:rPr lang="en-US" dirty="0"/>
              <a:t>[31] and </a:t>
            </a:r>
            <a:r>
              <a:rPr lang="en-US" b="1" dirty="0"/>
              <a:t>local outlier factor</a:t>
            </a:r>
            <a:r>
              <a:rPr lang="en-US" dirty="0"/>
              <a:t> [11], but they are hard to scale and less compatible with recent advances in representation learning. While one-class classifiers, such </a:t>
            </a:r>
            <a:r>
              <a:rPr lang="en-US" b="1" dirty="0"/>
              <a:t>as OC-SVM, SVDD</a:t>
            </a:r>
            <a:r>
              <a:rPr lang="en-US" dirty="0"/>
              <a:t>, or their deep counterparts, apply to unlabeled settings by assuming the data is all negative, and the robustness of those methods has also been demonstrated in part [48, 5], in practice </a:t>
            </a:r>
            <a:r>
              <a:rPr lang="en-US" u="sng" dirty="0"/>
              <a:t>we observe a significant performance drop with a high anomaly ratio</a:t>
            </a:r>
            <a:r>
              <a:rPr lang="en-US" dirty="0"/>
              <a:t>, as shown in Fig. 2. Our proposed framework mostly recovers the lost performance of state-of-the-art shallow and deep one-class classifiers trained on unlabeled data. </a:t>
            </a:r>
          </a:p>
          <a:p>
            <a:endParaRPr lang="en-US" dirty="0"/>
          </a:p>
          <a:p>
            <a:r>
              <a:rPr lang="en-US" dirty="0"/>
              <a:t>[31] – F. T. Liu, K. M. Ting, and Z.-H. Zhou. Isolation forest. In 2008 eighth </a:t>
            </a:r>
            <a:r>
              <a:rPr lang="en-US" dirty="0" err="1"/>
              <a:t>ieee</a:t>
            </a:r>
            <a:r>
              <a:rPr lang="en-US" dirty="0"/>
              <a:t> international conference on data mining, pages 413–422. IEEE, 2008. 2, 3</a:t>
            </a:r>
          </a:p>
          <a:p>
            <a:r>
              <a:rPr lang="en-US" dirty="0"/>
              <a:t>[11] - M. M. </a:t>
            </a:r>
            <a:r>
              <a:rPr lang="en-US" dirty="0" err="1"/>
              <a:t>Breunig</a:t>
            </a:r>
            <a:r>
              <a:rPr lang="en-US" dirty="0"/>
              <a:t>, H.-P. </a:t>
            </a:r>
            <a:r>
              <a:rPr lang="en-US" dirty="0" err="1"/>
              <a:t>Kriegel</a:t>
            </a:r>
            <a:r>
              <a:rPr lang="en-US" dirty="0"/>
              <a:t>, R. T. Ng, and J. Sander. </a:t>
            </a:r>
            <a:r>
              <a:rPr lang="en-US" dirty="0" err="1"/>
              <a:t>Lof</a:t>
            </a:r>
            <a:r>
              <a:rPr lang="en-US" dirty="0"/>
              <a:t>: identifying density-based local outliers. In Proceedings of the 2000 ACM SIGMOD international conference on Management of data, pages 93–104, 2000. 3</a:t>
            </a:r>
          </a:p>
          <a:p>
            <a:r>
              <a:rPr lang="en-US" dirty="0"/>
              <a:t>[48] - B. </a:t>
            </a:r>
            <a:r>
              <a:rPr lang="en-US" dirty="0" err="1"/>
              <a:t>Zong</a:t>
            </a:r>
            <a:r>
              <a:rPr lang="en-US" dirty="0"/>
              <a:t>, Q. Song, M. R. Min, W. Cheng, C. </a:t>
            </a:r>
            <a:r>
              <a:rPr lang="en-US" dirty="0" err="1"/>
              <a:t>Lumezanu</a:t>
            </a:r>
            <a:r>
              <a:rPr lang="en-US" dirty="0"/>
              <a:t>, D. Cho, and H. Chen. Deep autoencoding gaussian mixture model for unsupervised anomaly detection. In International Conference on Learning Representations, 2018. 1, 2, 3, 5, 6</a:t>
            </a:r>
            <a:endParaRPr lang="ru-RU" dirty="0"/>
          </a:p>
        </p:txBody>
      </p:sp>
      <p:pic>
        <p:nvPicPr>
          <p:cNvPr id="5" name="Picture 4">
            <a:extLst>
              <a:ext uri="{FF2B5EF4-FFF2-40B4-BE49-F238E27FC236}">
                <a16:creationId xmlns:a16="http://schemas.microsoft.com/office/drawing/2014/main" id="{7C030455-529D-468D-A4B3-9712DED6A5FE}"/>
              </a:ext>
            </a:extLst>
          </p:cNvPr>
          <p:cNvPicPr>
            <a:picLocks noChangeAspect="1"/>
          </p:cNvPicPr>
          <p:nvPr/>
        </p:nvPicPr>
        <p:blipFill>
          <a:blip r:embed="rId2"/>
          <a:stretch>
            <a:fillRect/>
          </a:stretch>
        </p:blipFill>
        <p:spPr>
          <a:xfrm>
            <a:off x="7046793" y="1825625"/>
            <a:ext cx="4600261" cy="1061599"/>
          </a:xfrm>
          <a:prstGeom prst="rect">
            <a:avLst/>
          </a:prstGeom>
        </p:spPr>
      </p:pic>
    </p:spTree>
    <p:extLst>
      <p:ext uri="{BB962C8B-B14F-4D97-AF65-F5344CB8AC3E}">
        <p14:creationId xmlns:p14="http://schemas.microsoft.com/office/powerpoint/2010/main" val="283931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58EC-39BE-453F-8E89-9283CB34D436}"/>
              </a:ext>
            </a:extLst>
          </p:cNvPr>
          <p:cNvSpPr>
            <a:spLocks noGrp="1"/>
          </p:cNvSpPr>
          <p:nvPr>
            <p:ph type="title"/>
          </p:nvPr>
        </p:nvSpPr>
        <p:spPr/>
        <p:txBody>
          <a:bodyPr>
            <a:noAutofit/>
          </a:bodyPr>
          <a:lstStyle/>
          <a:p>
            <a:r>
              <a:rPr lang="en-US" sz="3200" dirty="0"/>
              <a:t>One-Class Classification for Anomaly</a:t>
            </a:r>
            <a:br>
              <a:rPr lang="en-US" sz="3200" dirty="0"/>
            </a:br>
            <a:r>
              <a:rPr lang="en-US" sz="3200" dirty="0"/>
              <a:t>Detection with Kernel Density Estimation</a:t>
            </a:r>
            <a:br>
              <a:rPr lang="en-US" sz="3200" dirty="0"/>
            </a:br>
            <a:r>
              <a:rPr lang="en-US" sz="3200" dirty="0"/>
              <a:t>and Genetic Programming</a:t>
            </a:r>
            <a:endParaRPr lang="ru-RU" sz="3200" dirty="0"/>
          </a:p>
        </p:txBody>
      </p:sp>
      <p:sp>
        <p:nvSpPr>
          <p:cNvPr id="3" name="Content Placeholder 2">
            <a:extLst>
              <a:ext uri="{FF2B5EF4-FFF2-40B4-BE49-F238E27FC236}">
                <a16:creationId xmlns:a16="http://schemas.microsoft.com/office/drawing/2014/main" id="{3C1BFFDB-3C96-4C2C-84BF-1474A6D86585}"/>
              </a:ext>
            </a:extLst>
          </p:cNvPr>
          <p:cNvSpPr>
            <a:spLocks noGrp="1"/>
          </p:cNvSpPr>
          <p:nvPr>
            <p:ph idx="1"/>
          </p:nvPr>
        </p:nvSpPr>
        <p:spPr/>
        <p:txBody>
          <a:bodyPr>
            <a:normAutofit/>
          </a:bodyPr>
          <a:lstStyle/>
          <a:p>
            <a:r>
              <a:rPr lang="en-US" sz="2000" dirty="0" err="1"/>
              <a:t>Cuong</a:t>
            </a:r>
            <a:r>
              <a:rPr lang="en-US" sz="2000" dirty="0"/>
              <a:t> To [31] proposed a different approach to one-class problem by calculating the </a:t>
            </a:r>
            <a:r>
              <a:rPr lang="en-US" sz="2000" b="1" dirty="0"/>
              <a:t>sum of the Euclidean distance </a:t>
            </a:r>
            <a:r>
              <a:rPr lang="en-US" sz="2000" dirty="0"/>
              <a:t>from a target point to all target examples with an assumption that the </a:t>
            </a:r>
            <a:r>
              <a:rPr lang="en-US" sz="2000" b="1" dirty="0"/>
              <a:t>distribution of the summed distance is normal. </a:t>
            </a:r>
            <a:r>
              <a:rPr lang="en-US" sz="2000" dirty="0"/>
              <a:t>This is similar to an inversion of a kernel method since a kernel is a similarity whereas a Euclidean distance is a dissimilarity. They then used GP to approximate this sum. They then used two </a:t>
            </a:r>
            <a:r>
              <a:rPr lang="en-US" sz="2000" b="1" dirty="0"/>
              <a:t>thresholds at 2.5 % and 97.5 % </a:t>
            </a:r>
            <a:r>
              <a:rPr lang="en-US" sz="2000" dirty="0"/>
              <a:t>on training dataset to classify new examples. New points whose sum of distances was below the 2.5 percentile or above the 97.5 percentile of the data were classed as anomalies.</a:t>
            </a:r>
            <a:endParaRPr lang="ru-RU" sz="2000" dirty="0"/>
          </a:p>
        </p:txBody>
      </p:sp>
    </p:spTree>
    <p:extLst>
      <p:ext uri="{BB962C8B-B14F-4D97-AF65-F5344CB8AC3E}">
        <p14:creationId xmlns:p14="http://schemas.microsoft.com/office/powerpoint/2010/main" val="261080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CEE6-AEF2-4AD2-8603-B894882E04D9}"/>
              </a:ext>
            </a:extLst>
          </p:cNvPr>
          <p:cNvSpPr>
            <a:spLocks noGrp="1"/>
          </p:cNvSpPr>
          <p:nvPr>
            <p:ph type="title"/>
          </p:nvPr>
        </p:nvSpPr>
        <p:spPr/>
        <p:txBody>
          <a:bodyPr>
            <a:normAutofit/>
          </a:bodyPr>
          <a:lstStyle/>
          <a:p>
            <a:r>
              <a:rPr lang="en-US" sz="3600" dirty="0"/>
              <a:t>Self-Trained One-class Classification</a:t>
            </a:r>
            <a:br>
              <a:rPr lang="en-US" sz="3600" dirty="0"/>
            </a:br>
            <a:r>
              <a:rPr lang="en-US" sz="3600" dirty="0"/>
              <a:t>for Unsupervised Anomaly Detection - STOC</a:t>
            </a:r>
            <a:endParaRPr lang="ru-RU" sz="3600" dirty="0"/>
          </a:p>
        </p:txBody>
      </p:sp>
      <p:sp>
        <p:nvSpPr>
          <p:cNvPr id="4" name="Content Placeholder 2">
            <a:extLst>
              <a:ext uri="{FF2B5EF4-FFF2-40B4-BE49-F238E27FC236}">
                <a16:creationId xmlns:a16="http://schemas.microsoft.com/office/drawing/2014/main" id="{41D9D58A-8146-4E3B-A5BB-8E2E214DF99F}"/>
              </a:ext>
            </a:extLst>
          </p:cNvPr>
          <p:cNvSpPr txBox="1">
            <a:spLocks/>
          </p:cNvSpPr>
          <p:nvPr/>
        </p:nvSpPr>
        <p:spPr>
          <a:xfrm>
            <a:off x="563880" y="1690688"/>
            <a:ext cx="6643255" cy="239012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Inspired by the recent success of self-training in learning without labels [7, 45], we propose a novel self-trained one-class classification (STOC) framework.</a:t>
            </a:r>
          </a:p>
          <a:p>
            <a:endParaRPr lang="en-US" dirty="0"/>
          </a:p>
          <a:p>
            <a:r>
              <a:rPr lang="en-US" dirty="0"/>
              <a:t>[7] D. Berthelot, N. </a:t>
            </a:r>
            <a:r>
              <a:rPr lang="en-US" dirty="0" err="1"/>
              <a:t>Carlini</a:t>
            </a:r>
            <a:r>
              <a:rPr lang="en-US" dirty="0"/>
              <a:t>, I. Goodfellow, N. </a:t>
            </a:r>
            <a:r>
              <a:rPr lang="en-US" dirty="0" err="1"/>
              <a:t>Papernot</a:t>
            </a:r>
            <a:r>
              <a:rPr lang="en-US" dirty="0"/>
              <a:t>, A. Oliver, and C. </a:t>
            </a:r>
            <a:r>
              <a:rPr lang="en-US" dirty="0" err="1"/>
              <a:t>Raffel</a:t>
            </a:r>
            <a:r>
              <a:rPr lang="en-US" dirty="0"/>
              <a:t>. </a:t>
            </a:r>
            <a:r>
              <a:rPr lang="en-US" dirty="0" err="1"/>
              <a:t>Mixmatch</a:t>
            </a:r>
            <a:r>
              <a:rPr lang="en-US" dirty="0"/>
              <a:t>: </a:t>
            </a:r>
            <a:r>
              <a:rPr lang="en-US" dirty="0" err="1"/>
              <a:t>Aholistic</a:t>
            </a:r>
            <a:r>
              <a:rPr lang="en-US" dirty="0"/>
              <a:t> approach to semi-supervised learning. </a:t>
            </a:r>
            <a:r>
              <a:rPr lang="en-US" dirty="0" err="1"/>
              <a:t>arXiv</a:t>
            </a:r>
            <a:r>
              <a:rPr lang="en-US" dirty="0"/>
              <a:t> preprint arXiv:1905.02249, 2019. 2, 3</a:t>
            </a:r>
          </a:p>
          <a:p>
            <a:r>
              <a:rPr lang="en-US" dirty="0"/>
              <a:t>[45] Q. </a:t>
            </a:r>
            <a:r>
              <a:rPr lang="en-US" dirty="0" err="1"/>
              <a:t>Xie</a:t>
            </a:r>
            <a:r>
              <a:rPr lang="en-US" dirty="0"/>
              <a:t>, M.-T. Luong, E. </a:t>
            </a:r>
            <a:r>
              <a:rPr lang="en-US" dirty="0" err="1"/>
              <a:t>Hovy</a:t>
            </a:r>
            <a:r>
              <a:rPr lang="en-US" dirty="0"/>
              <a:t>, and Q. V. Le. Self-training with noisy student improves </a:t>
            </a:r>
            <a:r>
              <a:rPr lang="en-US" dirty="0" err="1"/>
              <a:t>imagenet</a:t>
            </a:r>
            <a:r>
              <a:rPr lang="en-US" dirty="0"/>
              <a:t> classification. In Proceedings of the IEEE/CVF Conference on Computer Vision and Pattern Recognition, pages 10687–10698, 2020.</a:t>
            </a:r>
            <a:endParaRPr lang="ru-RU" dirty="0"/>
          </a:p>
        </p:txBody>
      </p:sp>
      <p:pic>
        <p:nvPicPr>
          <p:cNvPr id="5" name="Picture 4">
            <a:extLst>
              <a:ext uri="{FF2B5EF4-FFF2-40B4-BE49-F238E27FC236}">
                <a16:creationId xmlns:a16="http://schemas.microsoft.com/office/drawing/2014/main" id="{AFBE64F5-AE54-42A8-A4CA-12AAB33BBEE1}"/>
              </a:ext>
            </a:extLst>
          </p:cNvPr>
          <p:cNvPicPr>
            <a:picLocks noChangeAspect="1"/>
          </p:cNvPicPr>
          <p:nvPr/>
        </p:nvPicPr>
        <p:blipFill>
          <a:blip r:embed="rId2"/>
          <a:stretch>
            <a:fillRect/>
          </a:stretch>
        </p:blipFill>
        <p:spPr>
          <a:xfrm>
            <a:off x="5366144" y="3557386"/>
            <a:ext cx="6452616" cy="2980718"/>
          </a:xfrm>
          <a:prstGeom prst="rect">
            <a:avLst/>
          </a:prstGeom>
        </p:spPr>
      </p:pic>
    </p:spTree>
    <p:extLst>
      <p:ext uri="{BB962C8B-B14F-4D97-AF65-F5344CB8AC3E}">
        <p14:creationId xmlns:p14="http://schemas.microsoft.com/office/powerpoint/2010/main" val="419736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EFD3-A57C-4C32-8C1A-310ADF8AF01A}"/>
              </a:ext>
            </a:extLst>
          </p:cNvPr>
          <p:cNvSpPr>
            <a:spLocks noGrp="1"/>
          </p:cNvSpPr>
          <p:nvPr>
            <p:ph type="title"/>
          </p:nvPr>
        </p:nvSpPr>
        <p:spPr>
          <a:xfrm>
            <a:off x="838200" y="365125"/>
            <a:ext cx="5516880" cy="1325563"/>
          </a:xfrm>
        </p:spPr>
        <p:txBody>
          <a:bodyPr/>
          <a:lstStyle/>
          <a:p>
            <a:r>
              <a:rPr lang="en-US" dirty="0"/>
              <a:t>Overview of one-Class Classification</a:t>
            </a:r>
            <a:endParaRPr lang="ru-RU" dirty="0"/>
          </a:p>
        </p:txBody>
      </p:sp>
      <p:sp>
        <p:nvSpPr>
          <p:cNvPr id="3" name="Content Placeholder 2">
            <a:extLst>
              <a:ext uri="{FF2B5EF4-FFF2-40B4-BE49-F238E27FC236}">
                <a16:creationId xmlns:a16="http://schemas.microsoft.com/office/drawing/2014/main" id="{DDECAD42-866E-47D1-BE00-AA22F88CCFE4}"/>
              </a:ext>
            </a:extLst>
          </p:cNvPr>
          <p:cNvSpPr>
            <a:spLocks noGrp="1"/>
          </p:cNvSpPr>
          <p:nvPr>
            <p:ph idx="1"/>
          </p:nvPr>
        </p:nvSpPr>
        <p:spPr>
          <a:xfrm>
            <a:off x="838200" y="1825625"/>
            <a:ext cx="4748784" cy="4351338"/>
          </a:xfrm>
        </p:spPr>
        <p:txBody>
          <a:bodyPr>
            <a:normAutofit fontScale="70000" lnSpcReduction="20000"/>
          </a:bodyPr>
          <a:lstStyle/>
          <a:p>
            <a:r>
              <a:rPr lang="en-US" dirty="0"/>
              <a:t>At present, the one-class classification methods are mainly divided into three types: </a:t>
            </a:r>
            <a:r>
              <a:rPr lang="en-US" b="1" dirty="0"/>
              <a:t>density-based methods</a:t>
            </a:r>
            <a:r>
              <a:rPr lang="ru-RU" b="1" dirty="0"/>
              <a:t> </a:t>
            </a:r>
            <a:r>
              <a:rPr lang="ru-RU" dirty="0"/>
              <a:t>(</a:t>
            </a:r>
            <a:r>
              <a:rPr lang="en-US" dirty="0"/>
              <a:t>Gaussian model, mixed Gaussian</a:t>
            </a:r>
            <a:r>
              <a:rPr lang="ru-RU" dirty="0"/>
              <a:t> </a:t>
            </a:r>
            <a:r>
              <a:rPr lang="en-US" dirty="0"/>
              <a:t>model [19] and </a:t>
            </a:r>
            <a:r>
              <a:rPr lang="en-US" dirty="0" err="1"/>
              <a:t>Parzen</a:t>
            </a:r>
            <a:r>
              <a:rPr lang="en-US" dirty="0"/>
              <a:t> density model</a:t>
            </a:r>
            <a:r>
              <a:rPr lang="ru-RU" dirty="0"/>
              <a:t>)</a:t>
            </a:r>
            <a:r>
              <a:rPr lang="en-US" dirty="0"/>
              <a:t>, </a:t>
            </a:r>
            <a:endParaRPr lang="ru-RU" dirty="0"/>
          </a:p>
          <a:p>
            <a:r>
              <a:rPr lang="en-US" b="1" dirty="0"/>
              <a:t>reconstruction-based methods</a:t>
            </a:r>
            <a:r>
              <a:rPr lang="ru-RU" b="1" dirty="0"/>
              <a:t> </a:t>
            </a:r>
            <a:r>
              <a:rPr lang="ru-RU" dirty="0"/>
              <a:t>(</a:t>
            </a:r>
            <a:r>
              <a:rPr lang="en-US" dirty="0"/>
              <a:t>k-center, k-means, PCA one-class classification [20] and self-organizing mapping method [21].</a:t>
            </a:r>
            <a:r>
              <a:rPr lang="ru-RU" dirty="0"/>
              <a:t>)</a:t>
            </a:r>
            <a:r>
              <a:rPr lang="en-US" dirty="0"/>
              <a:t>, and </a:t>
            </a:r>
            <a:endParaRPr lang="ru-RU" dirty="0"/>
          </a:p>
          <a:p>
            <a:endParaRPr lang="ru-RU" b="1" dirty="0"/>
          </a:p>
          <a:p>
            <a:r>
              <a:rPr lang="en-US" b="1" dirty="0"/>
              <a:t>boundary-based methods</a:t>
            </a:r>
            <a:r>
              <a:rPr lang="ru-RU" b="1" dirty="0"/>
              <a:t> </a:t>
            </a:r>
            <a:r>
              <a:rPr lang="ru-RU" dirty="0"/>
              <a:t>(</a:t>
            </a:r>
            <a:r>
              <a:rPr lang="en-US" dirty="0"/>
              <a:t>k-nearest neighbor method, one-class support vector machine,(OCSVM) and SVDD.</a:t>
            </a:r>
            <a:r>
              <a:rPr lang="ru-RU" dirty="0"/>
              <a:t>)</a:t>
            </a:r>
            <a:r>
              <a:rPr lang="en-US" dirty="0"/>
              <a:t>.</a:t>
            </a:r>
          </a:p>
          <a:p>
            <a:endParaRPr lang="en-US" dirty="0"/>
          </a:p>
          <a:p>
            <a:r>
              <a:rPr lang="en-US" dirty="0" err="1"/>
              <a:t>Sintesed</a:t>
            </a:r>
            <a:r>
              <a:rPr lang="en-US" dirty="0"/>
              <a:t> data: Gaussian and Banana</a:t>
            </a:r>
            <a:endParaRPr lang="ru-RU" dirty="0"/>
          </a:p>
        </p:txBody>
      </p:sp>
      <p:pic>
        <p:nvPicPr>
          <p:cNvPr id="5" name="Picture 4">
            <a:extLst>
              <a:ext uri="{FF2B5EF4-FFF2-40B4-BE49-F238E27FC236}">
                <a16:creationId xmlns:a16="http://schemas.microsoft.com/office/drawing/2014/main" id="{57ACAB40-4E41-4285-AB9E-DBA7A569D0B9}"/>
              </a:ext>
            </a:extLst>
          </p:cNvPr>
          <p:cNvPicPr>
            <a:picLocks noChangeAspect="1"/>
          </p:cNvPicPr>
          <p:nvPr/>
        </p:nvPicPr>
        <p:blipFill>
          <a:blip r:embed="rId2"/>
          <a:stretch>
            <a:fillRect/>
          </a:stretch>
        </p:blipFill>
        <p:spPr>
          <a:xfrm>
            <a:off x="6495290" y="130397"/>
            <a:ext cx="5586982" cy="6597206"/>
          </a:xfrm>
          <a:prstGeom prst="rect">
            <a:avLst/>
          </a:prstGeom>
        </p:spPr>
      </p:pic>
    </p:spTree>
    <p:extLst>
      <p:ext uri="{BB962C8B-B14F-4D97-AF65-F5344CB8AC3E}">
        <p14:creationId xmlns:p14="http://schemas.microsoft.com/office/powerpoint/2010/main" val="181461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425B-A29D-4119-B45C-EB49A6B20087}"/>
              </a:ext>
            </a:extLst>
          </p:cNvPr>
          <p:cNvSpPr>
            <a:spLocks noGrp="1"/>
          </p:cNvSpPr>
          <p:nvPr>
            <p:ph type="title"/>
          </p:nvPr>
        </p:nvSpPr>
        <p:spPr/>
        <p:txBody>
          <a:bodyPr/>
          <a:lstStyle/>
          <a:p>
            <a:r>
              <a:rPr lang="en-US" dirty="0"/>
              <a:t>Actuality</a:t>
            </a:r>
            <a:endParaRPr lang="ru-RU" dirty="0"/>
          </a:p>
        </p:txBody>
      </p:sp>
      <p:pic>
        <p:nvPicPr>
          <p:cNvPr id="4" name="Picture 3">
            <a:extLst>
              <a:ext uri="{FF2B5EF4-FFF2-40B4-BE49-F238E27FC236}">
                <a16:creationId xmlns:a16="http://schemas.microsoft.com/office/drawing/2014/main" id="{79857D42-A20E-43F4-9C0A-AED2A2B876EC}"/>
              </a:ext>
            </a:extLst>
          </p:cNvPr>
          <p:cNvPicPr>
            <a:picLocks noChangeAspect="1"/>
          </p:cNvPicPr>
          <p:nvPr/>
        </p:nvPicPr>
        <p:blipFill>
          <a:blip r:embed="rId3"/>
          <a:stretch>
            <a:fillRect/>
          </a:stretch>
        </p:blipFill>
        <p:spPr>
          <a:xfrm>
            <a:off x="8169990" y="1906654"/>
            <a:ext cx="3653202" cy="3423729"/>
          </a:xfrm>
          <a:prstGeom prst="rect">
            <a:avLst/>
          </a:prstGeom>
        </p:spPr>
      </p:pic>
      <p:sp>
        <p:nvSpPr>
          <p:cNvPr id="8" name="Content Placeholder 7">
            <a:extLst>
              <a:ext uri="{FF2B5EF4-FFF2-40B4-BE49-F238E27FC236}">
                <a16:creationId xmlns:a16="http://schemas.microsoft.com/office/drawing/2014/main" id="{52C98CE4-3242-4014-A8F1-55BB88611CCC}"/>
              </a:ext>
            </a:extLst>
          </p:cNvPr>
          <p:cNvSpPr>
            <a:spLocks noGrp="1"/>
          </p:cNvSpPr>
          <p:nvPr>
            <p:ph idx="1"/>
          </p:nvPr>
        </p:nvSpPr>
        <p:spPr>
          <a:xfrm>
            <a:off x="838200" y="1825625"/>
            <a:ext cx="7197436" cy="4351338"/>
          </a:xfrm>
        </p:spPr>
        <p:txBody>
          <a:bodyPr/>
          <a:lstStyle/>
          <a:p>
            <a:r>
              <a:rPr lang="en-US" dirty="0"/>
              <a:t>Some recent studies [48, 5] have evaluated their one-class classifiers for unsupervised AD settings, but their performance has been suboptimal. To illustrate this, we evaluate the unsupervised AD performance of </a:t>
            </a:r>
            <a:r>
              <a:rPr lang="en-US" b="1" dirty="0"/>
              <a:t>state-of-the-art deep one-class classifier</a:t>
            </a:r>
            <a:r>
              <a:rPr lang="en-US" dirty="0"/>
              <a:t> [41] with different anomaly ratios in unlabeled training data. As shown in Fig. 2, the average precision significantly drops even when a small portion (2%) of training data is contaminated with anomalies.</a:t>
            </a:r>
          </a:p>
          <a:p>
            <a:endParaRPr lang="ru-RU" dirty="0"/>
          </a:p>
        </p:txBody>
      </p:sp>
    </p:spTree>
    <p:extLst>
      <p:ext uri="{BB962C8B-B14F-4D97-AF65-F5344CB8AC3E}">
        <p14:creationId xmlns:p14="http://schemas.microsoft.com/office/powerpoint/2010/main" val="39857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B60A-36A7-41B3-B4CA-C086EFCE0652}"/>
              </a:ext>
            </a:extLst>
          </p:cNvPr>
          <p:cNvSpPr>
            <a:spLocks noGrp="1"/>
          </p:cNvSpPr>
          <p:nvPr>
            <p:ph type="title"/>
          </p:nvPr>
        </p:nvSpPr>
        <p:spPr/>
        <p:txBody>
          <a:bodyPr/>
          <a:lstStyle/>
          <a:p>
            <a:r>
              <a:rPr lang="en-US" dirty="0"/>
              <a:t>Autoencoder-based One-class Classification</a:t>
            </a:r>
            <a:endParaRPr lang="ru-RU" dirty="0"/>
          </a:p>
        </p:txBody>
      </p:sp>
      <p:sp>
        <p:nvSpPr>
          <p:cNvPr id="3" name="Content Placeholder 2">
            <a:extLst>
              <a:ext uri="{FF2B5EF4-FFF2-40B4-BE49-F238E27FC236}">
                <a16:creationId xmlns:a16="http://schemas.microsoft.com/office/drawing/2014/main" id="{70978CDB-9E78-44D0-B860-1F35D59DEC3F}"/>
              </a:ext>
            </a:extLst>
          </p:cNvPr>
          <p:cNvSpPr>
            <a:spLocks noGrp="1"/>
          </p:cNvSpPr>
          <p:nvPr>
            <p:ph idx="1"/>
          </p:nvPr>
        </p:nvSpPr>
        <p:spPr>
          <a:xfrm>
            <a:off x="838200" y="1825625"/>
            <a:ext cx="6422136" cy="4351338"/>
          </a:xfrm>
        </p:spPr>
        <p:txBody>
          <a:bodyPr>
            <a:normAutofit/>
          </a:bodyPr>
          <a:lstStyle/>
          <a:p>
            <a:r>
              <a:rPr lang="en-US" sz="1600" dirty="0"/>
              <a:t>Such classification techniques usually output the closest class label for any given input – NO, you need to classify values only lies in distributions (e.g. authentication)</a:t>
            </a:r>
          </a:p>
          <a:p>
            <a:r>
              <a:rPr lang="en-US" sz="1600" b="1" dirty="0"/>
              <a:t>SVDD</a:t>
            </a:r>
            <a:r>
              <a:rPr lang="en-US" sz="1600" dirty="0"/>
              <a:t>, which finds the smallest hypersphere that contains all objects of a specific class, and one-class SVM (</a:t>
            </a:r>
            <a:r>
              <a:rPr lang="en-US" sz="1600" b="1" dirty="0"/>
              <a:t>OC-SVM</a:t>
            </a:r>
            <a:r>
              <a:rPr lang="en-US" sz="1600" dirty="0"/>
              <a:t>), which separates inliers from outliers by finding a hyperplane of maximal distance from the origin.</a:t>
            </a:r>
            <a:endParaRPr lang="ru-RU" sz="1600" dirty="0"/>
          </a:p>
        </p:txBody>
      </p:sp>
      <p:pic>
        <p:nvPicPr>
          <p:cNvPr id="5" name="Picture 4">
            <a:extLst>
              <a:ext uri="{FF2B5EF4-FFF2-40B4-BE49-F238E27FC236}">
                <a16:creationId xmlns:a16="http://schemas.microsoft.com/office/drawing/2014/main" id="{B7F2A673-6979-4ACE-8C5E-FD7CDEFEB85E}"/>
              </a:ext>
            </a:extLst>
          </p:cNvPr>
          <p:cNvPicPr>
            <a:picLocks noChangeAspect="1"/>
          </p:cNvPicPr>
          <p:nvPr/>
        </p:nvPicPr>
        <p:blipFill>
          <a:blip r:embed="rId2"/>
          <a:stretch>
            <a:fillRect/>
          </a:stretch>
        </p:blipFill>
        <p:spPr>
          <a:xfrm>
            <a:off x="504444" y="3502355"/>
            <a:ext cx="3544824" cy="3086324"/>
          </a:xfrm>
          <a:prstGeom prst="rect">
            <a:avLst/>
          </a:prstGeom>
        </p:spPr>
      </p:pic>
      <p:pic>
        <p:nvPicPr>
          <p:cNvPr id="7" name="Picture 6">
            <a:extLst>
              <a:ext uri="{FF2B5EF4-FFF2-40B4-BE49-F238E27FC236}">
                <a16:creationId xmlns:a16="http://schemas.microsoft.com/office/drawing/2014/main" id="{1883D6DD-D340-4071-90D6-7532C528A974}"/>
              </a:ext>
            </a:extLst>
          </p:cNvPr>
          <p:cNvPicPr>
            <a:picLocks noChangeAspect="1"/>
          </p:cNvPicPr>
          <p:nvPr/>
        </p:nvPicPr>
        <p:blipFill>
          <a:blip r:embed="rId3"/>
          <a:stretch>
            <a:fillRect/>
          </a:stretch>
        </p:blipFill>
        <p:spPr>
          <a:xfrm>
            <a:off x="7260336" y="1506149"/>
            <a:ext cx="4826507" cy="4670814"/>
          </a:xfrm>
          <a:prstGeom prst="rect">
            <a:avLst/>
          </a:prstGeom>
        </p:spPr>
      </p:pic>
    </p:spTree>
    <p:extLst>
      <p:ext uri="{BB962C8B-B14F-4D97-AF65-F5344CB8AC3E}">
        <p14:creationId xmlns:p14="http://schemas.microsoft.com/office/powerpoint/2010/main" val="1745063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3336</TotalTime>
  <Words>1376</Words>
  <Application>Microsoft Office PowerPoint</Application>
  <PresentationFormat>Widescreen</PresentationFormat>
  <Paragraphs>49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charter</vt:lpstr>
      <vt:lpstr>Office Theme</vt:lpstr>
      <vt:lpstr>Literature review</vt:lpstr>
      <vt:lpstr>В интернетах, но не в статьях</vt:lpstr>
      <vt:lpstr>One-Class Classification for Anomaly Detection with Kernel Density Estimation and Genetic Programming</vt:lpstr>
      <vt:lpstr>Self-Trained One-class Classification for Unsupervised Anomaly Detection</vt:lpstr>
      <vt:lpstr>One-Class Classification for Anomaly Detection with Kernel Density Estimation and Genetic Programming</vt:lpstr>
      <vt:lpstr>Self-Trained One-class Classification for Unsupervised Anomaly Detection - STOC</vt:lpstr>
      <vt:lpstr>Overview of one-Class Classification</vt:lpstr>
      <vt:lpstr>Actuality</vt:lpstr>
      <vt:lpstr>Autoencoder-based One-class Classification</vt:lpstr>
      <vt:lpstr>PowerPoint Presentation</vt:lpstr>
      <vt:lpstr>One-Class Classification with Deep Adversarial Learning</vt:lpstr>
      <vt:lpstr>LEARNING AND EVALUATING REPRESENTATIONS FOR DEEP ONE-CLASS CLASSIFICATION</vt:lpstr>
      <vt:lpstr>Structured One-Class Classification</vt:lpstr>
      <vt:lpstr>(more about domain) One class classification with application to forensic analysis</vt:lpstr>
      <vt:lpstr>Optimized one-class classification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creator>Georgii Nigmatulin</dc:creator>
  <cp:lastModifiedBy>Georgii Nigmatulin</cp:lastModifiedBy>
  <cp:revision>9</cp:revision>
  <dcterms:created xsi:type="dcterms:W3CDTF">2021-11-02T16:20:23Z</dcterms:created>
  <dcterms:modified xsi:type="dcterms:W3CDTF">2021-11-17T14:41:30Z</dcterms:modified>
</cp:coreProperties>
</file>