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81" r:id="rId4"/>
    <p:sldId id="282" r:id="rId5"/>
    <p:sldId id="476" r:id="rId6"/>
    <p:sldId id="466" r:id="rId7"/>
    <p:sldId id="467" r:id="rId8"/>
    <p:sldId id="469" r:id="rId9"/>
    <p:sldId id="470" r:id="rId10"/>
    <p:sldId id="258" r:id="rId11"/>
    <p:sldId id="259" r:id="rId12"/>
    <p:sldId id="262" r:id="rId13"/>
    <p:sldId id="263" r:id="rId14"/>
    <p:sldId id="471" r:id="rId15"/>
    <p:sldId id="261" r:id="rId16"/>
    <p:sldId id="264" r:id="rId17"/>
    <p:sldId id="464" r:id="rId18"/>
    <p:sldId id="472" r:id="rId19"/>
    <p:sldId id="452" r:id="rId20"/>
    <p:sldId id="265" r:id="rId21"/>
    <p:sldId id="266" r:id="rId22"/>
    <p:sldId id="267" r:id="rId23"/>
    <p:sldId id="268" r:id="rId24"/>
    <p:sldId id="461" r:id="rId25"/>
    <p:sldId id="269" r:id="rId26"/>
    <p:sldId id="462" r:id="rId27"/>
    <p:sldId id="270" r:id="rId28"/>
    <p:sldId id="271" r:id="rId29"/>
    <p:sldId id="272" r:id="rId30"/>
    <p:sldId id="273" r:id="rId31"/>
    <p:sldId id="274" r:id="rId32"/>
    <p:sldId id="276" r:id="rId33"/>
    <p:sldId id="275" r:id="rId34"/>
    <p:sldId id="277" r:id="rId35"/>
    <p:sldId id="278" r:id="rId36"/>
    <p:sldId id="473" r:id="rId37"/>
    <p:sldId id="279" r:id="rId38"/>
    <p:sldId id="451" r:id="rId39"/>
    <p:sldId id="450" r:id="rId40"/>
    <p:sldId id="474" r:id="rId41"/>
    <p:sldId id="310" r:id="rId42"/>
    <p:sldId id="301" r:id="rId43"/>
    <p:sldId id="312" r:id="rId44"/>
    <p:sldId id="475" r:id="rId45"/>
    <p:sldId id="453" r:id="rId46"/>
    <p:sldId id="463" r:id="rId47"/>
    <p:sldId id="44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281"/>
            <p14:sldId id="282"/>
            <p14:sldId id="476"/>
          </p14:sldIdLst>
        </p14:section>
        <p14:section name="Part1: Command Prompt" id="{631855E5-D11A-44FC-9912-C128A9BC8F99}">
          <p14:sldIdLst>
            <p14:sldId id="466"/>
            <p14:sldId id="467"/>
            <p14:sldId id="469"/>
          </p14:sldIdLst>
        </p14:section>
        <p14:section name="Part2: Dynamic Allocator" id="{618DB95C-D587-412B-9E80-9FBF603D0EE6}">
          <p14:sldIdLst>
            <p14:sldId id="470"/>
            <p14:sldId id="258"/>
          </p14:sldIdLst>
        </p14:section>
        <p14:section name="What's New?" id="{C17B0916-C5D2-4FEE-84C4-F53A6E49F387}">
          <p14:sldIdLst>
            <p14:sldId id="259"/>
            <p14:sldId id="262"/>
            <p14:sldId id="263"/>
          </p14:sldIdLst>
        </p14:section>
        <p14:section name="MS1: Necessary Lists" id="{002F03FB-7D47-451D-B307-FF00E3A6D2B6}">
          <p14:sldIdLst>
            <p14:sldId id="471"/>
            <p14:sldId id="261"/>
            <p14:sldId id="264"/>
            <p14:sldId id="464"/>
          </p14:sldIdLst>
        </p14:section>
        <p14:section name="MS1: Required Functions" id="{A144B84B-A8A8-4948-A526-08D935DC5F83}">
          <p14:sldIdLst>
            <p14:sldId id="472"/>
            <p14:sldId id="452"/>
            <p14:sldId id="265"/>
            <p14:sldId id="266"/>
            <p14:sldId id="267"/>
            <p14:sldId id="268"/>
            <p14:sldId id="461"/>
            <p14:sldId id="269"/>
            <p14:sldId id="462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</p14:sldIdLst>
        </p14:section>
        <p14:section name="Part2 Bonus &amp; Testing" id="{799B9214-FC37-49D2-ACA3-1FB9EE9804F1}">
          <p14:sldIdLst>
            <p14:sldId id="473"/>
            <p14:sldId id="279"/>
            <p14:sldId id="451"/>
            <p14:sldId id="450"/>
          </p14:sldIdLst>
        </p14:section>
        <p14:section name="Project Quick Guide" id="{79150225-5B22-40A2-8A03-7B4B623A07AA}">
          <p14:sldIdLst>
            <p14:sldId id="474"/>
            <p14:sldId id="310"/>
            <p14:sldId id="301"/>
            <p14:sldId id="312"/>
          </p14:sldIdLst>
        </p14:section>
        <p14:section name="How to Submit?" id="{A5EEFB45-3FD7-43C0-8000-7DDC5E29E4A0}">
          <p14:sldIdLst>
            <p14:sldId id="475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B72E2-1DE4-44BC-A1C5-DEF6D7024657}" v="1013" dt="2022-10-17T09:31:4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3" autoAdjust="0"/>
  </p:normalViewPr>
  <p:slideViewPr>
    <p:cSldViewPr snapToGrid="0">
      <p:cViewPr>
        <p:scale>
          <a:sx n="80" d="100"/>
          <a:sy n="80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09:31:49.687" v="1548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ord">
        <pc:chgData name="Ahmed Salah ELDin" userId="68850134-226f-4097-a9a8-787fd6814b0e" providerId="ADAL" clId="{ABDB72E2-1DE4-44BC-A1C5-DEF6D7024657}" dt="2022-10-17T07:30:55.859" v="296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</pc:sldChg>
      <pc:sldChg chg="modSp mod">
        <pc:chgData name="Ahmed Salah ELDin" userId="68850134-226f-4097-a9a8-787fd6814b0e" providerId="ADAL" clId="{ABDB72E2-1DE4-44BC-A1C5-DEF6D7024657}" dt="2022-10-17T07:18:16.570" v="185" actId="113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</pc:sldChg>
      <pc:sldChg chg="modSp mod">
        <pc:chgData name="Ahmed Salah ELDin" userId="68850134-226f-4097-a9a8-787fd6814b0e" providerId="ADAL" clId="{ABDB72E2-1DE4-44BC-A1C5-DEF6D7024657}" dt="2022-10-17T07:21:09.233" v="198" actId="113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</pc:sldChg>
      <pc:sldChg chg="modSp mod">
        <pc:chgData name="Ahmed Salah ELDin" userId="68850134-226f-4097-a9a8-787fd6814b0e" providerId="ADAL" clId="{ABDB72E2-1DE4-44BC-A1C5-DEF6D7024657}" dt="2022-10-17T07:35:37.450" v="361" actId="20577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07:46:11.509" v="451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</pc:sldChg>
      <pc:sldChg chg="modSp">
        <pc:chgData name="Ahmed Salah ELDin" userId="68850134-226f-4097-a9a8-787fd6814b0e" providerId="ADAL" clId="{ABDB72E2-1DE4-44BC-A1C5-DEF6D7024657}" dt="2022-10-17T07:52:45.628" v="613" actId="108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</pc:sldChg>
      <pc:sldChg chg="modSp modAnim">
        <pc:chgData name="Ahmed Salah ELDin" userId="68850134-226f-4097-a9a8-787fd6814b0e" providerId="ADAL" clId="{ABDB72E2-1DE4-44BC-A1C5-DEF6D7024657}" dt="2022-10-17T07:54:14.532" v="616" actId="20577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8:13:37.035" v="979" actId="113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modSp modAnim">
        <pc:chgData name="Ahmed Salah ELDin" userId="68850134-226f-4097-a9a8-787fd6814b0e" providerId="ADAL" clId="{ABDB72E2-1DE4-44BC-A1C5-DEF6D7024657}" dt="2022-10-17T08:24:08.159" v="117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8:21:28.463" v="1138" actId="20577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8:24:02.155" v="1178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modSp mod ord">
        <pc:chgData name="Ahmed Salah ELDin" userId="68850134-226f-4097-a9a8-787fd6814b0e" providerId="ADAL" clId="{ABDB72E2-1DE4-44BC-A1C5-DEF6D7024657}" dt="2022-10-17T08:30:33.301" v="1230" actId="20577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</pc:sldChg>
      <pc:sldChg chg="modSp mod">
        <pc:chgData name="Ahmed Salah ELDin" userId="68850134-226f-4097-a9a8-787fd6814b0e" providerId="ADAL" clId="{ABDB72E2-1DE4-44BC-A1C5-DEF6D7024657}" dt="2022-10-17T07:32:47.657" v="319" actId="2711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</pc:sldChg>
      <pc:sldChg chg="modSp mod">
        <pc:chgData name="Ahmed Salah ELDin" userId="68850134-226f-4097-a9a8-787fd6814b0e" providerId="ADAL" clId="{ABDB72E2-1DE4-44BC-A1C5-DEF6D7024657}" dt="2022-10-17T08:33:55.974" v="1245" actId="20577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modSp modAnim">
        <pc:chgData name="Ahmed Salah ELDin" userId="68850134-226f-4097-a9a8-787fd6814b0e" providerId="ADAL" clId="{ABDB72E2-1DE4-44BC-A1C5-DEF6D7024657}" dt="2022-10-17T07:53:27.938" v="614" actId="20577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</pc:sldChg>
      <pc:sldChg chg="modSp modAnim">
        <pc:chgData name="Ahmed Salah ELDin" userId="68850134-226f-4097-a9a8-787fd6814b0e" providerId="ADAL" clId="{ABDB72E2-1DE4-44BC-A1C5-DEF6D7024657}" dt="2022-10-17T07:56:59.314" v="651" actId="20577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</pc:sldChg>
      <pc:sldChg chg="modSp">
        <pc:chgData name="Ahmed Salah ELDin" userId="68850134-226f-4097-a9a8-787fd6814b0e" providerId="ADAL" clId="{ABDB72E2-1DE4-44BC-A1C5-DEF6D7024657}" dt="2022-10-17T08:38:37.484" v="1247" actId="20577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</pc:sldChg>
      <pc:sldChg chg="addSp modSp mod modAnim">
        <pc:chgData name="Ahmed Salah ELDin" userId="68850134-226f-4097-a9a8-787fd6814b0e" providerId="ADAL" clId="{ABDB72E2-1DE4-44BC-A1C5-DEF6D7024657}" dt="2022-10-17T07:30:04.796" v="293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09:31:49.687" v="1548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 - “1” is occurred when:</a:t>
            </a:r>
          </a:p>
          <a:p>
            <a:pPr marL="944118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Scenario 1: First the memory is empty, so it is considered ONE free block. In this case a block from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is removed to be exist as a free block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658368" lvl="2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“2”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free a block by returning it back to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, while its found that it is adjacent to one of the existing free blocks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. In this case the existing block is merged with the new free block in ONE block by updating its size and the </a:t>
            </a:r>
            <a:r>
              <a:rPr lang="en-US" sz="1600" dirty="0" err="1"/>
              <a:t>sva</a:t>
            </a:r>
            <a:r>
              <a:rPr lang="en-US" sz="1600" dirty="0"/>
              <a:t> .. While the free block itself returned back to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 no need to it.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="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“3”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allocate a free block and the appropriate existing one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 has the same the size of the required size. In this case the free block is removed from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to be inserted in the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r>
              <a:rPr lang="en-US" sz="1600" dirty="0"/>
              <a:t>. </a:t>
            </a:r>
          </a:p>
          <a:p>
            <a:pPr marL="658368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“4”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allocate a free block, while its size is greater than the required size .. In this case we leave the main block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updating it with the remaining size. Then, a new block from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removed to be updated with the required size and allocated in the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US" sz="1600" dirty="0"/>
          </a:p>
          <a:p>
            <a:pPr marL="486918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47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S1%20Appendix.docx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qvRNctuaa3XGFJW4-Y-XCgmKaAGbx0MtGKvgaVHUak/edit?usp=sharing" TargetMode="External"/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S1%20Appendix.doc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5zkoLrtRPam9hPe7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Resubmission%20Issue%20Solution.txt" TargetMode="External"/><Relationship Id="rId2" Type="http://schemas.openxmlformats.org/officeDocument/2006/relationships/hyperlink" Target="https://forms.gle/5zkoLrtRPam9hPe7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OS’22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Milestone 1 Description</a:t>
            </a:r>
          </a:p>
          <a:p>
            <a:pPr algn="ctr"/>
            <a:r>
              <a:rPr lang="en-US" sz="4000" b="1" dirty="0"/>
              <a:t>COMMAND PROMPT &amp; DYNAMIC ALLOCATOR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2331216" y="2270926"/>
            <a:ext cx="7335297" cy="292407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Handle memory blocks </a:t>
            </a:r>
            <a:r>
              <a:rPr lang="en-US" sz="2200" b="1" u="sng" dirty="0">
                <a:solidFill>
                  <a:srgbClr val="FF0000"/>
                </a:solidFill>
              </a:rPr>
              <a:t>dynamically</a:t>
            </a:r>
            <a:r>
              <a:rPr lang="en-US" sz="2200" dirty="0"/>
              <a:t> by using </a:t>
            </a:r>
            <a:r>
              <a:rPr lang="en-US" sz="2200" b="1" u="sng" dirty="0">
                <a:solidFill>
                  <a:srgbClr val="FF0000"/>
                </a:solidFill>
              </a:rPr>
              <a:t>LISTS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tx2"/>
                </a:solidFill>
              </a:rPr>
              <a:t>allocate or free any required space </a:t>
            </a:r>
            <a:r>
              <a:rPr lang="en-US" sz="2200" dirty="0"/>
              <a:t>either by the OS or any user program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E487D-FCB8-AE5A-2ADD-FA62E1A8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473-D408-5230-F9E5-FAC3C534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Why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EDC7-0EE6-5F4C-E06D-D54C1EE6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Since we </a:t>
            </a:r>
            <a:r>
              <a:rPr lang="en-US" b="1" dirty="0"/>
              <a:t>don’t know </a:t>
            </a:r>
            <a:r>
              <a:rPr lang="en-US" dirty="0"/>
              <a:t>from the beginning what is the </a:t>
            </a:r>
            <a:r>
              <a:rPr lang="en-US" b="1" dirty="0"/>
              <a:t>number of the blocks </a:t>
            </a:r>
            <a:r>
              <a:rPr lang="en-US" dirty="0"/>
              <a:t>in memory will be needed later on to be created, so we need a </a:t>
            </a:r>
            <a:r>
              <a:rPr lang="en-US" b="1" dirty="0"/>
              <a:t>dynamic allocation</a:t>
            </a:r>
            <a:r>
              <a:rPr lang="en-US" dirty="0"/>
              <a:t>. 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The one who is responsible for managing the dynamic allocation of any created array in memory is the </a:t>
            </a:r>
            <a:r>
              <a:rPr lang="en-US" b="1" dirty="0"/>
              <a:t>OS</a:t>
            </a:r>
            <a:r>
              <a:rPr lang="en-US" dirty="0"/>
              <a:t>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However, this is </a:t>
            </a:r>
            <a:r>
              <a:rPr lang="en-US" b="1" dirty="0"/>
              <a:t>NOT </a:t>
            </a:r>
            <a:r>
              <a:rPr lang="en-US" dirty="0"/>
              <a:t>implemented yet in FOS (will be implemented later on by us).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In a trial to resolve this now WITHOUT dynamic allocation, we use </a:t>
            </a:r>
            <a:r>
              <a:rPr lang="en-US" b="1" dirty="0"/>
              <a:t>LISTs </a:t>
            </a:r>
            <a:r>
              <a:rPr lang="en-US" b="1" dirty="0">
                <a:solidFill>
                  <a:srgbClr val="FF0000"/>
                </a:solidFill>
              </a:rPr>
              <a:t>instead of creating dynamic arrays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984D-AE71-7C36-33C4-05338500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 to use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323617" cy="4494776"/>
          </a:xfrm>
        </p:spPr>
        <p:txBody>
          <a:bodyPr>
            <a:normAutofit/>
          </a:bodyPr>
          <a:lstStyle/>
          <a:p>
            <a:r>
              <a:rPr lang="en-US" dirty="0"/>
              <a:t>Since there is no dynamic allocation now in FOS, we do the following:</a:t>
            </a:r>
          </a:p>
          <a:p>
            <a:pPr marL="682625" indent="-401638">
              <a:buFont typeface="+mj-lt"/>
              <a:buAutoNum type="arabicPeriod"/>
            </a:pPr>
            <a:r>
              <a:rPr lang="en-US" dirty="0"/>
              <a:t>Create static array</a:t>
            </a:r>
          </a:p>
          <a:p>
            <a:pPr marL="682625" indent="-401638">
              <a:buFont typeface="+mj-lt"/>
              <a:buAutoNum type="arabicPeriod"/>
            </a:pPr>
            <a:r>
              <a:rPr lang="en-US" dirty="0"/>
              <a:t>In order to workaround the static allocation to provide a kind of dynamic allocation, we </a:t>
            </a:r>
            <a:r>
              <a:rPr lang="en-US" b="1" dirty="0">
                <a:solidFill>
                  <a:srgbClr val="0070C0"/>
                </a:solidFill>
              </a:rPr>
              <a:t>create </a:t>
            </a:r>
            <a:r>
              <a:rPr lang="en-US" b="1" u="sng" dirty="0">
                <a:solidFill>
                  <a:srgbClr val="0070C0"/>
                </a:solidFill>
              </a:rPr>
              <a:t>linked lists</a:t>
            </a:r>
            <a:r>
              <a:rPr lang="en-US" b="1" dirty="0">
                <a:solidFill>
                  <a:srgbClr val="0070C0"/>
                </a:solidFill>
              </a:rPr>
              <a:t> on the created static array</a:t>
            </a:r>
            <a:r>
              <a:rPr lang="en-US" dirty="0"/>
              <a:t>.</a:t>
            </a:r>
          </a:p>
          <a:p>
            <a:pPr marL="975233" lvl="1" indent="-401638">
              <a:buFont typeface="+mj-lt"/>
              <a:buAutoNum type="romanLcPeriod"/>
            </a:pPr>
            <a:r>
              <a:rPr lang="en-US" dirty="0"/>
              <a:t>Create a </a:t>
            </a:r>
            <a:r>
              <a:rPr lang="en-US" b="1" u="sng" dirty="0"/>
              <a:t>head pointer</a:t>
            </a:r>
            <a:r>
              <a:rPr lang="en-US" b="1" dirty="0"/>
              <a:t> </a:t>
            </a:r>
            <a:r>
              <a:rPr lang="en-US" dirty="0"/>
              <a:t>to points to the first element in the array.</a:t>
            </a:r>
          </a:p>
          <a:p>
            <a:pPr marL="975233" lvl="1" indent="-401638">
              <a:buFont typeface="+mj-lt"/>
              <a:buAutoNum type="romanLcPeriod"/>
            </a:pPr>
            <a:r>
              <a:rPr lang="en-US" dirty="0"/>
              <a:t>Add </a:t>
            </a:r>
            <a:r>
              <a:rPr lang="en-US" b="1" u="sng" dirty="0"/>
              <a:t>next </a:t>
            </a:r>
            <a:r>
              <a:rPr lang="en-US" dirty="0"/>
              <a:t>and </a:t>
            </a:r>
            <a:r>
              <a:rPr lang="en-US" b="1" u="sng" dirty="0"/>
              <a:t>previous</a:t>
            </a:r>
            <a:r>
              <a:rPr lang="en-US" dirty="0"/>
              <a:t> pointers to each element in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DF50FC-E582-3B4B-338E-DDC9B7557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06610"/>
              </p:ext>
            </p:extLst>
          </p:nvPr>
        </p:nvGraphicFramePr>
        <p:xfrm>
          <a:off x="6682154" y="3112191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9E94467-AB9D-1681-0086-2CA92695E04A}"/>
              </a:ext>
            </a:extLst>
          </p:cNvPr>
          <p:cNvSpPr/>
          <p:nvPr/>
        </p:nvSpPr>
        <p:spPr>
          <a:xfrm>
            <a:off x="7455877" y="3256687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9F5CFA-C778-D7F6-FEA5-BC60AA62A2DE}"/>
              </a:ext>
            </a:extLst>
          </p:cNvPr>
          <p:cNvSpPr/>
          <p:nvPr/>
        </p:nvSpPr>
        <p:spPr>
          <a:xfrm>
            <a:off x="8317803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FA9111-B5B5-12F6-8DAA-7EF344C9AD15}"/>
              </a:ext>
            </a:extLst>
          </p:cNvPr>
          <p:cNvSpPr/>
          <p:nvPr/>
        </p:nvSpPr>
        <p:spPr>
          <a:xfrm>
            <a:off x="9171913" y="325477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7256D4-891E-F34A-A5F8-A8BC6FDF3D83}"/>
              </a:ext>
            </a:extLst>
          </p:cNvPr>
          <p:cNvSpPr/>
          <p:nvPr/>
        </p:nvSpPr>
        <p:spPr>
          <a:xfrm>
            <a:off x="10961413" y="32547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60B7D6-6F93-F781-ED33-502080EA3495}"/>
              </a:ext>
            </a:extLst>
          </p:cNvPr>
          <p:cNvSpPr/>
          <p:nvPr/>
        </p:nvSpPr>
        <p:spPr>
          <a:xfrm>
            <a:off x="11787276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053A325-5AE1-55A1-751E-40EB80551670}"/>
              </a:ext>
            </a:extLst>
          </p:cNvPr>
          <p:cNvSpPr/>
          <p:nvPr/>
        </p:nvSpPr>
        <p:spPr>
          <a:xfrm>
            <a:off x="7443598" y="340550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7F41A65-3C80-C160-154B-68E644412A89}"/>
              </a:ext>
            </a:extLst>
          </p:cNvPr>
          <p:cNvSpPr/>
          <p:nvPr/>
        </p:nvSpPr>
        <p:spPr>
          <a:xfrm>
            <a:off x="8289556" y="3415547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792DF12-6F13-1054-1A9D-9CCFA107C5E9}"/>
              </a:ext>
            </a:extLst>
          </p:cNvPr>
          <p:cNvSpPr/>
          <p:nvPr/>
        </p:nvSpPr>
        <p:spPr>
          <a:xfrm>
            <a:off x="9163761" y="3423688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002044C-4419-12DD-9C38-1FF0373580BD}"/>
              </a:ext>
            </a:extLst>
          </p:cNvPr>
          <p:cNvSpPr/>
          <p:nvPr/>
        </p:nvSpPr>
        <p:spPr>
          <a:xfrm>
            <a:off x="10933166" y="341554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3A09C36-B06F-648A-5E17-9D8C389A27FB}"/>
              </a:ext>
            </a:extLst>
          </p:cNvPr>
          <p:cNvSpPr/>
          <p:nvPr/>
        </p:nvSpPr>
        <p:spPr>
          <a:xfrm>
            <a:off x="11779124" y="342655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3927F-E145-1F13-16F7-F545057CDF07}"/>
              </a:ext>
            </a:extLst>
          </p:cNvPr>
          <p:cNvSpPr txBox="1"/>
          <p:nvPr/>
        </p:nvSpPr>
        <p:spPr>
          <a:xfrm>
            <a:off x="6521378" y="4096565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head 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41912B-F4B3-F456-AF68-029D938D3FC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6681152" y="3396456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9BEFE53-3266-1178-F1A3-2C5DA33E8301}"/>
              </a:ext>
            </a:extLst>
          </p:cNvPr>
          <p:cNvSpPr/>
          <p:nvPr/>
        </p:nvSpPr>
        <p:spPr>
          <a:xfrm>
            <a:off x="10040757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2D63626-1611-DC2F-4ED3-0FC21E2EA49B}"/>
              </a:ext>
            </a:extLst>
          </p:cNvPr>
          <p:cNvSpPr/>
          <p:nvPr/>
        </p:nvSpPr>
        <p:spPr>
          <a:xfrm>
            <a:off x="10005928" y="340550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F2F7-D9F8-BE50-2FE4-C2FC52C5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 to use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6DCC-1796-5CFE-9161-7D9A3D0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12" y="2195563"/>
            <a:ext cx="5464294" cy="3825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we can control the elements of the created lists using the </a:t>
            </a:r>
            <a:r>
              <a:rPr lang="en-US" b="1" dirty="0"/>
              <a:t>existing pointers in each element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add an element to the List:</a:t>
            </a:r>
          </a:p>
          <a:p>
            <a:pPr lvl="1"/>
            <a:r>
              <a:rPr lang="en-US" dirty="0"/>
              <a:t>Make the </a:t>
            </a:r>
            <a:r>
              <a:rPr lang="en-US" b="1" u="sng" dirty="0"/>
              <a:t>new element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points </a:t>
            </a:r>
            <a:r>
              <a:rPr lang="en-US" dirty="0"/>
              <a:t>to what </a:t>
            </a:r>
            <a:r>
              <a:rPr lang="en-US" b="1" u="sng" dirty="0"/>
              <a:t>the list’s head</a:t>
            </a:r>
            <a:r>
              <a:rPr lang="en-US" b="1" dirty="0"/>
              <a:t> </a:t>
            </a:r>
            <a:r>
              <a:rPr lang="en-US" dirty="0"/>
              <a:t>points to.</a:t>
            </a:r>
          </a:p>
          <a:p>
            <a:pPr lvl="1"/>
            <a:r>
              <a:rPr lang="en-US" dirty="0"/>
              <a:t>Then, make the </a:t>
            </a:r>
            <a:r>
              <a:rPr lang="en-US" b="1" u="sng" dirty="0"/>
              <a:t>list’s head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to the </a:t>
            </a:r>
            <a:r>
              <a:rPr lang="en-US" b="1" u="sng" dirty="0"/>
              <a:t>new element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- To remove an element from the List:</a:t>
            </a:r>
          </a:p>
          <a:p>
            <a:pPr lvl="1"/>
            <a:r>
              <a:rPr lang="en-US" dirty="0"/>
              <a:t>Make the </a:t>
            </a:r>
            <a:r>
              <a:rPr lang="en-US" b="1" u="sng" dirty="0"/>
              <a:t>element’s</a:t>
            </a:r>
            <a:r>
              <a:rPr lang="en-US" b="1" u="sng" dirty="0">
                <a:solidFill>
                  <a:schemeClr val="tx1"/>
                </a:solidFill>
              </a:rPr>
              <a:t> previous pointer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to what is </a:t>
            </a:r>
            <a:r>
              <a:rPr lang="en-US" b="1" u="sng" dirty="0"/>
              <a:t>its next pointer</a:t>
            </a:r>
            <a:r>
              <a:rPr lang="en-US" b="1" dirty="0"/>
              <a:t> </a:t>
            </a:r>
            <a:r>
              <a:rPr lang="en-US" dirty="0"/>
              <a:t>points to.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974C-0438-EA73-DEBF-9BA79447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603B756-68E8-E40B-FD97-F37A1F06C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8009"/>
              </p:ext>
            </p:extLst>
          </p:nvPr>
        </p:nvGraphicFramePr>
        <p:xfrm>
          <a:off x="6892377" y="231721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AC1153-1F85-09DB-423D-2F7B0D4EC6F1}"/>
              </a:ext>
            </a:extLst>
          </p:cNvPr>
          <p:cNvSpPr txBox="1"/>
          <p:nvPr/>
        </p:nvSpPr>
        <p:spPr>
          <a:xfrm>
            <a:off x="5791182" y="1826233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5CC1E4-698C-2EB6-12BB-1E7390E799C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531209" y="2239309"/>
            <a:ext cx="404913" cy="3174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7DEABF-A23A-7BD2-0B11-A6BCEEA1AA73}"/>
              </a:ext>
            </a:extLst>
          </p:cNvPr>
          <p:cNvSpPr txBox="1"/>
          <p:nvPr/>
        </p:nvSpPr>
        <p:spPr>
          <a:xfrm>
            <a:off x="8398735" y="1859011"/>
            <a:ext cx="22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(0, 1, 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0E253-AD3B-9958-C8A4-233118D36976}"/>
              </a:ext>
            </a:extLst>
          </p:cNvPr>
          <p:cNvSpPr txBox="1"/>
          <p:nvPr/>
        </p:nvSpPr>
        <p:spPr>
          <a:xfrm>
            <a:off x="7182879" y="2415812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07E8C2-43F4-3C22-F2CA-E2609B3FB6F4}"/>
              </a:ext>
            </a:extLst>
          </p:cNvPr>
          <p:cNvSpPr txBox="1"/>
          <p:nvPr/>
        </p:nvSpPr>
        <p:spPr>
          <a:xfrm>
            <a:off x="8006851" y="241890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2FF5A-4DFF-FE9A-D9AA-221395E1C0F5}"/>
              </a:ext>
            </a:extLst>
          </p:cNvPr>
          <p:cNvSpPr txBox="1"/>
          <p:nvPr/>
        </p:nvSpPr>
        <p:spPr>
          <a:xfrm>
            <a:off x="8917118" y="2415812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53B601-FE6F-AE0A-AA37-735D10696156}"/>
              </a:ext>
            </a:extLst>
          </p:cNvPr>
          <p:cNvSpPr txBox="1"/>
          <p:nvPr/>
        </p:nvSpPr>
        <p:spPr>
          <a:xfrm>
            <a:off x="9773122" y="2418908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EE0799-7CE4-951E-CD2F-FB51E1E55F06}"/>
              </a:ext>
            </a:extLst>
          </p:cNvPr>
          <p:cNvSpPr txBox="1"/>
          <p:nvPr/>
        </p:nvSpPr>
        <p:spPr>
          <a:xfrm>
            <a:off x="10654913" y="2420653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1BDF79-4514-59B1-BC7C-C560A657A23D}"/>
              </a:ext>
            </a:extLst>
          </p:cNvPr>
          <p:cNvSpPr txBox="1"/>
          <p:nvPr/>
        </p:nvSpPr>
        <p:spPr>
          <a:xfrm>
            <a:off x="11524495" y="2425535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25FF298-1DED-E929-8714-1E18993F748E}"/>
              </a:ext>
            </a:extLst>
          </p:cNvPr>
          <p:cNvCxnSpPr>
            <a:cxnSpLocks/>
            <a:stCxn id="57" idx="2"/>
            <a:endCxn id="59" idx="2"/>
          </p:cNvCxnSpPr>
          <p:nvPr/>
        </p:nvCxnSpPr>
        <p:spPr>
          <a:xfrm rot="16200000" flipH="1">
            <a:off x="7769163" y="2374706"/>
            <a:ext cx="3096" cy="823972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863B528-6329-F041-4010-2DFD61CA2A0A}"/>
              </a:ext>
            </a:extLst>
          </p:cNvPr>
          <p:cNvCxnSpPr>
            <a:cxnSpLocks/>
            <a:stCxn id="59" idx="2"/>
            <a:endCxn id="63" idx="2"/>
          </p:cNvCxnSpPr>
          <p:nvPr/>
        </p:nvCxnSpPr>
        <p:spPr>
          <a:xfrm rot="16200000" flipH="1">
            <a:off x="9938206" y="1032731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B3328649-7948-C700-938A-B3C64A096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02188"/>
              </p:ext>
            </p:extLst>
          </p:nvPr>
        </p:nvGraphicFramePr>
        <p:xfrm>
          <a:off x="6892377" y="3941429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B884868E-F9FA-C984-C39E-01A49AEE0025}"/>
              </a:ext>
            </a:extLst>
          </p:cNvPr>
          <p:cNvSpPr txBox="1"/>
          <p:nvPr/>
        </p:nvSpPr>
        <p:spPr>
          <a:xfrm>
            <a:off x="5892566" y="3391630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4837D0A-7373-2ECB-CC6F-87AFCB073813}"/>
              </a:ext>
            </a:extLst>
          </p:cNvPr>
          <p:cNvCxnSpPr>
            <a:cxnSpLocks/>
          </p:cNvCxnSpPr>
          <p:nvPr/>
        </p:nvCxnSpPr>
        <p:spPr>
          <a:xfrm>
            <a:off x="7480205" y="3556200"/>
            <a:ext cx="2488859" cy="4668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E2C88E6-4082-E0BE-53A4-340C11CF0D9A}"/>
              </a:ext>
            </a:extLst>
          </p:cNvPr>
          <p:cNvSpPr txBox="1"/>
          <p:nvPr/>
        </p:nvSpPr>
        <p:spPr>
          <a:xfrm>
            <a:off x="9659775" y="3441182"/>
            <a:ext cx="24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(3, 0, 1, 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9A89B4-AFA3-E448-7D87-7AB6D63F7961}"/>
              </a:ext>
            </a:extLst>
          </p:cNvPr>
          <p:cNvSpPr txBox="1"/>
          <p:nvPr/>
        </p:nvSpPr>
        <p:spPr>
          <a:xfrm>
            <a:off x="7182879" y="4040025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8EBF98-6753-358C-6689-61CA1008FDC0}"/>
              </a:ext>
            </a:extLst>
          </p:cNvPr>
          <p:cNvSpPr txBox="1"/>
          <p:nvPr/>
        </p:nvSpPr>
        <p:spPr>
          <a:xfrm>
            <a:off x="8006851" y="404312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DDF26C-6224-1A2F-8CDD-2F00EC275415}"/>
              </a:ext>
            </a:extLst>
          </p:cNvPr>
          <p:cNvSpPr txBox="1"/>
          <p:nvPr/>
        </p:nvSpPr>
        <p:spPr>
          <a:xfrm>
            <a:off x="8917118" y="404002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B1861E-7081-5A0D-DD4A-8A2A00F31287}"/>
              </a:ext>
            </a:extLst>
          </p:cNvPr>
          <p:cNvSpPr txBox="1"/>
          <p:nvPr/>
        </p:nvSpPr>
        <p:spPr>
          <a:xfrm>
            <a:off x="9773122" y="404312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5D3268-37B0-5DEC-7D43-10DD0CFE2844}"/>
              </a:ext>
            </a:extLst>
          </p:cNvPr>
          <p:cNvSpPr txBox="1"/>
          <p:nvPr/>
        </p:nvSpPr>
        <p:spPr>
          <a:xfrm>
            <a:off x="10654913" y="4044866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5F61A2-69D9-ABF6-F75C-BEC101F86122}"/>
              </a:ext>
            </a:extLst>
          </p:cNvPr>
          <p:cNvSpPr txBox="1"/>
          <p:nvPr/>
        </p:nvSpPr>
        <p:spPr>
          <a:xfrm>
            <a:off x="11524495" y="404974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40E26BB-D3B7-C9F6-03E4-F2000C872C9B}"/>
              </a:ext>
            </a:extLst>
          </p:cNvPr>
          <p:cNvCxnSpPr>
            <a:cxnSpLocks/>
            <a:stCxn id="82" idx="2"/>
            <a:endCxn id="83" idx="2"/>
          </p:cNvCxnSpPr>
          <p:nvPr/>
        </p:nvCxnSpPr>
        <p:spPr>
          <a:xfrm rot="16200000" flipH="1">
            <a:off x="7769163" y="3998919"/>
            <a:ext cx="3096" cy="823972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26456170-9D3A-EADD-DF9B-30B9CCBB799C}"/>
              </a:ext>
            </a:extLst>
          </p:cNvPr>
          <p:cNvCxnSpPr>
            <a:cxnSpLocks/>
            <a:stCxn id="83" idx="2"/>
            <a:endCxn id="87" idx="2"/>
          </p:cNvCxnSpPr>
          <p:nvPr/>
        </p:nvCxnSpPr>
        <p:spPr>
          <a:xfrm rot="16200000" flipH="1">
            <a:off x="9938206" y="2656944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FE2B6AB-0B57-9D0B-04A7-F96ED1326456}"/>
              </a:ext>
            </a:extLst>
          </p:cNvPr>
          <p:cNvCxnSpPr>
            <a:cxnSpLocks/>
            <a:stCxn id="85" idx="0"/>
            <a:endCxn id="82" idx="0"/>
          </p:cNvCxnSpPr>
          <p:nvPr/>
        </p:nvCxnSpPr>
        <p:spPr>
          <a:xfrm rot="16200000" flipV="1">
            <a:off x="8652299" y="2746451"/>
            <a:ext cx="3096" cy="2590243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5">
            <a:extLst>
              <a:ext uri="{FF2B5EF4-FFF2-40B4-BE49-F238E27FC236}">
                <a16:creationId xmlns:a16="http://schemas.microsoft.com/office/drawing/2014/main" id="{97F9846C-4872-FDA5-1143-20C04BF84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94097"/>
              </p:ext>
            </p:extLst>
          </p:nvPr>
        </p:nvGraphicFramePr>
        <p:xfrm>
          <a:off x="6892377" y="5454519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44ED7AAC-7FB2-170C-6987-00A6892A27A6}"/>
              </a:ext>
            </a:extLst>
          </p:cNvPr>
          <p:cNvSpPr txBox="1"/>
          <p:nvPr/>
        </p:nvSpPr>
        <p:spPr>
          <a:xfrm>
            <a:off x="5892566" y="4904720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645FDF5C-A036-4BD2-FA8D-A00A4D00F42D}"/>
              </a:ext>
            </a:extLst>
          </p:cNvPr>
          <p:cNvCxnSpPr>
            <a:cxnSpLocks/>
          </p:cNvCxnSpPr>
          <p:nvPr/>
        </p:nvCxnSpPr>
        <p:spPr>
          <a:xfrm>
            <a:off x="7480205" y="5069290"/>
            <a:ext cx="2488859" cy="4668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B0C6AC5-786B-EFB7-69D6-6885D205FC1F}"/>
              </a:ext>
            </a:extLst>
          </p:cNvPr>
          <p:cNvSpPr txBox="1"/>
          <p:nvPr/>
        </p:nvSpPr>
        <p:spPr>
          <a:xfrm>
            <a:off x="9659775" y="4954272"/>
            <a:ext cx="24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(3, 1, 5)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8C6B6F-E5FD-8CE2-64E4-927F8307447A}"/>
              </a:ext>
            </a:extLst>
          </p:cNvPr>
          <p:cNvSpPr txBox="1"/>
          <p:nvPr/>
        </p:nvSpPr>
        <p:spPr>
          <a:xfrm>
            <a:off x="7182879" y="555311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61086A-588C-5B48-2362-B70518721457}"/>
              </a:ext>
            </a:extLst>
          </p:cNvPr>
          <p:cNvSpPr txBox="1"/>
          <p:nvPr/>
        </p:nvSpPr>
        <p:spPr>
          <a:xfrm>
            <a:off x="8006851" y="555621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6B3DC3-4E04-48CE-6949-C19931E5F9A5}"/>
              </a:ext>
            </a:extLst>
          </p:cNvPr>
          <p:cNvSpPr txBox="1"/>
          <p:nvPr/>
        </p:nvSpPr>
        <p:spPr>
          <a:xfrm>
            <a:off x="8917118" y="555311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9BE3C-B659-1404-27FF-E7E945C387E6}"/>
              </a:ext>
            </a:extLst>
          </p:cNvPr>
          <p:cNvSpPr txBox="1"/>
          <p:nvPr/>
        </p:nvSpPr>
        <p:spPr>
          <a:xfrm>
            <a:off x="9773122" y="555621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4BBA0F-D9BD-EB51-3BC7-CF7B07A24BE4}"/>
              </a:ext>
            </a:extLst>
          </p:cNvPr>
          <p:cNvSpPr txBox="1"/>
          <p:nvPr/>
        </p:nvSpPr>
        <p:spPr>
          <a:xfrm>
            <a:off x="10654913" y="5557956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122B59A-8149-CFAC-B169-089F2831CEDC}"/>
              </a:ext>
            </a:extLst>
          </p:cNvPr>
          <p:cNvSpPr txBox="1"/>
          <p:nvPr/>
        </p:nvSpPr>
        <p:spPr>
          <a:xfrm>
            <a:off x="11524495" y="556283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A94AD7CE-4C3D-C824-06FB-F9209946E42D}"/>
              </a:ext>
            </a:extLst>
          </p:cNvPr>
          <p:cNvCxnSpPr>
            <a:cxnSpLocks/>
            <a:stCxn id="103" idx="2"/>
            <a:endCxn id="107" idx="2"/>
          </p:cNvCxnSpPr>
          <p:nvPr/>
        </p:nvCxnSpPr>
        <p:spPr>
          <a:xfrm rot="16200000" flipH="1">
            <a:off x="9938206" y="4170034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0E018BE-4296-33B8-0832-901E6E6DA700}"/>
              </a:ext>
            </a:extLst>
          </p:cNvPr>
          <p:cNvCxnSpPr>
            <a:cxnSpLocks/>
            <a:stCxn id="105" idx="0"/>
            <a:endCxn id="103" idx="0"/>
          </p:cNvCxnSpPr>
          <p:nvPr/>
        </p:nvCxnSpPr>
        <p:spPr>
          <a:xfrm rot="16200000" flipV="1">
            <a:off x="9065833" y="4673075"/>
            <a:ext cx="12700" cy="1766271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2" grpId="0" animBg="1"/>
      <p:bldP spid="83" grpId="0" animBg="1"/>
      <p:bldP spid="84" grpId="0"/>
      <p:bldP spid="85" grpId="0" animBg="1"/>
      <p:bldP spid="86" grpId="0"/>
      <p:bldP spid="87" grpId="0" animBg="1"/>
      <p:bldP spid="99" grpId="0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897649" cy="4253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Memory is composed of free and allocated blocks.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So, in order to </a:t>
            </a:r>
            <a:r>
              <a:rPr lang="en-US" b="1" dirty="0"/>
              <a:t>keep track of all blocks in memory</a:t>
            </a:r>
            <a:r>
              <a:rPr lang="en-US" dirty="0"/>
              <a:t>, we </a:t>
            </a:r>
            <a:r>
              <a:rPr lang="en-US" b="1" dirty="0"/>
              <a:t>create an array of static number of blocks to be used later on by lists</a:t>
            </a:r>
            <a:r>
              <a:rPr lang="en-US" dirty="0"/>
              <a:t>:</a:t>
            </a:r>
            <a:endParaRPr lang="en-US" sz="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Name: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available blocks, called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8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contains some 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about the block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are:</a:t>
            </a: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58953"/>
              </p:ext>
            </p:extLst>
          </p:nvPr>
        </p:nvGraphicFramePr>
        <p:xfrm>
          <a:off x="10376730" y="499944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615265" y="5621080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1432364" y="5166172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1422873" y="448205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1376740" y="2405270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1422873" y="3808694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1397036" y="1916575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432364" y="499944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073804" y="504238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596509" y="6905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083295" y="3772314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8945680" y="5120641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8945680" y="4140876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058915" y="2469443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8942737" y="286453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0B4AD8-3F25-8E6F-6065-C3FB366545D4}"/>
              </a:ext>
            </a:extLst>
          </p:cNvPr>
          <p:cNvSpPr/>
          <p:nvPr/>
        </p:nvSpPr>
        <p:spPr>
          <a:xfrm>
            <a:off x="1667292" y="5120641"/>
            <a:ext cx="6579771" cy="114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90488"/>
            <a:r>
              <a:rPr lang="en-US" sz="1600" dirty="0" err="1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MemBlock_LIST_entry_t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prev_next_info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/*list link*/</a:t>
            </a: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virtual address</a:t>
            </a: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//block size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615265" y="4850014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562362" y="4581220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567538" y="4035239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044813" y="1846816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8964381" y="194315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060364" y="560344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8974411" y="93565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AA089988-9EF2-891D-3372-67AE4AF28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44153"/>
              </p:ext>
            </p:extLst>
          </p:nvPr>
        </p:nvGraphicFramePr>
        <p:xfrm>
          <a:off x="2507572" y="340601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 (Cont.)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61" y="1697310"/>
            <a:ext cx="8708968" cy="5012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BLOCK: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refers to either any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reserved (allocated) space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 space.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have 3 lists operated on “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array  to mange dynamic memory blocks, they are: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all available blocks (Status: Neither free nor allocated)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free blocks in memory (Status: Free space)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allocated blocks in memory (Status: Allocated space)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30119"/>
              </p:ext>
            </p:extLst>
          </p:nvPr>
        </p:nvGraphicFramePr>
        <p:xfrm>
          <a:off x="10598060" y="518686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836595" y="5639822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0959736" y="5156987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0959736" y="445091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0986028" y="2394107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0957373" y="3858191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0911778" y="194568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000636" y="464061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295134" y="5061130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626654" y="8851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304625" y="3791056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9167010" y="513938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9167010" y="415961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280245" y="2488185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9164067" y="2883272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836595" y="4868756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783692" y="4599962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788868" y="4053981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EE769D13-8F85-AB39-284F-1B0D7B1F2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43525"/>
              </p:ext>
            </p:extLst>
          </p:nvPr>
        </p:nvGraphicFramePr>
        <p:xfrm>
          <a:off x="996528" y="5197112"/>
          <a:ext cx="7614870" cy="8810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75027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  <a:gridCol w="827020">
                  <a:extLst>
                    <a:ext uri="{9D8B030D-6E8A-4147-A177-3AD203B41FA5}">
                      <a16:colId xmlns:a16="http://schemas.microsoft.com/office/drawing/2014/main" val="2728304755"/>
                    </a:ext>
                  </a:extLst>
                </a:gridCol>
                <a:gridCol w="952323">
                  <a:extLst>
                    <a:ext uri="{9D8B030D-6E8A-4147-A177-3AD203B41FA5}">
                      <a16:colId xmlns:a16="http://schemas.microsoft.com/office/drawing/2014/main" val="3658945035"/>
                    </a:ext>
                  </a:extLst>
                </a:gridCol>
                <a:gridCol w="889672">
                  <a:extLst>
                    <a:ext uri="{9D8B030D-6E8A-4147-A177-3AD203B41FA5}">
                      <a16:colId xmlns:a16="http://schemas.microsoft.com/office/drawing/2014/main" val="2375885724"/>
                    </a:ext>
                  </a:extLst>
                </a:gridCol>
                <a:gridCol w="889672">
                  <a:extLst>
                    <a:ext uri="{9D8B030D-6E8A-4147-A177-3AD203B41FA5}">
                      <a16:colId xmlns:a16="http://schemas.microsoft.com/office/drawing/2014/main" val="823490388"/>
                    </a:ext>
                  </a:extLst>
                </a:gridCol>
              </a:tblGrid>
              <a:tr h="8810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=0</a:t>
                      </a:r>
                    </a:p>
                    <a:p>
                      <a:pPr algn="ctr"/>
                      <a:r>
                        <a:rPr lang="en-US" sz="1200" dirty="0"/>
                        <a:t>Sze=4K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=4k</a:t>
                      </a:r>
                    </a:p>
                    <a:p>
                      <a:pPr algn="ctr"/>
                      <a:r>
                        <a:rPr lang="en-US" sz="1200" dirty="0"/>
                        <a:t>Sze=8k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=12K</a:t>
                      </a:r>
                    </a:p>
                    <a:p>
                      <a:pPr algn="ctr"/>
                      <a:r>
                        <a:rPr lang="en-US" sz="1200" dirty="0"/>
                        <a:t>Size=388k</a:t>
                      </a:r>
                    </a:p>
                  </a:txBody>
                  <a:tcPr anchor="ctr">
                    <a:solidFill>
                      <a:srgbClr val="31E9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=400K</a:t>
                      </a:r>
                    </a:p>
                    <a:p>
                      <a:pPr algn="ctr"/>
                      <a:r>
                        <a:rPr lang="en-US" sz="1200" dirty="0"/>
                        <a:t>Size=4K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=404</a:t>
                      </a:r>
                    </a:p>
                    <a:p>
                      <a:pPr algn="ctr"/>
                      <a:r>
                        <a:rPr lang="en-US" sz="1200" dirty="0"/>
                        <a:t>size=16K</a:t>
                      </a:r>
                    </a:p>
                  </a:txBody>
                  <a:tcPr anchor="ctr">
                    <a:solidFill>
                      <a:srgbClr val="31E9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......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9E24BB1F-C9E6-95CB-4C1F-298B3858B65D}"/>
              </a:ext>
            </a:extLst>
          </p:cNvPr>
          <p:cNvSpPr txBox="1"/>
          <p:nvPr/>
        </p:nvSpPr>
        <p:spPr>
          <a:xfrm>
            <a:off x="1811372" y="4775610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53E113-D8DF-E250-0E3E-6F919FAE8F3E}"/>
              </a:ext>
            </a:extLst>
          </p:cNvPr>
          <p:cNvSpPr txBox="1"/>
          <p:nvPr/>
        </p:nvSpPr>
        <p:spPr>
          <a:xfrm>
            <a:off x="1061054" y="4798125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9D3E3-6E34-B1FF-175D-EB05ACE397C9}"/>
              </a:ext>
            </a:extLst>
          </p:cNvPr>
          <p:cNvSpPr txBox="1"/>
          <p:nvPr/>
        </p:nvSpPr>
        <p:spPr>
          <a:xfrm>
            <a:off x="2688720" y="4766593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266143" y="186555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9185711" y="196190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281694" y="579086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9195741" y="954395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848761-2EEB-87B5-A200-67149392B8DA}"/>
              </a:ext>
            </a:extLst>
          </p:cNvPr>
          <p:cNvSpPr txBox="1"/>
          <p:nvPr/>
        </p:nvSpPr>
        <p:spPr>
          <a:xfrm>
            <a:off x="3545769" y="4772283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B0A783-12F9-C71F-0729-3071F7B49EBB}"/>
              </a:ext>
            </a:extLst>
          </p:cNvPr>
          <p:cNvSpPr txBox="1"/>
          <p:nvPr/>
        </p:nvSpPr>
        <p:spPr>
          <a:xfrm>
            <a:off x="4329282" y="476659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8F8CD-9136-7A52-B18A-AC2B7345D981}"/>
              </a:ext>
            </a:extLst>
          </p:cNvPr>
          <p:cNvSpPr txBox="1"/>
          <p:nvPr/>
        </p:nvSpPr>
        <p:spPr>
          <a:xfrm>
            <a:off x="1342681" y="385819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DABCE5C-FDE1-5B36-8ED5-13D15BBA02E2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2491059" y="4079049"/>
            <a:ext cx="600625" cy="774461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8D15ABC-B6AA-7046-9E11-DE509463EEC9}"/>
              </a:ext>
            </a:extLst>
          </p:cNvPr>
          <p:cNvCxnSpPr>
            <a:cxnSpLocks/>
            <a:stCxn id="46" idx="0"/>
            <a:endCxn id="57" idx="0"/>
          </p:cNvCxnSpPr>
          <p:nvPr/>
        </p:nvCxnSpPr>
        <p:spPr>
          <a:xfrm rot="16200000" flipH="1">
            <a:off x="3998882" y="3946312"/>
            <a:ext cx="1" cy="1640562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CF678A0-DA1F-A280-C081-F2D8C994A6D4}"/>
              </a:ext>
            </a:extLst>
          </p:cNvPr>
          <p:cNvSpPr txBox="1"/>
          <p:nvPr/>
        </p:nvSpPr>
        <p:spPr>
          <a:xfrm>
            <a:off x="114968" y="417354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ADF1057-2B35-D842-6750-72025E8E00B9}"/>
              </a:ext>
            </a:extLst>
          </p:cNvPr>
          <p:cNvCxnSpPr>
            <a:cxnSpLocks/>
            <a:stCxn id="60" idx="2"/>
            <a:endCxn id="44" idx="0"/>
          </p:cNvCxnSpPr>
          <p:nvPr/>
        </p:nvCxnSpPr>
        <p:spPr>
          <a:xfrm rot="16200000" flipH="1">
            <a:off x="1205283" y="4452471"/>
            <a:ext cx="316799" cy="37450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8930465-A8C8-2E11-1F17-61C888F459E6}"/>
              </a:ext>
            </a:extLst>
          </p:cNvPr>
          <p:cNvCxnSpPr>
            <a:cxnSpLocks/>
            <a:stCxn id="40" idx="0"/>
            <a:endCxn id="52" idx="0"/>
          </p:cNvCxnSpPr>
          <p:nvPr/>
        </p:nvCxnSpPr>
        <p:spPr>
          <a:xfrm rot="5400000" flipH="1" flipV="1">
            <a:off x="3166789" y="3906749"/>
            <a:ext cx="3327" cy="1734397"/>
          </a:xfrm>
          <a:prstGeom prst="curvedConnector3">
            <a:avLst>
              <a:gd name="adj1" fmla="val 69710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F15B76EF-D534-2E24-9C9B-963A0AACB2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15432" y="4423557"/>
            <a:ext cx="10445" cy="696514"/>
          </a:xfrm>
          <a:prstGeom prst="curvedConnector3">
            <a:avLst>
              <a:gd name="adj1" fmla="val 22886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5EC7F7-D497-B0D6-541A-F80082DFC292}"/>
              </a:ext>
            </a:extLst>
          </p:cNvPr>
          <p:cNvSpPr txBox="1"/>
          <p:nvPr/>
        </p:nvSpPr>
        <p:spPr>
          <a:xfrm>
            <a:off x="3187656" y="6062913"/>
            <a:ext cx="3048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9D363-44D9-1A3B-5037-79D35BC956D4}"/>
              </a:ext>
            </a:extLst>
          </p:cNvPr>
          <p:cNvSpPr txBox="1"/>
          <p:nvPr/>
        </p:nvSpPr>
        <p:spPr>
          <a:xfrm>
            <a:off x="3947887" y="403470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DB4ACDE3-CE0B-59DF-B8DD-59827D717C21}"/>
              </a:ext>
            </a:extLst>
          </p:cNvPr>
          <p:cNvSpPr/>
          <p:nvPr/>
        </p:nvSpPr>
        <p:spPr>
          <a:xfrm rot="5400000">
            <a:off x="2987943" y="4800779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0F08CE2D-65B5-51AB-2B64-8B3FFCF7A49C}"/>
              </a:ext>
            </a:extLst>
          </p:cNvPr>
          <p:cNvSpPr/>
          <p:nvPr/>
        </p:nvSpPr>
        <p:spPr>
          <a:xfrm rot="5400000">
            <a:off x="3814853" y="479450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D9C9696-8E88-1B7A-D564-703384A90673}"/>
              </a:ext>
            </a:extLst>
          </p:cNvPr>
          <p:cNvCxnSpPr>
            <a:cxnSpLocks/>
            <a:stCxn id="93" idx="2"/>
            <a:endCxn id="128" idx="0"/>
          </p:cNvCxnSpPr>
          <p:nvPr/>
        </p:nvCxnSpPr>
        <p:spPr>
          <a:xfrm rot="16200000" flipH="1">
            <a:off x="5122186" y="4229638"/>
            <a:ext cx="415896" cy="64157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88F26E-5FA6-6C13-E419-451F70A4CAB6}"/>
              </a:ext>
            </a:extLst>
          </p:cNvPr>
          <p:cNvSpPr txBox="1"/>
          <p:nvPr/>
        </p:nvSpPr>
        <p:spPr>
          <a:xfrm>
            <a:off x="5161040" y="475837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56D8E0-FE03-874B-81EB-8269F662DD61}"/>
              </a:ext>
            </a:extLst>
          </p:cNvPr>
          <p:cNvSpPr txBox="1"/>
          <p:nvPr/>
        </p:nvSpPr>
        <p:spPr>
          <a:xfrm>
            <a:off x="5997108" y="475837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BA5909-3BCF-34BD-DF4E-33815E629952}"/>
              </a:ext>
            </a:extLst>
          </p:cNvPr>
          <p:cNvSpPr txBox="1"/>
          <p:nvPr/>
        </p:nvSpPr>
        <p:spPr>
          <a:xfrm>
            <a:off x="7175134" y="4614421"/>
            <a:ext cx="222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Block # MAX_MEM_BLOCK_CNT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406821E5-28BC-29D2-5784-48CB4A4224CF}"/>
              </a:ext>
            </a:extLst>
          </p:cNvPr>
          <p:cNvSpPr/>
          <p:nvPr/>
        </p:nvSpPr>
        <p:spPr>
          <a:xfrm rot="5400000">
            <a:off x="5432780" y="4811363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6EC5537C-FF7E-520A-0D4D-F31208ED124F}"/>
              </a:ext>
            </a:extLst>
          </p:cNvPr>
          <p:cNvSpPr/>
          <p:nvPr/>
        </p:nvSpPr>
        <p:spPr>
          <a:xfrm rot="5400000">
            <a:off x="6255651" y="4811364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FD5C2404-5814-EC62-8A53-5E1A0212D5BC}"/>
              </a:ext>
            </a:extLst>
          </p:cNvPr>
          <p:cNvSpPr/>
          <p:nvPr/>
        </p:nvSpPr>
        <p:spPr>
          <a:xfrm rot="5400000">
            <a:off x="8088925" y="4811363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B2C11A-660C-6E1E-4D84-7CD316639ABF}"/>
              </a:ext>
            </a:extLst>
          </p:cNvPr>
          <p:cNvSpPr txBox="1"/>
          <p:nvPr/>
        </p:nvSpPr>
        <p:spPr>
          <a:xfrm>
            <a:off x="11606186" y="5370719"/>
            <a:ext cx="43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64D732-A315-5898-634F-3CB3E2E2FE98}"/>
              </a:ext>
            </a:extLst>
          </p:cNvPr>
          <p:cNvSpPr txBox="1"/>
          <p:nvPr/>
        </p:nvSpPr>
        <p:spPr>
          <a:xfrm>
            <a:off x="11626662" y="4792624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4KB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938C6E-6F0C-BF59-0BBC-E96FD2ED6A06}"/>
              </a:ext>
            </a:extLst>
          </p:cNvPr>
          <p:cNvSpPr txBox="1"/>
          <p:nvPr/>
        </p:nvSpPr>
        <p:spPr>
          <a:xfrm>
            <a:off x="11632592" y="4114089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8</a:t>
            </a:r>
            <a:r>
              <a:rPr lang="en-US" sz="1400" b="1" dirty="0"/>
              <a:t>KB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5DCD4-CC82-99B8-339B-2FF29356E4B6}"/>
              </a:ext>
            </a:extLst>
          </p:cNvPr>
          <p:cNvSpPr txBox="1"/>
          <p:nvPr/>
        </p:nvSpPr>
        <p:spPr>
          <a:xfrm>
            <a:off x="11617502" y="348577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12</a:t>
            </a:r>
            <a:r>
              <a:rPr lang="en-US" sz="1400" b="1" dirty="0"/>
              <a:t>KB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ABFD91-AFB9-F4A3-A387-736DEF579145}"/>
              </a:ext>
            </a:extLst>
          </p:cNvPr>
          <p:cNvSpPr txBox="1"/>
          <p:nvPr/>
        </p:nvSpPr>
        <p:spPr>
          <a:xfrm>
            <a:off x="11550183" y="218691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400KB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F6E6B9-6EA1-C5B2-6D38-E5EEA9723A23}"/>
              </a:ext>
            </a:extLst>
          </p:cNvPr>
          <p:cNvSpPr txBox="1"/>
          <p:nvPr/>
        </p:nvSpPr>
        <p:spPr>
          <a:xfrm>
            <a:off x="11550183" y="153620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</a:t>
            </a:r>
            <a:r>
              <a:rPr lang="ar-EG" sz="1400" b="1" dirty="0"/>
              <a:t>4</a:t>
            </a:r>
            <a:r>
              <a:rPr lang="en-US" sz="1400" b="1" dirty="0"/>
              <a:t>KB</a:t>
            </a:r>
          </a:p>
        </p:txBody>
      </p:sp>
      <p:sp>
        <p:nvSpPr>
          <p:cNvPr id="154" name="Left Brace 153">
            <a:extLst>
              <a:ext uri="{FF2B5EF4-FFF2-40B4-BE49-F238E27FC236}">
                <a16:creationId xmlns:a16="http://schemas.microsoft.com/office/drawing/2014/main" id="{EA0390FB-55B4-B876-C70E-AC8B7ECE1CB0}"/>
              </a:ext>
            </a:extLst>
          </p:cNvPr>
          <p:cNvSpPr/>
          <p:nvPr/>
        </p:nvSpPr>
        <p:spPr>
          <a:xfrm rot="5400000">
            <a:off x="2103410" y="4809547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C7F5FC-9047-6FDD-CF9D-E610D52E26DA}"/>
              </a:ext>
            </a:extLst>
          </p:cNvPr>
          <p:cNvSpPr txBox="1"/>
          <p:nvPr/>
        </p:nvSpPr>
        <p:spPr>
          <a:xfrm>
            <a:off x="11565081" y="36184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430KB</a:t>
            </a:r>
          </a:p>
        </p:txBody>
      </p: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8570B832-A8EE-82B6-03A7-5ADFC0C6C500}"/>
              </a:ext>
            </a:extLst>
          </p:cNvPr>
          <p:cNvSpPr/>
          <p:nvPr/>
        </p:nvSpPr>
        <p:spPr>
          <a:xfrm rot="5400000">
            <a:off x="4621807" y="481146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2029F04C-00EE-D945-C072-D00D35F7B626}"/>
              </a:ext>
            </a:extLst>
          </p:cNvPr>
          <p:cNvSpPr/>
          <p:nvPr/>
        </p:nvSpPr>
        <p:spPr>
          <a:xfrm rot="5400000">
            <a:off x="1331030" y="481172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46B9D62-0B49-D73C-7D1D-A485C2FDD95B}"/>
              </a:ext>
            </a:extLst>
          </p:cNvPr>
          <p:cNvCxnSpPr>
            <a:cxnSpLocks/>
            <a:stCxn id="128" idx="0"/>
            <a:endCxn id="130" idx="0"/>
          </p:cNvCxnSpPr>
          <p:nvPr/>
        </p:nvCxnSpPr>
        <p:spPr>
          <a:xfrm rot="5400000" flipH="1" flipV="1">
            <a:off x="6068956" y="4340340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2B80D9C-B3DA-7C19-2923-F0569FF76C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14164" y="4332046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F06D2D87-FFBF-4963-C669-F9360A1C9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5067" y="4321926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0" grpId="0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 (Cont.)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61" y="1697310"/>
            <a:ext cx="8708968" cy="50123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b="1" u="sng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 between the 3 lists is</a:t>
            </a:r>
            <a:endParaRPr lang="en-US" sz="2200" b="1" u="sng" dirty="0">
              <a:solidFill>
                <a:srgbClr val="31E923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/>
        </p:nvGraphicFramePr>
        <p:xfrm>
          <a:off x="10598060" y="518686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836595" y="5639822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0959736" y="5156987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0959736" y="445091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0986028" y="2394107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0957373" y="3858191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0911778" y="194568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000636" y="464061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295134" y="5061130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626654" y="8851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304625" y="3791056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9167010" y="513938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9167010" y="415961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280245" y="2488185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9164067" y="2883272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836595" y="4868756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783692" y="4599962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788868" y="4053981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266143" y="186555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9185711" y="196190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281694" y="579086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9195741" y="954395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B2C11A-660C-6E1E-4D84-7CD316639ABF}"/>
              </a:ext>
            </a:extLst>
          </p:cNvPr>
          <p:cNvSpPr txBox="1"/>
          <p:nvPr/>
        </p:nvSpPr>
        <p:spPr>
          <a:xfrm>
            <a:off x="11606186" y="5370719"/>
            <a:ext cx="43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64D732-A315-5898-634F-3CB3E2E2FE98}"/>
              </a:ext>
            </a:extLst>
          </p:cNvPr>
          <p:cNvSpPr txBox="1"/>
          <p:nvPr/>
        </p:nvSpPr>
        <p:spPr>
          <a:xfrm>
            <a:off x="11626662" y="4792624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4KB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938C6E-6F0C-BF59-0BBC-E96FD2ED6A06}"/>
              </a:ext>
            </a:extLst>
          </p:cNvPr>
          <p:cNvSpPr txBox="1"/>
          <p:nvPr/>
        </p:nvSpPr>
        <p:spPr>
          <a:xfrm>
            <a:off x="11632592" y="4114089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8</a:t>
            </a:r>
            <a:r>
              <a:rPr lang="en-US" sz="1400" b="1" dirty="0"/>
              <a:t>KB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5DCD4-CC82-99B8-339B-2FF29356E4B6}"/>
              </a:ext>
            </a:extLst>
          </p:cNvPr>
          <p:cNvSpPr txBox="1"/>
          <p:nvPr/>
        </p:nvSpPr>
        <p:spPr>
          <a:xfrm>
            <a:off x="11617502" y="348577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12</a:t>
            </a:r>
            <a:r>
              <a:rPr lang="en-US" sz="1400" b="1" dirty="0"/>
              <a:t>KB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ABFD91-AFB9-F4A3-A387-736DEF579145}"/>
              </a:ext>
            </a:extLst>
          </p:cNvPr>
          <p:cNvSpPr txBox="1"/>
          <p:nvPr/>
        </p:nvSpPr>
        <p:spPr>
          <a:xfrm>
            <a:off x="11550183" y="218691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400KB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F6E6B9-6EA1-C5B2-6D38-E5EEA9723A23}"/>
              </a:ext>
            </a:extLst>
          </p:cNvPr>
          <p:cNvSpPr txBox="1"/>
          <p:nvPr/>
        </p:nvSpPr>
        <p:spPr>
          <a:xfrm>
            <a:off x="11550183" y="153620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</a:t>
            </a:r>
            <a:r>
              <a:rPr lang="ar-EG" sz="1400" b="1" dirty="0"/>
              <a:t>4</a:t>
            </a:r>
            <a:r>
              <a:rPr lang="en-US" sz="1400" b="1" dirty="0"/>
              <a:t>KB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C7F5FC-9047-6FDD-CF9D-E610D52E26DA}"/>
              </a:ext>
            </a:extLst>
          </p:cNvPr>
          <p:cNvSpPr txBox="1"/>
          <p:nvPr/>
        </p:nvSpPr>
        <p:spPr>
          <a:xfrm>
            <a:off x="11565081" y="36184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430KB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FF233-5746-57CF-2A78-564A8CBE85C2}"/>
              </a:ext>
            </a:extLst>
          </p:cNvPr>
          <p:cNvSpPr txBox="1"/>
          <p:nvPr/>
        </p:nvSpPr>
        <p:spPr>
          <a:xfrm>
            <a:off x="1002030" y="4079126"/>
            <a:ext cx="2776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2000" b="1" dirty="0">
              <a:solidFill>
                <a:srgbClr val="31E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AF4FC-4EB2-1D3C-EE47-23098AEB5333}"/>
              </a:ext>
            </a:extLst>
          </p:cNvPr>
          <p:cNvSpPr txBox="1"/>
          <p:nvPr/>
        </p:nvSpPr>
        <p:spPr>
          <a:xfrm>
            <a:off x="5631491" y="4075714"/>
            <a:ext cx="298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E345C-78BE-592C-A54D-4DAC4F673D19}"/>
              </a:ext>
            </a:extLst>
          </p:cNvPr>
          <p:cNvSpPr txBox="1"/>
          <p:nvPr/>
        </p:nvSpPr>
        <p:spPr>
          <a:xfrm>
            <a:off x="3324510" y="2331232"/>
            <a:ext cx="3571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AvailableMemBlocksList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8E3496-3517-D462-7187-3C8917A9C106}"/>
              </a:ext>
            </a:extLst>
          </p:cNvPr>
          <p:cNvGrpSpPr/>
          <p:nvPr/>
        </p:nvGrpSpPr>
        <p:grpSpPr>
          <a:xfrm>
            <a:off x="2270582" y="2998750"/>
            <a:ext cx="1699361" cy="627542"/>
            <a:chOff x="2270582" y="2998750"/>
            <a:chExt cx="1699361" cy="627542"/>
          </a:xfrm>
        </p:grpSpPr>
        <p:sp>
          <p:nvSpPr>
            <p:cNvPr id="58" name="Arrow: Up 57">
              <a:extLst>
                <a:ext uri="{FF2B5EF4-FFF2-40B4-BE49-F238E27FC236}">
                  <a16:creationId xmlns:a16="http://schemas.microsoft.com/office/drawing/2014/main" id="{3BE2FCC9-2EDB-0A6B-A131-12C6B82B6F35}"/>
                </a:ext>
              </a:extLst>
            </p:cNvPr>
            <p:cNvSpPr/>
            <p:nvPr/>
          </p:nvSpPr>
          <p:spPr>
            <a:xfrm rot="13560861">
              <a:off x="2978639" y="2634988"/>
              <a:ext cx="283247" cy="16993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CDA038-274B-C39C-5AC8-2724420C4745}"/>
                </a:ext>
              </a:extLst>
            </p:cNvPr>
            <p:cNvSpPr/>
            <p:nvPr/>
          </p:nvSpPr>
          <p:spPr>
            <a:xfrm>
              <a:off x="2481983" y="2998750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98A3A4-3113-907E-F9C5-5E801439B9D4}"/>
              </a:ext>
            </a:extLst>
          </p:cNvPr>
          <p:cNvGrpSpPr/>
          <p:nvPr/>
        </p:nvGrpSpPr>
        <p:grpSpPr>
          <a:xfrm>
            <a:off x="3930409" y="3589758"/>
            <a:ext cx="1547017" cy="651881"/>
            <a:chOff x="3930409" y="3589758"/>
            <a:chExt cx="1547017" cy="651881"/>
          </a:xfrm>
        </p:grpSpPr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6334FC07-7411-2204-8F0D-19BAAFE65A0E}"/>
                </a:ext>
              </a:extLst>
            </p:cNvPr>
            <p:cNvSpPr/>
            <p:nvPr/>
          </p:nvSpPr>
          <p:spPr>
            <a:xfrm rot="5400000">
              <a:off x="4561944" y="3326156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0DF5E5-B23F-15F2-A69E-FD5B75529B1B}"/>
                </a:ext>
              </a:extLst>
            </p:cNvPr>
            <p:cNvSpPr/>
            <p:nvPr/>
          </p:nvSpPr>
          <p:spPr>
            <a:xfrm>
              <a:off x="4487924" y="3589758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E39F3-A3C3-66B8-4CE9-1561EF2B83E0}"/>
              </a:ext>
            </a:extLst>
          </p:cNvPr>
          <p:cNvGrpSpPr/>
          <p:nvPr/>
        </p:nvGrpSpPr>
        <p:grpSpPr>
          <a:xfrm>
            <a:off x="2929915" y="3292099"/>
            <a:ext cx="1547017" cy="535187"/>
            <a:chOff x="2929915" y="3292099"/>
            <a:chExt cx="1547017" cy="535187"/>
          </a:xfrm>
        </p:grpSpPr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06C4AF45-7C3E-E936-AB16-4052EB6020D2}"/>
                </a:ext>
              </a:extLst>
            </p:cNvPr>
            <p:cNvSpPr/>
            <p:nvPr/>
          </p:nvSpPr>
          <p:spPr>
            <a:xfrm rot="2777594">
              <a:off x="3561450" y="2660564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EFC7ED-42B2-2B9C-EE7F-B76B39D08DAF}"/>
                </a:ext>
              </a:extLst>
            </p:cNvPr>
            <p:cNvSpPr/>
            <p:nvPr/>
          </p:nvSpPr>
          <p:spPr>
            <a:xfrm>
              <a:off x="3758551" y="3485609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AA52FE-E1F5-F5B8-0368-DF7BB933E1F2}"/>
              </a:ext>
            </a:extLst>
          </p:cNvPr>
          <p:cNvGrpSpPr/>
          <p:nvPr/>
        </p:nvGrpSpPr>
        <p:grpSpPr>
          <a:xfrm>
            <a:off x="6190802" y="2575574"/>
            <a:ext cx="667359" cy="1699361"/>
            <a:chOff x="6190802" y="2575574"/>
            <a:chExt cx="667359" cy="1699361"/>
          </a:xfrm>
        </p:grpSpPr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76EE166E-4A54-B920-7BA3-6E461DD61028}"/>
                </a:ext>
              </a:extLst>
            </p:cNvPr>
            <p:cNvSpPr/>
            <p:nvPr/>
          </p:nvSpPr>
          <p:spPr>
            <a:xfrm rot="8285404">
              <a:off x="6574914" y="2575574"/>
              <a:ext cx="283247" cy="16993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4CA15D-6977-D022-FB48-F5A1D41EFB06}"/>
                </a:ext>
              </a:extLst>
            </p:cNvPr>
            <p:cNvSpPr/>
            <p:nvPr/>
          </p:nvSpPr>
          <p:spPr>
            <a:xfrm>
              <a:off x="6190802" y="3430797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A0252A-9CAC-B47A-B917-A77E28498F91}"/>
              </a:ext>
            </a:extLst>
          </p:cNvPr>
          <p:cNvGrpSpPr/>
          <p:nvPr/>
        </p:nvGrpSpPr>
        <p:grpSpPr>
          <a:xfrm>
            <a:off x="3901834" y="4281541"/>
            <a:ext cx="1547017" cy="626764"/>
            <a:chOff x="3901834" y="4281541"/>
            <a:chExt cx="1547017" cy="626764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358F8A96-D70B-0C1B-C616-812CD3C0B507}"/>
                </a:ext>
              </a:extLst>
            </p:cNvPr>
            <p:cNvSpPr/>
            <p:nvPr/>
          </p:nvSpPr>
          <p:spPr>
            <a:xfrm rot="16200000" flipH="1">
              <a:off x="4533369" y="3650006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2E3433-AF32-9B28-BA91-B8C63100CE6A}"/>
                </a:ext>
              </a:extLst>
            </p:cNvPr>
            <p:cNvSpPr/>
            <p:nvPr/>
          </p:nvSpPr>
          <p:spPr>
            <a:xfrm>
              <a:off x="4476638" y="4566628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Part2: Dynamic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MS1 to handle “Dynamic Allocator”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56836"/>
              </p:ext>
            </p:extLst>
          </p:nvPr>
        </p:nvGraphicFramePr>
        <p:xfrm>
          <a:off x="1660121" y="2486082"/>
          <a:ext cx="95523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initialize_MemBlocksList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dynamic_allocator.h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TO DO 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dynamic_allocator.c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find_block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insert_sorted_allocList</a:t>
                      </a:r>
                      <a:endParaRPr lang="en-US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alloc_block_FF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alloc_block_BF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insert_sorted_with_merge_freeList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alloc_block_NF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1- </a:t>
            </a:r>
            <a:r>
              <a:rPr lang="en-US" sz="4000" dirty="0" err="1"/>
              <a:t>initialize_MemBlocksList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669340" cy="402336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initialize_MemBlocksList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Currently, the 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 is already created with empty </a:t>
            </a:r>
            <a:r>
              <a:rPr lang="en-US" sz="16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65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r>
              <a:rPr lang="en-US" sz="16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50" dirty="0">
                <a:solidFill>
                  <a:schemeClr val="tx1"/>
                </a:solidFill>
              </a:rPr>
              <a:t>block elements.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165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is empty without any pointers or nodes.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This function shall:</a:t>
            </a:r>
          </a:p>
          <a:p>
            <a:pPr lvl="2"/>
            <a:r>
              <a:rPr lang="en-US" sz="165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ZEROing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the size &amp; pointers of 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</a:t>
            </a:r>
          </a:p>
          <a:p>
            <a:pPr lvl="2"/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Then, fill the list by making it points to the first n=</a:t>
            </a:r>
            <a:r>
              <a:rPr lang="en-US" sz="16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empty elements exist in </a:t>
            </a:r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At the end of this function, the 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shall be initialized as a linked list of “</a:t>
            </a:r>
            <a:r>
              <a:rPr lang="en-US" sz="16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elements from those that already exist in the </a:t>
            </a:r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array.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2360B82-8A92-42F4-F69F-971D8D1B7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12474"/>
              </p:ext>
            </p:extLst>
          </p:nvPr>
        </p:nvGraphicFramePr>
        <p:xfrm>
          <a:off x="2303305" y="557609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706842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5919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8350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004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7882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694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759175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224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4644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506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21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511D7F-02DA-F71D-189B-C1FB73ADB05D}"/>
              </a:ext>
            </a:extLst>
          </p:cNvPr>
          <p:cNvSpPr txBox="1"/>
          <p:nvPr/>
        </p:nvSpPr>
        <p:spPr>
          <a:xfrm>
            <a:off x="7877908" y="517437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89DEC-000A-6813-5A43-D38A000361BB}"/>
              </a:ext>
            </a:extLst>
          </p:cNvPr>
          <p:cNvSpPr txBox="1"/>
          <p:nvPr/>
        </p:nvSpPr>
        <p:spPr>
          <a:xfrm>
            <a:off x="35820" y="5546052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70D780F-AC51-3D23-F442-4CBB55D9BE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0197" y="5647882"/>
            <a:ext cx="415896" cy="64157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74CACA-7A38-9668-5D19-9F8CA49005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52389" y="51122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46B65DE-7348-D5D0-3E9D-D1B7A1C065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7235" y="51249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C16089B-2586-0F0C-7732-D110BE2CE4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23303" y="5116593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8E317F2-484A-F7E5-012C-CEADF5FA5A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8149" y="51068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6026C9-B744-75C5-2741-71387736961B}"/>
              </a:ext>
            </a:extLst>
          </p:cNvPr>
          <p:cNvSpPr txBox="1"/>
          <p:nvPr/>
        </p:nvSpPr>
        <p:spPr>
          <a:xfrm>
            <a:off x="7063173" y="6026844"/>
            <a:ext cx="132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endParaRPr lang="en-US" sz="12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E5D25D-B7DE-7F53-DCFC-CB6735039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4217" y="5128968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48E57C-7C7E-5108-5FB1-C175A562CF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0954" y="510049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9B4CF1C-F4B7-B443-A9B6-6DBA2B47E8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27691" y="5113077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711C3E-1022-F45A-9E88-E4872F4CBC6B}"/>
              </a:ext>
            </a:extLst>
          </p:cNvPr>
          <p:cNvSpPr txBox="1"/>
          <p:nvPr/>
        </p:nvSpPr>
        <p:spPr>
          <a:xfrm>
            <a:off x="2564742" y="6034253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6D7AB-84E8-AD13-4A33-D58FA0359CA7}"/>
              </a:ext>
            </a:extLst>
          </p:cNvPr>
          <p:cNvSpPr txBox="1"/>
          <p:nvPr/>
        </p:nvSpPr>
        <p:spPr>
          <a:xfrm>
            <a:off x="3368226" y="6047420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D52A9-11B6-E321-FCE2-B88294186B7E}"/>
              </a:ext>
            </a:extLst>
          </p:cNvPr>
          <p:cNvSpPr txBox="1"/>
          <p:nvPr/>
        </p:nvSpPr>
        <p:spPr>
          <a:xfrm>
            <a:off x="4222603" y="6047420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47A06E-4D34-A0ED-3D31-5EBB716AF9CD}"/>
              </a:ext>
            </a:extLst>
          </p:cNvPr>
          <p:cNvSpPr txBox="1"/>
          <p:nvPr/>
        </p:nvSpPr>
        <p:spPr>
          <a:xfrm>
            <a:off x="5026087" y="6056403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4A214-7914-2E8C-BB27-4FF129405343}"/>
              </a:ext>
            </a:extLst>
          </p:cNvPr>
          <p:cNvSpPr txBox="1"/>
          <p:nvPr/>
        </p:nvSpPr>
        <p:spPr>
          <a:xfrm>
            <a:off x="6200781" y="5965289"/>
            <a:ext cx="316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BD3D-ED32-7C3B-6219-DD03CC390FC4}"/>
              </a:ext>
            </a:extLst>
          </p:cNvPr>
          <p:cNvSpPr txBox="1"/>
          <p:nvPr/>
        </p:nvSpPr>
        <p:spPr>
          <a:xfrm>
            <a:off x="9549084" y="6027733"/>
            <a:ext cx="1705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MAX_MEM_BLOCK_CNT</a:t>
            </a:r>
          </a:p>
        </p:txBody>
      </p:sp>
    </p:spTree>
    <p:extLst>
      <p:ext uri="{BB962C8B-B14F-4D97-AF65-F5344CB8AC3E}">
        <p14:creationId xmlns:p14="http://schemas.microsoft.com/office/powerpoint/2010/main" val="876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1- </a:t>
            </a:r>
            <a:r>
              <a:rPr lang="en-US" sz="4000" dirty="0" err="1"/>
              <a:t>initialize_MemBlocksList</a:t>
            </a:r>
            <a:r>
              <a:rPr lang="en-US" sz="4000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08945" cy="4023360"/>
          </a:xfrm>
        </p:spPr>
        <p:txBody>
          <a:bodyPr>
            <a:normAutofit/>
          </a:bodyPr>
          <a:lstStyle/>
          <a:p>
            <a:pPr algn="l"/>
            <a:r>
              <a:rPr lang="en-US" sz="2200" b="1" u="sng" dirty="0">
                <a:solidFill>
                  <a:srgbClr val="535353"/>
                </a:solidFill>
              </a:rPr>
              <a:t>Helper ready made functions: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 be able to use any linked list as “</a:t>
            </a:r>
            <a:r>
              <a:rPr lang="en-US" sz="20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2000" dirty="0">
                <a:solidFill>
                  <a:schemeClr val="tx1"/>
                </a:solidFill>
              </a:rPr>
              <a:t>”, we must </a:t>
            </a:r>
            <a:r>
              <a:rPr lang="en-US" sz="2000" b="1" u="sng" dirty="0">
                <a:solidFill>
                  <a:schemeClr val="tx1"/>
                </a:solidFill>
              </a:rPr>
              <a:t>initialize</a:t>
            </a:r>
            <a:r>
              <a:rPr lang="en-US" sz="2000" dirty="0">
                <a:solidFill>
                  <a:schemeClr val="tx1"/>
                </a:solidFill>
              </a:rPr>
              <a:t> it first as follows:</a:t>
            </a:r>
          </a:p>
          <a:p>
            <a:pPr lvl="3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LIST_INIT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&amp;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List_name</a:t>
            </a:r>
            <a:r>
              <a:rPr lang="en-US" sz="1800" i="1" dirty="0">
                <a:solidFill>
                  <a:srgbClr val="787878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</a:t>
            </a:r>
            <a:r>
              <a:rPr lang="en-US" sz="1800" i="1" dirty="0">
                <a:solidFill>
                  <a:srgbClr val="A36622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This function initializes the list’s head by null pointers and its size by 0.	</a:t>
            </a:r>
          </a:p>
          <a:p>
            <a:pPr marL="566928" lvl="3" indent="0">
              <a:buNone/>
            </a:pPr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b="1" u="sng" dirty="0">
                <a:solidFill>
                  <a:schemeClr val="tx1"/>
                </a:solidFill>
              </a:rPr>
              <a:t>add an element </a:t>
            </a:r>
            <a:r>
              <a:rPr lang="en-US" sz="2000" dirty="0">
                <a:solidFill>
                  <a:schemeClr val="tx1"/>
                </a:solidFill>
              </a:rPr>
              <a:t>from a specific static array to any linked list, use the following function:</a:t>
            </a:r>
          </a:p>
          <a:p>
            <a:pPr lvl="3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LIST_INSERT_HEAD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&amp;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List_name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&amp;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array_name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]))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Adding an element to a linked list already explained before </a:t>
            </a:r>
            <a:r>
              <a:rPr lang="en-US" sz="1800" dirty="0">
                <a:solidFill>
                  <a:schemeClr val="tx1"/>
                </a:solidFill>
                <a:hlinkClick r:id="rId2" action="ppaction://hlinksldjump"/>
              </a:rPr>
              <a:t>here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sz="1800" b="1" dirty="0">
                <a:solidFill>
                  <a:srgbClr val="FF0000"/>
                </a:solidFill>
              </a:rPr>
              <a:t>HINT:</a:t>
            </a:r>
            <a:r>
              <a:rPr lang="en-US" sz="1800" dirty="0">
                <a:solidFill>
                  <a:schemeClr val="tx1"/>
                </a:solidFill>
              </a:rPr>
              <a:t> Take care the list and the array’s element are passed to </a:t>
            </a:r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LIST_INSERT_HEAD </a:t>
            </a:r>
            <a:r>
              <a:rPr lang="en-US" sz="1800" dirty="0">
                <a:solidFill>
                  <a:schemeClr val="tx1"/>
                </a:solidFill>
              </a:rPr>
              <a:t>by reference.</a:t>
            </a:r>
          </a:p>
          <a:p>
            <a:pPr lvl="3"/>
            <a:endParaRPr lang="en-US" sz="1800" i="1" dirty="0">
              <a:solidFill>
                <a:schemeClr val="tx1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3"/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BBEE3-6A66-688D-A7CB-B4F7DB6DBCF5}"/>
              </a:ext>
            </a:extLst>
          </p:cNvPr>
          <p:cNvSpPr txBox="1"/>
          <p:nvPr/>
        </p:nvSpPr>
        <p:spPr>
          <a:xfrm>
            <a:off x="1866900" y="5233062"/>
            <a:ext cx="843915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NOTE: All remaining functions you may need to treat with LISTS are existing </a:t>
            </a:r>
            <a:r>
              <a:rPr lang="en-US" sz="3000" b="1" dirty="0">
                <a:hlinkClick r:id="rId3" action="ppaction://hlinkfile"/>
              </a:rPr>
              <a:t>here</a:t>
            </a:r>
            <a:r>
              <a:rPr lang="en-US" sz="3000" b="1" dirty="0"/>
              <a:t>.</a:t>
            </a:r>
            <a:endParaRPr lang="ar-EG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2</a:t>
            </a:r>
            <a:r>
              <a:rPr lang="en-US" sz="4800" dirty="0"/>
              <a:t>- </a:t>
            </a:r>
            <a:r>
              <a:rPr lang="en-US" sz="4800" dirty="0" err="1"/>
              <a:t>find_block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4196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find_block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MemBlock_List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blockList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It shall search for the given start virtual address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) in the given list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blockList</a:t>
            </a:r>
            <a:r>
              <a:rPr lang="en-US" sz="1700" dirty="0">
                <a:solidFill>
                  <a:schemeClr val="tx1"/>
                </a:solidFill>
              </a:rPr>
              <a:t>).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If a block found with </a:t>
            </a:r>
            <a:r>
              <a:rPr lang="en-US" sz="1700" b="1" dirty="0" err="1">
                <a:solidFill>
                  <a:schemeClr val="tx1"/>
                </a:solidFill>
              </a:rPr>
              <a:t>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 equal to given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i="1" dirty="0">
                <a:solidFill>
                  <a:schemeClr val="tx1"/>
                </a:solidFill>
              </a:rPr>
              <a:t>return this block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If not found, </a:t>
            </a:r>
            <a:r>
              <a:rPr lang="en-US" sz="1700" i="1" dirty="0">
                <a:solidFill>
                  <a:schemeClr val="tx1"/>
                </a:solidFill>
              </a:rPr>
              <a:t>return NULL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DD3213-FED0-8CB2-E86F-19F59CFE91A3}"/>
              </a:ext>
            </a:extLst>
          </p:cNvPr>
          <p:cNvSpPr/>
          <p:nvPr/>
        </p:nvSpPr>
        <p:spPr>
          <a:xfrm>
            <a:off x="8619823" y="4872344"/>
            <a:ext cx="3279767" cy="7627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//block size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1451B-75CB-60F9-08BA-B2FC05D21C19}"/>
              </a:ext>
            </a:extLst>
          </p:cNvPr>
          <p:cNvSpPr txBox="1"/>
          <p:nvPr/>
        </p:nvSpPr>
        <p:spPr>
          <a:xfrm>
            <a:off x="9655116" y="4535865"/>
            <a:ext cx="1533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</a:rPr>
              <a:t>MemBlock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F41FF-6646-7133-8F10-1BB7655D4443}"/>
              </a:ext>
            </a:extLst>
          </p:cNvPr>
          <p:cNvSpPr txBox="1"/>
          <p:nvPr/>
        </p:nvSpPr>
        <p:spPr>
          <a:xfrm>
            <a:off x="4081131" y="5253740"/>
            <a:ext cx="2776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2000" b="1" dirty="0">
              <a:solidFill>
                <a:srgbClr val="31E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920AA-F980-7640-EE36-3584BC25FBA8}"/>
              </a:ext>
            </a:extLst>
          </p:cNvPr>
          <p:cNvSpPr txBox="1"/>
          <p:nvPr/>
        </p:nvSpPr>
        <p:spPr>
          <a:xfrm>
            <a:off x="4100181" y="5718733"/>
            <a:ext cx="298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21CCB-EA25-D003-6465-E63046E4FCF9}"/>
              </a:ext>
            </a:extLst>
          </p:cNvPr>
          <p:cNvGrpSpPr/>
          <p:nvPr/>
        </p:nvGrpSpPr>
        <p:grpSpPr>
          <a:xfrm>
            <a:off x="2753968" y="5133228"/>
            <a:ext cx="978408" cy="865527"/>
            <a:chOff x="2753968" y="5133228"/>
            <a:chExt cx="978408" cy="86552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0B9AEA6-3815-68AD-6737-1505F1C82C9E}"/>
                </a:ext>
              </a:extLst>
            </p:cNvPr>
            <p:cNvSpPr/>
            <p:nvPr/>
          </p:nvSpPr>
          <p:spPr>
            <a:xfrm>
              <a:off x="2753968" y="551412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CA1940-FC05-672E-27C9-50773E4E7DC5}"/>
                </a:ext>
              </a:extLst>
            </p:cNvPr>
            <p:cNvSpPr txBox="1"/>
            <p:nvPr/>
          </p:nvSpPr>
          <p:spPr>
            <a:xfrm>
              <a:off x="2944468" y="513322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?</a:t>
              </a:r>
              <a:endParaRPr lang="en-AE" sz="32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886FE2-FA53-4913-5808-593934E4BE9B}"/>
              </a:ext>
            </a:extLst>
          </p:cNvPr>
          <p:cNvSpPr txBox="1"/>
          <p:nvPr/>
        </p:nvSpPr>
        <p:spPr>
          <a:xfrm>
            <a:off x="1741182" y="5425615"/>
            <a:ext cx="653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</a:t>
            </a:r>
            <a:endParaRPr lang="en-AE" sz="32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1AB954E-AD31-E80C-4ADD-B9CF304DC750}"/>
              </a:ext>
            </a:extLst>
          </p:cNvPr>
          <p:cNvSpPr/>
          <p:nvPr/>
        </p:nvSpPr>
        <p:spPr>
          <a:xfrm>
            <a:off x="7364420" y="54537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70F77-9012-EAF0-8BF6-8C0DE59BC55D}"/>
              </a:ext>
            </a:extLst>
          </p:cNvPr>
          <p:cNvSpPr txBox="1"/>
          <p:nvPr/>
        </p:nvSpPr>
        <p:spPr>
          <a:xfrm>
            <a:off x="9531043" y="5830704"/>
            <a:ext cx="1533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NULL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42238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alloc_block_FF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FIRST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FF strategy are: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1: </a:t>
            </a:r>
            <a:r>
              <a:rPr lang="en-US" sz="1500" dirty="0">
                <a:solidFill>
                  <a:schemeClr val="tx1"/>
                </a:solidFill>
              </a:rPr>
              <a:t>no suitable block is found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return NULL.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2:</a:t>
            </a:r>
            <a:r>
              <a:rPr lang="en-US" sz="1500" dirty="0">
                <a:solidFill>
                  <a:schemeClr val="tx1"/>
                </a:solidFill>
              </a:rPr>
              <a:t> a block is found with EXACT size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remove it from the </a:t>
            </a:r>
            <a:r>
              <a:rPr lang="en-US" sz="15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5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and return it.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3: </a:t>
            </a:r>
            <a:r>
              <a:rPr lang="en-US" sz="1500" dirty="0">
                <a:solidFill>
                  <a:schemeClr val="tx1"/>
                </a:solidFill>
              </a:rPr>
              <a:t>a block is found with GREATER size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divide it into 2 blocks:</a:t>
            </a:r>
          </a:p>
          <a:p>
            <a:pPr lvl="3"/>
            <a:r>
              <a:rPr lang="en-US" sz="1500" dirty="0">
                <a:solidFill>
                  <a:schemeClr val="tx1"/>
                </a:solidFill>
              </a:rPr>
              <a:t>A </a:t>
            </a:r>
            <a:r>
              <a:rPr lang="en-US" sz="1500" b="1" u="sng" dirty="0">
                <a:solidFill>
                  <a:schemeClr val="tx1"/>
                </a:solidFill>
              </a:rPr>
              <a:t>new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required </a:t>
            </a:r>
            <a:r>
              <a:rPr lang="en-US" sz="1500" dirty="0">
                <a:solidFill>
                  <a:schemeClr val="tx1"/>
                </a:solidFill>
              </a:rPr>
              <a:t>size, shall be RETURNED by the end of the function.</a:t>
            </a:r>
          </a:p>
          <a:p>
            <a:pPr lvl="3"/>
            <a:r>
              <a:rPr lang="en-US" sz="1500" dirty="0">
                <a:solidFill>
                  <a:schemeClr val="tx1"/>
                </a:solidFill>
              </a:rPr>
              <a:t>An </a:t>
            </a:r>
            <a:r>
              <a:rPr lang="en-US" sz="1500" b="1" u="sng" dirty="0">
                <a:solidFill>
                  <a:schemeClr val="tx1"/>
                </a:solidFill>
              </a:rPr>
              <a:t>updated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remaining </a:t>
            </a:r>
            <a:r>
              <a:rPr lang="en-US" sz="1500" dirty="0">
                <a:solidFill>
                  <a:schemeClr val="tx1"/>
                </a:solidFill>
              </a:rPr>
              <a:t>space, shall be kept in the list</a:t>
            </a:r>
          </a:p>
          <a:p>
            <a:pPr lvl="3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2819400"/>
            <a:ext cx="4118140" cy="174307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1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9 KB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All existent free blocks’ sizes smaller than the input required size, so return NULL.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268345" y="2942686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6941061" y="409701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454532" y="3125736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825884" y="366661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608574" y="367112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391264" y="36756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172080" y="3676662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7954770" y="36786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737460" y="367563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516402" y="36763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305608" y="36756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778903" y="2892140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345601" y="2893458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558164" y="290893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087762" y="368220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533864" y="3302471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301990" y="328139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94454" y="329575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2574726"/>
            <a:ext cx="4118140" cy="364520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2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8 KB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free block found by applying FF has a size equal to the given size.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In this case remove it from the </a:t>
            </a:r>
            <a:r>
              <a:rPr lang="en-US" sz="19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9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Return the found block.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439688" y="177111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7112404" y="292543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625875" y="1954161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997227" y="249503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779917" y="249954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562607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343423" y="250508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8126113" y="250703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908803" y="250405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687745" y="250478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476951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950246" y="1720565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516944" y="1721883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DD52B-7FBA-A7DE-12D7-06C621486623}"/>
              </a:ext>
            </a:extLst>
          </p:cNvPr>
          <p:cNvSpPr/>
          <p:nvPr/>
        </p:nvSpPr>
        <p:spPr>
          <a:xfrm>
            <a:off x="7349939" y="2510625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259105" y="251062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705207" y="2130896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473333" y="210981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12418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4505F5-DADF-F073-7114-84981CC4F1B2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5793107" y="4046314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5EAE09-334E-62CE-78A3-2DFA6D011F9D}"/>
              </a:ext>
            </a:extLst>
          </p:cNvPr>
          <p:cNvSpPr/>
          <p:nvPr/>
        </p:nvSpPr>
        <p:spPr>
          <a:xfrm>
            <a:off x="5147432" y="457016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F0CBD4-E971-B662-8F39-2A5AA4373211}"/>
              </a:ext>
            </a:extLst>
          </p:cNvPr>
          <p:cNvSpPr/>
          <p:nvPr/>
        </p:nvSpPr>
        <p:spPr>
          <a:xfrm>
            <a:off x="5930122" y="45746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5B7CE6-76BC-A82F-847A-AA8D200FC5F0}"/>
              </a:ext>
            </a:extLst>
          </p:cNvPr>
          <p:cNvSpPr/>
          <p:nvPr/>
        </p:nvSpPr>
        <p:spPr>
          <a:xfrm>
            <a:off x="6712812" y="45791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841488-F1E7-634B-DC50-E2DF2F630B57}"/>
              </a:ext>
            </a:extLst>
          </p:cNvPr>
          <p:cNvSpPr/>
          <p:nvPr/>
        </p:nvSpPr>
        <p:spPr>
          <a:xfrm>
            <a:off x="8276318" y="458216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9A1A7D-F6EC-9930-F2D4-99647B84CB21}"/>
              </a:ext>
            </a:extLst>
          </p:cNvPr>
          <p:cNvSpPr/>
          <p:nvPr/>
        </p:nvSpPr>
        <p:spPr>
          <a:xfrm>
            <a:off x="9059008" y="457918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BFF836-D873-9C66-E36A-0400CD35F4DF}"/>
              </a:ext>
            </a:extLst>
          </p:cNvPr>
          <p:cNvSpPr/>
          <p:nvPr/>
        </p:nvSpPr>
        <p:spPr>
          <a:xfrm>
            <a:off x="9837950" y="4579906"/>
            <a:ext cx="782690" cy="459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688D99-2E64-94E5-4665-726152E48390}"/>
              </a:ext>
            </a:extLst>
          </p:cNvPr>
          <p:cNvSpPr/>
          <p:nvPr/>
        </p:nvSpPr>
        <p:spPr>
          <a:xfrm>
            <a:off x="10627156" y="45791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291A3BB-1143-13C4-6E8A-880737F372AC}"/>
              </a:ext>
            </a:extLst>
          </p:cNvPr>
          <p:cNvCxnSpPr>
            <a:cxnSpLocks/>
            <a:stCxn id="32" idx="0"/>
            <a:endCxn id="37" idx="0"/>
          </p:cNvCxnSpPr>
          <p:nvPr/>
        </p:nvCxnSpPr>
        <p:spPr>
          <a:xfrm rot="16200000" flipH="1">
            <a:off x="7883655" y="3012487"/>
            <a:ext cx="4510" cy="3128886"/>
          </a:xfrm>
          <a:prstGeom prst="curvedConnector3">
            <a:avLst>
              <a:gd name="adj1" fmla="val -5068736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FB7C50-0E03-B5FB-7406-F6859871B5DF}"/>
              </a:ext>
            </a:extLst>
          </p:cNvPr>
          <p:cNvSpPr/>
          <p:nvPr/>
        </p:nvSpPr>
        <p:spPr>
          <a:xfrm>
            <a:off x="7483853" y="4589512"/>
            <a:ext cx="782690" cy="459950"/>
          </a:xfrm>
          <a:prstGeom prst="roundRect">
            <a:avLst/>
          </a:prstGeom>
          <a:solidFill>
            <a:srgbClr val="FF00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CD8A03-564B-A603-B97B-331CD34D8970}"/>
              </a:ext>
            </a:extLst>
          </p:cNvPr>
          <p:cNvSpPr/>
          <p:nvPr/>
        </p:nvSpPr>
        <p:spPr>
          <a:xfrm>
            <a:off x="11409310" y="458575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D4FEDD0-4860-05CC-E368-A0DF690888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16002" y="419930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0F7CFB-CFBF-D492-3D89-A3B586368A70}"/>
              </a:ext>
            </a:extLst>
          </p:cNvPr>
          <p:cNvSpPr txBox="1"/>
          <p:nvPr/>
        </p:nvSpPr>
        <p:spPr>
          <a:xfrm>
            <a:off x="4439688" y="386058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9742F-7EEE-CCF8-9B09-FF7A90EC4826}"/>
              </a:ext>
            </a:extLst>
          </p:cNvPr>
          <p:cNvSpPr txBox="1"/>
          <p:nvPr/>
        </p:nvSpPr>
        <p:spPr>
          <a:xfrm>
            <a:off x="8898840" y="389864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3B9ED48-4834-1756-2C09-7DDF55DD37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26796" y="4175201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70405A3-F34A-6283-50DF-32F973500B56}"/>
              </a:ext>
            </a:extLst>
          </p:cNvPr>
          <p:cNvCxnSpPr>
            <a:cxnSpLocks/>
            <a:stCxn id="53" idx="2"/>
            <a:endCxn id="38" idx="0"/>
          </p:cNvCxnSpPr>
          <p:nvPr/>
        </p:nvCxnSpPr>
        <p:spPr>
          <a:xfrm rot="16200000" flipH="1">
            <a:off x="9908054" y="4258665"/>
            <a:ext cx="373486" cy="26899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9179 0.10278 C -0.11093 0.12616 -0.13958 0.13912 -0.16966 0.13912 C -0.2039 0.13912 -0.23125 0.12616 -0.25039 0.10278 L -0.34192 2.22222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2" grpId="1" animBg="1"/>
      <p:bldP spid="43" grpId="0" animBg="1"/>
      <p:bldP spid="51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1845734"/>
            <a:ext cx="41181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3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4 KB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free block found by applying FF has a size greater than the given size, then:</a:t>
            </a:r>
            <a:endParaRPr lang="en-US" sz="1700" dirty="0">
              <a:solidFill>
                <a:schemeClr val="tx1"/>
              </a:solidFill>
            </a:endParaRP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A </a:t>
            </a:r>
            <a:r>
              <a:rPr lang="en-US" sz="1500" b="1" u="sng" dirty="0">
                <a:solidFill>
                  <a:schemeClr val="tx1"/>
                </a:solidFill>
              </a:rPr>
              <a:t>new block </a:t>
            </a:r>
            <a:r>
              <a:rPr lang="en-US" sz="1500" dirty="0">
                <a:solidFill>
                  <a:schemeClr val="tx1"/>
                </a:solidFill>
              </a:rPr>
              <a:t>for </a:t>
            </a:r>
            <a:r>
              <a:rPr lang="en-US" sz="1500" b="1" dirty="0">
                <a:solidFill>
                  <a:schemeClr val="tx1"/>
                </a:solidFill>
              </a:rPr>
              <a:t>required </a:t>
            </a:r>
            <a:r>
              <a:rPr lang="en-US" sz="1500" dirty="0">
                <a:solidFill>
                  <a:schemeClr val="tx1"/>
                </a:solidFill>
              </a:rPr>
              <a:t>size shall be created</a:t>
            </a: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An </a:t>
            </a:r>
            <a:r>
              <a:rPr lang="en-US" sz="1500" b="1" u="sng" dirty="0">
                <a:solidFill>
                  <a:schemeClr val="tx1"/>
                </a:solidFill>
              </a:rPr>
              <a:t>updated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remaining </a:t>
            </a:r>
            <a:r>
              <a:rPr lang="en-US" sz="1500" dirty="0">
                <a:solidFill>
                  <a:schemeClr val="tx1"/>
                </a:solidFill>
              </a:rPr>
              <a:t>space .</a:t>
            </a: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Return back the new block.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439688" y="177111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7112404" y="292543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625875" y="1954161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997227" y="249503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779917" y="249954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562607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343423" y="250508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8126113" y="250703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908803" y="250405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687745" y="250478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476951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950246" y="1720565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516944" y="1721883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DD52B-7FBA-A7DE-12D7-06C621486623}"/>
              </a:ext>
            </a:extLst>
          </p:cNvPr>
          <p:cNvSpPr/>
          <p:nvPr/>
        </p:nvSpPr>
        <p:spPr>
          <a:xfrm>
            <a:off x="7349939" y="2510625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259105" y="251062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705207" y="2130896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473333" y="210981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12418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4505F5-DADF-F073-7114-84981CC4F1B2}"/>
              </a:ext>
            </a:extLst>
          </p:cNvPr>
          <p:cNvCxnSpPr>
            <a:cxnSpLocks/>
            <a:stCxn id="51" idx="2"/>
            <a:endCxn id="32" idx="0"/>
          </p:cNvCxnSpPr>
          <p:nvPr/>
        </p:nvCxnSpPr>
        <p:spPr>
          <a:xfrm rot="16200000" flipH="1">
            <a:off x="5647544" y="3282604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5EAE09-334E-62CE-78A3-2DFA6D011F9D}"/>
              </a:ext>
            </a:extLst>
          </p:cNvPr>
          <p:cNvSpPr/>
          <p:nvPr/>
        </p:nvSpPr>
        <p:spPr>
          <a:xfrm>
            <a:off x="5001869" y="38064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F0CBD4-E971-B662-8F39-2A5AA4373211}"/>
              </a:ext>
            </a:extLst>
          </p:cNvPr>
          <p:cNvSpPr/>
          <p:nvPr/>
        </p:nvSpPr>
        <p:spPr>
          <a:xfrm>
            <a:off x="5784559" y="381096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5B7CE6-76BC-A82F-847A-AA8D200FC5F0}"/>
              </a:ext>
            </a:extLst>
          </p:cNvPr>
          <p:cNvSpPr/>
          <p:nvPr/>
        </p:nvSpPr>
        <p:spPr>
          <a:xfrm>
            <a:off x="6567249" y="38154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841488-F1E7-634B-DC50-E2DF2F630B57}"/>
              </a:ext>
            </a:extLst>
          </p:cNvPr>
          <p:cNvSpPr/>
          <p:nvPr/>
        </p:nvSpPr>
        <p:spPr>
          <a:xfrm>
            <a:off x="8130755" y="381845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9A1A7D-F6EC-9930-F2D4-99647B84CB21}"/>
              </a:ext>
            </a:extLst>
          </p:cNvPr>
          <p:cNvSpPr/>
          <p:nvPr/>
        </p:nvSpPr>
        <p:spPr>
          <a:xfrm>
            <a:off x="8913445" y="38154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BFF836-D873-9C66-E36A-0400CD35F4DF}"/>
              </a:ext>
            </a:extLst>
          </p:cNvPr>
          <p:cNvSpPr/>
          <p:nvPr/>
        </p:nvSpPr>
        <p:spPr>
          <a:xfrm>
            <a:off x="9692387" y="3816196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688D99-2E64-94E5-4665-726152E48390}"/>
              </a:ext>
            </a:extLst>
          </p:cNvPr>
          <p:cNvSpPr/>
          <p:nvPr/>
        </p:nvSpPr>
        <p:spPr>
          <a:xfrm>
            <a:off x="10481593" y="38154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3666FE2-3BAE-7916-34AD-A2E6D1D172EC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H="1">
            <a:off x="6954888" y="3031981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291A3BB-1143-13C4-6E8A-880737F372AC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 flipH="1" flipV="1">
            <a:off x="8521586" y="3033299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FB7C50-0E03-B5FB-7406-F6859871B5DF}"/>
              </a:ext>
            </a:extLst>
          </p:cNvPr>
          <p:cNvSpPr/>
          <p:nvPr/>
        </p:nvSpPr>
        <p:spPr>
          <a:xfrm>
            <a:off x="7338290" y="3825802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CD8A03-564B-A603-B97B-331CD34D8970}"/>
              </a:ext>
            </a:extLst>
          </p:cNvPr>
          <p:cNvSpPr/>
          <p:nvPr/>
        </p:nvSpPr>
        <p:spPr>
          <a:xfrm>
            <a:off x="11263747" y="3822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679EBDB-ECFE-C09D-90A6-176EED0DCD7E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rot="16200000" flipH="1">
            <a:off x="10157455" y="3099991"/>
            <a:ext cx="372765" cy="105820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D4FEDD0-4860-05CC-E368-A0DF690888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70439" y="343559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0F7CFB-CFBF-D492-3D89-A3B586368A70}"/>
              </a:ext>
            </a:extLst>
          </p:cNvPr>
          <p:cNvSpPr txBox="1"/>
          <p:nvPr/>
        </p:nvSpPr>
        <p:spPr>
          <a:xfrm>
            <a:off x="4439688" y="312122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9742F-7EEE-CCF8-9B09-FF7A90EC4826}"/>
              </a:ext>
            </a:extLst>
          </p:cNvPr>
          <p:cNvSpPr txBox="1"/>
          <p:nvPr/>
        </p:nvSpPr>
        <p:spPr>
          <a:xfrm>
            <a:off x="8753277" y="313493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57C7F96-68CB-2683-A8E1-D452198FBB2A}"/>
              </a:ext>
            </a:extLst>
          </p:cNvPr>
          <p:cNvSpPr/>
          <p:nvPr/>
        </p:nvSpPr>
        <p:spPr>
          <a:xfrm>
            <a:off x="9710016" y="3818451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Sva</a:t>
            </a:r>
            <a:r>
              <a:rPr lang="en-US" sz="1200" dirty="0"/>
              <a:t>=40k</a:t>
            </a:r>
          </a:p>
          <a:p>
            <a:pPr algn="ctr"/>
            <a:r>
              <a:rPr lang="en-US" sz="1200" dirty="0"/>
              <a:t>Size=4kb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33A1A6E-DC29-D08A-9090-568B9ED80249}"/>
              </a:ext>
            </a:extLst>
          </p:cNvPr>
          <p:cNvCxnSpPr>
            <a:cxnSpLocks/>
            <a:stCxn id="72" idx="2"/>
            <a:endCxn id="60" idx="0"/>
          </p:cNvCxnSpPr>
          <p:nvPr/>
        </p:nvCxnSpPr>
        <p:spPr>
          <a:xfrm rot="16200000" flipH="1">
            <a:off x="5635895" y="4504170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98E01B-A9D0-DDC0-3DDF-1AF2E2375CC0}"/>
              </a:ext>
            </a:extLst>
          </p:cNvPr>
          <p:cNvSpPr/>
          <p:nvPr/>
        </p:nvSpPr>
        <p:spPr>
          <a:xfrm>
            <a:off x="4990220" y="502802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134E1DE-8191-9AF9-FFCE-60B81B3D429C}"/>
              </a:ext>
            </a:extLst>
          </p:cNvPr>
          <p:cNvSpPr/>
          <p:nvPr/>
        </p:nvSpPr>
        <p:spPr>
          <a:xfrm>
            <a:off x="5772910" y="5032531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BB70EE9-7DF0-6145-6FDF-E238790C466E}"/>
              </a:ext>
            </a:extLst>
          </p:cNvPr>
          <p:cNvSpPr/>
          <p:nvPr/>
        </p:nvSpPr>
        <p:spPr>
          <a:xfrm>
            <a:off x="6555600" y="5037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9555EC7-9D67-336B-7C22-ABC53AD0FA9D}"/>
              </a:ext>
            </a:extLst>
          </p:cNvPr>
          <p:cNvSpPr/>
          <p:nvPr/>
        </p:nvSpPr>
        <p:spPr>
          <a:xfrm>
            <a:off x="8119106" y="5040017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FDD6A5C-ECA6-0C74-408E-2413B0256008}"/>
              </a:ext>
            </a:extLst>
          </p:cNvPr>
          <p:cNvSpPr/>
          <p:nvPr/>
        </p:nvSpPr>
        <p:spPr>
          <a:xfrm>
            <a:off x="8901796" y="5037041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E4D8E77-ED17-AE5D-7A29-47180702B419}"/>
              </a:ext>
            </a:extLst>
          </p:cNvPr>
          <p:cNvSpPr/>
          <p:nvPr/>
        </p:nvSpPr>
        <p:spPr>
          <a:xfrm>
            <a:off x="10469944" y="5037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F1D7BD4-FC37-C3C0-F76C-DEFB37F4AF8B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6943239" y="4253547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A9FEF4D-1CB2-9D2E-5CB7-B464B1B44AC4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 flipH="1" flipV="1">
            <a:off x="8509937" y="4254865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FF4D495-30B5-E83F-5E29-2A4A23C6B9A4}"/>
              </a:ext>
            </a:extLst>
          </p:cNvPr>
          <p:cNvSpPr/>
          <p:nvPr/>
        </p:nvSpPr>
        <p:spPr>
          <a:xfrm>
            <a:off x="7326641" y="5051406"/>
            <a:ext cx="782690" cy="459950"/>
          </a:xfrm>
          <a:prstGeom prst="roundRect">
            <a:avLst/>
          </a:prstGeom>
          <a:solidFill>
            <a:srgbClr val="92D05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0000"/>
              </a:solidFill>
            </a:endParaRPr>
          </a:p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Sva</a:t>
            </a:r>
            <a:r>
              <a:rPr lang="en-US" sz="1200" b="1" dirty="0">
                <a:solidFill>
                  <a:srgbClr val="FF0000"/>
                </a:solidFill>
              </a:rPr>
              <a:t>=44k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Size=4k</a:t>
            </a:r>
          </a:p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B9053B-88FB-A179-A5D5-F852BB97BAAF}"/>
              </a:ext>
            </a:extLst>
          </p:cNvPr>
          <p:cNvSpPr/>
          <p:nvPr/>
        </p:nvSpPr>
        <p:spPr>
          <a:xfrm>
            <a:off x="11252098" y="5043607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1820677-A505-E20C-9F4F-99BD7F19A0F1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 rot="16200000" flipH="1">
            <a:off x="10145806" y="4321557"/>
            <a:ext cx="372765" cy="105820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89D3247-2D7B-E5B6-9C14-FDD7516433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58790" y="4657164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801BC2-CDAB-0914-1370-78D6B8464E80}"/>
              </a:ext>
            </a:extLst>
          </p:cNvPr>
          <p:cNvSpPr txBox="1"/>
          <p:nvPr/>
        </p:nvSpPr>
        <p:spPr>
          <a:xfrm>
            <a:off x="4428039" y="434278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0DD1B3-4916-E34D-648A-44B49C445CE6}"/>
              </a:ext>
            </a:extLst>
          </p:cNvPr>
          <p:cNvSpPr txBox="1"/>
          <p:nvPr/>
        </p:nvSpPr>
        <p:spPr>
          <a:xfrm>
            <a:off x="8741628" y="435649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F5D9A6-2291-292C-5371-E025D40A44CE}"/>
              </a:ext>
            </a:extLst>
          </p:cNvPr>
          <p:cNvSpPr/>
          <p:nvPr/>
        </p:nvSpPr>
        <p:spPr>
          <a:xfrm>
            <a:off x="9691493" y="5034836"/>
            <a:ext cx="782690" cy="4814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Sva</a:t>
            </a:r>
            <a:r>
              <a:rPr lang="en-US" sz="1200" dirty="0"/>
              <a:t>=40k</a:t>
            </a:r>
          </a:p>
          <a:p>
            <a:pPr algn="ctr"/>
            <a:r>
              <a:rPr lang="en-US" sz="1200" dirty="0"/>
              <a:t>Size=4kb</a:t>
            </a:r>
          </a:p>
        </p:txBody>
      </p:sp>
    </p:spTree>
    <p:extLst>
      <p:ext uri="{BB962C8B-B14F-4D97-AF65-F5344CB8AC3E}">
        <p14:creationId xmlns:p14="http://schemas.microsoft.com/office/powerpoint/2010/main" val="35893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14622 0.04514 C -0.17656 0.05533 -0.22213 0.06088 -0.27018 0.06088 C -0.32461 0.06088 -0.36823 0.05533 -0.39856 0.04514 L -0.54466 -2.96296E-6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51" grpId="0"/>
      <p:bldP spid="53" grpId="0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8" grpId="0" animBg="1"/>
      <p:bldP spid="69" grpId="0" animBg="1"/>
      <p:bldP spid="72" grpId="0"/>
      <p:bldP spid="73" grpId="0"/>
      <p:bldP spid="74" grpId="0" animBg="1"/>
      <p:bldP spid="7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4</a:t>
            </a:r>
            <a:r>
              <a:rPr lang="en-US" sz="4800" dirty="0"/>
              <a:t>- </a:t>
            </a:r>
            <a:r>
              <a:rPr lang="en-US" sz="4800" dirty="0" err="1"/>
              <a:t>alloc_block_</a:t>
            </a:r>
            <a:r>
              <a:rPr lang="en-US" dirty="0" err="1"/>
              <a:t>BF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alloc_block_BF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BEST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BF strategy are the same that can be occurred by applying FF.</a:t>
            </a:r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5</a:t>
            </a:r>
            <a:r>
              <a:rPr lang="en-US" sz="4800" dirty="0"/>
              <a:t>- </a:t>
            </a:r>
            <a:r>
              <a:rPr lang="en-US" sz="4800" dirty="0" err="1"/>
              <a:t>insert_sorted_allocList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3" y="1737360"/>
            <a:ext cx="11932904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insert_sorted_allocList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MemBlock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takes a block and insert it in the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All blocks inserted in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are placed in a </a:t>
            </a:r>
            <a:r>
              <a:rPr lang="en-US" sz="1700" b="1" u="sng" dirty="0">
                <a:solidFill>
                  <a:schemeClr val="tx1"/>
                </a:solidFill>
              </a:rPr>
              <a:t>sorted ascending order</a:t>
            </a:r>
            <a:r>
              <a:rPr lang="en-US" sz="1700" dirty="0">
                <a:solidFill>
                  <a:schemeClr val="tx1"/>
                </a:solidFill>
              </a:rPr>
              <a:t> based on each </a:t>
            </a:r>
            <a:r>
              <a:rPr lang="en-US" sz="1700" b="1" u="sng" dirty="0">
                <a:solidFill>
                  <a:schemeClr val="tx1"/>
                </a:solidFill>
              </a:rPr>
              <a:t>block’s </a:t>
            </a:r>
            <a:r>
              <a:rPr lang="en-US" sz="1700" b="1" u="sng" dirty="0" err="1">
                <a:solidFill>
                  <a:schemeClr val="tx1"/>
                </a:solidFill>
              </a:rPr>
              <a:t>sva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It has two cases: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Case 1:</a:t>
            </a:r>
            <a:r>
              <a:rPr lang="en-US" sz="1800" dirty="0">
                <a:solidFill>
                  <a:schemeClr val="tx1"/>
                </a:solidFill>
              </a:rPr>
              <a:t> If the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empty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the given block at the head of the list.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2: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Otherwise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insert the given block in its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correct location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according to its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sva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(simply by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iterate on the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4E35E01-5A8F-E485-EAB9-1552A03AA2AD}"/>
              </a:ext>
            </a:extLst>
          </p:cNvPr>
          <p:cNvSpPr/>
          <p:nvPr/>
        </p:nvSpPr>
        <p:spPr>
          <a:xfrm>
            <a:off x="5781202" y="23707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38B7F-4954-E58D-AA6B-C1F9E4F3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5</a:t>
            </a:r>
            <a:r>
              <a:rPr lang="en-US" sz="4800" dirty="0"/>
              <a:t>- </a:t>
            </a:r>
            <a:r>
              <a:rPr lang="en-US" sz="4800" dirty="0" err="1"/>
              <a:t>insert_sorted_allocList</a:t>
            </a:r>
            <a:r>
              <a:rPr lang="en-US" sz="4800" dirty="0"/>
              <a:t>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BEA9-19D5-4541-DBB1-E5083EA0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6" y="1845733"/>
            <a:ext cx="4831078" cy="4614051"/>
          </a:xfrm>
        </p:spPr>
        <p:txBody>
          <a:bodyPr>
            <a:normAutofit/>
          </a:bodyPr>
          <a:lstStyle/>
          <a:p>
            <a:pPr marL="228600" indent="-228600">
              <a:buFont typeface="Courier New" panose="02070309020205020404" pitchFamily="49" charset="0"/>
              <a:buChar char="o"/>
            </a:pPr>
            <a:r>
              <a:rPr lang="en-US" sz="1600" b="1" u="sng" dirty="0">
                <a:solidFill>
                  <a:schemeClr val="tx1"/>
                </a:solidFill>
              </a:rPr>
              <a:t>Case 1 Example:</a:t>
            </a:r>
            <a:br>
              <a:rPr lang="en-US" sz="1600" b="1" u="sng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  </a:t>
            </a:r>
          </a:p>
          <a:p>
            <a:pPr marL="228600" indent="-22860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marL="228600" indent="-228600">
              <a:buFont typeface="Courier New" panose="02070309020205020404" pitchFamily="49" charset="0"/>
              <a:buChar char="o"/>
            </a:pPr>
            <a:r>
              <a:rPr lang="en-US" sz="1700" b="1" u="sng" dirty="0">
                <a:solidFill>
                  <a:schemeClr val="tx1"/>
                </a:solidFill>
              </a:rPr>
              <a:t>Case 2 Example 1: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pPr marL="28575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sz="1700" b="1" u="sng" dirty="0">
                <a:solidFill>
                  <a:schemeClr val="tx1"/>
                </a:solidFill>
              </a:rPr>
              <a:t>Case 2 Example 2: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1150-3868-00AD-F40B-4B98F7BD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537F4-60B9-4EC5-CBA8-506351FF6AC1}"/>
              </a:ext>
            </a:extLst>
          </p:cNvPr>
          <p:cNvSpPr txBox="1"/>
          <p:nvPr/>
        </p:nvSpPr>
        <p:spPr>
          <a:xfrm>
            <a:off x="5065020" y="1737359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7A093-EBFE-8A4B-94ED-4A63FADECCE5}"/>
              </a:ext>
            </a:extLst>
          </p:cNvPr>
          <p:cNvSpPr txBox="1"/>
          <p:nvPr/>
        </p:nvSpPr>
        <p:spPr>
          <a:xfrm>
            <a:off x="7112404" y="280161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1B6EC-682E-AF37-2CF6-A152581A0597}"/>
              </a:ext>
            </a:extLst>
          </p:cNvPr>
          <p:cNvSpPr/>
          <p:nvPr/>
        </p:nvSpPr>
        <p:spPr>
          <a:xfrm>
            <a:off x="4997227" y="237121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51F88C-D5FD-7391-CF70-8DD1E7B06616}"/>
              </a:ext>
            </a:extLst>
          </p:cNvPr>
          <p:cNvSpPr/>
          <p:nvPr/>
        </p:nvSpPr>
        <p:spPr>
          <a:xfrm>
            <a:off x="6562607" y="23707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AD48A7-35A2-2562-B83E-059DE3DC32E0}"/>
              </a:ext>
            </a:extLst>
          </p:cNvPr>
          <p:cNvSpPr/>
          <p:nvPr/>
        </p:nvSpPr>
        <p:spPr>
          <a:xfrm>
            <a:off x="8126113" y="23832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D44587-6A7D-1902-DC9D-15404EE0C336}"/>
              </a:ext>
            </a:extLst>
          </p:cNvPr>
          <p:cNvSpPr/>
          <p:nvPr/>
        </p:nvSpPr>
        <p:spPr>
          <a:xfrm>
            <a:off x="9687745" y="23809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5776C2-093F-04A9-AE51-7C9409DB8DBF}"/>
              </a:ext>
            </a:extLst>
          </p:cNvPr>
          <p:cNvSpPr/>
          <p:nvPr/>
        </p:nvSpPr>
        <p:spPr>
          <a:xfrm>
            <a:off x="10476951" y="23802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5F704-036D-FA32-8C72-6C7D0C758DA1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2431D-6E28-0CE2-536A-148DA3567CB3}"/>
              </a:ext>
            </a:extLst>
          </p:cNvPr>
          <p:cNvSpPr/>
          <p:nvPr/>
        </p:nvSpPr>
        <p:spPr>
          <a:xfrm>
            <a:off x="11259105" y="238680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10B908-DB0D-9BA3-1D65-D755D3A37F3F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rot="16200000" flipH="1">
            <a:off x="9767119" y="2068984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608430D-198B-38BE-E830-79B20D282D9A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10473333" y="198599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AABD5C4-8E1A-35A1-1823-E06A079A26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00035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502B6F-744A-9695-3C60-9C9FC12E4967}"/>
              </a:ext>
            </a:extLst>
          </p:cNvPr>
          <p:cNvSpPr/>
          <p:nvPr/>
        </p:nvSpPr>
        <p:spPr>
          <a:xfrm>
            <a:off x="3400167" y="3345800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73A07-98E8-EDBB-D993-0DE38F2C69A6}"/>
              </a:ext>
            </a:extLst>
          </p:cNvPr>
          <p:cNvSpPr txBox="1"/>
          <p:nvPr/>
        </p:nvSpPr>
        <p:spPr>
          <a:xfrm>
            <a:off x="5055529" y="380575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4E8880B-8719-9995-5330-C2E2A6B3EA5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6032368" y="4198147"/>
            <a:ext cx="223515" cy="542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C073D4-D402-6B75-5869-37FC561A8CC7}"/>
              </a:ext>
            </a:extLst>
          </p:cNvPr>
          <p:cNvSpPr/>
          <p:nvPr/>
        </p:nvSpPr>
        <p:spPr>
          <a:xfrm>
            <a:off x="4997227" y="433253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FAF10C-722E-2ED7-497D-D5C20D5D2065}"/>
              </a:ext>
            </a:extLst>
          </p:cNvPr>
          <p:cNvSpPr/>
          <p:nvPr/>
        </p:nvSpPr>
        <p:spPr>
          <a:xfrm>
            <a:off x="5779917" y="4337042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Size=4K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A9D4E8-9541-58C6-A595-DCB2C28459F7}"/>
              </a:ext>
            </a:extLst>
          </p:cNvPr>
          <p:cNvSpPr/>
          <p:nvPr/>
        </p:nvSpPr>
        <p:spPr>
          <a:xfrm>
            <a:off x="6562607" y="434155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694F31-CC88-EB2C-0AA0-673502C9F48D}"/>
              </a:ext>
            </a:extLst>
          </p:cNvPr>
          <p:cNvSpPr/>
          <p:nvPr/>
        </p:nvSpPr>
        <p:spPr>
          <a:xfrm>
            <a:off x="7343423" y="4342580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=4k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Size=7k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E88085-8B7D-C0AE-E458-A0EF6C460A19}"/>
              </a:ext>
            </a:extLst>
          </p:cNvPr>
          <p:cNvSpPr/>
          <p:nvPr/>
        </p:nvSpPr>
        <p:spPr>
          <a:xfrm>
            <a:off x="8126113" y="434452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1353CF-D007-3C81-C2C7-F8A06EFB0D22}"/>
              </a:ext>
            </a:extLst>
          </p:cNvPr>
          <p:cNvSpPr/>
          <p:nvPr/>
        </p:nvSpPr>
        <p:spPr>
          <a:xfrm>
            <a:off x="8908803" y="4341552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Size=12k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FEE52CD-5B5F-FC3C-EDF1-649660431064}"/>
              </a:ext>
            </a:extLst>
          </p:cNvPr>
          <p:cNvSpPr/>
          <p:nvPr/>
        </p:nvSpPr>
        <p:spPr>
          <a:xfrm>
            <a:off x="9687745" y="43422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22CC97-960C-69F0-B28C-0A7F8E75AA46}"/>
              </a:ext>
            </a:extLst>
          </p:cNvPr>
          <p:cNvSpPr/>
          <p:nvPr/>
        </p:nvSpPr>
        <p:spPr>
          <a:xfrm>
            <a:off x="10476951" y="434155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8F31970-14A0-AB64-060E-1AA8579A18A2}"/>
              </a:ext>
            </a:extLst>
          </p:cNvPr>
          <p:cNvCxnSpPr>
            <a:cxnSpLocks/>
            <a:stCxn id="31" idx="0"/>
            <a:endCxn id="33" idx="0"/>
          </p:cNvCxnSpPr>
          <p:nvPr/>
        </p:nvCxnSpPr>
        <p:spPr>
          <a:xfrm rot="16200000" flipH="1">
            <a:off x="6950246" y="3558058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E7250D9-A7CE-E6D2-B4D4-B078F09A71FA}"/>
              </a:ext>
            </a:extLst>
          </p:cNvPr>
          <p:cNvCxnSpPr>
            <a:cxnSpLocks/>
            <a:stCxn id="33" idx="0"/>
            <a:endCxn id="35" idx="0"/>
          </p:cNvCxnSpPr>
          <p:nvPr/>
        </p:nvCxnSpPr>
        <p:spPr>
          <a:xfrm rot="5400000" flipH="1" flipV="1">
            <a:off x="8516944" y="3559376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94E5CF-36DE-0266-DB94-9B0DD9F83F8A}"/>
              </a:ext>
            </a:extLst>
          </p:cNvPr>
          <p:cNvSpPr txBox="1"/>
          <p:nvPr/>
        </p:nvSpPr>
        <p:spPr>
          <a:xfrm>
            <a:off x="8729506" y="3825104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29E1C94-EE34-D14E-20C1-1FB1672BDFE1}"/>
              </a:ext>
            </a:extLst>
          </p:cNvPr>
          <p:cNvSpPr/>
          <p:nvPr/>
        </p:nvSpPr>
        <p:spPr>
          <a:xfrm>
            <a:off x="11259105" y="434811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526C2FC-03C4-D25C-A9E7-247743AA6D4D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rot="16200000" flipH="1">
            <a:off x="9830332" y="4093515"/>
            <a:ext cx="209392" cy="288124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9C33D2A-83B9-01A8-C6B4-E1E27C6E28AE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10473333" y="3947310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129AC36-62ED-9524-1F76-6B6BA9E39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3961675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73D93F0-3752-0497-44B6-F44BECB0A832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7762229" y="4775068"/>
            <a:ext cx="342940" cy="39786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9A1BEEB-EB99-EF27-1DF3-11CD0502586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8899075" y="4801502"/>
            <a:ext cx="401073" cy="34396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37D19F8-A996-4040-BC3A-4B696B2506C6}"/>
              </a:ext>
            </a:extLst>
          </p:cNvPr>
          <p:cNvSpPr/>
          <p:nvPr/>
        </p:nvSpPr>
        <p:spPr>
          <a:xfrm>
            <a:off x="3270643" y="4876964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=90K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Size=1k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0022293-4A1A-F015-4223-939C69983D0D}"/>
              </a:ext>
            </a:extLst>
          </p:cNvPr>
          <p:cNvCxnSpPr>
            <a:cxnSpLocks/>
          </p:cNvCxnSpPr>
          <p:nvPr/>
        </p:nvCxnSpPr>
        <p:spPr>
          <a:xfrm>
            <a:off x="9413440" y="4840368"/>
            <a:ext cx="487020" cy="47928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71FEA7A-9A9F-C9F1-1E1B-EA31B25C64E5}"/>
              </a:ext>
            </a:extLst>
          </p:cNvPr>
          <p:cNvSpPr/>
          <p:nvPr/>
        </p:nvSpPr>
        <p:spPr>
          <a:xfrm>
            <a:off x="3400167" y="1965964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Size=4K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A99ABA3-AF23-3611-C606-E8F4023CED90}"/>
              </a:ext>
            </a:extLst>
          </p:cNvPr>
          <p:cNvSpPr/>
          <p:nvPr/>
        </p:nvSpPr>
        <p:spPr>
          <a:xfrm>
            <a:off x="7355522" y="23715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418FB17-4204-3E0D-C47D-6785DF09754C}"/>
              </a:ext>
            </a:extLst>
          </p:cNvPr>
          <p:cNvSpPr/>
          <p:nvPr/>
        </p:nvSpPr>
        <p:spPr>
          <a:xfrm>
            <a:off x="8899051" y="238109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0741F3E-808D-83B2-0495-FB20A203B6B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53225" y="1891247"/>
            <a:ext cx="70114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10DCB75-9A75-F9C3-8347-76450F8C49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5366" y="2040942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556 L 0.09713 -0.00556 C 0.14101 -0.00556 0.19531 0.0125 0.19531 0.02708 L 0.19531 0.0599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2.5E-6 0.11967 C 2.5E-6 0.17268 0.1069 0.24097 0.19375 0.24097 L 0.38854 0.24097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4.16667E-7 0.01088 C -4.16667E-7 0.01597 0.15039 0.02199 0.27266 0.02199 L 0.54583 0.02199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/>
      <p:bldP spid="41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FOS_PROJECT_2022_template.zip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SAT of Week #5 (29/10/2022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the published </a:t>
            </a:r>
            <a:r>
              <a:rPr lang="en-US" dirty="0">
                <a:hlinkClick r:id="rId3"/>
              </a:rPr>
              <a:t>weekly office hours</a:t>
            </a:r>
            <a:r>
              <a:rPr lang="en-US" dirty="0"/>
              <a:t>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A881-0CCD-87D2-ADD6-107205B4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4702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6</a:t>
            </a:r>
            <a:r>
              <a:rPr lang="en-US" sz="4800" dirty="0"/>
              <a:t>- </a:t>
            </a:r>
            <a:r>
              <a:rPr lang="en-US" sz="4800" dirty="0" err="1"/>
              <a:t>insert_sorted_with_merge_freeList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F7DC-5091-8891-C032-0DA77CAA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1094720" cy="44883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insert_sorted_with_merge_freeList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MemBlock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takes a block and insert it in the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blocks inserted in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placed in a </a:t>
            </a:r>
            <a:r>
              <a:rPr lang="en-US" b="1" u="sng" dirty="0">
                <a:solidFill>
                  <a:schemeClr val="tx1"/>
                </a:solidFill>
              </a:rPr>
              <a:t>sorted ascending order</a:t>
            </a:r>
            <a:r>
              <a:rPr lang="en-US" dirty="0">
                <a:solidFill>
                  <a:schemeClr val="tx1"/>
                </a:solidFill>
              </a:rPr>
              <a:t> based on each </a:t>
            </a:r>
            <a:r>
              <a:rPr lang="en-US" b="1" u="sng" dirty="0">
                <a:solidFill>
                  <a:schemeClr val="tx1"/>
                </a:solidFill>
              </a:rPr>
              <a:t>block’s </a:t>
            </a:r>
            <a:r>
              <a:rPr lang="en-US" b="1" u="sng" dirty="0" err="1">
                <a:solidFill>
                  <a:schemeClr val="tx1"/>
                </a:solidFill>
              </a:rPr>
              <a:t>sva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However, if the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inserted block is DIRECTLY adjacent to another free block (either before or after it)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they </a:t>
            </a:r>
            <a:r>
              <a:rPr lang="en-US" b="1" i="1" u="sng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shall be merged as ONE block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has the following cases: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Case 1:</a:t>
            </a:r>
            <a:r>
              <a:rPr lang="en-US" sz="1800" dirty="0">
                <a:solidFill>
                  <a:schemeClr val="tx1"/>
                </a:solidFill>
              </a:rPr>
              <a:t> If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empty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the given block at the head of the list.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Otherwise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insert the given block in its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correct location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according to its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sva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(simply by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iterate on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). Here, one of the following four cases can be happened: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2: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No merge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3: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Merge with previous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4: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Merge with next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5: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Merge with previous and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D934-2F6C-7E32-FD1B-6DE492F5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5EDFBF-CE80-1362-496F-9F590F437A50}"/>
              </a:ext>
            </a:extLst>
          </p:cNvPr>
          <p:cNvSpPr/>
          <p:nvPr/>
        </p:nvSpPr>
        <p:spPr>
          <a:xfrm>
            <a:off x="4781077" y="32755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79B54-89AE-B16F-0088-E59F4AA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2804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BB06-D851-C895-01F5-EE1063D0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5" y="1845733"/>
            <a:ext cx="5229877" cy="4469341"/>
          </a:xfrm>
        </p:spPr>
        <p:txBody>
          <a:bodyPr/>
          <a:lstStyle/>
          <a:p>
            <a:endParaRPr lang="en-US" sz="1700" b="1" u="sng" dirty="0">
              <a:solidFill>
                <a:schemeClr val="tx1"/>
              </a:solidFill>
            </a:endParaRPr>
          </a:p>
          <a:p>
            <a:r>
              <a:rPr lang="en-US" sz="1700" b="1" u="sng" dirty="0">
                <a:solidFill>
                  <a:schemeClr val="tx1"/>
                </a:solidFill>
              </a:rPr>
              <a:t>- Case 1 Example: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If the list is empty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000000"/>
                </a:solidFill>
              </a:rPr>
              <a:t>add it to the head.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632-C910-BFAC-996B-3D2109D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B5E2-8485-B7E8-C14E-1115BAE9582F}"/>
              </a:ext>
            </a:extLst>
          </p:cNvPr>
          <p:cNvSpPr txBox="1"/>
          <p:nvPr/>
        </p:nvSpPr>
        <p:spPr>
          <a:xfrm>
            <a:off x="4064895" y="2642234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4A9E-D7F2-5FDD-3FC1-416683E8E6E1}"/>
              </a:ext>
            </a:extLst>
          </p:cNvPr>
          <p:cNvSpPr txBox="1"/>
          <p:nvPr/>
        </p:nvSpPr>
        <p:spPr>
          <a:xfrm>
            <a:off x="6112279" y="370648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D6C239-3F84-F580-15C5-9E3562C8D90F}"/>
              </a:ext>
            </a:extLst>
          </p:cNvPr>
          <p:cNvSpPr/>
          <p:nvPr/>
        </p:nvSpPr>
        <p:spPr>
          <a:xfrm>
            <a:off x="5562482" y="327558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70850B-51CF-108D-E315-B629B6702956}"/>
              </a:ext>
            </a:extLst>
          </p:cNvPr>
          <p:cNvSpPr/>
          <p:nvPr/>
        </p:nvSpPr>
        <p:spPr>
          <a:xfrm>
            <a:off x="7125988" y="32880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85A338-4ABD-D994-49C8-3A520C66A756}"/>
              </a:ext>
            </a:extLst>
          </p:cNvPr>
          <p:cNvSpPr/>
          <p:nvPr/>
        </p:nvSpPr>
        <p:spPr>
          <a:xfrm>
            <a:off x="8687620" y="328583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BEB307-90FB-8526-ED67-5DC00FDBD207}"/>
              </a:ext>
            </a:extLst>
          </p:cNvPr>
          <p:cNvSpPr/>
          <p:nvPr/>
        </p:nvSpPr>
        <p:spPr>
          <a:xfrm>
            <a:off x="9476826" y="32851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A49B6-7EA7-39CE-E122-BF21CC3DAEA1}"/>
              </a:ext>
            </a:extLst>
          </p:cNvPr>
          <p:cNvSpPr txBox="1"/>
          <p:nvPr/>
        </p:nvSpPr>
        <p:spPr>
          <a:xfrm>
            <a:off x="7729382" y="264223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23426E-024B-3672-9D7C-22235217F7B1}"/>
              </a:ext>
            </a:extLst>
          </p:cNvPr>
          <p:cNvSpPr/>
          <p:nvPr/>
        </p:nvSpPr>
        <p:spPr>
          <a:xfrm>
            <a:off x="10258980" y="32916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23DBBD8-485E-8CD5-7E7C-738154012890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8766994" y="2973859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11853C9-0ABB-0852-1F48-E8602B203A89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5400000" flipH="1" flipV="1">
            <a:off x="9473208" y="289086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A7D6C27-1208-A927-2D68-DCF76D96B6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65672" y="290523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6CFA55-18DC-BB7D-B4F2-46650845AC09}"/>
              </a:ext>
            </a:extLst>
          </p:cNvPr>
          <p:cNvSpPr/>
          <p:nvPr/>
        </p:nvSpPr>
        <p:spPr>
          <a:xfrm>
            <a:off x="2335520" y="3320453"/>
            <a:ext cx="76880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4AF6AF-59C0-0752-ABF0-B91BA62DB5E6}"/>
              </a:ext>
            </a:extLst>
          </p:cNvPr>
          <p:cNvSpPr/>
          <p:nvPr/>
        </p:nvSpPr>
        <p:spPr>
          <a:xfrm>
            <a:off x="6355397" y="327644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86182B-9401-F8DA-360C-9F6A2AEF5C40}"/>
              </a:ext>
            </a:extLst>
          </p:cNvPr>
          <p:cNvSpPr/>
          <p:nvPr/>
        </p:nvSpPr>
        <p:spPr>
          <a:xfrm>
            <a:off x="7898926" y="32859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775DCB8-5C95-2167-6B79-08A1D92056E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753100" y="2796122"/>
            <a:ext cx="70114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DB6DE8-E327-BDC6-ED0F-E1B7FA8CEC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5241" y="2945817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7B1828-9FC2-F735-52F9-19E2134E624F}"/>
              </a:ext>
            </a:extLst>
          </p:cNvPr>
          <p:cNvSpPr txBox="1"/>
          <p:nvPr/>
        </p:nvSpPr>
        <p:spPr>
          <a:xfrm>
            <a:off x="4064895" y="2642235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6A9C0-CF5D-CD39-40C5-1298C54BB706}"/>
              </a:ext>
            </a:extLst>
          </p:cNvPr>
          <p:cNvSpPr txBox="1"/>
          <p:nvPr/>
        </p:nvSpPr>
        <p:spPr>
          <a:xfrm>
            <a:off x="6112279" y="3706490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74FBA3-75E8-874F-4499-BE5D3449CD16}"/>
              </a:ext>
            </a:extLst>
          </p:cNvPr>
          <p:cNvSpPr/>
          <p:nvPr/>
        </p:nvSpPr>
        <p:spPr>
          <a:xfrm>
            <a:off x="5562594" y="327542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D97205-6C70-FFF2-38D3-9274BEDC71AE}"/>
              </a:ext>
            </a:extLst>
          </p:cNvPr>
          <p:cNvSpPr/>
          <p:nvPr/>
        </p:nvSpPr>
        <p:spPr>
          <a:xfrm>
            <a:off x="7125988" y="3288086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5FB596-F571-8C60-FFA4-A164E75B57FC}"/>
              </a:ext>
            </a:extLst>
          </p:cNvPr>
          <p:cNvSpPr/>
          <p:nvPr/>
        </p:nvSpPr>
        <p:spPr>
          <a:xfrm>
            <a:off x="8687620" y="328583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667B6E-C5C8-B0C8-706E-A82BA03BD072}"/>
              </a:ext>
            </a:extLst>
          </p:cNvPr>
          <p:cNvSpPr/>
          <p:nvPr/>
        </p:nvSpPr>
        <p:spPr>
          <a:xfrm>
            <a:off x="9476826" y="32851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C4EE5A-15EE-63EF-72C3-1579DEFEF116}"/>
              </a:ext>
            </a:extLst>
          </p:cNvPr>
          <p:cNvSpPr/>
          <p:nvPr/>
        </p:nvSpPr>
        <p:spPr>
          <a:xfrm>
            <a:off x="10258980" y="3291676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FC59E3A-83DD-B1AF-9F44-0801C74C50F0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8766994" y="2973860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54E7342-18D0-19C5-0AB1-374F681B27F7}"/>
              </a:ext>
            </a:extLst>
          </p:cNvPr>
          <p:cNvCxnSpPr>
            <a:cxnSpLocks/>
            <a:stCxn id="29" idx="0"/>
            <a:endCxn id="30" idx="0"/>
          </p:cNvCxnSpPr>
          <p:nvPr/>
        </p:nvCxnSpPr>
        <p:spPr>
          <a:xfrm rot="5400000" flipH="1" flipV="1">
            <a:off x="9473208" y="289086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160A2C9-5788-8D1A-13DF-E019FF1B83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65672" y="2905233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9FF4C6-9B20-63DC-8600-F2B8AD83F17A}"/>
              </a:ext>
            </a:extLst>
          </p:cNvPr>
          <p:cNvSpPr/>
          <p:nvPr/>
        </p:nvSpPr>
        <p:spPr>
          <a:xfrm>
            <a:off x="6355397" y="327644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3CB5DD-AF83-F2EB-D96B-3D612FDE7C4E}"/>
              </a:ext>
            </a:extLst>
          </p:cNvPr>
          <p:cNvSpPr/>
          <p:nvPr/>
        </p:nvSpPr>
        <p:spPr>
          <a:xfrm>
            <a:off x="7898926" y="328597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509 L 0.05364 0.03866 C 0.06484 0.04861 0.08164 0.05394 0.09922 0.05394 C 0.11927 0.05394 0.13528 0.04861 0.14648 0.03866 L 0.20026 -0.0050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9B54-89AE-B16F-0088-E59F4AA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2804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BB06-D851-C895-01F5-EE1063D0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5" y="1845733"/>
            <a:ext cx="5229877" cy="44693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700" b="1" u="sng" dirty="0">
                <a:solidFill>
                  <a:schemeClr val="tx1"/>
                </a:solidFill>
              </a:rPr>
              <a:t>- Case 2 – NO MERGE: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NOT DIRECTLY ADJACENT to its next and previous free blocks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add it without merge.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632-C910-BFAC-996B-3D2109D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443AD6-141D-1195-3075-F8832E7C389F}"/>
              </a:ext>
            </a:extLst>
          </p:cNvPr>
          <p:cNvSpPr txBox="1"/>
          <p:nvPr/>
        </p:nvSpPr>
        <p:spPr>
          <a:xfrm>
            <a:off x="5065020" y="2338669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2F3873E-6E3D-A7FB-26D6-DF4EF5FF5FF9}"/>
              </a:ext>
            </a:extLst>
          </p:cNvPr>
          <p:cNvSpPr/>
          <p:nvPr/>
        </p:nvSpPr>
        <p:spPr>
          <a:xfrm>
            <a:off x="6562607" y="297201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55E355D-919E-C816-80F6-38AC2B2412F4}"/>
              </a:ext>
            </a:extLst>
          </p:cNvPr>
          <p:cNvSpPr/>
          <p:nvPr/>
        </p:nvSpPr>
        <p:spPr>
          <a:xfrm>
            <a:off x="8126113" y="298452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D9ED573-36C8-3184-438A-DB40AF61DECD}"/>
              </a:ext>
            </a:extLst>
          </p:cNvPr>
          <p:cNvSpPr/>
          <p:nvPr/>
        </p:nvSpPr>
        <p:spPr>
          <a:xfrm>
            <a:off x="9687745" y="298226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71F919-2AE1-6698-22E0-2E88FDBFB8E8}"/>
              </a:ext>
            </a:extLst>
          </p:cNvPr>
          <p:cNvSpPr/>
          <p:nvPr/>
        </p:nvSpPr>
        <p:spPr>
          <a:xfrm>
            <a:off x="10476951" y="298154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FF53F77-74EE-CC0E-0DED-F931EB78C9AD}"/>
              </a:ext>
            </a:extLst>
          </p:cNvPr>
          <p:cNvSpPr/>
          <p:nvPr/>
        </p:nvSpPr>
        <p:spPr>
          <a:xfrm>
            <a:off x="11259105" y="29881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CF9B76A-4DE9-85DD-D3D4-5B70E33CB396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9767119" y="2670294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5CD86ED-4F8D-C894-38E5-1A8DEDDCE50F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10473333" y="258730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FBF800D-D0BC-C744-0E32-FC2B379E5E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60166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A946B8-E876-E1FE-1DEA-051580010BCF}"/>
              </a:ext>
            </a:extLst>
          </p:cNvPr>
          <p:cNvSpPr/>
          <p:nvPr/>
        </p:nvSpPr>
        <p:spPr>
          <a:xfrm>
            <a:off x="8899051" y="298240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2C92A36-6E7E-1ADA-85C3-724223C70415}"/>
              </a:ext>
            </a:extLst>
          </p:cNvPr>
          <p:cNvCxnSpPr>
            <a:cxnSpLocks/>
            <a:endCxn id="58" idx="0"/>
          </p:cNvCxnSpPr>
          <p:nvPr/>
        </p:nvCxnSpPr>
        <p:spPr>
          <a:xfrm rot="16200000" flipH="1">
            <a:off x="5885027" y="2692590"/>
            <a:ext cx="350646" cy="20227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78A2C2-B45C-9A15-A220-B782E80C7C9B}"/>
              </a:ext>
            </a:extLst>
          </p:cNvPr>
          <p:cNvSpPr/>
          <p:nvPr/>
        </p:nvSpPr>
        <p:spPr>
          <a:xfrm>
            <a:off x="3549369" y="230556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Size=10K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337DD23-C7A1-BABD-6149-1F6CE1EA2DC2}"/>
              </a:ext>
            </a:extLst>
          </p:cNvPr>
          <p:cNvSpPr/>
          <p:nvPr/>
        </p:nvSpPr>
        <p:spPr>
          <a:xfrm>
            <a:off x="5770142" y="2969050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9AF031D-4D5B-A56B-40C0-FEBF63161E4D}"/>
              </a:ext>
            </a:extLst>
          </p:cNvPr>
          <p:cNvSpPr/>
          <p:nvPr/>
        </p:nvSpPr>
        <p:spPr>
          <a:xfrm>
            <a:off x="7347171" y="2969050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E01BFCF-21D3-866D-15BF-095EF52205A2}"/>
              </a:ext>
            </a:extLst>
          </p:cNvPr>
          <p:cNvCxnSpPr>
            <a:cxnSpLocks/>
            <a:stCxn id="58" idx="0"/>
            <a:endCxn id="60" idx="0"/>
          </p:cNvCxnSpPr>
          <p:nvPr/>
        </p:nvCxnSpPr>
        <p:spPr>
          <a:xfrm rot="5400000" flipH="1" flipV="1">
            <a:off x="6950001" y="2180536"/>
            <a:ext cx="12700" cy="1577029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09B6DB6-2312-E01A-C4E0-27B51D005D7A}"/>
              </a:ext>
            </a:extLst>
          </p:cNvPr>
          <p:cNvSpPr/>
          <p:nvPr/>
        </p:nvSpPr>
        <p:spPr>
          <a:xfrm>
            <a:off x="8128294" y="29785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F6362E8-7BCA-85B9-27C4-85FA9DFFCE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9476" y="2180534"/>
            <a:ext cx="12700" cy="1577029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6626769-1231-8567-3C19-94BA8365AF9E}"/>
              </a:ext>
            </a:extLst>
          </p:cNvPr>
          <p:cNvCxnSpPr>
            <a:cxnSpLocks/>
            <a:stCxn id="60" idx="0"/>
            <a:endCxn id="64" idx="0"/>
          </p:cNvCxnSpPr>
          <p:nvPr/>
        </p:nvCxnSpPr>
        <p:spPr>
          <a:xfrm rot="16200000" flipH="1">
            <a:off x="8124314" y="2583251"/>
            <a:ext cx="9525" cy="781123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84B923E-5E8E-DD4F-2DE3-4BAF7C099C4C}"/>
              </a:ext>
            </a:extLst>
          </p:cNvPr>
          <p:cNvSpPr txBox="1"/>
          <p:nvPr/>
        </p:nvSpPr>
        <p:spPr>
          <a:xfrm>
            <a:off x="8620281" y="238504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26E2039-988F-D370-211C-355C738A0D8F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7759259" y="3408256"/>
            <a:ext cx="229900" cy="271387"/>
          </a:xfrm>
          <a:prstGeom prst="curvedConnector2">
            <a:avLst/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895DA6E-D075-1124-C078-3E3924DD98B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248254" y="3438525"/>
            <a:ext cx="271385" cy="229901"/>
          </a:xfrm>
          <a:prstGeom prst="curvedConnector2">
            <a:avLst/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4A9770-CFE2-49ED-B526-7B45295A405D}"/>
              </a:ext>
            </a:extLst>
          </p:cNvPr>
          <p:cNvSpPr txBox="1"/>
          <p:nvPr/>
        </p:nvSpPr>
        <p:spPr>
          <a:xfrm>
            <a:off x="2422893" y="4679740"/>
            <a:ext cx="669449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Take care that through iterating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20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/>
              <a:t>you can find either the NEXT or the PREVIOUS with NULL. </a:t>
            </a:r>
          </a:p>
          <a:p>
            <a:r>
              <a:rPr lang="en-US" sz="2000" dirty="0"/>
              <a:t>In this case, link the given block with whatever exists. </a:t>
            </a:r>
          </a:p>
        </p:txBody>
      </p:sp>
    </p:spTree>
    <p:extLst>
      <p:ext uri="{BB962C8B-B14F-4D97-AF65-F5344CB8AC3E}">
        <p14:creationId xmlns:p14="http://schemas.microsoft.com/office/powerpoint/2010/main" val="789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2.91667E-6 0.10231 C 2.91667E-6 0.14861 0.09401 0.20601 0.17044 0.20601 L 0.34153 0.2060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4" grpId="0" animBg="1"/>
      <p:bldP spid="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50" y="2173137"/>
            <a:ext cx="5172600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3 – MERGE with PREVIOUS: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previous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them into one block.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0072654" y="2732939"/>
            <a:ext cx="335818" cy="29172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10782655" y="265047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175291" y="3060353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8943525" y="2449488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3658299" y="2181218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=20k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Size=2K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91C3E9-994E-09A1-534B-DEBC861C8FA7}"/>
              </a:ext>
            </a:extLst>
          </p:cNvPr>
          <p:cNvSpPr/>
          <p:nvPr/>
        </p:nvSpPr>
        <p:spPr>
          <a:xfrm>
            <a:off x="7673679" y="3035605"/>
            <a:ext cx="789206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Size=10K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7673679" y="3954842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C8C097-2E37-BFC7-2ABB-5D2FC53A8C7C}"/>
              </a:ext>
            </a:extLst>
          </p:cNvPr>
          <p:cNvCxnSpPr>
            <a:cxnSpLocks/>
            <a:stCxn id="21" idx="2"/>
            <a:endCxn id="34" idx="3"/>
          </p:cNvCxnSpPr>
          <p:nvPr/>
        </p:nvCxnSpPr>
        <p:spPr>
          <a:xfrm rot="5400000">
            <a:off x="8508428" y="2698014"/>
            <a:ext cx="1427552" cy="154605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8E3B15-2FFD-42A3-32AD-7CF754E16CF6}"/>
              </a:ext>
            </a:extLst>
          </p:cNvPr>
          <p:cNvCxnSpPr>
            <a:cxnSpLocks/>
            <a:stCxn id="34" idx="2"/>
            <a:endCxn id="8" idx="2"/>
          </p:cNvCxnSpPr>
          <p:nvPr/>
        </p:nvCxnSpPr>
        <p:spPr>
          <a:xfrm rot="5400000" flipH="1" flipV="1">
            <a:off x="8769858" y="2798227"/>
            <a:ext cx="908134" cy="2324995"/>
          </a:xfrm>
          <a:prstGeom prst="curvedConnector3">
            <a:avLst>
              <a:gd name="adj1" fmla="val -2517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8109175" y="3579352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12K+8K=20K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>
            <a:off x="8068282" y="3579352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FCAECD-48BD-0175-89E1-7D6F32F33CC4}"/>
              </a:ext>
            </a:extLst>
          </p:cNvPr>
          <p:cNvSpPr/>
          <p:nvPr/>
        </p:nvSpPr>
        <p:spPr>
          <a:xfrm>
            <a:off x="7683633" y="3951153"/>
            <a:ext cx="775498" cy="45995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417 L 0.00313 0.13032 C 0.00313 0.18681 0.0931 0.25718 0.16628 0.25718 L 0.32969 0.25718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3" grpId="0" animBg="1"/>
      <p:bldP spid="34" grpId="0" animBg="1"/>
      <p:bldP spid="47" grpId="0"/>
      <p:bldP spid="50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9" y="2173137"/>
            <a:ext cx="5218009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4 – MERGE with NEXT: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next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them into one block.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0072654" y="2732939"/>
            <a:ext cx="335818" cy="29172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10782655" y="265047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175291" y="3060353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8943525" y="2449488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3658299" y="2181218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=70k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Size=10K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91C3E9-994E-09A1-534B-DEBC861C8FA7}"/>
              </a:ext>
            </a:extLst>
          </p:cNvPr>
          <p:cNvSpPr/>
          <p:nvPr/>
        </p:nvSpPr>
        <p:spPr>
          <a:xfrm>
            <a:off x="8447245" y="3046706"/>
            <a:ext cx="789206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Sva</a:t>
            </a:r>
            <a:r>
              <a:rPr lang="en-US" sz="1200" b="1" dirty="0">
                <a:solidFill>
                  <a:srgbClr val="FF0000"/>
                </a:solidFill>
              </a:rPr>
              <a:t>=70K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Size=13K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8437042" y="4003782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C8C097-2E37-BFC7-2ABB-5D2FC53A8C7C}"/>
              </a:ext>
            </a:extLst>
          </p:cNvPr>
          <p:cNvCxnSpPr>
            <a:cxnSpLocks/>
            <a:stCxn id="21" idx="2"/>
            <a:endCxn id="34" idx="3"/>
          </p:cNvCxnSpPr>
          <p:nvPr/>
        </p:nvCxnSpPr>
        <p:spPr>
          <a:xfrm rot="5400000">
            <a:off x="8865640" y="3104166"/>
            <a:ext cx="1476492" cy="78269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8E3B15-2FFD-42A3-32AD-7CF754E16CF6}"/>
              </a:ext>
            </a:extLst>
          </p:cNvPr>
          <p:cNvCxnSpPr>
            <a:cxnSpLocks/>
            <a:stCxn id="34" idx="2"/>
            <a:endCxn id="8" idx="2"/>
          </p:cNvCxnSpPr>
          <p:nvPr/>
        </p:nvCxnSpPr>
        <p:spPr>
          <a:xfrm rot="5400000" flipH="1" flipV="1">
            <a:off x="9127070" y="3204379"/>
            <a:ext cx="957074" cy="1561632"/>
          </a:xfrm>
          <a:prstGeom prst="curvedConnector3">
            <a:avLst>
              <a:gd name="adj1" fmla="val -2388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7975562" y="3578845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70K+10K=80K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 flipV="1">
            <a:off x="9001487" y="3594315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4D977E-FB8B-68AF-E855-F36B21361ED5}"/>
              </a:ext>
            </a:extLst>
          </p:cNvPr>
          <p:cNvSpPr/>
          <p:nvPr/>
        </p:nvSpPr>
        <p:spPr>
          <a:xfrm>
            <a:off x="8433600" y="3994720"/>
            <a:ext cx="775498" cy="45995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139 L -1.25E-6 0.13241 C -1.25E-6 0.1912 0.1082 0.26458 0.19623 0.26458 L 0.3931 0.26458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3" grpId="0" animBg="1"/>
      <p:bldP spid="34" grpId="0" animBg="1"/>
      <p:bldP spid="47" grpId="0"/>
      <p:bldP spid="50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A06A68-F00B-6808-806C-0F1CB84C3849}"/>
              </a:ext>
            </a:extLst>
          </p:cNvPr>
          <p:cNvCxnSpPr>
            <a:cxnSpLocks/>
            <a:stCxn id="21" idx="1"/>
            <a:endCxn id="37" idx="2"/>
          </p:cNvCxnSpPr>
          <p:nvPr/>
        </p:nvCxnSpPr>
        <p:spPr>
          <a:xfrm rot="10800000">
            <a:off x="8826973" y="3514639"/>
            <a:ext cx="1034113" cy="71554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9" y="2173137"/>
            <a:ext cx="5368452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5 – MERGE with PREVIOUS &amp; NEXT: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next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 THREE blocks into one block.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9890276" y="3670894"/>
            <a:ext cx="660383" cy="331912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0782655" y="311042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080041" y="3262747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9861085" y="4076290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4198279" y="215888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=20K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Size=60K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8127519" y="4291270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>
            <a:off x="8049199" y="3871555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BA8882-A5AF-3630-C471-25086627A4AC}"/>
              </a:ext>
            </a:extLst>
          </p:cNvPr>
          <p:cNvSpPr/>
          <p:nvPr/>
        </p:nvSpPr>
        <p:spPr>
          <a:xfrm>
            <a:off x="7633119" y="3022680"/>
            <a:ext cx="790959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Sva</a:t>
            </a:r>
            <a:r>
              <a:rPr lang="en-US" sz="1200" b="1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Size=71K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4ADB3C-A0A8-3D31-94E4-32DB4E809668}"/>
              </a:ext>
            </a:extLst>
          </p:cNvPr>
          <p:cNvSpPr/>
          <p:nvPr/>
        </p:nvSpPr>
        <p:spPr>
          <a:xfrm>
            <a:off x="8439223" y="305468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442D139-316C-6B37-35CB-D0AD4E39E297}"/>
              </a:ext>
            </a:extLst>
          </p:cNvPr>
          <p:cNvSpPr/>
          <p:nvPr/>
        </p:nvSpPr>
        <p:spPr>
          <a:xfrm>
            <a:off x="8450238" y="3039329"/>
            <a:ext cx="775498" cy="45995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3453019-836B-A2DF-FAE5-6E989346DB6D}"/>
              </a:ext>
            </a:extLst>
          </p:cNvPr>
          <p:cNvCxnSpPr>
            <a:cxnSpLocks/>
            <a:stCxn id="21" idx="1"/>
            <a:endCxn id="34" idx="3"/>
          </p:cNvCxnSpPr>
          <p:nvPr/>
        </p:nvCxnSpPr>
        <p:spPr>
          <a:xfrm rot="10800000" flipV="1">
            <a:off x="8903017" y="4230179"/>
            <a:ext cx="958068" cy="291066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AE53AD5-74A3-11E0-5B30-CBE3DB7A4781}"/>
              </a:ext>
            </a:extLst>
          </p:cNvPr>
          <p:cNvCxnSpPr>
            <a:cxnSpLocks/>
            <a:stCxn id="54" idx="3"/>
            <a:endCxn id="42" idx="2"/>
          </p:cNvCxnSpPr>
          <p:nvPr/>
        </p:nvCxnSpPr>
        <p:spPr>
          <a:xfrm flipH="1" flipV="1">
            <a:off x="8837987" y="3499279"/>
            <a:ext cx="65925" cy="1015834"/>
          </a:xfrm>
          <a:prstGeom prst="curvedConnector4">
            <a:avLst>
              <a:gd name="adj1" fmla="val -664619"/>
              <a:gd name="adj2" fmla="val 6131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4A6AE24-CBC7-E2F4-FE85-2D9EB0A70DD6}"/>
              </a:ext>
            </a:extLst>
          </p:cNvPr>
          <p:cNvSpPr/>
          <p:nvPr/>
        </p:nvSpPr>
        <p:spPr>
          <a:xfrm>
            <a:off x="8128414" y="4285138"/>
            <a:ext cx="775498" cy="45995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E421F2-ECFC-C025-637A-9C8036E64E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2708" y="2730922"/>
            <a:ext cx="7980" cy="1559451"/>
          </a:xfrm>
          <a:prstGeom prst="curvedConnector3">
            <a:avLst>
              <a:gd name="adj1" fmla="val -2387243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4211AC9-3AF0-8582-5FBF-4C34ABBC6F9E}"/>
              </a:ext>
            </a:extLst>
          </p:cNvPr>
          <p:cNvSpPr/>
          <p:nvPr/>
        </p:nvSpPr>
        <p:spPr>
          <a:xfrm>
            <a:off x="9216578" y="3051823"/>
            <a:ext cx="775498" cy="4599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6220E-8F27-27A0-A140-FAB95855C5F1}"/>
              </a:ext>
            </a:extLst>
          </p:cNvPr>
          <p:cNvSpPr txBox="1"/>
          <p:nvPr/>
        </p:nvSpPr>
        <p:spPr>
          <a:xfrm>
            <a:off x="7554580" y="3573834"/>
            <a:ext cx="99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12K+8K=20K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0EBEE4A-2903-37E0-8982-796C6E55D8C9}"/>
              </a:ext>
            </a:extLst>
          </p:cNvPr>
          <p:cNvSpPr/>
          <p:nvPr/>
        </p:nvSpPr>
        <p:spPr>
          <a:xfrm rot="10800000">
            <a:off x="8678356" y="3602438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8192548" y="4015862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20K+60K=80K</a:t>
            </a:r>
          </a:p>
        </p:txBody>
      </p:sp>
    </p:spTree>
    <p:extLst>
      <p:ext uri="{BB962C8B-B14F-4D97-AF65-F5344CB8AC3E}">
        <p14:creationId xmlns:p14="http://schemas.microsoft.com/office/powerpoint/2010/main" val="35169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0139 L 0.00235 0.15509 C 0.00235 0.22431 0.08998 0.31134 0.16146 0.31134 L 0.32188 0.31134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4" grpId="0" animBg="1"/>
      <p:bldP spid="50" grpId="0" animBg="1"/>
      <p:bldP spid="36" grpId="0" animBg="1"/>
      <p:bldP spid="37" grpId="0" animBg="1"/>
      <p:bldP spid="42" grpId="0" animBg="1"/>
      <p:bldP spid="54" grpId="0" animBg="1"/>
      <p:bldP spid="28" grpId="0"/>
      <p:bldP spid="33" grpId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Bonuses</a:t>
            </a:r>
            <a:br>
              <a:rPr lang="en-US" dirty="0"/>
            </a:br>
            <a:r>
              <a:rPr lang="en-US" dirty="0"/>
              <a:t>	1:</a:t>
            </a:r>
            <a:r>
              <a:rPr lang="en-US" sz="4800" dirty="0"/>
              <a:t> </a:t>
            </a:r>
            <a:r>
              <a:rPr lang="en-US" sz="4800" dirty="0" err="1"/>
              <a:t>alloc_block_</a:t>
            </a:r>
            <a:r>
              <a:rPr lang="en-US" dirty="0" err="1"/>
              <a:t>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alloc_block_NF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NEXT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NF strategy are the same as FF &amp; BF.</a:t>
            </a: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B48BA-8DA1-7213-7720-7358681B2A45}"/>
              </a:ext>
            </a:extLst>
          </p:cNvPr>
          <p:cNvSpPr txBox="1"/>
          <p:nvPr/>
        </p:nvSpPr>
        <p:spPr>
          <a:xfrm>
            <a:off x="2320628" y="4334950"/>
            <a:ext cx="811115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Note:</a:t>
            </a:r>
            <a:r>
              <a:rPr lang="en-US" dirty="0"/>
              <a:t> Take care that the next fit starts searching from </a:t>
            </a:r>
            <a:r>
              <a:rPr lang="en-US" b="1" u="sng" dirty="0"/>
              <a:t>the last allocated address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So, if you reached the end of the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/>
              <a:t>and don’t find appropriate space in it, you shall </a:t>
            </a:r>
            <a:r>
              <a:rPr lang="en-US" b="1" dirty="0"/>
              <a:t>start search from the beginning of the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0010-1D18-190F-AE80-061B263A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 Testing</a:t>
            </a:r>
            <a:br>
              <a:rPr lang="en-US" dirty="0"/>
            </a:br>
            <a:r>
              <a:rPr lang="en-US" dirty="0"/>
              <a:t>		 Dynamic Allocator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597EA-6AEA-F777-F93B-BCBCAE0C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A6B27C-D2E2-8CAF-5797-FBBE6DF0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59708"/>
              </p:ext>
            </p:extLst>
          </p:nvPr>
        </p:nvGraphicFramePr>
        <p:xfrm>
          <a:off x="1678305" y="2105082"/>
          <a:ext cx="88963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0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859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initialize_MemBlocksList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 dirty="0"/>
                        <a:t> 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tstlsts init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find_block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 dirty="0"/>
                        <a:t> 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tstlsts find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insert_sorted_allocList</a:t>
                      </a:r>
                      <a:endParaRPr lang="en-US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insrt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alloc_block_FF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alloc_block_BF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insert_sorted_with_merge_freeList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merge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alloc_block_NF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1C7974-114C-CCE3-E7AC-32732524898C}"/>
              </a:ext>
            </a:extLst>
          </p:cNvPr>
          <p:cNvSpPr txBox="1"/>
          <p:nvPr/>
        </p:nvSpPr>
        <p:spPr>
          <a:xfrm>
            <a:off x="1011555" y="1674195"/>
            <a:ext cx="108470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Test each function in Part2 </a:t>
            </a:r>
            <a:r>
              <a:rPr lang="en-US" sz="2200" dirty="0">
                <a:solidFill>
                  <a:srgbClr val="C00000"/>
                </a:solidFill>
              </a:rPr>
              <a:t>independently in a </a:t>
            </a:r>
            <a:r>
              <a:rPr lang="en-US" sz="2200" b="1" dirty="0">
                <a:solidFill>
                  <a:srgbClr val="C00000"/>
                </a:solidFill>
              </a:rPr>
              <a:t>FRESH SEPARATE RUN</a:t>
            </a:r>
            <a:r>
              <a:rPr lang="en-US" sz="22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69C5-7C95-48C0-19E7-C38B14813F07}"/>
              </a:ext>
            </a:extLst>
          </p:cNvPr>
          <p:cNvSpPr txBox="1"/>
          <p:nvPr/>
        </p:nvSpPr>
        <p:spPr>
          <a:xfrm>
            <a:off x="901065" y="5214583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success of a test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AE43-64BD-B163-FD53-2B9E919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 Testing</a:t>
            </a:r>
            <a:br>
              <a:rPr lang="en-US" dirty="0"/>
            </a:br>
            <a:r>
              <a:rPr lang="en-US" dirty="0"/>
              <a:t>		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4677-2ED5-D93A-ABD9-DE62BC70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individual tests MUST meet the following time limits: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individual tests: </a:t>
            </a:r>
            <a:r>
              <a:rPr lang="en-US" b="1" dirty="0">
                <a:solidFill>
                  <a:srgbClr val="C00000"/>
                </a:solidFill>
              </a:rPr>
              <a:t>max of 1 min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your solution, </a:t>
            </a:r>
            <a:r>
              <a:rPr lang="en-US" b="1" dirty="0">
                <a:solidFill>
                  <a:srgbClr val="C00000"/>
                </a:solidFill>
              </a:rPr>
              <a:t>don't change any file EXCEPT those who contain "TODO“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4CE96-6140-CCD4-FE41-B7544BFF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485120" cy="46158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1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Command Prompt	</a:t>
            </a:r>
            <a:r>
              <a:rPr lang="en-US" dirty="0">
                <a:sym typeface="Wingdings" panose="05000000000000000000" pitchFamily="2" charset="2"/>
              </a:rPr>
              <a:t>      1 function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Dynamic Allocator	</a:t>
            </a:r>
            <a:r>
              <a:rPr lang="en-US" dirty="0">
                <a:sym typeface="Wingdings" pitchFamily="2" charset="2"/>
              </a:rPr>
              <a:t>      6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= 7 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/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667500" y="2353228"/>
            <a:ext cx="491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1~2 Functions </a:t>
            </a:r>
            <a:r>
              <a:rPr lang="en-US" sz="3200" dirty="0"/>
              <a:t>on </a:t>
            </a:r>
            <a:r>
              <a:rPr lang="en-US" sz="3200" b="1" dirty="0"/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4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FOS_PROJECT_2022_Template.Zip</a:t>
            </a:r>
          </a:p>
          <a:p>
            <a:pPr algn="ctr">
              <a:buNone/>
            </a:pPr>
            <a:endParaRPr lang="en-US" dirty="0"/>
          </a:p>
          <a:p>
            <a:pPr algn="ctr">
              <a:buFontTx/>
              <a:buChar char="-"/>
            </a:pPr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</a:p>
          <a:p>
            <a:pPr algn="ctr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There’re shortcut links that direct you to the function definition</a:t>
            </a:r>
            <a:endParaRPr lang="ar-EG" sz="24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 Ready Made Functions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LIST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 action="ppaction://hlinkfile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50"/>
            <a:ext cx="11525250" cy="42021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SAT of Week #5 (29/10/2022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1845734"/>
            <a:ext cx="11824855" cy="4023360"/>
          </a:xfrm>
        </p:spPr>
        <p:txBody>
          <a:bodyPr/>
          <a:lstStyle/>
          <a:p>
            <a:pPr marL="519113" indent="-34290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Lib/</a:t>
            </a:r>
            <a:r>
              <a:rPr lang="en-US" b="1" u="none" dirty="0" err="1">
                <a:solidFill>
                  <a:srgbClr val="C00000"/>
                </a:solidFill>
              </a:rPr>
              <a:t>dynamic_allocator.c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 (CTRL + A) &amp; PASTE it in the form in the “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Lib/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dynamic_allocator.c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</a:t>
            </a:r>
            <a:r>
              <a:rPr lang="en-US" b="1" u="none" dirty="0" err="1">
                <a:solidFill>
                  <a:srgbClr val="C00000"/>
                </a:solidFill>
              </a:rPr>
              <a:t>cmd</a:t>
            </a:r>
            <a:r>
              <a:rPr lang="en-US" b="1" u="none" dirty="0">
                <a:solidFill>
                  <a:srgbClr val="C00000"/>
                </a:solidFill>
              </a:rPr>
              <a:t>/</a:t>
            </a:r>
            <a:r>
              <a:rPr lang="en-US" b="1" u="none" dirty="0" err="1">
                <a:solidFill>
                  <a:srgbClr val="C00000"/>
                </a:solidFill>
              </a:rPr>
              <a:t>command_prompt.c</a:t>
            </a:r>
            <a:r>
              <a:rPr lang="en-US" b="1" u="none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file by (CTRL + A) &amp; PASTE it in the form in the “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kern/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cmd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command_prompt.c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CLICK ON SUBMIT.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You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MUST RECEIVE A MAIL from GOOGLE with your submission</a:t>
            </a:r>
            <a:r>
              <a:rPr lang="en-US" dirty="0">
                <a:solidFill>
                  <a:schemeClr val="tx1"/>
                </a:solidFill>
              </a:rPr>
              <a:t>, otherwise re-submit again.</a:t>
            </a: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872D-4FB6-34AB-7562-2F6D0E2B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EB151-B214-123A-D29C-F1510C68FA5F}"/>
              </a:ext>
            </a:extLst>
          </p:cNvPr>
          <p:cNvSpPr txBox="1"/>
          <p:nvPr/>
        </p:nvSpPr>
        <p:spPr>
          <a:xfrm>
            <a:off x="683548" y="5241110"/>
            <a:ext cx="1052893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Submission ISSUE</a:t>
            </a:r>
          </a:p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After CLICKING submit, if error message with “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Submission is too long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” is appeared.</a:t>
            </a:r>
          </a:p>
          <a:p>
            <a:pPr algn="ctr"/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Resolve it by doing the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  <a:hlinkClick r:id="rId3" action="ppaction://hlinkfile"/>
              </a:rPr>
              <a:t>following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[MS1]</a:t>
            </a:r>
          </a:p>
          <a:p>
            <a:pPr algn="ctr"/>
            <a:r>
              <a:rPr lang="en-US" sz="2000" dirty="0"/>
              <a:t>Dynamic Allocator</a:t>
            </a:r>
            <a:endParaRPr lang="en-AE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6662445" y="5568180"/>
            <a:ext cx="1270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[MS2]</a:t>
            </a:r>
          </a:p>
          <a:p>
            <a:pPr algn="ctr"/>
            <a:r>
              <a:rPr lang="en-US" sz="2000" dirty="0"/>
              <a:t>Kern Heap</a:t>
            </a:r>
            <a:endParaRPr lang="en-AE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188429" y="5576128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</a:t>
            </a:r>
          </a:p>
          <a:p>
            <a:pPr algn="ctr"/>
            <a:r>
              <a:rPr lang="en-US" sz="2000" dirty="0"/>
              <a:t>User Heap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Part1: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174384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main functions in part 1 are related to the command prompt.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They are similar to what is taken in Lab 1.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objective of this part is to break the ice with the code and start navigate in it easily.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Required: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04757"/>
              </p:ext>
            </p:extLst>
          </p:nvPr>
        </p:nvGraphicFramePr>
        <p:xfrm>
          <a:off x="1660121" y="3640359"/>
          <a:ext cx="955236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10833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Autocomplete 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/>
                        <a:t>kern/</a:t>
                      </a:r>
                      <a:r>
                        <a:rPr lang="en-US" u="none" dirty="0" err="1"/>
                        <a:t>cmd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command_prompt.h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TO DO 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cmd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command_prompt.c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Part1: Command Prompt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737359"/>
            <a:ext cx="11783291" cy="472242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Add an "Autocomplete" feature to your command prompt, which allow the user to</a:t>
            </a:r>
            <a:r>
              <a:rPr lang="en-US" b="1" u="sng" dirty="0"/>
              <a:t> list all commands that start with a given set of characters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The user should write set of characters then press enter:</a:t>
            </a:r>
          </a:p>
          <a:p>
            <a:pPr lvl="1"/>
            <a:r>
              <a:rPr lang="en-US" dirty="0"/>
              <a:t>If the set of characters are complete and represent an existing command, then </a:t>
            </a:r>
            <a:r>
              <a:rPr lang="en-US" b="1" dirty="0"/>
              <a:t>execute it (</a:t>
            </a:r>
            <a:r>
              <a:rPr lang="en-US" b="1" dirty="0">
                <a:solidFill>
                  <a:srgbClr val="FF0000"/>
                </a:solidFill>
              </a:rPr>
              <a:t>Already implemented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Else, if there’s one (or more) command that start with the given characters, print their names (</a:t>
            </a:r>
            <a:r>
              <a:rPr lang="en-US" b="1" dirty="0"/>
              <a:t>ONE PER LINE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Else, print the “unknown command” message that is </a:t>
            </a:r>
            <a:r>
              <a:rPr lang="en-US" b="1" dirty="0">
                <a:solidFill>
                  <a:srgbClr val="FF0000"/>
                </a:solidFill>
              </a:rPr>
              <a:t>already exist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given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 for </a:t>
            </a:r>
            <a:r>
              <a:rPr lang="en-US" b="1" u="sng" dirty="0"/>
              <a:t>TESTING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kernel_info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execute the </a:t>
            </a:r>
            <a:r>
              <a:rPr lang="en-US" dirty="0" err="1"/>
              <a:t>kernel_info</a:t>
            </a:r>
            <a:r>
              <a:rPr lang="en-US" dirty="0"/>
              <a:t> command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he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print the commands that start with he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help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ru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print the commands that start with </a:t>
            </a:r>
            <a:r>
              <a:rPr lang="en-US" dirty="0" err="1"/>
              <a:t>ru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runall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smm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unknown command (</a:t>
            </a:r>
            <a:r>
              <a:rPr lang="en-US" b="1" dirty="0">
                <a:solidFill>
                  <a:srgbClr val="FF0000"/>
                </a:solidFill>
              </a:rPr>
              <a:t>already exist</a:t>
            </a:r>
            <a:r>
              <a:rPr lang="en-US" dirty="0">
                <a:solidFill>
                  <a:srgbClr val="FF0000"/>
                </a:solidFill>
              </a:rPr>
              <a:t> in the given code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Unknown command </a:t>
            </a:r>
            <a:r>
              <a:rPr lang="en-US" dirty="0" err="1"/>
              <a:t>smm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Part1: Command Prompt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976956" cy="472242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Function:</a:t>
            </a:r>
            <a:endParaRPr lang="en-US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There's no specific function for this feature. However, you should choose the suitable place in the command prompt code to add this feature.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Helper Function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US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57150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functions (e.g.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strncmp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&amp; strlen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 to the Appendix of LAB1 documentation</a:t>
            </a:r>
          </a:p>
          <a:p>
            <a:pPr marL="2857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F81BD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How to test: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Write: FOS&gt; </a:t>
            </a:r>
            <a:r>
              <a:rPr lang="en-US" sz="1800" dirty="0"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autocomplete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This command run an </a:t>
            </a:r>
            <a:r>
              <a:rPr lang="en-US" sz="1800" b="1" dirty="0">
                <a:latin typeface="Calibri" panose="020F0502020204030204" pitchFamily="34" charset="0"/>
                <a:cs typeface="Arial" panose="020B0604020202020204" pitchFamily="34" charset="0"/>
              </a:rPr>
              <a:t>automatic test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for AUTOCOMPLETE. 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latin typeface="Calibri" panose="020F0502020204030204" pitchFamily="34" charset="0"/>
                <a:cs typeface="Arial" panose="020B0604020202020204" pitchFamily="34" charset="0"/>
              </a:rPr>
              <a:t>ensure your code correctness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the output </a:t>
            </a:r>
            <a:r>
              <a:rPr lang="en-US" sz="1800" b="1" u="sng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MUST be the same as the given examples in the previous slide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64108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4530</TotalTime>
  <Words>4601</Words>
  <Application>Microsoft Office PowerPoint</Application>
  <PresentationFormat>Widescreen</PresentationFormat>
  <Paragraphs>898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Consolas</vt:lpstr>
      <vt:lpstr>Courier New</vt:lpstr>
      <vt:lpstr>docs-Roboto</vt:lpstr>
      <vt:lpstr>Symbol</vt:lpstr>
      <vt:lpstr>Wingdings</vt:lpstr>
      <vt:lpstr>Retrospect</vt:lpstr>
      <vt:lpstr>OS’22 Project </vt:lpstr>
      <vt:lpstr>Agenda</vt:lpstr>
      <vt:lpstr>Logistics</vt:lpstr>
      <vt:lpstr>Logistics</vt:lpstr>
      <vt:lpstr>PROJECT BIG PICTURE</vt:lpstr>
      <vt:lpstr>Part1: Command Prompt</vt:lpstr>
      <vt:lpstr>Part1: Command Prompt</vt:lpstr>
      <vt:lpstr>Part1: Command Prompt</vt:lpstr>
      <vt:lpstr>Agenda</vt:lpstr>
      <vt:lpstr>Objective</vt:lpstr>
      <vt:lpstr>Introduction: Why LISTS?</vt:lpstr>
      <vt:lpstr>Introduction: How to use LISTS?</vt:lpstr>
      <vt:lpstr>Introduction: How to use LISTS?</vt:lpstr>
      <vt:lpstr>Agenda</vt:lpstr>
      <vt:lpstr>MS1: Dynamic Allocator</vt:lpstr>
      <vt:lpstr>MS1: Dynamic Allocator (Cont.)</vt:lpstr>
      <vt:lpstr>MS1: Dynamic Allocator (Cont.)</vt:lpstr>
      <vt:lpstr>Agenda</vt:lpstr>
      <vt:lpstr>Part2: Dynamic Allocator</vt:lpstr>
      <vt:lpstr>MS1: Dynamic Allocator Required Functions  1- initialize_MemBlocksList</vt:lpstr>
      <vt:lpstr>MS1: Dynamic Allocator Required Functions  1- initialize_MemBlocksList (Cont.)</vt:lpstr>
      <vt:lpstr>MS1: Dynamic Allocator Required Functions  2- find_block</vt:lpstr>
      <vt:lpstr>MS1: Dynamic Allocator Required Functions  3- alloc_block_FF</vt:lpstr>
      <vt:lpstr>MS1: Dynamic Allocator Required Functions  3- alloc_block_FF (Case 1)</vt:lpstr>
      <vt:lpstr>MS1: Dynamic Allocator Required Functions  3- alloc_block_FF (Case 2)</vt:lpstr>
      <vt:lpstr>MS1: Dynamic Allocator Required Functions  3- alloc_block_FF (Case 3)</vt:lpstr>
      <vt:lpstr>MS1: Dynamic Allocator Required Functions  4- alloc_block_BF</vt:lpstr>
      <vt:lpstr>MS1: Dynamic Allocator Required Functions  5- insert_sorted_allocList</vt:lpstr>
      <vt:lpstr>MS1: Dynamic Allocator Required Functions  5- insert_sorted_allocList (Example)</vt:lpstr>
      <vt:lpstr>MS1: Dynamic Allocator Required Functions  6- insert_sorted_with_merge_freeList</vt:lpstr>
      <vt:lpstr>MS1: Dynamic Allocator Required Functions  6- insert_sorted_with_merge_freeList (Case 1)</vt:lpstr>
      <vt:lpstr>MS1: Dynamic Allocator Required Functions  6- insert_sorted_with_merge_freeList (Case 2)</vt:lpstr>
      <vt:lpstr>MS1: Dynamic Allocator Required Functions  6- insert_sorted_with_merge_freeList (Case 3)</vt:lpstr>
      <vt:lpstr>MS1: Dynamic Allocator Required Functions  6- insert_sorted_with_merge_freeList (Case 4)</vt:lpstr>
      <vt:lpstr>MS1: Dynamic Allocator Required Functions  6- insert_sorted_with_merge_freeList (Case 5)</vt:lpstr>
      <vt:lpstr>Agenda</vt:lpstr>
      <vt:lpstr>MS1: Bonuses  1: alloc_block_NF</vt:lpstr>
      <vt:lpstr>MS1 Testing    Dynamic Allocator Testing</vt:lpstr>
      <vt:lpstr>MS1 Testing   Instructions</vt:lpstr>
      <vt:lpstr>Agenda</vt:lpstr>
      <vt:lpstr>Startup Code</vt:lpstr>
      <vt:lpstr>PowerPoint Presentation</vt:lpstr>
      <vt:lpstr>Helper Ready Made Functions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616</cp:revision>
  <dcterms:created xsi:type="dcterms:W3CDTF">2022-10-12T14:36:57Z</dcterms:created>
  <dcterms:modified xsi:type="dcterms:W3CDTF">2022-10-17T09:31:56Z</dcterms:modified>
</cp:coreProperties>
</file>