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notesMasterIdLst>
    <p:notesMasterId r:id="rId19"/>
  </p:notesMasterIdLst>
  <p:sldIdLst>
    <p:sldId id="256" r:id="rId2"/>
    <p:sldId id="258" r:id="rId3"/>
    <p:sldId id="274" r:id="rId4"/>
    <p:sldId id="278" r:id="rId5"/>
    <p:sldId id="275" r:id="rId6"/>
    <p:sldId id="268" r:id="rId7"/>
    <p:sldId id="260" r:id="rId8"/>
    <p:sldId id="270" r:id="rId9"/>
    <p:sldId id="261" r:id="rId10"/>
    <p:sldId id="273" r:id="rId11"/>
    <p:sldId id="267" r:id="rId12"/>
    <p:sldId id="279" r:id="rId13"/>
    <p:sldId id="280" r:id="rId14"/>
    <p:sldId id="281" r:id="rId15"/>
    <p:sldId id="265" r:id="rId16"/>
    <p:sldId id="271"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 Sami" initials="A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60" autoAdjust="0"/>
  </p:normalViewPr>
  <p:slideViewPr>
    <p:cSldViewPr>
      <p:cViewPr varScale="1">
        <p:scale>
          <a:sx n="70" d="100"/>
          <a:sy n="70" d="100"/>
        </p:scale>
        <p:origin x="181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A73B6-5CA5-4C8A-BB19-94CB18DC36D2}" type="datetimeFigureOut">
              <a:rPr lang="en-AU" smtClean="0"/>
              <a:t>1/11/2015</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4378C-FF85-49DA-885E-FBD41ED4FA39}" type="slidenum">
              <a:rPr lang="en-AU" smtClean="0"/>
              <a:t>‹#›</a:t>
            </a:fld>
            <a:endParaRPr lang="en-AU"/>
          </a:p>
        </p:txBody>
      </p:sp>
    </p:spTree>
    <p:extLst>
      <p:ext uri="{BB962C8B-B14F-4D97-AF65-F5344CB8AC3E}">
        <p14:creationId xmlns:p14="http://schemas.microsoft.com/office/powerpoint/2010/main" val="213353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Correction:</a:t>
            </a:r>
            <a:r>
              <a:rPr lang="en-AU" baseline="0" dirty="0" smtClean="0"/>
              <a:t> </a:t>
            </a:r>
            <a:r>
              <a:rPr lang="en-AU" dirty="0" smtClean="0"/>
              <a:t>Don’t</a:t>
            </a:r>
            <a:r>
              <a:rPr lang="en-AU" baseline="0" dirty="0" smtClean="0"/>
              <a:t> talk about the background in the overview</a:t>
            </a:r>
          </a:p>
          <a:p>
            <a:endParaRPr lang="en-AU" baseline="0" dirty="0" smtClean="0"/>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9964378C-FF85-49DA-885E-FBD41ED4FA39}" type="slidenum">
              <a:rPr lang="en-AU" smtClean="0"/>
              <a:t>2</a:t>
            </a:fld>
            <a:endParaRPr lang="en-AU"/>
          </a:p>
        </p:txBody>
      </p:sp>
    </p:spTree>
    <p:extLst>
      <p:ext uri="{BB962C8B-B14F-4D97-AF65-F5344CB8AC3E}">
        <p14:creationId xmlns:p14="http://schemas.microsoft.com/office/powerpoint/2010/main" val="1081196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IPv4</a:t>
            </a:r>
            <a:r>
              <a:rPr lang="en-AU" baseline="0" dirty="0" smtClean="0"/>
              <a:t> cloud &amp; ipv6 cloud: </a:t>
            </a:r>
          </a:p>
          <a:p>
            <a:endParaRPr lang="en-AU" sz="2400" baseline="0" dirty="0" smtClean="0">
              <a:latin typeface="Galdeano"/>
              <a:cs typeface="Arial" panose="020B0604020202020204" pitchFamily="34" charset="0"/>
            </a:endParaRPr>
          </a:p>
          <a:p>
            <a:r>
              <a:rPr lang="en-AU" sz="2400" dirty="0" smtClean="0">
                <a:latin typeface="Galdeano"/>
                <a:cs typeface="Arial" panose="020B0604020202020204" pitchFamily="34" charset="0"/>
              </a:rPr>
              <a:t>Developed a software using C# and </a:t>
            </a:r>
            <a:r>
              <a:rPr lang="en-AU" sz="2400" dirty="0" err="1" smtClean="0">
                <a:latin typeface="Galdeano"/>
                <a:cs typeface="Arial" panose="020B0604020202020204" pitchFamily="34" charset="0"/>
              </a:rPr>
              <a:t>xammp</a:t>
            </a:r>
            <a:endParaRPr lang="en-AU" sz="2400" dirty="0" smtClean="0">
              <a:latin typeface="Galdeano"/>
              <a:cs typeface="Arial" panose="020B0604020202020204" pitchFamily="34" charset="0"/>
            </a:endParaRPr>
          </a:p>
          <a:p>
            <a:pPr lvl="1"/>
            <a:r>
              <a:rPr lang="en-AU" sz="2400" dirty="0" smtClean="0">
                <a:latin typeface="Galdeano"/>
                <a:cs typeface="Arial" panose="020B0604020202020204" pitchFamily="34" charset="0"/>
              </a:rPr>
              <a:t>Tunnel Broker</a:t>
            </a:r>
          </a:p>
          <a:p>
            <a:r>
              <a:rPr lang="en-AU" sz="2400" dirty="0" smtClean="0">
                <a:latin typeface="Arial" pitchFamily="34" charset="0"/>
                <a:cs typeface="Arial" pitchFamily="34" charset="0"/>
              </a:rPr>
              <a:t>Uninstall XAMMP if it was already installed</a:t>
            </a:r>
          </a:p>
          <a:p>
            <a:endParaRPr lang="en-AU" sz="2400" dirty="0" smtClean="0">
              <a:latin typeface="Arial" pitchFamily="34" charset="0"/>
              <a:cs typeface="Arial" pitchFamily="34" charset="0"/>
            </a:endParaRPr>
          </a:p>
          <a:p>
            <a:r>
              <a:rPr lang="en-AU" sz="2400" dirty="0" smtClean="0">
                <a:latin typeface="Arial" pitchFamily="34" charset="0"/>
                <a:cs typeface="Arial" pitchFamily="34" charset="0"/>
              </a:rPr>
              <a:t>Make sure antivirus does not block the IPAlog.txt file</a:t>
            </a:r>
          </a:p>
          <a:p>
            <a:pPr lvl="1"/>
            <a:endParaRPr lang="en-AU" sz="2400" dirty="0" smtClean="0">
              <a:latin typeface="Galdeano"/>
              <a:cs typeface="Arial" panose="020B0604020202020204" pitchFamily="34" charset="0"/>
            </a:endParaRPr>
          </a:p>
          <a:p>
            <a:pPr lvl="1"/>
            <a:endParaRPr lang="en-AU" sz="2400" dirty="0" smtClean="0">
              <a:latin typeface="Galdeano"/>
              <a:cs typeface="Arial" panose="020B0604020202020204" pitchFamily="34" charset="0"/>
            </a:endParaRPr>
          </a:p>
          <a:p>
            <a:pPr marL="0" indent="0">
              <a:buNone/>
            </a:pPr>
            <a:endParaRPr lang="en-AU" dirty="0" smtClean="0"/>
          </a:p>
          <a:p>
            <a:endParaRPr lang="en-AU" dirty="0"/>
          </a:p>
        </p:txBody>
      </p:sp>
      <p:sp>
        <p:nvSpPr>
          <p:cNvPr id="4" name="Slide Number Placeholder 3"/>
          <p:cNvSpPr>
            <a:spLocks noGrp="1"/>
          </p:cNvSpPr>
          <p:nvPr>
            <p:ph type="sldNum" sz="quarter" idx="10"/>
          </p:nvPr>
        </p:nvSpPr>
        <p:spPr/>
        <p:txBody>
          <a:bodyPr/>
          <a:lstStyle/>
          <a:p>
            <a:fld id="{9964378C-FF85-49DA-885E-FBD41ED4FA39}" type="slidenum">
              <a:rPr lang="en-AU" smtClean="0"/>
              <a:t>11</a:t>
            </a:fld>
            <a:endParaRPr lang="en-AU"/>
          </a:p>
        </p:txBody>
      </p:sp>
    </p:spTree>
    <p:extLst>
      <p:ext uri="{BB962C8B-B14F-4D97-AF65-F5344CB8AC3E}">
        <p14:creationId xmlns:p14="http://schemas.microsoft.com/office/powerpoint/2010/main" val="228554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Feedback. Have one slide that</a:t>
            </a:r>
            <a:r>
              <a:rPr lang="en-AU" baseline="0" dirty="0" smtClean="0"/>
              <a:t> explains what you’re going to demonstrate.  (at an abstract level explain up front what you’re about to demonstrate) </a:t>
            </a:r>
          </a:p>
          <a:p>
            <a:r>
              <a:rPr lang="en-AU" baseline="0" dirty="0" smtClean="0"/>
              <a:t>The second slide should be follow by the demonstration </a:t>
            </a:r>
          </a:p>
          <a:p>
            <a:r>
              <a:rPr lang="en-AU" baseline="0" dirty="0" smtClean="0"/>
              <a:t>Explain the structure of the GUI; </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9964378C-FF85-49DA-885E-FBD41ED4FA39}" type="slidenum">
              <a:rPr lang="en-AU" smtClean="0"/>
              <a:t>12</a:t>
            </a:fld>
            <a:endParaRPr lang="en-AU"/>
          </a:p>
        </p:txBody>
      </p:sp>
    </p:spTree>
    <p:extLst>
      <p:ext uri="{BB962C8B-B14F-4D97-AF65-F5344CB8AC3E}">
        <p14:creationId xmlns:p14="http://schemas.microsoft.com/office/powerpoint/2010/main" val="2957105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964378C-FF85-49DA-885E-FBD41ED4FA39}" type="slidenum">
              <a:rPr lang="en-AU" smtClean="0"/>
              <a:t>13</a:t>
            </a:fld>
            <a:endParaRPr lang="en-AU"/>
          </a:p>
        </p:txBody>
      </p:sp>
    </p:spTree>
    <p:extLst>
      <p:ext uri="{BB962C8B-B14F-4D97-AF65-F5344CB8AC3E}">
        <p14:creationId xmlns:p14="http://schemas.microsoft.com/office/powerpoint/2010/main" val="4060796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964378C-FF85-49DA-885E-FBD41ED4FA39}" type="slidenum">
              <a:rPr lang="en-AU" smtClean="0"/>
              <a:t>14</a:t>
            </a:fld>
            <a:endParaRPr lang="en-AU"/>
          </a:p>
        </p:txBody>
      </p:sp>
    </p:spTree>
    <p:extLst>
      <p:ext uri="{BB962C8B-B14F-4D97-AF65-F5344CB8AC3E}">
        <p14:creationId xmlns:p14="http://schemas.microsoft.com/office/powerpoint/2010/main" val="4150011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Summarize</a:t>
            </a:r>
            <a:r>
              <a:rPr lang="en-AU" baseline="0" dirty="0" smtClean="0"/>
              <a:t> what the project has achieved. </a:t>
            </a:r>
          </a:p>
          <a:p>
            <a:endParaRPr lang="en-AU" baseline="0" dirty="0" smtClean="0"/>
          </a:p>
          <a:p>
            <a:r>
              <a:rPr lang="en-AU" baseline="0" dirty="0" smtClean="0"/>
              <a:t>Explained further what probing is</a:t>
            </a:r>
            <a:endParaRPr lang="en-AU" dirty="0"/>
          </a:p>
        </p:txBody>
      </p:sp>
      <p:sp>
        <p:nvSpPr>
          <p:cNvPr id="4" name="Slide Number Placeholder 3"/>
          <p:cNvSpPr>
            <a:spLocks noGrp="1"/>
          </p:cNvSpPr>
          <p:nvPr>
            <p:ph type="sldNum" sz="quarter" idx="10"/>
          </p:nvPr>
        </p:nvSpPr>
        <p:spPr/>
        <p:txBody>
          <a:bodyPr/>
          <a:lstStyle/>
          <a:p>
            <a:fld id="{9964378C-FF85-49DA-885E-FBD41ED4FA39}" type="slidenum">
              <a:rPr lang="en-AU" smtClean="0"/>
              <a:t>15</a:t>
            </a:fld>
            <a:endParaRPr lang="en-AU"/>
          </a:p>
        </p:txBody>
      </p:sp>
    </p:spTree>
    <p:extLst>
      <p:ext uri="{BB962C8B-B14F-4D97-AF65-F5344CB8AC3E}">
        <p14:creationId xmlns:p14="http://schemas.microsoft.com/office/powerpoint/2010/main" val="1094910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Is a unique string of numbers separated by full stops that identifies each computer using the internet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Core network layer protocol upon which the internet is built upon </a:t>
            </a:r>
          </a:p>
          <a:p>
            <a:endParaRPr lang="en-AU" dirty="0"/>
          </a:p>
        </p:txBody>
      </p:sp>
      <p:sp>
        <p:nvSpPr>
          <p:cNvPr id="4" name="Slide Number Placeholder 3"/>
          <p:cNvSpPr>
            <a:spLocks noGrp="1"/>
          </p:cNvSpPr>
          <p:nvPr>
            <p:ph type="sldNum" sz="quarter" idx="10"/>
          </p:nvPr>
        </p:nvSpPr>
        <p:spPr/>
        <p:txBody>
          <a:bodyPr/>
          <a:lstStyle/>
          <a:p>
            <a:fld id="{9964378C-FF85-49DA-885E-FBD41ED4FA39}" type="slidenum">
              <a:rPr lang="en-AU" smtClean="0"/>
              <a:t>3</a:t>
            </a:fld>
            <a:endParaRPr lang="en-AU"/>
          </a:p>
        </p:txBody>
      </p:sp>
    </p:spTree>
    <p:extLst>
      <p:ext uri="{BB962C8B-B14F-4D97-AF65-F5344CB8AC3E}">
        <p14:creationId xmlns:p14="http://schemas.microsoft.com/office/powerpoint/2010/main" val="75762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r>
              <a:rPr lang="en-AU" sz="1200" dirty="0" smtClean="0"/>
              <a:t>-Current version of the protocol IP version four has </a:t>
            </a:r>
            <a:r>
              <a:rPr lang="en-AU" sz="2000" dirty="0" smtClean="0"/>
              <a:t>Been in use since the origin of the internet</a:t>
            </a:r>
          </a:p>
          <a:p>
            <a:endParaRPr lang="en-AU" dirty="0" smtClean="0"/>
          </a:p>
          <a:p>
            <a:r>
              <a:rPr lang="en-AU" dirty="0" smtClean="0"/>
              <a:t>-The growth of IP address demand and IPv4 exhaustion is also expected to come from new applications and innovations, including always-on appliances used in utility grids, smart homes, health care monitoring and intelligent sensor network</a:t>
            </a:r>
          </a:p>
        </p:txBody>
      </p:sp>
      <p:sp>
        <p:nvSpPr>
          <p:cNvPr id="4" name="Slide Number Placeholder 3"/>
          <p:cNvSpPr>
            <a:spLocks noGrp="1"/>
          </p:cNvSpPr>
          <p:nvPr>
            <p:ph type="sldNum" sz="quarter" idx="10"/>
          </p:nvPr>
        </p:nvSpPr>
        <p:spPr/>
        <p:txBody>
          <a:bodyPr/>
          <a:lstStyle/>
          <a:p>
            <a:fld id="{9964378C-FF85-49DA-885E-FBD41ED4FA39}" type="slidenum">
              <a:rPr lang="en-AU" smtClean="0"/>
              <a:t>4</a:t>
            </a:fld>
            <a:endParaRPr lang="en-AU"/>
          </a:p>
        </p:txBody>
      </p:sp>
    </p:spTree>
    <p:extLst>
      <p:ext uri="{BB962C8B-B14F-4D97-AF65-F5344CB8AC3E}">
        <p14:creationId xmlns:p14="http://schemas.microsoft.com/office/powerpoint/2010/main" val="3940169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AU" sz="2000" dirty="0" smtClean="0"/>
          </a:p>
          <a:p>
            <a:r>
              <a:rPr lang="en-AU" sz="2000" dirty="0" smtClean="0"/>
              <a:t>IPv6 address space is vast enough to allocate an address to the following devices: TV, fridge, microwave, radio, etc..</a:t>
            </a:r>
            <a:r>
              <a:rPr lang="en-AU" sz="2000" baseline="0" dirty="0" smtClean="0"/>
              <a:t> Caution: slides need to be reduce</a:t>
            </a:r>
            <a:endParaRPr lang="en-AU" sz="2000" dirty="0" smtClean="0"/>
          </a:p>
          <a:p>
            <a:endParaRPr lang="en-AU" dirty="0"/>
          </a:p>
        </p:txBody>
      </p:sp>
      <p:sp>
        <p:nvSpPr>
          <p:cNvPr id="4" name="Slide Number Placeholder 3"/>
          <p:cNvSpPr>
            <a:spLocks noGrp="1"/>
          </p:cNvSpPr>
          <p:nvPr>
            <p:ph type="sldNum" sz="quarter" idx="10"/>
          </p:nvPr>
        </p:nvSpPr>
        <p:spPr/>
        <p:txBody>
          <a:bodyPr/>
          <a:lstStyle/>
          <a:p>
            <a:fld id="{9964378C-FF85-49DA-885E-FBD41ED4FA39}" type="slidenum">
              <a:rPr lang="en-AU" smtClean="0"/>
              <a:t>5</a:t>
            </a:fld>
            <a:endParaRPr lang="en-AU"/>
          </a:p>
        </p:txBody>
      </p:sp>
    </p:spTree>
    <p:extLst>
      <p:ext uri="{BB962C8B-B14F-4D97-AF65-F5344CB8AC3E}">
        <p14:creationId xmlns:p14="http://schemas.microsoft.com/office/powerpoint/2010/main" val="2300663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Recommendations: Remove</a:t>
            </a:r>
            <a:r>
              <a:rPr lang="en-AU" baseline="0" dirty="0" smtClean="0"/>
              <a:t> the graphic. (more text than picture, not catchy) Fixed</a:t>
            </a:r>
          </a:p>
          <a:p>
            <a:endParaRPr lang="en-AU" baseline="0" dirty="0" smtClean="0"/>
          </a:p>
          <a:p>
            <a:r>
              <a:rPr lang="en-AU" baseline="0" dirty="0" smtClean="0"/>
              <a:t>What’s the performance of ipv4 </a:t>
            </a:r>
            <a:r>
              <a:rPr lang="en-AU" baseline="0" dirty="0" err="1" smtClean="0"/>
              <a:t>vs</a:t>
            </a:r>
            <a:r>
              <a:rPr lang="en-AU" baseline="0" dirty="0" smtClean="0"/>
              <a:t> ipv6</a:t>
            </a:r>
          </a:p>
          <a:p>
            <a:endParaRPr lang="en-AU" baseline="0" dirty="0" smtClean="0"/>
          </a:p>
          <a:p>
            <a:r>
              <a:rPr lang="en-AU" baseline="0" dirty="0" smtClean="0"/>
              <a:t>Art of research at the moment</a:t>
            </a:r>
            <a:endParaRPr lang="en-AU" dirty="0"/>
          </a:p>
        </p:txBody>
      </p:sp>
      <p:sp>
        <p:nvSpPr>
          <p:cNvPr id="4" name="Slide Number Placeholder 3"/>
          <p:cNvSpPr>
            <a:spLocks noGrp="1"/>
          </p:cNvSpPr>
          <p:nvPr>
            <p:ph type="sldNum" sz="quarter" idx="10"/>
          </p:nvPr>
        </p:nvSpPr>
        <p:spPr/>
        <p:txBody>
          <a:bodyPr/>
          <a:lstStyle/>
          <a:p>
            <a:fld id="{9964378C-FF85-49DA-885E-FBD41ED4FA39}" type="slidenum">
              <a:rPr lang="en-AU" smtClean="0"/>
              <a:t>6</a:t>
            </a:fld>
            <a:endParaRPr lang="en-AU"/>
          </a:p>
        </p:txBody>
      </p:sp>
    </p:spTree>
    <p:extLst>
      <p:ext uri="{BB962C8B-B14F-4D97-AF65-F5344CB8AC3E}">
        <p14:creationId xmlns:p14="http://schemas.microsoft.com/office/powerpoint/2010/main" val="4244143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Background:</a:t>
            </a:r>
            <a:r>
              <a:rPr lang="en-AU" baseline="0" dirty="0" smtClean="0"/>
              <a:t> Work on a Joint research project. Purpose: Work on the transition of IPV4-IPV6 project</a:t>
            </a:r>
          </a:p>
          <a:p>
            <a:endParaRPr lang="en-AU" baseline="0" dirty="0" smtClean="0"/>
          </a:p>
          <a:p>
            <a:r>
              <a:rPr lang="en-AU" baseline="0" dirty="0" smtClean="0"/>
              <a:t>A single slide: demonstrating what an </a:t>
            </a:r>
            <a:r>
              <a:rPr lang="en-AU" baseline="0" dirty="0" err="1" smtClean="0"/>
              <a:t>ip</a:t>
            </a:r>
            <a:r>
              <a:rPr lang="en-AU" baseline="0" dirty="0" smtClean="0"/>
              <a:t> address is. </a:t>
            </a:r>
          </a:p>
          <a:p>
            <a:r>
              <a:rPr lang="en-AU" baseline="0" dirty="0" smtClean="0"/>
              <a:t>Explicitly write </a:t>
            </a:r>
            <a:r>
              <a:rPr lang="en-AU" baseline="0" dirty="0" err="1" smtClean="0"/>
              <a:t>ip</a:t>
            </a:r>
            <a:r>
              <a:rPr lang="en-AU" baseline="0" dirty="0" smtClean="0"/>
              <a:t> version instead of (IPv4) (one slide IPv4)</a:t>
            </a:r>
          </a:p>
          <a:p>
            <a:r>
              <a:rPr lang="en-AU" baseline="0" dirty="0" smtClean="0"/>
              <a:t>One slide (ipv6)- more addresses; </a:t>
            </a:r>
            <a:r>
              <a:rPr lang="en-AU" baseline="0" dirty="0" err="1" smtClean="0"/>
              <a:t>tv</a:t>
            </a:r>
            <a:r>
              <a:rPr lang="en-AU" baseline="0" dirty="0" smtClean="0"/>
              <a:t>, radio, microwave can have an address with v6</a:t>
            </a:r>
          </a:p>
          <a:p>
            <a:r>
              <a:rPr lang="en-AU" baseline="0" dirty="0" smtClean="0"/>
              <a:t>Single: number of servers that are currently ipv6 (world wide)</a:t>
            </a:r>
          </a:p>
          <a:p>
            <a:endParaRPr lang="en-AU" baseline="0" dirty="0" smtClean="0"/>
          </a:p>
          <a:p>
            <a:r>
              <a:rPr lang="en-AU" sz="1200" dirty="0" smtClean="0">
                <a:latin typeface="Arial" panose="020B0604020202020204" pitchFamily="34" charset="0"/>
                <a:cs typeface="Arial" panose="020B0604020202020204" pitchFamily="34" charset="0"/>
              </a:rPr>
              <a:t>(Sebastian recommend  to such a graph of what remains of IPv4)</a:t>
            </a:r>
            <a:r>
              <a:rPr lang="en-AU" sz="1200" baseline="0" dirty="0" smtClean="0">
                <a:latin typeface="Arial" panose="020B0604020202020204" pitchFamily="34" charset="0"/>
                <a:cs typeface="Arial" panose="020B0604020202020204" pitchFamily="34" charset="0"/>
              </a:rPr>
              <a:t> worldwide</a:t>
            </a:r>
            <a:endParaRPr lang="en-AU" dirty="0"/>
          </a:p>
        </p:txBody>
      </p:sp>
      <p:sp>
        <p:nvSpPr>
          <p:cNvPr id="4" name="Slide Number Placeholder 3"/>
          <p:cNvSpPr>
            <a:spLocks noGrp="1"/>
          </p:cNvSpPr>
          <p:nvPr>
            <p:ph type="sldNum" sz="quarter" idx="10"/>
          </p:nvPr>
        </p:nvSpPr>
        <p:spPr/>
        <p:txBody>
          <a:bodyPr/>
          <a:lstStyle/>
          <a:p>
            <a:fld id="{9964378C-FF85-49DA-885E-FBD41ED4FA39}" type="slidenum">
              <a:rPr lang="en-AU" smtClean="0"/>
              <a:t>7</a:t>
            </a:fld>
            <a:endParaRPr lang="en-AU"/>
          </a:p>
        </p:txBody>
      </p:sp>
    </p:spTree>
    <p:extLst>
      <p:ext uri="{BB962C8B-B14F-4D97-AF65-F5344CB8AC3E}">
        <p14:creationId xmlns:p14="http://schemas.microsoft.com/office/powerpoint/2010/main" val="1544695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The era of freely available IPv4 addresses has come to an end as Regional Internet registries are now assigning their last few remaining IPv4 addresses. Many of the largest mobile and broadband networks in the world are actively rolling out IPv6 connectivity to their end-users</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Internet Protocol (IP) is the core network-layer protocol upon which the Internet is built. The current version of the protocol, IPv4, has been in use since the origin of the Internet. IPv6 (formerly known as </a:t>
            </a:r>
            <a:r>
              <a:rPr lang="en-AU" sz="1200" b="0" i="0" kern="1200" dirty="0" err="1" smtClean="0">
                <a:solidFill>
                  <a:schemeClr val="tx1"/>
                </a:solidFill>
                <a:effectLst/>
                <a:latin typeface="+mn-lt"/>
                <a:ea typeface="+mn-ea"/>
                <a:cs typeface="+mn-cs"/>
              </a:rPr>
              <a:t>IPng</a:t>
            </a:r>
            <a:r>
              <a:rPr lang="en-AU" sz="1200" b="0" i="0" kern="1200" dirty="0" smtClean="0">
                <a:solidFill>
                  <a:schemeClr val="tx1"/>
                </a:solidFill>
                <a:effectLst/>
                <a:latin typeface="+mn-lt"/>
                <a:ea typeface="+mn-ea"/>
                <a:cs typeface="+mn-cs"/>
              </a:rPr>
              <a:t> or IP next generation) is the version designed to succeed IPv4. IPv4 exhaustion and IPv6 adoption are important Internet issues, in addition to overall Internet penetration.</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The era of freely available IPv4 addresses has come to an end as Regional Internet registries are now assigning their last few remaining IPv4 addresses. Many of the largest mobile and broadband networks in the world are actively rolling out IPv6 connectivity to their end-users</a:t>
            </a:r>
          </a:p>
          <a:p>
            <a:endParaRPr lang="en-AU" sz="1200" b="0" i="0" kern="1200" dirty="0" smtClean="0">
              <a:solidFill>
                <a:schemeClr val="tx1"/>
              </a:solidFill>
              <a:effectLst/>
              <a:latin typeface="+mn-lt"/>
              <a:ea typeface="+mn-ea"/>
              <a:cs typeface="+mn-cs"/>
            </a:endParaRP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Internet Protocol (IP) is the core network-layer protocol upon which the Internet is built. The current version of the protocol, IPv4, has been in use since the origin of the Internet. IPv6 (formerly known as </a:t>
            </a:r>
            <a:r>
              <a:rPr lang="en-AU" sz="1200" b="0" i="0" kern="1200" dirty="0" err="1" smtClean="0">
                <a:solidFill>
                  <a:schemeClr val="tx1"/>
                </a:solidFill>
                <a:effectLst/>
                <a:latin typeface="+mn-lt"/>
                <a:ea typeface="+mn-ea"/>
                <a:cs typeface="+mn-cs"/>
              </a:rPr>
              <a:t>IPng</a:t>
            </a:r>
            <a:r>
              <a:rPr lang="en-AU" sz="1200" b="0" i="0" kern="1200" dirty="0" smtClean="0">
                <a:solidFill>
                  <a:schemeClr val="tx1"/>
                </a:solidFill>
                <a:effectLst/>
                <a:latin typeface="+mn-lt"/>
                <a:ea typeface="+mn-ea"/>
                <a:cs typeface="+mn-cs"/>
              </a:rPr>
              <a:t> or IP next generation) is the version designed to succeed IPv4. IPv4 exhaustion and IPv6 adoption are important Internet issues, in addition to overall Internet penetration.</a:t>
            </a:r>
          </a:p>
          <a:p>
            <a:endParaRPr lang="en-AU" sz="1200" b="0" i="0" kern="1200" dirty="0" smtClean="0">
              <a:solidFill>
                <a:schemeClr val="tx1"/>
              </a:solidFill>
              <a:effectLst/>
              <a:latin typeface="+mn-lt"/>
              <a:ea typeface="+mn-ea"/>
              <a:cs typeface="+mn-cs"/>
            </a:endParaRPr>
          </a:p>
          <a:p>
            <a:endParaRPr lang="en-AU" dirty="0" smtClean="0"/>
          </a:p>
          <a:p>
            <a:endParaRPr lang="en-AU" sz="1200" b="0" i="0" kern="1200" dirty="0" smtClean="0">
              <a:solidFill>
                <a:schemeClr val="tx1"/>
              </a:solidFill>
              <a:effectLst/>
              <a:latin typeface="+mn-lt"/>
              <a:ea typeface="+mn-ea"/>
              <a:cs typeface="+mn-cs"/>
            </a:endParaRPr>
          </a:p>
          <a:p>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9964378C-FF85-49DA-885E-FBD41ED4FA39}" type="slidenum">
              <a:rPr lang="en-AU" smtClean="0"/>
              <a:t>8</a:t>
            </a:fld>
            <a:endParaRPr lang="en-AU"/>
          </a:p>
        </p:txBody>
      </p:sp>
    </p:spTree>
    <p:extLst>
      <p:ext uri="{BB962C8B-B14F-4D97-AF65-F5344CB8AC3E}">
        <p14:creationId xmlns:p14="http://schemas.microsoft.com/office/powerpoint/2010/main" val="1018189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Feedback. Figure out what you want to say. Practice, practice. If</a:t>
            </a:r>
            <a:r>
              <a:rPr lang="en-AU" baseline="0" dirty="0" smtClean="0"/>
              <a:t> you’re using a paper, don’t read from it, only use it as a reference point. </a:t>
            </a:r>
          </a:p>
          <a:p>
            <a:endParaRPr lang="en-AU" baseline="0" dirty="0" smtClean="0"/>
          </a:p>
          <a:p>
            <a:r>
              <a:rPr lang="en-AU" baseline="0" dirty="0" smtClean="0"/>
              <a:t>Focus more on the prototype functions; What data are you collecting and what and how are you measuring. The slide must start with key functions. </a:t>
            </a:r>
          </a:p>
          <a:p>
            <a:endParaRPr lang="en-AU" baseline="0" dirty="0" smtClean="0"/>
          </a:p>
          <a:p>
            <a:r>
              <a:rPr lang="en-AU" baseline="0" dirty="0" smtClean="0"/>
              <a:t>Mention services </a:t>
            </a:r>
            <a:r>
              <a:rPr lang="en-AU" baseline="0" dirty="0" err="1" smtClean="0"/>
              <a:t>services</a:t>
            </a:r>
            <a:r>
              <a:rPr lang="en-AU" baseline="0" dirty="0" smtClean="0"/>
              <a:t> that your software is probing </a:t>
            </a:r>
            <a:endParaRPr lang="en-AU" dirty="0"/>
          </a:p>
        </p:txBody>
      </p:sp>
      <p:sp>
        <p:nvSpPr>
          <p:cNvPr id="4" name="Slide Number Placeholder 3"/>
          <p:cNvSpPr>
            <a:spLocks noGrp="1"/>
          </p:cNvSpPr>
          <p:nvPr>
            <p:ph type="sldNum" sz="quarter" idx="10"/>
          </p:nvPr>
        </p:nvSpPr>
        <p:spPr/>
        <p:txBody>
          <a:bodyPr/>
          <a:lstStyle/>
          <a:p>
            <a:fld id="{9964378C-FF85-49DA-885E-FBD41ED4FA39}" type="slidenum">
              <a:rPr lang="en-AU" smtClean="0"/>
              <a:t>9</a:t>
            </a:fld>
            <a:endParaRPr lang="en-AU"/>
          </a:p>
        </p:txBody>
      </p:sp>
    </p:spTree>
    <p:extLst>
      <p:ext uri="{BB962C8B-B14F-4D97-AF65-F5344CB8AC3E}">
        <p14:creationId xmlns:p14="http://schemas.microsoft.com/office/powerpoint/2010/main" val="4223465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What’s the key</a:t>
            </a:r>
            <a:r>
              <a:rPr lang="en-AU" baseline="0" dirty="0" smtClean="0"/>
              <a:t> point of rapid prototyping,</a:t>
            </a:r>
          </a:p>
          <a:p>
            <a:endParaRPr lang="en-AU" baseline="0" dirty="0" smtClean="0"/>
          </a:p>
          <a:p>
            <a:r>
              <a:rPr lang="en-AU" baseline="0" dirty="0" smtClean="0"/>
              <a:t>Design, implement, re-design and implement. Explain the process. Why does it make sense</a:t>
            </a:r>
          </a:p>
          <a:p>
            <a:endParaRPr lang="en-AU" baseline="0" dirty="0" smtClean="0"/>
          </a:p>
          <a:p>
            <a:r>
              <a:rPr lang="en-AU" baseline="0" dirty="0" smtClean="0"/>
              <a:t>Iterative process </a:t>
            </a:r>
          </a:p>
          <a:p>
            <a:endParaRPr lang="en-AU" dirty="0"/>
          </a:p>
        </p:txBody>
      </p:sp>
      <p:sp>
        <p:nvSpPr>
          <p:cNvPr id="4" name="Slide Number Placeholder 3"/>
          <p:cNvSpPr>
            <a:spLocks noGrp="1"/>
          </p:cNvSpPr>
          <p:nvPr>
            <p:ph type="sldNum" sz="quarter" idx="10"/>
          </p:nvPr>
        </p:nvSpPr>
        <p:spPr/>
        <p:txBody>
          <a:bodyPr/>
          <a:lstStyle/>
          <a:p>
            <a:fld id="{9964378C-FF85-49DA-885E-FBD41ED4FA39}" type="slidenum">
              <a:rPr lang="en-AU" smtClean="0"/>
              <a:t>10</a:t>
            </a:fld>
            <a:endParaRPr lang="en-AU"/>
          </a:p>
        </p:txBody>
      </p:sp>
    </p:spTree>
    <p:extLst>
      <p:ext uri="{BB962C8B-B14F-4D97-AF65-F5344CB8AC3E}">
        <p14:creationId xmlns:p14="http://schemas.microsoft.com/office/powerpoint/2010/main" val="914835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AC0035-432A-4FA0-A8FA-FDF57D77F02A}" type="datetimeFigureOut">
              <a:rPr lang="en-AU" smtClean="0"/>
              <a:t>1/11/2015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014586-F205-42BA-84B5-60D161EDF3C8}" type="slidenum">
              <a:rPr lang="en-AU" smtClean="0"/>
              <a:t>‹#›</a:t>
            </a:fld>
            <a:endParaRPr lang="en-AU"/>
          </a:p>
        </p:txBody>
      </p:sp>
    </p:spTree>
    <p:extLst>
      <p:ext uri="{BB962C8B-B14F-4D97-AF65-F5344CB8AC3E}">
        <p14:creationId xmlns:p14="http://schemas.microsoft.com/office/powerpoint/2010/main" val="2435015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AC0035-432A-4FA0-A8FA-FDF57D77F02A}" type="datetimeFigureOut">
              <a:rPr lang="en-AU" smtClean="0"/>
              <a:t>1/11/2015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014586-F205-42BA-84B5-60D161EDF3C8}" type="slidenum">
              <a:rPr lang="en-AU" smtClean="0"/>
              <a:t>‹#›</a:t>
            </a:fld>
            <a:endParaRPr lang="en-AU"/>
          </a:p>
        </p:txBody>
      </p:sp>
    </p:spTree>
    <p:extLst>
      <p:ext uri="{BB962C8B-B14F-4D97-AF65-F5344CB8AC3E}">
        <p14:creationId xmlns:p14="http://schemas.microsoft.com/office/powerpoint/2010/main" val="346617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AC0035-432A-4FA0-A8FA-FDF57D77F02A}" type="datetimeFigureOut">
              <a:rPr lang="en-AU" smtClean="0"/>
              <a:t>1/11/2015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014586-F205-42BA-84B5-60D161EDF3C8}" type="slidenum">
              <a:rPr lang="en-AU" smtClean="0"/>
              <a:t>‹#›</a:t>
            </a:fld>
            <a:endParaRPr lang="en-A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039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AC0035-432A-4FA0-A8FA-FDF57D77F02A}" type="datetimeFigureOut">
              <a:rPr lang="en-AU" smtClean="0"/>
              <a:t>1/11/2015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014586-F205-42BA-84B5-60D161EDF3C8}" type="slidenum">
              <a:rPr lang="en-AU" smtClean="0"/>
              <a:t>‹#›</a:t>
            </a:fld>
            <a:endParaRPr lang="en-AU"/>
          </a:p>
        </p:txBody>
      </p:sp>
    </p:spTree>
    <p:extLst>
      <p:ext uri="{BB962C8B-B14F-4D97-AF65-F5344CB8AC3E}">
        <p14:creationId xmlns:p14="http://schemas.microsoft.com/office/powerpoint/2010/main" val="1001921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AC0035-432A-4FA0-A8FA-FDF57D77F02A}" type="datetimeFigureOut">
              <a:rPr lang="en-AU" smtClean="0"/>
              <a:t>1/11/2015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014586-F205-42BA-84B5-60D161EDF3C8}" type="slidenum">
              <a:rPr lang="en-AU" smtClean="0"/>
              <a:t>‹#›</a:t>
            </a:fld>
            <a:endParaRPr lang="en-A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8492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AC0035-432A-4FA0-A8FA-FDF57D77F02A}" type="datetimeFigureOut">
              <a:rPr lang="en-AU" smtClean="0"/>
              <a:t>1/11/2015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014586-F205-42BA-84B5-60D161EDF3C8}" type="slidenum">
              <a:rPr lang="en-AU" smtClean="0"/>
              <a:t>‹#›</a:t>
            </a:fld>
            <a:endParaRPr lang="en-AU"/>
          </a:p>
        </p:txBody>
      </p:sp>
    </p:spTree>
    <p:extLst>
      <p:ext uri="{BB962C8B-B14F-4D97-AF65-F5344CB8AC3E}">
        <p14:creationId xmlns:p14="http://schemas.microsoft.com/office/powerpoint/2010/main" val="37812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AC0035-432A-4FA0-A8FA-FDF57D77F02A}" type="datetimeFigureOut">
              <a:rPr lang="en-AU" smtClean="0"/>
              <a:t>1/11/2015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014586-F205-42BA-84B5-60D161EDF3C8}" type="slidenum">
              <a:rPr lang="en-AU" smtClean="0"/>
              <a:t>‹#›</a:t>
            </a:fld>
            <a:endParaRPr lang="en-AU"/>
          </a:p>
        </p:txBody>
      </p:sp>
    </p:spTree>
    <p:extLst>
      <p:ext uri="{BB962C8B-B14F-4D97-AF65-F5344CB8AC3E}">
        <p14:creationId xmlns:p14="http://schemas.microsoft.com/office/powerpoint/2010/main" val="686830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AC0035-432A-4FA0-A8FA-FDF57D77F02A}" type="datetimeFigureOut">
              <a:rPr lang="en-AU" smtClean="0"/>
              <a:t>1/11/2015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014586-F205-42BA-84B5-60D161EDF3C8}" type="slidenum">
              <a:rPr lang="en-AU" smtClean="0"/>
              <a:t>‹#›</a:t>
            </a:fld>
            <a:endParaRPr lang="en-AU"/>
          </a:p>
        </p:txBody>
      </p:sp>
    </p:spTree>
    <p:extLst>
      <p:ext uri="{BB962C8B-B14F-4D97-AF65-F5344CB8AC3E}">
        <p14:creationId xmlns:p14="http://schemas.microsoft.com/office/powerpoint/2010/main" val="283442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AC0035-432A-4FA0-A8FA-FDF57D77F02A}" type="datetimeFigureOut">
              <a:rPr lang="en-AU" smtClean="0"/>
              <a:t>1/11/2015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014586-F205-42BA-84B5-60D161EDF3C8}" type="slidenum">
              <a:rPr lang="en-AU" smtClean="0"/>
              <a:t>‹#›</a:t>
            </a:fld>
            <a:endParaRPr lang="en-AU"/>
          </a:p>
        </p:txBody>
      </p:sp>
    </p:spTree>
    <p:extLst>
      <p:ext uri="{BB962C8B-B14F-4D97-AF65-F5344CB8AC3E}">
        <p14:creationId xmlns:p14="http://schemas.microsoft.com/office/powerpoint/2010/main" val="59833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AC0035-432A-4FA0-A8FA-FDF57D77F02A}" type="datetimeFigureOut">
              <a:rPr lang="en-AU" smtClean="0"/>
              <a:t>1/11/2015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014586-F205-42BA-84B5-60D161EDF3C8}" type="slidenum">
              <a:rPr lang="en-AU" smtClean="0"/>
              <a:t>‹#›</a:t>
            </a:fld>
            <a:endParaRPr lang="en-AU"/>
          </a:p>
        </p:txBody>
      </p:sp>
    </p:spTree>
    <p:extLst>
      <p:ext uri="{BB962C8B-B14F-4D97-AF65-F5344CB8AC3E}">
        <p14:creationId xmlns:p14="http://schemas.microsoft.com/office/powerpoint/2010/main" val="250654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AC0035-432A-4FA0-A8FA-FDF57D77F02A}" type="datetimeFigureOut">
              <a:rPr lang="en-AU" smtClean="0"/>
              <a:t>1/11/2015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8014586-F205-42BA-84B5-60D161EDF3C8}" type="slidenum">
              <a:rPr lang="en-AU" smtClean="0"/>
              <a:t>‹#›</a:t>
            </a:fld>
            <a:endParaRPr lang="en-AU"/>
          </a:p>
        </p:txBody>
      </p:sp>
    </p:spTree>
    <p:extLst>
      <p:ext uri="{BB962C8B-B14F-4D97-AF65-F5344CB8AC3E}">
        <p14:creationId xmlns:p14="http://schemas.microsoft.com/office/powerpoint/2010/main" val="3736529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AC0035-432A-4FA0-A8FA-FDF57D77F02A}" type="datetimeFigureOut">
              <a:rPr lang="en-AU" smtClean="0"/>
              <a:t>1/11/2015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8014586-F205-42BA-84B5-60D161EDF3C8}" type="slidenum">
              <a:rPr lang="en-AU" smtClean="0"/>
              <a:t>‹#›</a:t>
            </a:fld>
            <a:endParaRPr lang="en-AU"/>
          </a:p>
        </p:txBody>
      </p:sp>
    </p:spTree>
    <p:extLst>
      <p:ext uri="{BB962C8B-B14F-4D97-AF65-F5344CB8AC3E}">
        <p14:creationId xmlns:p14="http://schemas.microsoft.com/office/powerpoint/2010/main" val="376827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AC0035-432A-4FA0-A8FA-FDF57D77F02A}" type="datetimeFigureOut">
              <a:rPr lang="en-AU" smtClean="0"/>
              <a:t>1/11/2015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8014586-F205-42BA-84B5-60D161EDF3C8}" type="slidenum">
              <a:rPr lang="en-AU" smtClean="0"/>
              <a:t>‹#›</a:t>
            </a:fld>
            <a:endParaRPr lang="en-AU"/>
          </a:p>
        </p:txBody>
      </p:sp>
    </p:spTree>
    <p:extLst>
      <p:ext uri="{BB962C8B-B14F-4D97-AF65-F5344CB8AC3E}">
        <p14:creationId xmlns:p14="http://schemas.microsoft.com/office/powerpoint/2010/main" val="715426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C0035-432A-4FA0-A8FA-FDF57D77F02A}" type="datetimeFigureOut">
              <a:rPr lang="en-AU" smtClean="0"/>
              <a:t>1/11/2015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8014586-F205-42BA-84B5-60D161EDF3C8}" type="slidenum">
              <a:rPr lang="en-AU" smtClean="0"/>
              <a:t>‹#›</a:t>
            </a:fld>
            <a:endParaRPr lang="en-AU"/>
          </a:p>
        </p:txBody>
      </p:sp>
    </p:spTree>
    <p:extLst>
      <p:ext uri="{BB962C8B-B14F-4D97-AF65-F5344CB8AC3E}">
        <p14:creationId xmlns:p14="http://schemas.microsoft.com/office/powerpoint/2010/main" val="324022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AC0035-432A-4FA0-A8FA-FDF57D77F02A}" type="datetimeFigureOut">
              <a:rPr lang="en-AU" smtClean="0"/>
              <a:t>1/11/2015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8014586-F205-42BA-84B5-60D161EDF3C8}" type="slidenum">
              <a:rPr lang="en-AU" smtClean="0"/>
              <a:t>‹#›</a:t>
            </a:fld>
            <a:endParaRPr lang="en-AU"/>
          </a:p>
        </p:txBody>
      </p:sp>
    </p:spTree>
    <p:extLst>
      <p:ext uri="{BB962C8B-B14F-4D97-AF65-F5344CB8AC3E}">
        <p14:creationId xmlns:p14="http://schemas.microsoft.com/office/powerpoint/2010/main" val="142847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AC0035-432A-4FA0-A8FA-FDF57D77F02A}" type="datetimeFigureOut">
              <a:rPr lang="en-AU" smtClean="0"/>
              <a:t>1/11/2015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8014586-F205-42BA-84B5-60D161EDF3C8}" type="slidenum">
              <a:rPr lang="en-AU" smtClean="0"/>
              <a:t>‹#›</a:t>
            </a:fld>
            <a:endParaRPr lang="en-AU"/>
          </a:p>
        </p:txBody>
      </p:sp>
    </p:spTree>
    <p:extLst>
      <p:ext uri="{BB962C8B-B14F-4D97-AF65-F5344CB8AC3E}">
        <p14:creationId xmlns:p14="http://schemas.microsoft.com/office/powerpoint/2010/main" val="143973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AC0035-432A-4FA0-A8FA-FDF57D77F02A}" type="datetimeFigureOut">
              <a:rPr lang="en-AU" smtClean="0"/>
              <a:t>1/11/2015</a:t>
            </a:fld>
            <a:endParaRPr lang="en-AU"/>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8014586-F205-42BA-84B5-60D161EDF3C8}" type="slidenum">
              <a:rPr lang="en-AU" smtClean="0"/>
              <a:t>‹#›</a:t>
            </a:fld>
            <a:endParaRPr lang="en-AU"/>
          </a:p>
        </p:txBody>
      </p:sp>
    </p:spTree>
    <p:extLst>
      <p:ext uri="{BB962C8B-B14F-4D97-AF65-F5344CB8AC3E}">
        <p14:creationId xmlns:p14="http://schemas.microsoft.com/office/powerpoint/2010/main" val="2270330297"/>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AU" smtClean="0">
                <a:solidFill>
                  <a:srgbClr val="00B050"/>
                </a:solidFill>
                <a:latin typeface="Arial" panose="020B0604020202020204" pitchFamily="34" charset="0"/>
                <a:cs typeface="Arial" panose="020B0604020202020204" pitchFamily="34" charset="0"/>
              </a:rPr>
              <a:t>IPv6 Readiness of Server</a:t>
            </a:r>
            <a:endParaRPr lang="en-AU" dirty="0">
              <a:solidFill>
                <a:srgbClr val="00B05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30595" y="4581128"/>
            <a:ext cx="5826719" cy="1096899"/>
          </a:xfrm>
        </p:spPr>
        <p:txBody>
          <a:bodyPr/>
          <a:lstStyle/>
          <a:p>
            <a:pPr algn="ctr"/>
            <a:r>
              <a:rPr lang="en-AU" dirty="0" smtClean="0">
                <a:latin typeface="Arial" panose="020B0604020202020204" pitchFamily="34" charset="0"/>
                <a:cs typeface="Arial" panose="020B0604020202020204" pitchFamily="34" charset="0"/>
              </a:rPr>
              <a:t>ICT333-Information Technology Project</a:t>
            </a:r>
          </a:p>
          <a:p>
            <a:pPr algn="ctr"/>
            <a:r>
              <a:rPr lang="en-AU" dirty="0" smtClean="0">
                <a:latin typeface="Arial" panose="020B0604020202020204" pitchFamily="34" charset="0"/>
                <a:cs typeface="Arial" panose="020B0604020202020204" pitchFamily="34" charset="0"/>
              </a:rPr>
              <a:t>Presented by IT08</a:t>
            </a:r>
            <a:endParaRPr lang="en-AU" dirty="0">
              <a:latin typeface="Arial" panose="020B0604020202020204" pitchFamily="34" charset="0"/>
              <a:cs typeface="Arial" panose="020B0604020202020204" pitchFamily="34" charset="0"/>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771800" y="113175"/>
            <a:ext cx="2376264" cy="2291359"/>
          </a:xfrm>
          <a:prstGeom prst="rect">
            <a:avLst/>
          </a:prstGeom>
        </p:spPr>
      </p:pic>
      <p:pic>
        <p:nvPicPr>
          <p:cNvPr id="5" name="Picture 4"/>
          <p:cNvPicPr>
            <a:picLocks noChangeAspect="1"/>
          </p:cNvPicPr>
          <p:nvPr/>
        </p:nvPicPr>
        <p:blipFill>
          <a:blip r:embed="rId4"/>
          <a:stretch>
            <a:fillRect/>
          </a:stretch>
        </p:blipFill>
        <p:spPr>
          <a:xfrm>
            <a:off x="7724888" y="-23537"/>
            <a:ext cx="1438275" cy="1247775"/>
          </a:xfrm>
          <a:prstGeom prst="rect">
            <a:avLst/>
          </a:prstGeom>
        </p:spPr>
      </p:pic>
    </p:spTree>
    <p:extLst>
      <p:ext uri="{BB962C8B-B14F-4D97-AF65-F5344CB8AC3E}">
        <p14:creationId xmlns:p14="http://schemas.microsoft.com/office/powerpoint/2010/main" val="3593508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t>Methodology</a:t>
            </a:r>
            <a:endParaRPr lang="en-AU" dirty="0"/>
          </a:p>
        </p:txBody>
      </p:sp>
      <p:sp>
        <p:nvSpPr>
          <p:cNvPr id="3" name="Content Placeholder 2"/>
          <p:cNvSpPr>
            <a:spLocks noGrp="1"/>
          </p:cNvSpPr>
          <p:nvPr>
            <p:ph idx="1"/>
          </p:nvPr>
        </p:nvSpPr>
        <p:spPr/>
        <p:txBody>
          <a:bodyPr/>
          <a:lstStyle/>
          <a:p>
            <a:pPr lvl="0">
              <a:spcBef>
                <a:spcPts val="480"/>
              </a:spcBef>
              <a:buSzPct val="100000"/>
              <a:buFont typeface="Wingdings" panose="05000000000000000000" pitchFamily="2" charset="2"/>
              <a:buChar char="Ø"/>
            </a:pPr>
            <a:r>
              <a:rPr lang="en-US" sz="2400" b="1" dirty="0">
                <a:solidFill>
                  <a:schemeClr val="dk2"/>
                </a:solidFill>
                <a:latin typeface="Galdeano"/>
                <a:ea typeface="Galdeano"/>
                <a:cs typeface="Galdeano"/>
                <a:sym typeface="Galdeano"/>
              </a:rPr>
              <a:t>Methodology </a:t>
            </a:r>
            <a:r>
              <a:rPr lang="en-US" sz="2400" dirty="0">
                <a:solidFill>
                  <a:schemeClr val="dk2"/>
                </a:solidFill>
                <a:latin typeface="Galdeano"/>
                <a:ea typeface="Galdeano"/>
                <a:cs typeface="Galdeano"/>
                <a:sym typeface="Galdeano"/>
              </a:rPr>
              <a:t>– Rapid prototyping </a:t>
            </a:r>
            <a:r>
              <a:rPr lang="en-US" sz="2400" dirty="0" smtClean="0">
                <a:solidFill>
                  <a:schemeClr val="dk2"/>
                </a:solidFill>
                <a:latin typeface="Galdeano"/>
                <a:ea typeface="Galdeano"/>
                <a:cs typeface="Galdeano"/>
                <a:sym typeface="Galdeano"/>
              </a:rPr>
              <a:t>methodology</a:t>
            </a:r>
          </a:p>
          <a:p>
            <a:pPr lvl="0">
              <a:spcBef>
                <a:spcPts val="480"/>
              </a:spcBef>
              <a:buSzPct val="100000"/>
              <a:buFont typeface="Wingdings" panose="05000000000000000000" pitchFamily="2" charset="2"/>
              <a:buChar char="Ø"/>
            </a:pPr>
            <a:endParaRPr lang="en-US" sz="2400" dirty="0">
              <a:solidFill>
                <a:schemeClr val="dk2"/>
              </a:solidFill>
              <a:latin typeface="Galdeano"/>
              <a:ea typeface="Galdeano"/>
              <a:cs typeface="Galdeano"/>
              <a:sym typeface="Galdeano"/>
            </a:endParaRPr>
          </a:p>
          <a:p>
            <a:pPr lvl="0">
              <a:spcBef>
                <a:spcPts val="480"/>
              </a:spcBef>
              <a:buClr>
                <a:schemeClr val="dk2"/>
              </a:buClr>
              <a:buSzPct val="100000"/>
              <a:buFont typeface="Wingdings" panose="05000000000000000000" pitchFamily="2" charset="2"/>
              <a:buChar char="Ø"/>
            </a:pPr>
            <a:r>
              <a:rPr lang="en-US" sz="2400" b="1" dirty="0">
                <a:solidFill>
                  <a:schemeClr val="dk2"/>
                </a:solidFill>
                <a:latin typeface="Galdeano"/>
                <a:ea typeface="Galdeano"/>
                <a:cs typeface="Galdeano"/>
                <a:sym typeface="Galdeano"/>
              </a:rPr>
              <a:t>Communications Management </a:t>
            </a:r>
            <a:r>
              <a:rPr lang="en-US" sz="2400" dirty="0">
                <a:solidFill>
                  <a:schemeClr val="dk2"/>
                </a:solidFill>
                <a:latin typeface="Galdeano"/>
                <a:ea typeface="Galdeano"/>
                <a:cs typeface="Galdeano"/>
                <a:sym typeface="Galdeano"/>
              </a:rPr>
              <a:t>– Weekly Reporting </a:t>
            </a:r>
            <a:r>
              <a:rPr lang="en-US" sz="2400" dirty="0" smtClean="0">
                <a:solidFill>
                  <a:schemeClr val="dk2"/>
                </a:solidFill>
                <a:latin typeface="Galdeano"/>
                <a:ea typeface="Galdeano"/>
                <a:cs typeface="Galdeano"/>
                <a:sym typeface="Galdeano"/>
              </a:rPr>
              <a:t>methods</a:t>
            </a:r>
          </a:p>
          <a:p>
            <a:pPr lvl="0">
              <a:spcBef>
                <a:spcPts val="480"/>
              </a:spcBef>
              <a:buClr>
                <a:schemeClr val="dk2"/>
              </a:buClr>
              <a:buSzPct val="100000"/>
              <a:buFont typeface="Wingdings" panose="05000000000000000000" pitchFamily="2" charset="2"/>
              <a:buChar char="Ø"/>
            </a:pPr>
            <a:endParaRPr lang="en-US" sz="2400" dirty="0" smtClean="0">
              <a:solidFill>
                <a:schemeClr val="dk2"/>
              </a:solidFill>
              <a:latin typeface="Galdeano"/>
              <a:ea typeface="Galdeano"/>
              <a:cs typeface="Galdeano"/>
              <a:sym typeface="Galdeano"/>
            </a:endParaRPr>
          </a:p>
          <a:p>
            <a:pPr lvl="0">
              <a:spcBef>
                <a:spcPts val="480"/>
              </a:spcBef>
              <a:buClr>
                <a:schemeClr val="dk2"/>
              </a:buClr>
              <a:buSzPct val="100000"/>
              <a:buFont typeface="Wingdings" panose="05000000000000000000" pitchFamily="2" charset="2"/>
              <a:buChar char="Ø"/>
            </a:pPr>
            <a:r>
              <a:rPr lang="en-US" sz="2400" b="1" dirty="0" smtClean="0">
                <a:solidFill>
                  <a:schemeClr val="dk2"/>
                </a:solidFill>
                <a:latin typeface="Galdeano"/>
                <a:ea typeface="Galdeano"/>
                <a:cs typeface="Galdeano"/>
                <a:sym typeface="Galdeano"/>
              </a:rPr>
              <a:t>Time </a:t>
            </a:r>
            <a:r>
              <a:rPr lang="en-US" sz="2400" b="1" dirty="0">
                <a:solidFill>
                  <a:schemeClr val="dk2"/>
                </a:solidFill>
                <a:latin typeface="Galdeano"/>
                <a:ea typeface="Galdeano"/>
                <a:cs typeface="Galdeano"/>
                <a:sym typeface="Galdeano"/>
              </a:rPr>
              <a:t>Management </a:t>
            </a:r>
            <a:r>
              <a:rPr lang="en-US" sz="2400" dirty="0">
                <a:solidFill>
                  <a:schemeClr val="dk2"/>
                </a:solidFill>
                <a:latin typeface="Galdeano"/>
                <a:ea typeface="Galdeano"/>
                <a:cs typeface="Galdeano"/>
                <a:sym typeface="Galdeano"/>
              </a:rPr>
              <a:t>- Used </a:t>
            </a:r>
            <a:r>
              <a:rPr lang="en-AU" sz="2400" dirty="0"/>
              <a:t>task list </a:t>
            </a:r>
            <a:endParaRPr lang="en-US" sz="2400" dirty="0">
              <a:solidFill>
                <a:schemeClr val="dk2"/>
              </a:solidFill>
              <a:latin typeface="Galdeano"/>
              <a:ea typeface="Galdeano"/>
              <a:cs typeface="Galdeano"/>
              <a:sym typeface="Galdeano"/>
            </a:endParaRPr>
          </a:p>
          <a:p>
            <a:endParaRPr lang="en-AU" dirty="0"/>
          </a:p>
        </p:txBody>
      </p:sp>
    </p:spTree>
    <p:extLst>
      <p:ext uri="{BB962C8B-B14F-4D97-AF65-F5344CB8AC3E}">
        <p14:creationId xmlns:p14="http://schemas.microsoft.com/office/powerpoint/2010/main" val="1568747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 y="19803"/>
            <a:ext cx="6347713" cy="1320800"/>
          </a:xfrm>
        </p:spPr>
        <p:txBody>
          <a:bodyPr/>
          <a:lstStyle/>
          <a:p>
            <a:pPr algn="ctr"/>
            <a:r>
              <a:rPr lang="en-AU" dirty="0" smtClean="0">
                <a:solidFill>
                  <a:srgbClr val="00B050"/>
                </a:solidFill>
                <a:latin typeface="Arial" panose="020B0604020202020204" pitchFamily="34" charset="0"/>
                <a:cs typeface="Arial" panose="020B0604020202020204" pitchFamily="34" charset="0"/>
              </a:rPr>
              <a:t>SOLUTION </a:t>
            </a:r>
            <a:endParaRPr lang="en-AU"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9" y="2128640"/>
            <a:ext cx="6347714" cy="3880773"/>
          </a:xfrm>
        </p:spPr>
        <p:txBody>
          <a:bodyPr/>
          <a:lstStyle/>
          <a:p>
            <a:pPr marL="0" indent="0">
              <a:buNone/>
            </a:pPr>
            <a:endParaRPr lang="en-AU" dirty="0">
              <a:latin typeface="Arial" panose="020B0604020202020204" pitchFamily="34" charset="0"/>
              <a:cs typeface="Arial" panose="020B0604020202020204" pitchFamily="34" charset="0"/>
            </a:endParaRPr>
          </a:p>
        </p:txBody>
      </p:sp>
      <p:pic>
        <p:nvPicPr>
          <p:cNvPr id="4" name="Picture 3"/>
          <p:cNvPicPr/>
          <p:nvPr/>
        </p:nvPicPr>
        <p:blipFill>
          <a:blip r:embed="rId3"/>
          <a:stretch>
            <a:fillRect/>
          </a:stretch>
        </p:blipFill>
        <p:spPr>
          <a:xfrm>
            <a:off x="393" y="632559"/>
            <a:ext cx="9143607" cy="6242546"/>
          </a:xfrm>
          <a:prstGeom prst="rect">
            <a:avLst/>
          </a:prstGeom>
        </p:spPr>
      </p:pic>
      <p:sp>
        <p:nvSpPr>
          <p:cNvPr id="5" name="TextBox 4"/>
          <p:cNvSpPr txBox="1"/>
          <p:nvPr/>
        </p:nvSpPr>
        <p:spPr>
          <a:xfrm>
            <a:off x="467544" y="2388938"/>
            <a:ext cx="2232248" cy="523220"/>
          </a:xfrm>
          <a:prstGeom prst="rect">
            <a:avLst/>
          </a:prstGeom>
          <a:solidFill>
            <a:schemeClr val="bg1"/>
          </a:solidFill>
          <a:ln>
            <a:noFill/>
          </a:ln>
        </p:spPr>
        <p:txBody>
          <a:bodyPr wrap="square" rtlCol="0">
            <a:spAutoFit/>
          </a:bodyPr>
          <a:lstStyle/>
          <a:p>
            <a:r>
              <a:rPr lang="en-AU" sz="1400" dirty="0" smtClean="0">
                <a:latin typeface="Arial" panose="020B0604020202020204" pitchFamily="34" charset="0"/>
                <a:cs typeface="Arial" panose="020B0604020202020204" pitchFamily="34" charset="0"/>
              </a:rPr>
              <a:t>Desktop/Laptop</a:t>
            </a:r>
            <a:br>
              <a:rPr lang="en-AU" sz="1400" dirty="0" smtClean="0">
                <a:latin typeface="Arial" panose="020B0604020202020204" pitchFamily="34" charset="0"/>
                <a:cs typeface="Arial" panose="020B0604020202020204" pitchFamily="34" charset="0"/>
              </a:rPr>
            </a:br>
            <a:r>
              <a:rPr lang="en-AU" sz="1400" dirty="0" smtClean="0">
                <a:latin typeface="Arial" panose="020B0604020202020204" pitchFamily="34" charset="0"/>
                <a:cs typeface="Arial" panose="020B0604020202020204" pitchFamily="34" charset="0"/>
              </a:rPr>
              <a:t>(Software Installed)</a:t>
            </a:r>
            <a:endParaRPr lang="en-AU" sz="1400" dirty="0">
              <a:latin typeface="Arial" panose="020B0604020202020204" pitchFamily="34" charset="0"/>
              <a:cs typeface="Arial" panose="020B0604020202020204" pitchFamily="34" charset="0"/>
            </a:endParaRPr>
          </a:p>
        </p:txBody>
      </p:sp>
      <p:sp>
        <p:nvSpPr>
          <p:cNvPr id="7" name="TextBox 6"/>
          <p:cNvSpPr txBox="1"/>
          <p:nvPr/>
        </p:nvSpPr>
        <p:spPr>
          <a:xfrm>
            <a:off x="2987824" y="3613074"/>
            <a:ext cx="1901807" cy="523220"/>
          </a:xfrm>
          <a:prstGeom prst="rect">
            <a:avLst/>
          </a:prstGeom>
          <a:solidFill>
            <a:schemeClr val="bg1"/>
          </a:solidFill>
          <a:ln>
            <a:noFill/>
          </a:ln>
        </p:spPr>
        <p:txBody>
          <a:bodyPr wrap="square" rtlCol="0">
            <a:spAutoFit/>
          </a:bodyPr>
          <a:lstStyle/>
          <a:p>
            <a:r>
              <a:rPr lang="en-AU" sz="1400" dirty="0" smtClean="0">
                <a:latin typeface="Arial" panose="020B0604020202020204" pitchFamily="34" charset="0"/>
                <a:cs typeface="Arial" panose="020B0604020202020204" pitchFamily="34" charset="0"/>
              </a:rPr>
              <a:t>Tunnel Broker</a:t>
            </a:r>
            <a:br>
              <a:rPr lang="en-AU" sz="1400" dirty="0" smtClean="0">
                <a:latin typeface="Arial" panose="020B0604020202020204" pitchFamily="34" charset="0"/>
                <a:cs typeface="Arial" panose="020B0604020202020204" pitchFamily="34" charset="0"/>
              </a:rPr>
            </a:br>
            <a:r>
              <a:rPr lang="en-AU" sz="1400" dirty="0" smtClean="0">
                <a:latin typeface="Arial" panose="020B0604020202020204" pitchFamily="34" charset="0"/>
                <a:cs typeface="Arial" panose="020B0604020202020204" pitchFamily="34" charset="0"/>
              </a:rPr>
              <a:t>(Setup by ISP)</a:t>
            </a:r>
            <a:endParaRPr lang="en-AU" sz="1400" dirty="0">
              <a:latin typeface="Arial" panose="020B0604020202020204" pitchFamily="34" charset="0"/>
              <a:cs typeface="Arial" panose="020B0604020202020204" pitchFamily="34" charset="0"/>
            </a:endParaRPr>
          </a:p>
        </p:txBody>
      </p:sp>
      <p:sp>
        <p:nvSpPr>
          <p:cNvPr id="8" name="TextBox 7"/>
          <p:cNvSpPr txBox="1"/>
          <p:nvPr/>
        </p:nvSpPr>
        <p:spPr>
          <a:xfrm>
            <a:off x="5220072" y="1766296"/>
            <a:ext cx="1593225" cy="338554"/>
          </a:xfrm>
          <a:prstGeom prst="rect">
            <a:avLst/>
          </a:prstGeom>
          <a:solidFill>
            <a:schemeClr val="bg1"/>
          </a:solidFill>
          <a:ln>
            <a:noFill/>
          </a:ln>
        </p:spPr>
        <p:txBody>
          <a:bodyPr wrap="square" rtlCol="0">
            <a:spAutoFit/>
          </a:bodyPr>
          <a:lstStyle/>
          <a:p>
            <a:r>
              <a:rPr lang="en-AU" sz="1600" dirty="0" smtClean="0">
                <a:latin typeface="Arial" panose="020B0604020202020204" pitchFamily="34" charset="0"/>
                <a:cs typeface="Arial" panose="020B0604020202020204" pitchFamily="34" charset="0"/>
              </a:rPr>
              <a:t>Mail Server</a:t>
            </a:r>
            <a:endParaRPr lang="en-AU" sz="1600" dirty="0">
              <a:latin typeface="Arial" panose="020B0604020202020204" pitchFamily="34" charset="0"/>
              <a:cs typeface="Arial" panose="020B0604020202020204" pitchFamily="34" charset="0"/>
            </a:endParaRPr>
          </a:p>
        </p:txBody>
      </p:sp>
      <p:sp>
        <p:nvSpPr>
          <p:cNvPr id="9" name="TextBox 8"/>
          <p:cNvSpPr txBox="1"/>
          <p:nvPr/>
        </p:nvSpPr>
        <p:spPr>
          <a:xfrm>
            <a:off x="7267856" y="3982405"/>
            <a:ext cx="1120568" cy="307777"/>
          </a:xfrm>
          <a:prstGeom prst="rect">
            <a:avLst/>
          </a:prstGeom>
          <a:solidFill>
            <a:schemeClr val="bg1"/>
          </a:solidFill>
          <a:ln>
            <a:noFill/>
          </a:ln>
        </p:spPr>
        <p:txBody>
          <a:bodyPr wrap="square" rtlCol="0">
            <a:spAutoFit/>
          </a:bodyPr>
          <a:lstStyle/>
          <a:p>
            <a:r>
              <a:rPr lang="en-AU" sz="1400" dirty="0" smtClean="0">
                <a:latin typeface="Arial" panose="020B0604020202020204" pitchFamily="34" charset="0"/>
                <a:cs typeface="Arial" panose="020B0604020202020204" pitchFamily="34" charset="0"/>
              </a:rPr>
              <a:t>Web Server</a:t>
            </a:r>
            <a:endParaRPr lang="en-AU" sz="1400" dirty="0">
              <a:latin typeface="Arial" panose="020B0604020202020204" pitchFamily="34" charset="0"/>
              <a:cs typeface="Arial" panose="020B0604020202020204" pitchFamily="34" charset="0"/>
            </a:endParaRPr>
          </a:p>
        </p:txBody>
      </p:sp>
      <p:sp>
        <p:nvSpPr>
          <p:cNvPr id="10" name="TextBox 9"/>
          <p:cNvSpPr txBox="1"/>
          <p:nvPr/>
        </p:nvSpPr>
        <p:spPr>
          <a:xfrm>
            <a:off x="5436096" y="5840136"/>
            <a:ext cx="1521217" cy="338554"/>
          </a:xfrm>
          <a:prstGeom prst="rect">
            <a:avLst/>
          </a:prstGeom>
          <a:solidFill>
            <a:schemeClr val="bg1"/>
          </a:solidFill>
          <a:ln>
            <a:noFill/>
          </a:ln>
        </p:spPr>
        <p:txBody>
          <a:bodyPr wrap="square" rtlCol="0">
            <a:spAutoFit/>
          </a:bodyPr>
          <a:lstStyle/>
          <a:p>
            <a:r>
              <a:rPr lang="en-AU" sz="1600" dirty="0" smtClean="0">
                <a:latin typeface="Arial" panose="020B0604020202020204" pitchFamily="34" charset="0"/>
                <a:cs typeface="Arial" panose="020B0604020202020204" pitchFamily="34" charset="0"/>
              </a:rPr>
              <a:t>FTP Server</a:t>
            </a:r>
            <a:endParaRPr lang="en-AU" sz="1600" dirty="0">
              <a:latin typeface="Arial" panose="020B0604020202020204" pitchFamily="34" charset="0"/>
              <a:cs typeface="Arial" panose="020B0604020202020204" pitchFamily="34" charset="0"/>
            </a:endParaRPr>
          </a:p>
        </p:txBody>
      </p:sp>
      <p:sp>
        <p:nvSpPr>
          <p:cNvPr id="11" name="TextBox 10"/>
          <p:cNvSpPr txBox="1"/>
          <p:nvPr/>
        </p:nvSpPr>
        <p:spPr>
          <a:xfrm>
            <a:off x="1619289" y="3710011"/>
            <a:ext cx="936104" cy="584775"/>
          </a:xfrm>
          <a:prstGeom prst="rect">
            <a:avLst/>
          </a:prstGeom>
          <a:solidFill>
            <a:schemeClr val="bg1"/>
          </a:solidFill>
          <a:ln>
            <a:noFill/>
          </a:ln>
        </p:spPr>
        <p:txBody>
          <a:bodyPr wrap="square" rtlCol="0">
            <a:spAutoFit/>
          </a:bodyPr>
          <a:lstStyle/>
          <a:p>
            <a:pPr algn="ctr"/>
            <a:r>
              <a:rPr lang="en-AU" sz="1600" dirty="0" smtClean="0">
                <a:latin typeface="Arial" panose="020B0604020202020204" pitchFamily="34" charset="0"/>
                <a:cs typeface="Arial" panose="020B0604020202020204" pitchFamily="34" charset="0"/>
              </a:rPr>
              <a:t>Home Router</a:t>
            </a:r>
            <a:endParaRPr lang="en-AU" sz="1600" dirty="0">
              <a:latin typeface="Arial" panose="020B0604020202020204" pitchFamily="34" charset="0"/>
              <a:cs typeface="Arial" panose="020B0604020202020204" pitchFamily="34" charset="0"/>
            </a:endParaRPr>
          </a:p>
        </p:txBody>
      </p:sp>
      <p:sp>
        <p:nvSpPr>
          <p:cNvPr id="12" name="TextBox 11"/>
          <p:cNvSpPr txBox="1"/>
          <p:nvPr/>
        </p:nvSpPr>
        <p:spPr>
          <a:xfrm>
            <a:off x="59930" y="6281951"/>
            <a:ext cx="2961760" cy="584775"/>
          </a:xfrm>
          <a:prstGeom prst="rect">
            <a:avLst/>
          </a:prstGeom>
          <a:solidFill>
            <a:schemeClr val="bg1"/>
          </a:solidFill>
          <a:ln>
            <a:noFill/>
          </a:ln>
        </p:spPr>
        <p:txBody>
          <a:bodyPr wrap="square" rtlCol="0">
            <a:spAutoFit/>
          </a:bodyPr>
          <a:lstStyle/>
          <a:p>
            <a:r>
              <a:rPr lang="en-AU" sz="1600" dirty="0" smtClean="0">
                <a:latin typeface="Arial" panose="020B0604020202020204" pitchFamily="34" charset="0"/>
                <a:cs typeface="Arial" panose="020B0604020202020204" pitchFamily="34" charset="0"/>
              </a:rPr>
              <a:t>Collected Information Stored into database</a:t>
            </a:r>
            <a:endParaRPr lang="en-AU" sz="1600" dirty="0">
              <a:latin typeface="Arial" panose="020B0604020202020204" pitchFamily="34" charset="0"/>
              <a:cs typeface="Arial" panose="020B0604020202020204" pitchFamily="34" charset="0"/>
            </a:endParaRPr>
          </a:p>
        </p:txBody>
      </p:sp>
      <p:sp>
        <p:nvSpPr>
          <p:cNvPr id="16" name="TextBox 15"/>
          <p:cNvSpPr txBox="1"/>
          <p:nvPr/>
        </p:nvSpPr>
        <p:spPr>
          <a:xfrm>
            <a:off x="-7185" y="3104526"/>
            <a:ext cx="616784" cy="307777"/>
          </a:xfrm>
          <a:prstGeom prst="rect">
            <a:avLst/>
          </a:prstGeom>
          <a:solidFill>
            <a:schemeClr val="bg1"/>
          </a:solidFill>
          <a:ln>
            <a:noFill/>
          </a:ln>
        </p:spPr>
        <p:txBody>
          <a:bodyPr wrap="square" rtlCol="0">
            <a:spAutoFit/>
          </a:bodyPr>
          <a:lstStyle/>
          <a:p>
            <a:r>
              <a:rPr lang="en-AU" sz="1400" dirty="0" smtClean="0">
                <a:latin typeface="Arial" panose="020B0604020202020204" pitchFamily="34" charset="0"/>
                <a:cs typeface="Arial" panose="020B0604020202020204" pitchFamily="34" charset="0"/>
              </a:rPr>
              <a:t>User</a:t>
            </a:r>
            <a:endParaRPr lang="en-AU" sz="1400" dirty="0">
              <a:latin typeface="Arial" panose="020B0604020202020204" pitchFamily="34" charset="0"/>
              <a:cs typeface="Arial" panose="020B0604020202020204" pitchFamily="34" charset="0"/>
            </a:endParaRPr>
          </a:p>
        </p:txBody>
      </p:sp>
      <p:sp>
        <p:nvSpPr>
          <p:cNvPr id="17" name="TextBox 16"/>
          <p:cNvSpPr txBox="1"/>
          <p:nvPr/>
        </p:nvSpPr>
        <p:spPr>
          <a:xfrm>
            <a:off x="5436096" y="6393682"/>
            <a:ext cx="3096344" cy="338554"/>
          </a:xfrm>
          <a:prstGeom prst="rect">
            <a:avLst/>
          </a:prstGeom>
          <a:solidFill>
            <a:schemeClr val="bg1"/>
          </a:solidFill>
          <a:ln>
            <a:noFill/>
          </a:ln>
        </p:spPr>
        <p:txBody>
          <a:bodyPr wrap="square" rtlCol="0">
            <a:spAutoFit/>
          </a:bodyPr>
          <a:lstStyle/>
          <a:p>
            <a:r>
              <a:rPr lang="en-AU" sz="1600" dirty="0" smtClean="0">
                <a:latin typeface="Arial" panose="020B0604020202020204" pitchFamily="34" charset="0"/>
                <a:cs typeface="Arial" panose="020B0604020202020204" pitchFamily="34" charset="0"/>
              </a:rPr>
              <a:t>Different Services Offered</a:t>
            </a:r>
            <a:endParaRPr lang="en-AU" sz="1600" dirty="0">
              <a:latin typeface="Arial" panose="020B0604020202020204" pitchFamily="34" charset="0"/>
              <a:cs typeface="Arial" panose="020B0604020202020204" pitchFamily="34" charset="0"/>
            </a:endParaRPr>
          </a:p>
        </p:txBody>
      </p:sp>
      <p:sp>
        <p:nvSpPr>
          <p:cNvPr id="18" name="TextBox 17"/>
          <p:cNvSpPr txBox="1"/>
          <p:nvPr/>
        </p:nvSpPr>
        <p:spPr>
          <a:xfrm>
            <a:off x="4681289" y="3690017"/>
            <a:ext cx="1769208" cy="584775"/>
          </a:xfrm>
          <a:prstGeom prst="rect">
            <a:avLst/>
          </a:prstGeom>
          <a:solidFill>
            <a:schemeClr val="bg1"/>
          </a:solidFill>
          <a:ln>
            <a:noFill/>
          </a:ln>
        </p:spPr>
        <p:txBody>
          <a:bodyPr wrap="square" rtlCol="0">
            <a:spAutoFit/>
          </a:bodyPr>
          <a:lstStyle/>
          <a:p>
            <a:r>
              <a:rPr lang="en-AU" sz="1600" dirty="0" smtClean="0">
                <a:latin typeface="Arial" panose="020B0604020202020204" pitchFamily="34" charset="0"/>
                <a:cs typeface="Arial" panose="020B0604020202020204" pitchFamily="34" charset="0"/>
              </a:rPr>
              <a:t>Gateway router at the other end</a:t>
            </a:r>
            <a:endParaRPr lang="en-AU" sz="1600" dirty="0">
              <a:latin typeface="Arial" panose="020B0604020202020204" pitchFamily="34" charset="0"/>
              <a:cs typeface="Arial" panose="020B0604020202020204" pitchFamily="34" charset="0"/>
            </a:endParaRPr>
          </a:p>
        </p:txBody>
      </p:sp>
      <p:sp>
        <p:nvSpPr>
          <p:cNvPr id="19" name="TextBox 18"/>
          <p:cNvSpPr txBox="1"/>
          <p:nvPr/>
        </p:nvSpPr>
        <p:spPr>
          <a:xfrm>
            <a:off x="901549" y="6025854"/>
            <a:ext cx="1185792" cy="338554"/>
          </a:xfrm>
          <a:prstGeom prst="rect">
            <a:avLst/>
          </a:prstGeom>
          <a:solidFill>
            <a:schemeClr val="bg1"/>
          </a:solidFill>
          <a:ln>
            <a:noFill/>
          </a:ln>
        </p:spPr>
        <p:txBody>
          <a:bodyPr wrap="square" rtlCol="0">
            <a:spAutoFit/>
          </a:bodyPr>
          <a:lstStyle/>
          <a:p>
            <a:r>
              <a:rPr lang="en-AU" sz="1600" dirty="0" smtClean="0">
                <a:latin typeface="Arial" panose="020B0604020202020204" pitchFamily="34" charset="0"/>
                <a:cs typeface="Arial" panose="020B0604020202020204" pitchFamily="34" charset="0"/>
              </a:rPr>
              <a:t>Database</a:t>
            </a:r>
            <a:endParaRPr lang="en-AU"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9233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00B050"/>
                </a:solidFill>
                <a:latin typeface="Arial" panose="020B0604020202020204" pitchFamily="34" charset="0"/>
                <a:cs typeface="Arial" panose="020B0604020202020204" pitchFamily="34" charset="0"/>
              </a:rPr>
              <a:t>Demonstration</a:t>
            </a:r>
            <a:endParaRPr lang="en-AU" dirty="0">
              <a:solidFill>
                <a:srgbClr val="00B050"/>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p:txBody>
          <a:bodyPr/>
          <a:lstStyle/>
          <a:p>
            <a:r>
              <a:rPr lang="en-AU" sz="3000" dirty="0" smtClean="0">
                <a:latin typeface="Arial" panose="020B0604020202020204" pitchFamily="34" charset="0"/>
                <a:cs typeface="Arial" panose="020B0604020202020204" pitchFamily="34" charset="0"/>
              </a:rPr>
              <a:t>Functions</a:t>
            </a:r>
          </a:p>
          <a:p>
            <a:pPr lvl="1"/>
            <a:r>
              <a:rPr lang="en-AU" sz="2500" dirty="0" smtClean="0">
                <a:latin typeface="Arial" panose="020B0604020202020204" pitchFamily="34" charset="0"/>
                <a:cs typeface="Arial" panose="020B0604020202020204" pitchFamily="34" charset="0"/>
              </a:rPr>
              <a:t>Representation</a:t>
            </a:r>
          </a:p>
          <a:p>
            <a:pPr lvl="1"/>
            <a:r>
              <a:rPr lang="en-AU" sz="2500" smtClean="0">
                <a:latin typeface="Arial" panose="020B0604020202020204" pitchFamily="34" charset="0"/>
                <a:cs typeface="Arial" panose="020B0604020202020204" pitchFamily="34" charset="0"/>
              </a:rPr>
              <a:t>Search</a:t>
            </a:r>
            <a:endParaRPr lang="en-AU" sz="2500" dirty="0" smtClean="0">
              <a:latin typeface="Arial" panose="020B0604020202020204" pitchFamily="34" charset="0"/>
              <a:cs typeface="Arial" panose="020B0604020202020204" pitchFamily="34" charset="0"/>
            </a:endParaRPr>
          </a:p>
          <a:p>
            <a:pPr lvl="1"/>
            <a:r>
              <a:rPr lang="en-AU" sz="2500" dirty="0" smtClean="0">
                <a:latin typeface="Arial" panose="020B0604020202020204" pitchFamily="34" charset="0"/>
                <a:cs typeface="Arial" panose="020B0604020202020204" pitchFamily="34" charset="0"/>
              </a:rPr>
              <a:t>Probing</a:t>
            </a:r>
          </a:p>
          <a:p>
            <a:endParaRPr lang="en-AU" sz="2000" dirty="0" smtClean="0">
              <a:latin typeface="Arial" panose="020B0604020202020204" pitchFamily="34" charset="0"/>
              <a:cs typeface="Arial" panose="020B0604020202020204" pitchFamily="34" charset="0"/>
            </a:endParaRPr>
          </a:p>
          <a:p>
            <a:endParaRPr lang="en-AU" dirty="0" smtClean="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0033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00B050"/>
                </a:solidFill>
                <a:latin typeface="Arial" panose="020B0604020202020204" pitchFamily="34" charset="0"/>
                <a:cs typeface="Arial" panose="020B0604020202020204" pitchFamily="34" charset="0"/>
              </a:rPr>
              <a:t>Constraints</a:t>
            </a:r>
            <a:endParaRPr lang="en-AU"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AU" sz="2500" dirty="0" smtClean="0">
                <a:latin typeface="Arial" panose="020B0604020202020204" pitchFamily="34" charset="0"/>
                <a:cs typeface="Arial" panose="020B0604020202020204" pitchFamily="34" charset="0"/>
              </a:rPr>
              <a:t>Slow speed in massive probing</a:t>
            </a:r>
          </a:p>
          <a:p>
            <a:r>
              <a:rPr lang="en-AU" sz="2500" dirty="0" smtClean="0">
                <a:latin typeface="Arial" panose="020B0604020202020204" pitchFamily="34" charset="0"/>
                <a:cs typeface="Arial" panose="020B0604020202020204" pitchFamily="34" charset="0"/>
              </a:rPr>
              <a:t>Only </a:t>
            </a:r>
            <a:r>
              <a:rPr lang="en-AU" sz="2500" dirty="0">
                <a:latin typeface="Arial" panose="020B0604020202020204" pitchFamily="34" charset="0"/>
                <a:cs typeface="Arial" panose="020B0604020202020204" pitchFamily="34" charset="0"/>
              </a:rPr>
              <a:t>XAMPP MySQL database is </a:t>
            </a:r>
            <a:r>
              <a:rPr lang="en-AU" sz="2500" dirty="0" smtClean="0">
                <a:latin typeface="Arial" panose="020B0604020202020204" pitchFamily="34" charset="0"/>
                <a:cs typeface="Arial" panose="020B0604020202020204" pitchFamily="34" charset="0"/>
              </a:rPr>
              <a:t>supported</a:t>
            </a:r>
          </a:p>
          <a:p>
            <a:r>
              <a:rPr lang="en-AU" sz="2500" dirty="0" smtClean="0">
                <a:latin typeface="Arial" panose="020B0604020202020204" pitchFamily="34" charset="0"/>
                <a:cs typeface="Arial" panose="020B0604020202020204" pitchFamily="34" charset="0"/>
              </a:rPr>
              <a:t>Supports only four probing methods</a:t>
            </a:r>
          </a:p>
          <a:p>
            <a:r>
              <a:rPr lang="en-AU" sz="2500" dirty="0" smtClean="0">
                <a:latin typeface="Arial" panose="020B0604020202020204" pitchFamily="34" charset="0"/>
                <a:cs typeface="Arial" panose="020B0604020202020204" pitchFamily="34" charset="0"/>
              </a:rPr>
              <a:t>Only available on Windows platform</a:t>
            </a:r>
          </a:p>
          <a:p>
            <a:endParaRPr lang="en-AU" sz="2000" dirty="0" smtClean="0">
              <a:latin typeface="Arial" panose="020B0604020202020204" pitchFamily="34" charset="0"/>
              <a:cs typeface="Arial" panose="020B0604020202020204" pitchFamily="34" charset="0"/>
            </a:endParaRPr>
          </a:p>
          <a:p>
            <a:endParaRPr lang="en-AU" dirty="0" smtClean="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343" y="4761331"/>
            <a:ext cx="2016224" cy="1510222"/>
          </a:xfrm>
          <a:prstGeom prst="rect">
            <a:avLst/>
          </a:prstGeom>
        </p:spPr>
      </p:pic>
    </p:spTree>
    <p:extLst>
      <p:ext uri="{BB962C8B-B14F-4D97-AF65-F5344CB8AC3E}">
        <p14:creationId xmlns:p14="http://schemas.microsoft.com/office/powerpoint/2010/main" val="944014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00B050"/>
                </a:solidFill>
                <a:latin typeface="Arial" panose="020B0604020202020204" pitchFamily="34" charset="0"/>
                <a:cs typeface="Arial" panose="020B0604020202020204" pitchFamily="34" charset="0"/>
              </a:rPr>
              <a:t>Current status</a:t>
            </a:r>
            <a:endParaRPr lang="en-AU"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r>
              <a:rPr lang="en-AU" sz="2500" dirty="0" smtClean="0">
                <a:latin typeface="Arial" panose="020B0604020202020204" pitchFamily="34" charset="0"/>
                <a:cs typeface="Arial" panose="020B0604020202020204" pitchFamily="34" charset="0"/>
              </a:rPr>
              <a:t>All requirements have been fulfilled</a:t>
            </a:r>
          </a:p>
          <a:p>
            <a:r>
              <a:rPr lang="en-AU" sz="2500" dirty="0" smtClean="0">
                <a:latin typeface="Arial" panose="020B0604020202020204" pitchFamily="34" charset="0"/>
                <a:cs typeface="Arial" panose="020B0604020202020204" pitchFamily="34" charset="0"/>
              </a:rPr>
              <a:t>Accepted by client</a:t>
            </a:r>
          </a:p>
          <a:p>
            <a:r>
              <a:rPr lang="en-AU" sz="2500" dirty="0" smtClean="0">
                <a:latin typeface="Arial" panose="020B0604020202020204" pitchFamily="34" charset="0"/>
                <a:cs typeface="Arial" panose="020B0604020202020204" pitchFamily="34" charset="0"/>
              </a:rPr>
              <a:t>Additional functions</a:t>
            </a:r>
          </a:p>
          <a:p>
            <a:pPr lvl="1"/>
            <a:r>
              <a:rPr lang="en-AU" sz="2300" dirty="0" smtClean="0">
                <a:latin typeface="Arial" panose="020B0604020202020204" pitchFamily="34" charset="0"/>
                <a:cs typeface="Arial" panose="020B0604020202020204" pitchFamily="34" charset="0"/>
              </a:rPr>
              <a:t>Automatic database connection</a:t>
            </a:r>
          </a:p>
          <a:p>
            <a:pPr lvl="1"/>
            <a:r>
              <a:rPr lang="en-AU" sz="2300" dirty="0" smtClean="0">
                <a:latin typeface="Arial" panose="020B0604020202020204" pitchFamily="34" charset="0"/>
                <a:cs typeface="Arial" panose="020B0604020202020204" pitchFamily="34" charset="0"/>
              </a:rPr>
              <a:t>Database import &amp; export</a:t>
            </a:r>
          </a:p>
          <a:p>
            <a:pPr lvl="1"/>
            <a:r>
              <a:rPr lang="en-AU" sz="2300" dirty="0" smtClean="0">
                <a:latin typeface="Arial" panose="020B0604020202020204" pitchFamily="34" charset="0"/>
                <a:cs typeface="Arial" panose="020B0604020202020204" pitchFamily="34" charset="0"/>
              </a:rPr>
              <a:t>Tables &amp; charts export</a:t>
            </a:r>
          </a:p>
          <a:p>
            <a:r>
              <a:rPr lang="en-AU" sz="2500" dirty="0" smtClean="0">
                <a:latin typeface="Arial" panose="020B0604020202020204" pitchFamily="34" charset="0"/>
                <a:cs typeface="Arial" panose="020B0604020202020204" pitchFamily="34" charset="0"/>
              </a:rPr>
              <a:t>Future improvement</a:t>
            </a:r>
          </a:p>
          <a:p>
            <a:pPr lvl="1"/>
            <a:r>
              <a:rPr lang="en-AU" sz="2300" dirty="0" smtClean="0">
                <a:latin typeface="Arial" panose="020B0604020202020204" pitchFamily="34" charset="0"/>
                <a:cs typeface="Arial" panose="020B0604020202020204" pitchFamily="34" charset="0"/>
              </a:rPr>
              <a:t>Statistical measurement</a:t>
            </a:r>
            <a:endParaRPr lang="en-AU"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758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solidFill>
                  <a:srgbClr val="00B050"/>
                </a:solidFill>
                <a:latin typeface="Arial" panose="020B0604020202020204" pitchFamily="34" charset="0"/>
                <a:cs typeface="Arial" panose="020B0604020202020204" pitchFamily="34" charset="0"/>
              </a:rPr>
              <a:t>CONCLUSION</a:t>
            </a:r>
            <a:endParaRPr lang="en-AU"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AU" sz="2000" dirty="0" smtClean="0">
                <a:latin typeface="Arial" panose="020B0604020202020204" pitchFamily="34" charset="0"/>
                <a:cs typeface="Arial" panose="020B0604020202020204" pitchFamily="34" charset="0"/>
              </a:rPr>
              <a:t>Functionalities Achieved</a:t>
            </a:r>
          </a:p>
          <a:p>
            <a:pPr lvl="1"/>
            <a:r>
              <a:rPr lang="en-AU" sz="1800" dirty="0" smtClean="0">
                <a:latin typeface="Arial" panose="020B0604020202020204" pitchFamily="34" charset="0"/>
                <a:cs typeface="Arial" panose="020B0604020202020204" pitchFamily="34" charset="0"/>
              </a:rPr>
              <a:t>Probing</a:t>
            </a:r>
          </a:p>
          <a:p>
            <a:pPr lvl="1"/>
            <a:r>
              <a:rPr lang="en-AU" sz="1800" dirty="0" smtClean="0">
                <a:latin typeface="Arial" panose="020B0604020202020204" pitchFamily="34" charset="0"/>
                <a:cs typeface="Arial" panose="020B0604020202020204" pitchFamily="34" charset="0"/>
              </a:rPr>
              <a:t>Processing and storage of data</a:t>
            </a:r>
          </a:p>
          <a:p>
            <a:pPr lvl="1"/>
            <a:r>
              <a:rPr lang="en-AU" sz="1800" dirty="0" smtClean="0">
                <a:latin typeface="Arial" panose="020B0604020202020204" pitchFamily="34" charset="0"/>
                <a:cs typeface="Arial" panose="020B0604020202020204" pitchFamily="34" charset="0"/>
              </a:rPr>
              <a:t>Comparison of Statistics</a:t>
            </a:r>
          </a:p>
          <a:p>
            <a:pPr lvl="1"/>
            <a:r>
              <a:rPr lang="en-AU" sz="1800" dirty="0" smtClean="0">
                <a:latin typeface="Arial" panose="020B0604020202020204" pitchFamily="34" charset="0"/>
                <a:cs typeface="Arial" panose="020B0604020202020204" pitchFamily="34" charset="0"/>
              </a:rPr>
              <a:t>Import and Export Database</a:t>
            </a:r>
          </a:p>
          <a:p>
            <a:pPr lvl="1"/>
            <a:r>
              <a:rPr lang="en-AU" sz="1800" dirty="0" smtClean="0">
                <a:latin typeface="Arial" panose="020B0604020202020204" pitchFamily="34" charset="0"/>
                <a:cs typeface="Arial" panose="020B0604020202020204" pitchFamily="34" charset="0"/>
              </a:rPr>
              <a:t>Export Charts and tables</a:t>
            </a:r>
          </a:p>
          <a:p>
            <a:pPr lvl="1"/>
            <a:r>
              <a:rPr lang="en-AU" sz="1800" dirty="0">
                <a:latin typeface="Arial" panose="020B0604020202020204" pitchFamily="34" charset="0"/>
                <a:cs typeface="Arial" panose="020B0604020202020204" pitchFamily="34" charset="0"/>
              </a:rPr>
              <a:t>Large scale probing </a:t>
            </a:r>
          </a:p>
          <a:p>
            <a:pPr lvl="1"/>
            <a:endParaRPr lang="en-AU" sz="1800" dirty="0" smtClean="0">
              <a:latin typeface="Arial" panose="020B0604020202020204" pitchFamily="34" charset="0"/>
              <a:cs typeface="Arial" panose="020B0604020202020204" pitchFamily="34" charset="0"/>
            </a:endParaRPr>
          </a:p>
          <a:p>
            <a:endParaRPr lang="en-AU" dirty="0" smtClean="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79512" y="173833"/>
            <a:ext cx="1438275" cy="1247775"/>
          </a:xfrm>
          <a:prstGeom prst="rect">
            <a:avLst/>
          </a:prstGeom>
        </p:spPr>
      </p:pic>
    </p:spTree>
    <p:extLst>
      <p:ext uri="{BB962C8B-B14F-4D97-AF65-F5344CB8AC3E}">
        <p14:creationId xmlns:p14="http://schemas.microsoft.com/office/powerpoint/2010/main" val="4207341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sz="5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Thank You !!</a:t>
            </a:r>
            <a:endParaRPr lang="en-AU" sz="5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a:bodyPr>
          <a:lstStyle/>
          <a:p>
            <a:pPr marL="0" indent="0" algn="ctr">
              <a:buNone/>
            </a:pPr>
            <a:r>
              <a:rPr lang="en-AU" sz="3600" i="1" dirty="0" smtClean="0"/>
              <a:t>We would like to thank our Client/Supervisor Dr.Sebastian Zander and Lecturer Peter Cole for your support.</a:t>
            </a:r>
          </a:p>
          <a:p>
            <a:pPr marL="0" indent="0" algn="ctr">
              <a:buNone/>
            </a:pPr>
            <a:r>
              <a:rPr lang="en-AU" sz="3600" i="1" dirty="0" smtClean="0"/>
              <a:t>Lastly, we would like to extend our appreciation to all the attendees for your time.</a:t>
            </a:r>
            <a:endParaRPr lang="en-AU" sz="3600" i="1" dirty="0"/>
          </a:p>
        </p:txBody>
      </p:sp>
      <p:pic>
        <p:nvPicPr>
          <p:cNvPr id="4" name="Picture 3"/>
          <p:cNvPicPr>
            <a:picLocks noChangeAspect="1"/>
          </p:cNvPicPr>
          <p:nvPr/>
        </p:nvPicPr>
        <p:blipFill>
          <a:blip r:embed="rId2"/>
          <a:stretch>
            <a:fillRect/>
          </a:stretch>
        </p:blipFill>
        <p:spPr>
          <a:xfrm>
            <a:off x="251520" y="184558"/>
            <a:ext cx="1438275" cy="1247775"/>
          </a:xfrm>
          <a:prstGeom prst="rect">
            <a:avLst/>
          </a:prstGeom>
        </p:spPr>
      </p:pic>
    </p:spTree>
    <p:extLst>
      <p:ext uri="{BB962C8B-B14F-4D97-AF65-F5344CB8AC3E}">
        <p14:creationId xmlns:p14="http://schemas.microsoft.com/office/powerpoint/2010/main" val="1931459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solidFill>
                  <a:srgbClr val="00B050"/>
                </a:solidFill>
                <a:latin typeface="Arial" panose="020B0604020202020204" pitchFamily="34" charset="0"/>
                <a:cs typeface="Arial" panose="020B0604020202020204" pitchFamily="34" charset="0"/>
              </a:rPr>
              <a:t>TEAM MEMBERS</a:t>
            </a:r>
            <a:endParaRPr lang="en-AU"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AU" sz="2200" dirty="0" smtClean="0">
                <a:latin typeface="Arial" panose="020B0604020202020204" pitchFamily="34" charset="0"/>
                <a:cs typeface="Arial" panose="020B0604020202020204" pitchFamily="34" charset="0"/>
              </a:rPr>
              <a:t>Abdul -  </a:t>
            </a:r>
            <a:r>
              <a:rPr lang="en-AU" sz="2200" dirty="0">
                <a:solidFill>
                  <a:srgbClr val="FF0000"/>
                </a:solidFill>
                <a:latin typeface="Arial" panose="020B0604020202020204" pitchFamily="34" charset="0"/>
                <a:cs typeface="Arial" panose="020B0604020202020204" pitchFamily="34" charset="0"/>
              </a:rPr>
              <a:t>abdulsami_91@hotmail.co.uk</a:t>
            </a:r>
            <a:endParaRPr lang="en-AU" sz="2200" dirty="0" smtClean="0">
              <a:solidFill>
                <a:srgbClr val="FF0000"/>
              </a:solidFill>
              <a:latin typeface="Arial" panose="020B0604020202020204" pitchFamily="34" charset="0"/>
              <a:cs typeface="Arial" panose="020B0604020202020204" pitchFamily="34" charset="0"/>
            </a:endParaRPr>
          </a:p>
          <a:p>
            <a:r>
              <a:rPr lang="en-AU" sz="2200" dirty="0" err="1" smtClean="0">
                <a:latin typeface="Arial" panose="020B0604020202020204" pitchFamily="34" charset="0"/>
                <a:cs typeface="Arial" panose="020B0604020202020204" pitchFamily="34" charset="0"/>
              </a:rPr>
              <a:t>Bilawal</a:t>
            </a:r>
            <a:r>
              <a:rPr lang="en-AU" sz="2200" dirty="0">
                <a:latin typeface="Arial" panose="020B0604020202020204" pitchFamily="34" charset="0"/>
                <a:cs typeface="Arial" panose="020B0604020202020204" pitchFamily="34" charset="0"/>
              </a:rPr>
              <a:t> -</a:t>
            </a:r>
            <a:r>
              <a:rPr lang="en-AU" sz="2200" dirty="0" smtClean="0">
                <a:latin typeface="Arial" panose="020B0604020202020204" pitchFamily="34" charset="0"/>
                <a:cs typeface="Arial" panose="020B0604020202020204" pitchFamily="34" charset="0"/>
              </a:rPr>
              <a:t> </a:t>
            </a:r>
            <a:r>
              <a:rPr lang="en-AU" sz="2200" dirty="0">
                <a:solidFill>
                  <a:srgbClr val="FF0000"/>
                </a:solidFill>
                <a:latin typeface="Arial" panose="020B0604020202020204" pitchFamily="34" charset="0"/>
                <a:cs typeface="Arial" panose="020B0604020202020204" pitchFamily="34" charset="0"/>
              </a:rPr>
              <a:t>bilawalmushtaq@gmail.com</a:t>
            </a:r>
          </a:p>
          <a:p>
            <a:r>
              <a:rPr lang="en-AU" sz="2200" dirty="0" smtClean="0">
                <a:latin typeface="Arial" panose="020B0604020202020204" pitchFamily="34" charset="0"/>
                <a:cs typeface="Arial" panose="020B0604020202020204" pitchFamily="34" charset="0"/>
              </a:rPr>
              <a:t>Leslie </a:t>
            </a:r>
            <a:r>
              <a:rPr lang="en-AU" sz="2200" dirty="0">
                <a:latin typeface="Arial" panose="020B0604020202020204" pitchFamily="34" charset="0"/>
                <a:cs typeface="Arial" panose="020B0604020202020204" pitchFamily="34" charset="0"/>
              </a:rPr>
              <a:t>- </a:t>
            </a:r>
            <a:r>
              <a:rPr lang="en-AU" sz="2200" dirty="0">
                <a:solidFill>
                  <a:srgbClr val="FF0000"/>
                </a:solidFill>
                <a:latin typeface="Arial" panose="020B0604020202020204" pitchFamily="34" charset="0"/>
                <a:cs typeface="Arial" panose="020B0604020202020204" pitchFamily="34" charset="0"/>
              </a:rPr>
              <a:t>leslievundu@gmail.com</a:t>
            </a:r>
          </a:p>
          <a:p>
            <a:r>
              <a:rPr lang="en-AU" sz="2200" dirty="0" smtClean="0">
                <a:latin typeface="Arial" panose="020B0604020202020204" pitchFamily="34" charset="0"/>
                <a:cs typeface="Arial" panose="020B0604020202020204" pitchFamily="34" charset="0"/>
              </a:rPr>
              <a:t>Man Fu - </a:t>
            </a:r>
            <a:r>
              <a:rPr lang="en-AU" sz="2200" dirty="0">
                <a:solidFill>
                  <a:srgbClr val="FF0000"/>
                </a:solidFill>
                <a:latin typeface="Arial" panose="020B0604020202020204" pitchFamily="34" charset="0"/>
                <a:cs typeface="Arial" panose="020B0604020202020204" pitchFamily="34" charset="0"/>
              </a:rPr>
              <a:t>george10282006@hotmail.com</a:t>
            </a:r>
          </a:p>
          <a:p>
            <a:r>
              <a:rPr lang="en-AU" sz="2200" dirty="0">
                <a:latin typeface="Arial" panose="020B0604020202020204" pitchFamily="34" charset="0"/>
                <a:cs typeface="Arial" panose="020B0604020202020204" pitchFamily="34" charset="0"/>
              </a:rPr>
              <a:t>Robert </a:t>
            </a:r>
            <a:r>
              <a:rPr lang="en-AU" sz="2200" dirty="0" smtClean="0">
                <a:latin typeface="Arial" panose="020B0604020202020204" pitchFamily="34" charset="0"/>
                <a:cs typeface="Arial" panose="020B0604020202020204" pitchFamily="34" charset="0"/>
              </a:rPr>
              <a:t>- </a:t>
            </a:r>
            <a:r>
              <a:rPr lang="en-AU" sz="2200" dirty="0">
                <a:solidFill>
                  <a:srgbClr val="FF0000"/>
                </a:solidFill>
                <a:latin typeface="Arial" panose="020B0604020202020204" pitchFamily="34" charset="0"/>
                <a:cs typeface="Arial" panose="020B0604020202020204" pitchFamily="34" charset="0"/>
              </a:rPr>
              <a:t>bobwinbw@yahoo.fr</a:t>
            </a:r>
            <a:endParaRPr lang="en-AU" sz="2200" dirty="0">
              <a:solidFill>
                <a:srgbClr val="FF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79512" y="176718"/>
            <a:ext cx="1438275" cy="1247775"/>
          </a:xfrm>
          <a:prstGeom prst="rect">
            <a:avLst/>
          </a:prstGeom>
        </p:spPr>
      </p:pic>
      <p:sp>
        <p:nvSpPr>
          <p:cNvPr id="5" name="Subtitle 2"/>
          <p:cNvSpPr txBox="1">
            <a:spLocks/>
          </p:cNvSpPr>
          <p:nvPr/>
        </p:nvSpPr>
        <p:spPr>
          <a:xfrm>
            <a:off x="4139952" y="61150"/>
            <a:ext cx="5826719"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AU" dirty="0" smtClean="0">
                <a:latin typeface="Arial" panose="020B0604020202020204" pitchFamily="34" charset="0"/>
                <a:cs typeface="Arial" panose="020B0604020202020204" pitchFamily="34" charset="0"/>
              </a:rPr>
              <a:t>ICT333-Information Technology Project</a:t>
            </a:r>
          </a:p>
        </p:txBody>
      </p:sp>
    </p:spTree>
    <p:extLst>
      <p:ext uri="{BB962C8B-B14F-4D97-AF65-F5344CB8AC3E}">
        <p14:creationId xmlns:p14="http://schemas.microsoft.com/office/powerpoint/2010/main" val="29478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99" y="548680"/>
            <a:ext cx="6347713" cy="1320800"/>
          </a:xfrm>
        </p:spPr>
        <p:txBody>
          <a:bodyPr>
            <a:normAutofit/>
          </a:bodyPr>
          <a:lstStyle/>
          <a:p>
            <a:pPr algn="ctr"/>
            <a:r>
              <a:rPr lang="en-AU" sz="4000" dirty="0" smtClean="0">
                <a:solidFill>
                  <a:srgbClr val="00B050"/>
                </a:solidFill>
                <a:latin typeface="Arial" panose="020B0604020202020204" pitchFamily="34" charset="0"/>
                <a:cs typeface="Arial" panose="020B0604020202020204" pitchFamily="34" charset="0"/>
              </a:rPr>
              <a:t>OVERVIEW </a:t>
            </a:r>
            <a:endParaRPr lang="en-AU" sz="4000"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598" y="1209080"/>
            <a:ext cx="6347714" cy="5301208"/>
          </a:xfrm>
        </p:spPr>
        <p:txBody>
          <a:bodyPr>
            <a:normAutofit/>
          </a:bodyPr>
          <a:lstStyle/>
          <a:p>
            <a:endParaRPr lang="en-AU" sz="3000" dirty="0" smtClean="0">
              <a:latin typeface="Arial" panose="020B0604020202020204" pitchFamily="34" charset="0"/>
              <a:cs typeface="Arial" panose="020B0604020202020204" pitchFamily="34" charset="0"/>
            </a:endParaRPr>
          </a:p>
          <a:p>
            <a:r>
              <a:rPr lang="en-AU" sz="3000" dirty="0" smtClean="0">
                <a:latin typeface="Arial" panose="020B0604020202020204" pitchFamily="34" charset="0"/>
                <a:cs typeface="Arial" panose="020B0604020202020204" pitchFamily="34" charset="0"/>
              </a:rPr>
              <a:t>Background</a:t>
            </a:r>
          </a:p>
          <a:p>
            <a:r>
              <a:rPr lang="en-AU" sz="3000" dirty="0" smtClean="0">
                <a:latin typeface="Arial" panose="020B0604020202020204" pitchFamily="34" charset="0"/>
                <a:cs typeface="Arial" panose="020B0604020202020204" pitchFamily="34" charset="0"/>
              </a:rPr>
              <a:t>Solution: IPv6 Vs. IPv4 performance</a:t>
            </a:r>
          </a:p>
          <a:p>
            <a:r>
              <a:rPr lang="en-AU" sz="3000" dirty="0" smtClean="0">
                <a:latin typeface="Arial" panose="020B0604020202020204" pitchFamily="34" charset="0"/>
                <a:cs typeface="Arial" panose="020B0604020202020204" pitchFamily="34" charset="0"/>
              </a:rPr>
              <a:t>Demonstration of Software</a:t>
            </a:r>
          </a:p>
          <a:p>
            <a:r>
              <a:rPr lang="en-AU" sz="3000" dirty="0" smtClean="0">
                <a:latin typeface="Arial" panose="020B0604020202020204" pitchFamily="34" charset="0"/>
                <a:cs typeface="Arial" panose="020B0604020202020204" pitchFamily="34" charset="0"/>
              </a:rPr>
              <a:t>Constraints  </a:t>
            </a:r>
          </a:p>
          <a:p>
            <a:r>
              <a:rPr lang="en-AU" sz="3000" dirty="0" smtClean="0">
                <a:latin typeface="Arial" panose="020B0604020202020204" pitchFamily="34" charset="0"/>
                <a:cs typeface="Arial" panose="020B0604020202020204" pitchFamily="34" charset="0"/>
              </a:rPr>
              <a:t>Current Status </a:t>
            </a:r>
          </a:p>
          <a:p>
            <a:r>
              <a:rPr lang="en-AU" sz="3000" dirty="0" smtClean="0">
                <a:latin typeface="Arial" panose="020B0604020202020204" pitchFamily="34" charset="0"/>
                <a:cs typeface="Arial" panose="020B0604020202020204" pitchFamily="34" charset="0"/>
              </a:rPr>
              <a:t>Conclusion </a:t>
            </a:r>
          </a:p>
          <a:p>
            <a:pPr marL="0" indent="0">
              <a:buNone/>
            </a:pPr>
            <a:endParaRPr lang="en-AU" dirty="0" smtClean="0">
              <a:latin typeface="Arial" panose="020B0604020202020204" pitchFamily="34" charset="0"/>
              <a:cs typeface="Arial" panose="020B0604020202020204" pitchFamily="34" charset="0"/>
            </a:endParaRPr>
          </a:p>
          <a:p>
            <a:endParaRPr lang="en-AU" dirty="0" smtClean="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a:stretch>
            <a:fillRect/>
          </a:stretch>
        </p:blipFill>
        <p:spPr>
          <a:xfrm>
            <a:off x="14808" y="0"/>
            <a:ext cx="1438275" cy="1247775"/>
          </a:xfrm>
          <a:prstGeom prst="rect">
            <a:avLst/>
          </a:prstGeom>
        </p:spPr>
      </p:pic>
    </p:spTree>
    <p:extLst>
      <p:ext uri="{BB962C8B-B14F-4D97-AF65-F5344CB8AC3E}">
        <p14:creationId xmlns:p14="http://schemas.microsoft.com/office/powerpoint/2010/main" val="694865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INTERNET PROTOCOL (IP)</a:t>
            </a:r>
            <a:endParaRPr lang="en-AU" dirty="0"/>
          </a:p>
        </p:txBody>
      </p:sp>
      <p:sp>
        <p:nvSpPr>
          <p:cNvPr id="3" name="Content Placeholder 2"/>
          <p:cNvSpPr>
            <a:spLocks noGrp="1"/>
          </p:cNvSpPr>
          <p:nvPr>
            <p:ph idx="1"/>
          </p:nvPr>
        </p:nvSpPr>
        <p:spPr>
          <a:xfrm>
            <a:off x="576197" y="1628800"/>
            <a:ext cx="6347714" cy="3880773"/>
          </a:xfrm>
        </p:spPr>
        <p:txBody>
          <a:bodyPr/>
          <a:lstStyle/>
          <a:p>
            <a:pPr marL="342900" lvl="1" indent="-342900"/>
            <a:r>
              <a:rPr lang="en-AU" sz="2400" dirty="0"/>
              <a:t>Core network layer protocol</a:t>
            </a:r>
            <a:endParaRPr lang="en-AU" dirty="0"/>
          </a:p>
          <a:p>
            <a:pPr marL="0" indent="0">
              <a:buNone/>
            </a:pPr>
            <a:endParaRPr lang="en-AU" sz="2400" dirty="0" smtClean="0"/>
          </a:p>
          <a:p>
            <a:r>
              <a:rPr lang="en-AU" sz="2400" dirty="0" smtClean="0"/>
              <a:t>What is an Internet Protocol Address?</a:t>
            </a:r>
          </a:p>
          <a:p>
            <a:pPr lvl="1"/>
            <a:r>
              <a:rPr lang="en-AU" sz="2400" dirty="0" smtClean="0"/>
              <a:t>Is </a:t>
            </a:r>
            <a:r>
              <a:rPr lang="en-AU" sz="2400" dirty="0"/>
              <a:t>a unique string of numbers </a:t>
            </a:r>
            <a:endParaRPr lang="en-AU" sz="2400" dirty="0" smtClean="0"/>
          </a:p>
          <a:p>
            <a:pPr lvl="1"/>
            <a:r>
              <a:rPr lang="en-AU" sz="2400" dirty="0" smtClean="0"/>
              <a:t>That uniquely identify internet devices</a:t>
            </a:r>
            <a:endParaRPr lang="en-AU" sz="2400" dirty="0"/>
          </a:p>
          <a:p>
            <a:pPr marL="0" indent="0">
              <a:buNone/>
            </a:pPr>
            <a:endParaRPr lang="en-AU" dirty="0"/>
          </a:p>
        </p:txBody>
      </p:sp>
    </p:spTree>
    <p:extLst>
      <p:ext uri="{BB962C8B-B14F-4D97-AF65-F5344CB8AC3E}">
        <p14:creationId xmlns:p14="http://schemas.microsoft.com/office/powerpoint/2010/main" val="3458549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7778825" cy="1320800"/>
          </a:xfrm>
        </p:spPr>
        <p:txBody>
          <a:bodyPr/>
          <a:lstStyle/>
          <a:p>
            <a:pPr algn="ctr"/>
            <a:r>
              <a:rPr lang="en-AU" dirty="0" smtClean="0"/>
              <a:t>INTERNET PROTOCOL VERSION 4 (IPV4)</a:t>
            </a:r>
            <a:endParaRPr lang="en-AU" dirty="0"/>
          </a:p>
        </p:txBody>
      </p:sp>
      <p:sp>
        <p:nvSpPr>
          <p:cNvPr id="3" name="Content Placeholder 2"/>
          <p:cNvSpPr>
            <a:spLocks noGrp="1"/>
          </p:cNvSpPr>
          <p:nvPr>
            <p:ph idx="1"/>
          </p:nvPr>
        </p:nvSpPr>
        <p:spPr>
          <a:xfrm>
            <a:off x="593528" y="1930400"/>
            <a:ext cx="6347714" cy="3880773"/>
          </a:xfrm>
        </p:spPr>
        <p:txBody>
          <a:bodyPr>
            <a:normAutofit/>
          </a:bodyPr>
          <a:lstStyle/>
          <a:p>
            <a:pPr marL="342900" lvl="1" indent="-342900"/>
            <a:r>
              <a:rPr lang="en-AU" sz="2400" dirty="0" smtClean="0"/>
              <a:t>Been </a:t>
            </a:r>
            <a:r>
              <a:rPr lang="en-AU" sz="2400" dirty="0"/>
              <a:t>in use since the origin of the </a:t>
            </a:r>
            <a:r>
              <a:rPr lang="en-AU" sz="2400" dirty="0" smtClean="0"/>
              <a:t>internet</a:t>
            </a:r>
          </a:p>
          <a:p>
            <a:r>
              <a:rPr lang="en-AU" sz="2000" dirty="0" smtClean="0"/>
              <a:t>Address length is 32 bit</a:t>
            </a:r>
          </a:p>
          <a:p>
            <a:r>
              <a:rPr lang="en-AU" sz="2000" dirty="0" smtClean="0"/>
              <a:t>All  ipv4 addresses depleted </a:t>
            </a:r>
          </a:p>
          <a:p>
            <a:r>
              <a:rPr lang="en-AU" sz="2000" dirty="0" smtClean="0"/>
              <a:t>What’s next?  We need a mechanism to support the explosion of current devices </a:t>
            </a:r>
          </a:p>
          <a:p>
            <a:r>
              <a:rPr lang="en-AU" sz="2000" dirty="0" smtClean="0"/>
              <a:t>IPv6</a:t>
            </a:r>
            <a:endParaRPr lang="en-AU" sz="2000" dirty="0"/>
          </a:p>
        </p:txBody>
      </p:sp>
    </p:spTree>
    <p:extLst>
      <p:ext uri="{BB962C8B-B14F-4D97-AF65-F5344CB8AC3E}">
        <p14:creationId xmlns:p14="http://schemas.microsoft.com/office/powerpoint/2010/main" val="2963091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626697" cy="1320800"/>
          </a:xfrm>
        </p:spPr>
        <p:txBody>
          <a:bodyPr>
            <a:normAutofit fontScale="90000"/>
          </a:bodyPr>
          <a:lstStyle/>
          <a:p>
            <a:pPr algn="ctr"/>
            <a:r>
              <a:rPr lang="en-AU" dirty="0" smtClean="0"/>
              <a:t>INTERNET PROTOCOL VERSION 6</a:t>
            </a:r>
            <a:br>
              <a:rPr lang="en-AU" dirty="0" smtClean="0"/>
            </a:br>
            <a:r>
              <a:rPr lang="en-AU" dirty="0" smtClean="0"/>
              <a:t>(IPV6)</a:t>
            </a:r>
            <a:endParaRPr lang="en-AU" dirty="0"/>
          </a:p>
        </p:txBody>
      </p:sp>
      <p:sp>
        <p:nvSpPr>
          <p:cNvPr id="3" name="Content Placeholder 2"/>
          <p:cNvSpPr>
            <a:spLocks noGrp="1"/>
          </p:cNvSpPr>
          <p:nvPr>
            <p:ph idx="1"/>
          </p:nvPr>
        </p:nvSpPr>
        <p:spPr>
          <a:xfrm>
            <a:off x="609598" y="1930400"/>
            <a:ext cx="6482681" cy="4306912"/>
          </a:xfrm>
        </p:spPr>
        <p:txBody>
          <a:bodyPr>
            <a:normAutofit fontScale="92500" lnSpcReduction="10000"/>
          </a:bodyPr>
          <a:lstStyle/>
          <a:p>
            <a:r>
              <a:rPr lang="en-AU" sz="2000" dirty="0" smtClean="0"/>
              <a:t>Most recent version of the internet protocol</a:t>
            </a:r>
          </a:p>
          <a:p>
            <a:endParaRPr lang="en-AU" sz="2000" dirty="0" smtClean="0"/>
          </a:p>
          <a:p>
            <a:pPr lvl="1"/>
            <a:r>
              <a:rPr lang="en-AU" sz="2000" dirty="0" smtClean="0"/>
              <a:t>Increases address length</a:t>
            </a:r>
            <a:br>
              <a:rPr lang="en-AU" sz="2000" dirty="0" smtClean="0"/>
            </a:br>
            <a:endParaRPr lang="en-AU" sz="2000" dirty="0" smtClean="0"/>
          </a:p>
          <a:p>
            <a:pPr lvl="1"/>
            <a:r>
              <a:rPr lang="en-AU" sz="2000" dirty="0" smtClean="0"/>
              <a:t>IPv6 – ability to give one item on the planet an address </a:t>
            </a:r>
          </a:p>
          <a:p>
            <a:pPr lvl="1"/>
            <a:r>
              <a:rPr lang="en-AU" sz="2000" dirty="0" smtClean="0"/>
              <a:t>IPv6 – has been in existence for while but only recently has the deployment been undertaken on a large scale</a:t>
            </a:r>
          </a:p>
          <a:p>
            <a:pPr lvl="1"/>
            <a:endParaRPr lang="en-AU" sz="2000" dirty="0" smtClean="0"/>
          </a:p>
          <a:p>
            <a:r>
              <a:rPr lang="en-AU" sz="2000" dirty="0" smtClean="0"/>
              <a:t>IPv6 address space is vast enough to allocate an address to the following devices: TV, fridge, microwave, radio, etc..</a:t>
            </a:r>
          </a:p>
          <a:p>
            <a:pPr marL="0" indent="0">
              <a:buNone/>
            </a:pPr>
            <a:endParaRPr lang="en-AU" dirty="0"/>
          </a:p>
        </p:txBody>
      </p:sp>
    </p:spTree>
    <p:extLst>
      <p:ext uri="{BB962C8B-B14F-4D97-AF65-F5344CB8AC3E}">
        <p14:creationId xmlns:p14="http://schemas.microsoft.com/office/powerpoint/2010/main" val="1107597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9015" y="504319"/>
            <a:ext cx="6347713" cy="670121"/>
          </a:xfrm>
        </p:spPr>
        <p:txBody>
          <a:bodyPr/>
          <a:lstStyle/>
          <a:p>
            <a:pPr algn="ctr"/>
            <a:r>
              <a:rPr lang="en-AU" dirty="0" smtClean="0">
                <a:solidFill>
                  <a:srgbClr val="00B050"/>
                </a:solidFill>
                <a:latin typeface="Arial" panose="020B0604020202020204" pitchFamily="34" charset="0"/>
                <a:cs typeface="Arial" panose="020B0604020202020204" pitchFamily="34" charset="0"/>
              </a:rPr>
              <a:t>BACKGROUND</a:t>
            </a:r>
            <a:endParaRPr lang="en-AU" dirty="0"/>
          </a:p>
        </p:txBody>
      </p:sp>
      <p:sp>
        <p:nvSpPr>
          <p:cNvPr id="3" name="Content Placeholder 2"/>
          <p:cNvSpPr>
            <a:spLocks noGrp="1"/>
          </p:cNvSpPr>
          <p:nvPr>
            <p:ph idx="1"/>
          </p:nvPr>
        </p:nvSpPr>
        <p:spPr>
          <a:xfrm>
            <a:off x="579015" y="1484784"/>
            <a:ext cx="6347714" cy="3304709"/>
          </a:xfrm>
        </p:spPr>
        <p:txBody>
          <a:bodyPr/>
          <a:lstStyle/>
          <a:p>
            <a:r>
              <a:rPr lang="en-AU" sz="2400" dirty="0" smtClean="0"/>
              <a:t>How much of the Internet </a:t>
            </a:r>
            <a:r>
              <a:rPr lang="en-AU" sz="2400" dirty="0"/>
              <a:t>I</a:t>
            </a:r>
            <a:r>
              <a:rPr lang="en-AU" sz="2400" dirty="0" smtClean="0"/>
              <a:t>nfrastructure is IPv6 ready ?</a:t>
            </a:r>
          </a:p>
          <a:p>
            <a:endParaRPr lang="en-AU"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348880"/>
            <a:ext cx="8424936" cy="3803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6450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B050"/>
                </a:solidFill>
                <a:latin typeface="Arial" panose="020B0604020202020204" pitchFamily="34" charset="0"/>
                <a:cs typeface="Arial" panose="020B0604020202020204" pitchFamily="34" charset="0"/>
              </a:rPr>
              <a:t>BACKGROUND</a:t>
            </a:r>
          </a:p>
        </p:txBody>
      </p:sp>
      <p:sp>
        <p:nvSpPr>
          <p:cNvPr id="3" name="Content Placeholder 2"/>
          <p:cNvSpPr>
            <a:spLocks noGrp="1"/>
          </p:cNvSpPr>
          <p:nvPr>
            <p:ph idx="1"/>
          </p:nvPr>
        </p:nvSpPr>
        <p:spPr>
          <a:xfrm>
            <a:off x="467544" y="1556792"/>
            <a:ext cx="6347714" cy="3880773"/>
          </a:xfrm>
        </p:spPr>
        <p:txBody>
          <a:bodyPr>
            <a:normAutofit/>
          </a:bodyPr>
          <a:lstStyle/>
          <a:p>
            <a:r>
              <a:rPr lang="en-AU" sz="2800" dirty="0" smtClean="0">
                <a:latin typeface="Arial" panose="020B0604020202020204" pitchFamily="34" charset="0"/>
                <a:cs typeface="Arial" panose="020B0604020202020204" pitchFamily="34" charset="0"/>
              </a:rPr>
              <a:t>IPv4 already depleted</a:t>
            </a:r>
            <a:br>
              <a:rPr lang="en-AU" sz="2800" dirty="0" smtClean="0">
                <a:latin typeface="Arial" panose="020B0604020202020204" pitchFamily="34" charset="0"/>
                <a:cs typeface="Arial" panose="020B0604020202020204" pitchFamily="34" charset="0"/>
              </a:rPr>
            </a:br>
            <a:endParaRPr lang="en-AU" sz="2800" dirty="0" smtClean="0">
              <a:latin typeface="Arial" panose="020B0604020202020204" pitchFamily="34" charset="0"/>
              <a:cs typeface="Arial" panose="020B0604020202020204" pitchFamily="34" charset="0"/>
            </a:endParaRPr>
          </a:p>
          <a:p>
            <a:r>
              <a:rPr lang="en-AU" sz="2400" dirty="0" smtClean="0">
                <a:latin typeface="Arial" panose="020B0604020202020204" pitchFamily="34" charset="0"/>
                <a:cs typeface="Arial" panose="020B0604020202020204" pitchFamily="34" charset="0"/>
              </a:rPr>
              <a:t>Transition to IPv6 presents an opportunity</a:t>
            </a:r>
            <a:br>
              <a:rPr lang="en-AU" sz="2400" dirty="0" smtClean="0">
                <a:latin typeface="Arial" panose="020B0604020202020204" pitchFamily="34" charset="0"/>
                <a:cs typeface="Arial" panose="020B0604020202020204" pitchFamily="34" charset="0"/>
              </a:rPr>
            </a:br>
            <a:endParaRPr lang="en-AU" sz="2400" dirty="0" smtClean="0">
              <a:latin typeface="Arial" panose="020B0604020202020204" pitchFamily="34" charset="0"/>
              <a:cs typeface="Arial" panose="020B0604020202020204" pitchFamily="34" charset="0"/>
            </a:endParaRPr>
          </a:p>
          <a:p>
            <a:r>
              <a:rPr lang="en-AU" sz="2400" dirty="0" smtClean="0">
                <a:latin typeface="Arial" panose="020B0604020202020204" pitchFamily="34" charset="0"/>
                <a:cs typeface="Arial" panose="020B0604020202020204" pitchFamily="34" charset="0"/>
              </a:rPr>
              <a:t>Virtually unlimited addresses</a:t>
            </a:r>
          </a:p>
          <a:p>
            <a:pPr marL="0" indent="0">
              <a:buNone/>
            </a:pPr>
            <a:endParaRPr lang="en-AU"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8220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B050"/>
                </a:solidFill>
                <a:latin typeface="Arial" panose="020B0604020202020204" pitchFamily="34" charset="0"/>
                <a:cs typeface="Arial" panose="020B0604020202020204" pitchFamily="34" charset="0"/>
              </a:rPr>
              <a:t>BACKGROUND</a:t>
            </a:r>
            <a:endParaRPr lang="en-AU" dirty="0"/>
          </a:p>
        </p:txBody>
      </p:sp>
      <p:pic>
        <p:nvPicPr>
          <p:cNvPr id="4" name="Content Placeholder 3"/>
          <p:cNvPicPr>
            <a:picLocks noGrp="1" noChangeAspect="1"/>
          </p:cNvPicPr>
          <p:nvPr>
            <p:ph idx="1"/>
          </p:nvPr>
        </p:nvPicPr>
        <p:blipFill>
          <a:blip r:embed="rId3"/>
          <a:stretch>
            <a:fillRect/>
          </a:stretch>
        </p:blipFill>
        <p:spPr>
          <a:xfrm>
            <a:off x="1" y="1493257"/>
            <a:ext cx="7283214" cy="4672047"/>
          </a:xfrm>
          <a:prstGeom prst="rect">
            <a:avLst/>
          </a:prstGeom>
        </p:spPr>
      </p:pic>
      <p:sp>
        <p:nvSpPr>
          <p:cNvPr id="5" name="TextBox 4"/>
          <p:cNvSpPr txBox="1"/>
          <p:nvPr/>
        </p:nvSpPr>
        <p:spPr>
          <a:xfrm>
            <a:off x="683841" y="6165304"/>
            <a:ext cx="5695444" cy="584775"/>
          </a:xfrm>
          <a:prstGeom prst="rect">
            <a:avLst/>
          </a:prstGeom>
          <a:noFill/>
          <a:ln>
            <a:noFill/>
          </a:ln>
        </p:spPr>
        <p:txBody>
          <a:bodyPr wrap="square" rtlCol="0">
            <a:spAutoFit/>
          </a:bodyPr>
          <a:lstStyle/>
          <a:p>
            <a:r>
              <a:rPr lang="en-AU" sz="1600" dirty="0" smtClean="0"/>
              <a:t>Photo acquired from - http</a:t>
            </a:r>
            <a:r>
              <a:rPr lang="en-AU" sz="1600" dirty="0"/>
              <a:t>://fedv6-deployment.antd.nist.gov/cgi-bin/generate-com</a:t>
            </a:r>
          </a:p>
        </p:txBody>
      </p:sp>
    </p:spTree>
    <p:extLst>
      <p:ext uri="{BB962C8B-B14F-4D97-AF65-F5344CB8AC3E}">
        <p14:creationId xmlns:p14="http://schemas.microsoft.com/office/powerpoint/2010/main" val="1561050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solidFill>
                  <a:srgbClr val="00B050"/>
                </a:solidFill>
                <a:latin typeface="Arial" panose="020B0604020202020204" pitchFamily="34" charset="0"/>
                <a:cs typeface="Arial" panose="020B0604020202020204" pitchFamily="34" charset="0"/>
              </a:rPr>
              <a:t>SOLUTION</a:t>
            </a:r>
            <a:endParaRPr lang="en-AU"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endParaRPr lang="en-AU" dirty="0" smtClean="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633128" y="1242522"/>
            <a:ext cx="7200800" cy="4796802"/>
          </a:xfrm>
          <a:prstGeom prst="rect">
            <a:avLst/>
          </a:prstGeom>
        </p:spPr>
        <p:txBody>
          <a:bodyPr vert="horz" lIns="0" tIns="45720" rIns="0" bIns="45720" rtlCol="0">
            <a:normAutofit fontScale="62500" lnSpcReduction="20000"/>
          </a:bodyPr>
          <a:lstStyle>
            <a:lvl1pPr marL="342900" indent="-342900" algn="l" defTabSz="914400" rtl="0" eaLnBrk="1" latinLnBrk="0" hangingPunct="1">
              <a:lnSpc>
                <a:spcPct val="100000"/>
              </a:lnSpc>
              <a:spcBef>
                <a:spcPct val="20000"/>
              </a:spcBef>
              <a:spcAft>
                <a:spcPts val="600"/>
              </a:spcAft>
              <a:buFont typeface="Wingdings" pitchFamily="2" charset="2"/>
              <a:buChar char="§"/>
              <a:defRPr sz="2000" kern="1200" baseline="0">
                <a:solidFill>
                  <a:schemeClr val="tx2"/>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Char char="§"/>
              <a:defRPr sz="1600" kern="1200" baseline="0">
                <a:solidFill>
                  <a:schemeClr val="tx2"/>
                </a:solidFill>
                <a:latin typeface="+mn-lt"/>
                <a:ea typeface="+mn-ea"/>
                <a:cs typeface="+mn-cs"/>
              </a:defRPr>
            </a:lvl2pPr>
            <a:lvl3pPr marL="1143000" indent="-228600" algn="l" defTabSz="914400" rtl="0" eaLnBrk="1" latinLnBrk="0" hangingPunct="1">
              <a:lnSpc>
                <a:spcPct val="100000"/>
              </a:lnSpc>
              <a:spcBef>
                <a:spcPct val="20000"/>
              </a:spcBef>
              <a:spcAft>
                <a:spcPts val="600"/>
              </a:spcAft>
              <a:buFont typeface="Wingdings" pitchFamily="2" charset="2"/>
              <a:buNone/>
              <a:defRPr sz="1400" kern="1200" baseline="0">
                <a:solidFill>
                  <a:schemeClr val="tx2"/>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a:lstStyle>
          <a:p>
            <a:pPr marL="0" indent="0">
              <a:buNone/>
            </a:pPr>
            <a:r>
              <a:rPr lang="en-AU" sz="7400" dirty="0" smtClean="0">
                <a:cs typeface="Arial" panose="020B0604020202020204" pitchFamily="34" charset="0"/>
              </a:rPr>
              <a:t>Software Functions</a:t>
            </a:r>
            <a:endParaRPr lang="en-AU" sz="7400" dirty="0">
              <a:cs typeface="Arial" panose="020B0604020202020204" pitchFamily="34" charset="0"/>
            </a:endParaRPr>
          </a:p>
          <a:p>
            <a:pPr lvl="1">
              <a:buFont typeface="Wingdings" panose="05000000000000000000" pitchFamily="2" charset="2"/>
              <a:buChar char="Ø"/>
            </a:pPr>
            <a:r>
              <a:rPr lang="en-AU" sz="5100" dirty="0" smtClean="0">
                <a:latin typeface="Arial" pitchFamily="34" charset="0"/>
                <a:cs typeface="Arial" pitchFamily="34" charset="0"/>
              </a:rPr>
              <a:t>Probing </a:t>
            </a:r>
            <a:r>
              <a:rPr lang="en-AU" sz="5100" dirty="0">
                <a:latin typeface="Arial" pitchFamily="34" charset="0"/>
                <a:cs typeface="Arial" pitchFamily="34" charset="0"/>
              </a:rPr>
              <a:t>ipv4/ipv6 available </a:t>
            </a:r>
            <a:r>
              <a:rPr lang="en-AU" sz="5100" dirty="0" smtClean="0">
                <a:latin typeface="Arial" pitchFamily="34" charset="0"/>
                <a:cs typeface="Arial" pitchFamily="34" charset="0"/>
              </a:rPr>
              <a:t>servers</a:t>
            </a:r>
          </a:p>
          <a:p>
            <a:pPr lvl="2">
              <a:buFont typeface="Wingdings" panose="05000000000000000000" pitchFamily="2" charset="2"/>
              <a:buChar char="Ø"/>
            </a:pPr>
            <a:r>
              <a:rPr lang="en-AU" sz="4900" dirty="0" smtClean="0">
                <a:latin typeface="Arial" pitchFamily="34" charset="0"/>
                <a:cs typeface="Arial" pitchFamily="34" charset="0"/>
              </a:rPr>
              <a:t> Automatic &amp; manual probing </a:t>
            </a:r>
          </a:p>
          <a:p>
            <a:pPr lvl="1">
              <a:buFont typeface="Wingdings" panose="05000000000000000000" pitchFamily="2" charset="2"/>
              <a:buChar char="Ø"/>
            </a:pPr>
            <a:r>
              <a:rPr lang="en-AU" sz="5100" dirty="0" smtClean="0">
                <a:latin typeface="Arial" pitchFamily="34" charset="0"/>
                <a:cs typeface="Arial" pitchFamily="34" charset="0"/>
              </a:rPr>
              <a:t>Comparing </a:t>
            </a:r>
            <a:r>
              <a:rPr lang="en-AU" sz="5100" dirty="0">
                <a:latin typeface="Arial" pitchFamily="34" charset="0"/>
                <a:cs typeface="Arial" pitchFamily="34" charset="0"/>
              </a:rPr>
              <a:t>network latency </a:t>
            </a:r>
            <a:r>
              <a:rPr lang="en-AU" sz="5100" dirty="0" smtClean="0">
                <a:latin typeface="Arial" pitchFamily="34" charset="0"/>
                <a:cs typeface="Arial" pitchFamily="34" charset="0"/>
              </a:rPr>
              <a:t>statistics </a:t>
            </a:r>
            <a:endParaRPr lang="en-AU" sz="5100" dirty="0">
              <a:latin typeface="Arial" pitchFamily="34" charset="0"/>
              <a:cs typeface="Arial" pitchFamily="34" charset="0"/>
            </a:endParaRPr>
          </a:p>
          <a:p>
            <a:pPr lvl="1">
              <a:buFont typeface="Wingdings" panose="05000000000000000000" pitchFamily="2" charset="2"/>
              <a:buChar char="Ø"/>
            </a:pPr>
            <a:r>
              <a:rPr lang="en-AU" sz="5100" dirty="0" smtClean="0">
                <a:latin typeface="Arial" pitchFamily="34" charset="0"/>
                <a:cs typeface="Arial" pitchFamily="34" charset="0"/>
              </a:rPr>
              <a:t>Gather statistic stored </a:t>
            </a:r>
            <a:r>
              <a:rPr lang="en-AU" sz="5100" dirty="0">
                <a:latin typeface="Arial" pitchFamily="34" charset="0"/>
                <a:cs typeface="Arial" pitchFamily="34" charset="0"/>
              </a:rPr>
              <a:t>(</a:t>
            </a:r>
            <a:r>
              <a:rPr lang="en-AU" sz="5100" dirty="0" smtClean="0">
                <a:latin typeface="Arial" pitchFamily="34" charset="0"/>
                <a:cs typeface="Arial" pitchFamily="34" charset="0"/>
              </a:rPr>
              <a:t>Database storage)</a:t>
            </a:r>
            <a:endParaRPr lang="en-AU" sz="5100" dirty="0">
              <a:latin typeface="Arial" pitchFamily="34" charset="0"/>
              <a:cs typeface="Arial" pitchFamily="34" charset="0"/>
            </a:endParaRPr>
          </a:p>
          <a:p>
            <a:pPr lvl="2">
              <a:buFont typeface="Wingdings" panose="05000000000000000000" pitchFamily="2" charset="2"/>
              <a:buChar char="Ø"/>
            </a:pPr>
            <a:r>
              <a:rPr lang="en-AU" sz="5100" dirty="0" smtClean="0">
                <a:latin typeface="Arial" pitchFamily="34" charset="0"/>
                <a:cs typeface="Arial" pitchFamily="34" charset="0"/>
              </a:rPr>
              <a:t>Comparison of continents, countries </a:t>
            </a:r>
            <a:endParaRPr lang="en-AU" sz="5100" dirty="0">
              <a:latin typeface="Arial" pitchFamily="34" charset="0"/>
              <a:cs typeface="Arial" pitchFamily="34" charset="0"/>
            </a:endParaRPr>
          </a:p>
          <a:p>
            <a:pPr lvl="1">
              <a:buFont typeface="Wingdings" panose="05000000000000000000" pitchFamily="2" charset="2"/>
              <a:buChar char="Ø"/>
            </a:pPr>
            <a:endParaRPr lang="en-AU"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AU"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AU"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3885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1400</TotalTime>
  <Words>1020</Words>
  <Application>Microsoft Office PowerPoint</Application>
  <PresentationFormat>On-screen Show (4:3)</PresentationFormat>
  <Paragraphs>180</Paragraphs>
  <Slides>17</Slides>
  <Notes>14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Galdeano</vt:lpstr>
      <vt:lpstr>Trebuchet MS</vt:lpstr>
      <vt:lpstr>Wingdings</vt:lpstr>
      <vt:lpstr>Wingdings 3</vt:lpstr>
      <vt:lpstr>Facet</vt:lpstr>
      <vt:lpstr>IPv6 Readiness of Server</vt:lpstr>
      <vt:lpstr>OVERVIEW </vt:lpstr>
      <vt:lpstr>INTERNET PROTOCOL (IP)</vt:lpstr>
      <vt:lpstr>INTERNET PROTOCOL VERSION 4 (IPV4)</vt:lpstr>
      <vt:lpstr>INTERNET PROTOCOL VERSION 6 (IPV6)</vt:lpstr>
      <vt:lpstr>BACKGROUND</vt:lpstr>
      <vt:lpstr>BACKGROUND</vt:lpstr>
      <vt:lpstr>BACKGROUND</vt:lpstr>
      <vt:lpstr>SOLUTION</vt:lpstr>
      <vt:lpstr>Methodology</vt:lpstr>
      <vt:lpstr>SOLUTION </vt:lpstr>
      <vt:lpstr>Demonstration</vt:lpstr>
      <vt:lpstr>Constraints</vt:lpstr>
      <vt:lpstr>Current status</vt:lpstr>
      <vt:lpstr>CONCLUSION</vt:lpstr>
      <vt:lpstr>Thank You !!</vt:lpstr>
      <vt:lpstr>TEAM MEMBERS</vt:lpstr>
    </vt:vector>
  </TitlesOfParts>
  <Company>Murdoch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IPv6 Readiness of Server</dc:title>
  <dc:creator>Abdul Sami</dc:creator>
  <cp:lastModifiedBy>Manful Lei</cp:lastModifiedBy>
  <cp:revision>84</cp:revision>
  <dcterms:created xsi:type="dcterms:W3CDTF">2015-10-19T10:56:46Z</dcterms:created>
  <dcterms:modified xsi:type="dcterms:W3CDTF">2015-11-01T14:46:37Z</dcterms:modified>
</cp:coreProperties>
</file>