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70" r:id="rId6"/>
    <p:sldId id="275" r:id="rId7"/>
    <p:sldId id="260" r:id="rId8"/>
    <p:sldId id="261" r:id="rId9"/>
    <p:sldId id="271" r:id="rId10"/>
    <p:sldId id="273" r:id="rId11"/>
    <p:sldId id="274" r:id="rId12"/>
    <p:sldId id="267" r:id="rId13"/>
    <p:sldId id="272" r:id="rId14"/>
    <p:sldId id="257" r:id="rId15"/>
    <p:sldId id="263" r:id="rId16"/>
    <p:sldId id="269" r:id="rId17"/>
    <p:sldId id="268" r:id="rId18"/>
    <p:sldId id="266" r:id="rId19"/>
    <p:sldId id="259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hronos_Gro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Collada</a:t>
            </a:r>
            <a:r>
              <a:rPr lang="en-US"/>
              <a:t>/FBX </a:t>
            </a:r>
            <a:r>
              <a:rPr lang="en-US" dirty="0"/>
              <a:t>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V1.0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E4528-D02B-4691-AE01-C758C645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7022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1927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F85EC6A-6D9A-4288-A9A3-65E0231E728E}"/>
              </a:ext>
            </a:extLst>
          </p:cNvPr>
          <p:cNvCxnSpPr>
            <a:cxnSpLocks/>
          </p:cNvCxnSpPr>
          <p:nvPr/>
        </p:nvCxnSpPr>
        <p:spPr>
          <a:xfrm>
            <a:off x="4962318" y="2309535"/>
            <a:ext cx="100225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ACFFC0F-7683-4764-86C7-45B9AD4AB659}"/>
              </a:ext>
            </a:extLst>
          </p:cNvPr>
          <p:cNvSpPr txBox="1"/>
          <p:nvPr/>
        </p:nvSpPr>
        <p:spPr>
          <a:xfrm>
            <a:off x="5970869" y="2120971"/>
            <a:ext cx="306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See next page for full details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60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44440" y="4854869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44440" y="5192792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29"/>
            <a:ext cx="3108233" cy="4579155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58662B-C186-446A-9F06-8D18368A2F7C}"/>
              </a:ext>
            </a:extLst>
          </p:cNvPr>
          <p:cNvGrpSpPr/>
          <p:nvPr/>
        </p:nvGrpSpPr>
        <p:grpSpPr>
          <a:xfrm>
            <a:off x="1551039" y="4522026"/>
            <a:ext cx="4411751" cy="249831"/>
            <a:chOff x="803187" y="1173480"/>
            <a:chExt cx="4411751" cy="24983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5DCBE8-78B0-49B7-BF50-FA332A36B81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Map_ke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956BEC7-5DC1-4303-BB3E-225CB3EE84D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32B105A8-8868-4AA5-9049-437CB592542D}"/>
              </a:ext>
            </a:extLst>
          </p:cNvPr>
          <p:cNvSpPr/>
          <p:nvPr/>
        </p:nvSpPr>
        <p:spPr>
          <a:xfrm>
            <a:off x="1544440" y="5512218"/>
            <a:ext cx="4411751" cy="24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Map_Bump</a:t>
            </a:r>
            <a:r>
              <a:rPr lang="en-US" sz="1000" dirty="0"/>
              <a:t> file name</a:t>
            </a:r>
          </a:p>
          <a:p>
            <a:pPr algn="ctr"/>
            <a:r>
              <a:rPr lang="en-US" sz="1000" dirty="0"/>
              <a:t>&lt;array of signed chars&gt;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50F0E61-E4DF-42DE-AAE3-213016EACD9E}"/>
              </a:ext>
            </a:extLst>
          </p:cNvPr>
          <p:cNvSpPr/>
          <p:nvPr/>
        </p:nvSpPr>
        <p:spPr>
          <a:xfrm>
            <a:off x="1544440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of chars</a:t>
            </a:r>
            <a:br>
              <a:rPr lang="en-US" sz="800" dirty="0"/>
            </a:br>
            <a:r>
              <a:rPr lang="en-US" sz="800" dirty="0"/>
              <a:t>&lt;short&gt;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6A54F49-0F83-4450-AF11-909861DE3721}"/>
              </a:ext>
            </a:extLst>
          </p:cNvPr>
          <p:cNvSpPr/>
          <p:nvPr/>
        </p:nvSpPr>
        <p:spPr>
          <a:xfrm>
            <a:off x="5978481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bm</a:t>
            </a:r>
            <a:br>
              <a:rPr lang="en-US" sz="800" dirty="0"/>
            </a:br>
            <a:r>
              <a:rPr lang="en-US" sz="800" dirty="0"/>
              <a:t>&lt;float&gt;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2293931-F615-45C7-BC02-77A60F7B6068}"/>
              </a:ext>
            </a:extLst>
          </p:cNvPr>
          <p:cNvSpPr/>
          <p:nvPr/>
        </p:nvSpPr>
        <p:spPr>
          <a:xfrm>
            <a:off x="419264" y="546045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7277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39080" y="1950889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31179" y="23914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11142" y="239218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71093" y="239142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68092" y="242281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81141" y="239142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51189" y="2415121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90151" y="238904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39079" y="1278697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39079" y="3223449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OBJ/faces</a:t>
            </a:r>
            <a:r>
              <a:rPr lang="en-US" dirty="0"/>
              <a:t>: </a:t>
            </a:r>
            <a:r>
              <a:rPr lang="en-US"/>
              <a:t>OBJ structure</a:t>
            </a:r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39079" y="1600871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09107" y="77414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OBJs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026053" y="2244502"/>
            <a:ext cx="1959162" cy="918147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1005634" y="2384343"/>
            <a:ext cx="1150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One vertex unit</a:t>
            </a:r>
            <a:endParaRPr lang="en-US" sz="1200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379780" y="1204213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7921" y="5564839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261172" y="1113417"/>
            <a:ext cx="0" cy="4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18791" y="11226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29E226-CC3D-4E21-A64F-CC117384DFB2}"/>
              </a:ext>
            </a:extLst>
          </p:cNvPr>
          <p:cNvSpPr/>
          <p:nvPr/>
        </p:nvSpPr>
        <p:spPr>
          <a:xfrm>
            <a:off x="831178" y="2807653"/>
            <a:ext cx="1959147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Color per vertex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FC7A9A-6A9C-4171-9765-BDF1B6FD9B97}"/>
              </a:ext>
            </a:extLst>
          </p:cNvPr>
          <p:cNvSpPr/>
          <p:nvPr/>
        </p:nvSpPr>
        <p:spPr>
          <a:xfrm>
            <a:off x="2798135" y="2807653"/>
            <a:ext cx="1463472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ADF41E9-104D-4F7D-95F2-C627FFF3077E}"/>
              </a:ext>
            </a:extLst>
          </p:cNvPr>
          <p:cNvSpPr/>
          <p:nvPr/>
        </p:nvSpPr>
        <p:spPr>
          <a:xfrm>
            <a:off x="0" y="52311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Ka = “ambient reflectivity” (material ambient is multiplied by the texture value)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b="1" dirty="0">
                <a:solidFill>
                  <a:schemeClr val="accent1"/>
                </a:solidFill>
              </a:rPr>
              <a:t>Ka</a:t>
            </a:r>
            <a:r>
              <a:rPr lang="en-US" dirty="0">
                <a:solidFill>
                  <a:schemeClr val="accent1"/>
                </a:solidFill>
              </a:rPr>
              <a:t> r g b</a:t>
            </a:r>
            <a:r>
              <a:rPr lang="en-US" dirty="0"/>
              <a:t>” is supported. Same for “</a:t>
            </a:r>
            <a:r>
              <a:rPr lang="en-US" b="1" dirty="0" err="1">
                <a:solidFill>
                  <a:schemeClr val="accent1"/>
                </a:solidFill>
              </a:rPr>
              <a:t>Kd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accent1"/>
                </a:solidFill>
              </a:rPr>
              <a:t>Ks</a:t>
            </a:r>
            <a:r>
              <a:rPr lang="en-US" dirty="0"/>
              <a:t>”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spectral file.rfl factor</a:t>
            </a:r>
            <a:r>
              <a:rPr lang="es-ES" dirty="0"/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xyz x y z</a:t>
            </a:r>
            <a:r>
              <a:rPr lang="en-US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Specifies that a color texture file or a color procedural texture file is applied to the ambient reflectivity of the material.  During rendering, the "</a:t>
            </a:r>
            <a:r>
              <a:rPr lang="en-US" dirty="0" err="1"/>
              <a:t>map_Ka</a:t>
            </a:r>
            <a:r>
              <a:rPr lang="en-US" dirty="0"/>
              <a:t>" value is multiplied by the "Ka"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Ks = “specular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specular reflectivity of the material (value is multiplied by the "Ks"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= “diffuse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diffuse reflectivity of the material (value is multiplied by the "</a:t>
            </a:r>
            <a:r>
              <a:rPr lang="en-US" dirty="0" err="1"/>
              <a:t>Kd</a:t>
            </a:r>
            <a:r>
              <a:rPr lang="en-US" dirty="0"/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= “emissive  </a:t>
            </a:r>
            <a:r>
              <a:rPr lang="en-US" dirty="0" err="1">
                <a:highlight>
                  <a:srgbClr val="FFFF00"/>
                </a:highlight>
              </a:rPr>
              <a:t>coeficient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It goes together with ambient, diffuse and specular and represents the amount of light emitted by the material. If you also have a defined emission color the material will irradiate light.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map_Ke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!! see “</a:t>
            </a:r>
            <a:r>
              <a:rPr lang="en-US" i="1" dirty="0">
                <a:solidFill>
                  <a:srgbClr val="00B0F0"/>
                </a:solidFill>
                <a:highlight>
                  <a:srgbClr val="FFFF00"/>
                </a:highlight>
              </a:rPr>
              <a:t>2. MTL structure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 for limitations !!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diffuse reflectivity of the material (value is multiplied by the "</a:t>
            </a: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map_Bump</a:t>
            </a:r>
            <a:r>
              <a:rPr lang="en-US" dirty="0">
                <a:solidFill>
                  <a:prstClr val="black"/>
                </a:solidFill>
              </a:rPr>
              <a:t> = Specifies that a bump texture file is linked to the material. To be see how this is working against the normal.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Supported parameters: only </a:t>
            </a:r>
            <a:r>
              <a:rPr lang="en-US" b="1" dirty="0" err="1">
                <a:solidFill>
                  <a:schemeClr val="accent1"/>
                </a:solidFill>
              </a:rPr>
              <a:t>bm</a:t>
            </a:r>
            <a:r>
              <a:rPr lang="en-US" dirty="0">
                <a:solidFill>
                  <a:prstClr val="black"/>
                </a:solidFill>
              </a:rPr>
              <a:t> = float [0.0…1.0]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 (continue)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Illum = “specifies the illumination model to use in the material” (</a:t>
            </a:r>
            <a:r>
              <a:rPr lang="en-US" sz="1050" dirty="0"/>
              <a:t>hint: search for “</a:t>
            </a:r>
            <a:r>
              <a:rPr lang="en-US" sz="1050" i="1" dirty="0"/>
              <a:t>The illumination models are:</a:t>
            </a:r>
            <a:r>
              <a:rPr lang="en-US" sz="1050" dirty="0"/>
              <a:t>” </a:t>
            </a:r>
            <a:r>
              <a:rPr lang="en-US" sz="1050" dirty="0">
                <a:hlinkClick r:id="rId2"/>
              </a:rPr>
              <a:t>http://paulbourke.net/dataformats/mtl/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0		Color on and Ambient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1		Color on and Ambient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2		Highlight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3		Reflection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4		Transparency: Glass on; Reflection: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5		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6		Transparency: Refraction on; Reflection: Fresnel off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7		Transparency: Refraction on; 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8		Reflection on and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9		Transparency: Glass on; Reflection: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10		Casts shadows onto invisible surfaces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 factor = “the amount this material dissolves into the background.  A  factor of 1.0 is fully opaque.  This is the default when a new material is created.  A factor of 0.0 is fully dissolved (completely transparent).”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Sharpness = </a:t>
            </a:r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Ns = specular exponent for the current material. Values = 0..1000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Ni =  Specifies the optical density for the surface. Values = 0.001..10 (usually values are &gt;1.0)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- Ka - material ambient is multiplied by the texture value</a:t>
            </a:r>
          </a:p>
          <a:p>
            <a:pPr lvl="1"/>
            <a:r>
              <a:rPr lang="en-US" dirty="0"/>
              <a:t> - </a:t>
            </a:r>
            <a:r>
              <a:rPr lang="en-US" dirty="0" err="1"/>
              <a:t>Kd</a:t>
            </a:r>
            <a:r>
              <a:rPr lang="en-US" dirty="0"/>
              <a:t> - material diffuse is multiplied by the texture value</a:t>
            </a:r>
          </a:p>
          <a:p>
            <a:pPr lvl="1"/>
            <a:r>
              <a:rPr lang="en-US" dirty="0"/>
              <a:t> - Ks - material specular is multiplied by the texture value</a:t>
            </a:r>
          </a:p>
        </p:txBody>
      </p:sp>
    </p:spTree>
    <p:extLst>
      <p:ext uri="{BB962C8B-B14F-4D97-AF65-F5344CB8AC3E}">
        <p14:creationId xmlns:p14="http://schemas.microsoft.com/office/powerpoint/2010/main" val="201995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MTL structure: </a:t>
            </a:r>
            <a:r>
              <a:rPr lang="en-US" i="1" dirty="0" err="1">
                <a:solidFill>
                  <a:srgbClr val="00B0F0"/>
                </a:solidFill>
              </a:rPr>
              <a:t>map_ka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B0F0"/>
                </a:solidFill>
              </a:rPr>
              <a:t>map_kd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are supported without “options”: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br>
              <a:rPr lang="en-US" sz="1100" dirty="0"/>
            </a:br>
            <a:endParaRPr lang="en-US" sz="1100" dirty="0"/>
          </a:p>
          <a:p>
            <a:r>
              <a:rPr lang="en-US" dirty="0"/>
              <a:t>3. All strings are US-ASCII</a:t>
            </a:r>
          </a:p>
        </p:txBody>
      </p:sp>
    </p:spTree>
    <p:extLst>
      <p:ext uri="{BB962C8B-B14F-4D97-AF65-F5344CB8AC3E}">
        <p14:creationId xmlns:p14="http://schemas.microsoft.com/office/powerpoint/2010/main" val="417972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30443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</a:t>
            </a:r>
            <a:r>
              <a:rPr lang="en-US" sz="1800" dirty="0" err="1"/>
              <a:t>Collada</a:t>
            </a:r>
            <a:endParaRPr lang="en-US" sz="1800" dirty="0"/>
          </a:p>
          <a:p>
            <a:pPr lvl="1"/>
            <a:r>
              <a:rPr lang="en-US" sz="1400" dirty="0"/>
              <a:t>Known limitations of Blender</a:t>
            </a:r>
          </a:p>
          <a:p>
            <a:pPr lvl="1"/>
            <a:r>
              <a:rPr lang="en-US" sz="1400" dirty="0"/>
              <a:t>Example of exporting settings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implementation is using the “</a:t>
            </a:r>
            <a:r>
              <a:rPr lang="en-US" sz="1800" i="1" dirty="0">
                <a:solidFill>
                  <a:schemeClr val="accent1"/>
                </a:solidFill>
              </a:rPr>
              <a:t>COLLADA – Digital Asset Schema Release 1.5.0</a:t>
            </a:r>
            <a:r>
              <a:rPr lang="en-US" sz="1800" dirty="0"/>
              <a:t>”</a:t>
            </a:r>
          </a:p>
          <a:p>
            <a:r>
              <a:rPr lang="en-US" sz="1800" dirty="0"/>
              <a:t>At this date [2021-10-06] the following limitations are noticed into this converted implementation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OBJ: Known limitations of Blender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357A42-4F35-45A5-A5DB-37521A6EEDAC}"/>
              </a:ext>
            </a:extLst>
          </p:cNvPr>
          <p:cNvSpPr/>
          <p:nvPr/>
        </p:nvSpPr>
        <p:spPr>
          <a:xfrm>
            <a:off x="594920" y="1645502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As the OBJ format has too many limitation I decided to abandon the OBJ converter to a mobile-friendly binary data format and start all work over again into a more powerful format. </a:t>
            </a:r>
          </a:p>
          <a:p>
            <a:r>
              <a:rPr lang="en-US" i="1" dirty="0">
                <a:solidFill>
                  <a:schemeClr val="accent1"/>
                </a:solidFill>
              </a:rPr>
              <a:t>I decided to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because it is an open format and it is supported officially by the </a:t>
            </a:r>
            <a:r>
              <a:rPr lang="en-US" dirty="0" err="1">
                <a:hlinkClick r:id="rId2"/>
              </a:rPr>
              <a:t>Khronos</a:t>
            </a:r>
            <a:r>
              <a:rPr lang="en-US" dirty="0">
                <a:hlinkClick r:id="rId2"/>
              </a:rPr>
              <a:t> Group</a:t>
            </a:r>
            <a:r>
              <a:rPr lang="en-US" i="1" dirty="0">
                <a:solidFill>
                  <a:schemeClr val="accent1"/>
                </a:solidFill>
              </a:rPr>
              <a:t> too.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accent1"/>
                </a:solidFill>
              </a:rPr>
              <a:t>Note</a:t>
            </a:r>
          </a:p>
          <a:p>
            <a:r>
              <a:rPr lang="en-US" i="1" dirty="0">
                <a:solidFill>
                  <a:schemeClr val="accent1"/>
                </a:solidFill>
              </a:rPr>
              <a:t>Each game spirit/graphical object (i.e. building, tree, </a:t>
            </a:r>
            <a:r>
              <a:rPr lang="en-US" i="1" dirty="0" err="1">
                <a:solidFill>
                  <a:schemeClr val="accent1"/>
                </a:solidFill>
              </a:rPr>
              <a:t>etc</a:t>
            </a:r>
            <a:r>
              <a:rPr lang="en-US" i="1" dirty="0">
                <a:solidFill>
                  <a:schemeClr val="accent1"/>
                </a:solidFill>
              </a:rPr>
              <a:t>) is represented by a unique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file name.</a:t>
            </a:r>
          </a:p>
          <a:p>
            <a:r>
              <a:rPr lang="en-US" i="1" dirty="0">
                <a:solidFill>
                  <a:schemeClr val="accent1"/>
                </a:solidFill>
              </a:rPr>
              <a:t>This means: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You serialize each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file per-game-spirit.</a:t>
            </a:r>
          </a:p>
          <a:p>
            <a:endParaRPr lang="en-US" b="1" i="1" u="sng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accent1"/>
                </a:solidFill>
              </a:rPr>
              <a:t>Limitations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There is (at this moment) </a:t>
            </a:r>
            <a:r>
              <a:rPr lang="en-US" b="1" i="1" u="sng" dirty="0">
                <a:solidFill>
                  <a:srgbClr val="FF0000"/>
                </a:solidFill>
              </a:rPr>
              <a:t>no support</a:t>
            </a:r>
            <a:r>
              <a:rPr lang="en-US" i="1" dirty="0">
                <a:solidFill>
                  <a:schemeClr val="accent1"/>
                </a:solidFill>
              </a:rPr>
              <a:t> for: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Armatures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Animation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Lights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Cameras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Empty objects</a:t>
            </a:r>
          </a:p>
          <a:p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6EE3384-585E-492D-9BB8-DC88057C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3" y="759205"/>
            <a:ext cx="2276816" cy="51869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723" y="798702"/>
            <a:ext cx="2494676" cy="51474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100" dirty="0"/>
              <a:t>Make sure there is no camera nor light selected. At this moment they are not supported!</a:t>
            </a:r>
          </a:p>
          <a:p>
            <a:r>
              <a:rPr lang="en-US" sz="1100" dirty="0"/>
              <a:t>If you export for OpenGL use this example. For Vulkan you need to set the “Up Axis” to –Y</a:t>
            </a:r>
          </a:p>
          <a:p>
            <a:r>
              <a:rPr lang="en-US" sz="1100" dirty="0"/>
              <a:t>Use “Triangulate” to export faces as triangles.</a:t>
            </a:r>
          </a:p>
          <a:p>
            <a:r>
              <a:rPr lang="en-US" sz="1100" dirty="0"/>
              <a:t>Not (yet) supported features</a:t>
            </a:r>
          </a:p>
          <a:p>
            <a:r>
              <a:rPr lang="en-US" sz="1100" dirty="0"/>
              <a:t>Optional </a:t>
            </a:r>
            <a:r>
              <a:rPr lang="en-US" sz="1100" dirty="0" err="1"/>
              <a:t>stuff..not</a:t>
            </a:r>
            <a:r>
              <a:rPr lang="en-US" sz="1100" dirty="0"/>
              <a:t> important for the exporter I think (to be tested)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080345" y="1863511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</a:t>
            </a:r>
            <a:r>
              <a:rPr lang="en-US" dirty="0" err="1"/>
              <a:t>Collada</a:t>
            </a:r>
            <a:r>
              <a:rPr lang="en-US" dirty="0"/>
              <a:t> DAE: Example of exporting settings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D3BCD6-3B67-4629-9127-EA3C156BEDE3}"/>
              </a:ext>
            </a:extLst>
          </p:cNvPr>
          <p:cNvSpPr/>
          <p:nvPr/>
        </p:nvSpPr>
        <p:spPr>
          <a:xfrm>
            <a:off x="813731" y="2962889"/>
            <a:ext cx="1835355" cy="686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5EC230-FFBA-44D6-B8E1-0323C2A5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5" y="798702"/>
            <a:ext cx="2238375" cy="157162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A29CF29-EF65-4DEE-8328-3E54B60D7CB2}"/>
              </a:ext>
            </a:extLst>
          </p:cNvPr>
          <p:cNvSpPr/>
          <p:nvPr/>
        </p:nvSpPr>
        <p:spPr>
          <a:xfrm>
            <a:off x="6266142" y="1584514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F0F7FF-9F62-4FAB-A8EE-62F289440FC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2419349" y="1035372"/>
            <a:ext cx="712236" cy="863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6219577-3E74-4EBB-BD13-2F63B904E12F}"/>
              </a:ext>
            </a:extLst>
          </p:cNvPr>
          <p:cNvCxnSpPr>
            <a:cxnSpLocks/>
          </p:cNvCxnSpPr>
          <p:nvPr/>
        </p:nvCxnSpPr>
        <p:spPr>
          <a:xfrm flipH="1">
            <a:off x="2449651" y="1700141"/>
            <a:ext cx="601452" cy="130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F5154BC-C0CD-47F2-BF59-D2826B2DD622}"/>
              </a:ext>
            </a:extLst>
          </p:cNvPr>
          <p:cNvCxnSpPr>
            <a:cxnSpLocks/>
          </p:cNvCxnSpPr>
          <p:nvPr/>
        </p:nvCxnSpPr>
        <p:spPr>
          <a:xfrm flipV="1">
            <a:off x="5235681" y="1700141"/>
            <a:ext cx="938616" cy="435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C09D9FDB-F432-407C-A0F6-CE3C6B9C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92" y="2513201"/>
            <a:ext cx="2276475" cy="128587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233DA4-E5CC-4D53-A080-E231B9E3728E}"/>
              </a:ext>
            </a:extLst>
          </p:cNvPr>
          <p:cNvCxnSpPr>
            <a:cxnSpLocks/>
          </p:cNvCxnSpPr>
          <p:nvPr/>
        </p:nvCxnSpPr>
        <p:spPr>
          <a:xfrm>
            <a:off x="4912014" y="2513201"/>
            <a:ext cx="2570966" cy="32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DEAE67C8-E723-4C65-97BF-C497C80B9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654" y="3941950"/>
            <a:ext cx="2266950" cy="2247900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EAF138CD-438D-4973-A3F1-7B33654BEA89}"/>
              </a:ext>
            </a:extLst>
          </p:cNvPr>
          <p:cNvSpPr/>
          <p:nvPr/>
        </p:nvSpPr>
        <p:spPr>
          <a:xfrm>
            <a:off x="7191419" y="4255094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E7BB7D8-46D9-477F-93A5-E56E7F27E72E}"/>
              </a:ext>
            </a:extLst>
          </p:cNvPr>
          <p:cNvCxnSpPr>
            <a:cxnSpLocks/>
          </p:cNvCxnSpPr>
          <p:nvPr/>
        </p:nvCxnSpPr>
        <p:spPr>
          <a:xfrm>
            <a:off x="4912014" y="2512393"/>
            <a:ext cx="2503854" cy="18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A66594D4-24C7-4AA6-B23B-58EE3FC0D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308" y="4785998"/>
            <a:ext cx="2219325" cy="199072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F718DC-3236-42F1-9B62-79A7C65118B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300851" y="3003445"/>
            <a:ext cx="1965120" cy="1782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0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1AB9A1-ED99-4987-9E52-A1AE90A3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636348"/>
            <a:ext cx="2693859" cy="60526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331" y="687969"/>
            <a:ext cx="2494676" cy="51474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100" dirty="0"/>
              <a:t>Make sure there is no camera nor light selected. At this moment they are not supported!</a:t>
            </a:r>
          </a:p>
          <a:p>
            <a:r>
              <a:rPr lang="en-US" sz="1100" dirty="0"/>
              <a:t>If you export for OpenGL use this example. For Vulkan you need to set the “Up Axis” to –Y</a:t>
            </a:r>
          </a:p>
          <a:p>
            <a:r>
              <a:rPr lang="en-US" sz="1100" dirty="0"/>
              <a:t>FBX </a:t>
            </a:r>
            <a:r>
              <a:rPr lang="en-US" sz="1100"/>
              <a:t>Units Scale is a MUST!</a:t>
            </a:r>
            <a:endParaRPr lang="en-US" sz="1100" dirty="0"/>
          </a:p>
          <a:p>
            <a:r>
              <a:rPr lang="en-US" sz="1100" dirty="0"/>
              <a:t>Not (yet) supported features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1438" y="1998811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FBX : Example of exporting settings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D3BCD6-3B67-4629-9127-EA3C156BEDE3}"/>
              </a:ext>
            </a:extLst>
          </p:cNvPr>
          <p:cNvSpPr/>
          <p:nvPr/>
        </p:nvSpPr>
        <p:spPr>
          <a:xfrm>
            <a:off x="1505978" y="4150390"/>
            <a:ext cx="1835355" cy="90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F0F7FF-9F62-4FAB-A8EE-62F289440FC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2910442" y="1367406"/>
            <a:ext cx="3042163" cy="66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6219577-3E74-4EBB-BD13-2F63B904E12F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341333" y="1918255"/>
            <a:ext cx="2729808" cy="2686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AF138CD-438D-4973-A3F1-7B33654BEA89}"/>
              </a:ext>
            </a:extLst>
          </p:cNvPr>
          <p:cNvSpPr/>
          <p:nvPr/>
        </p:nvSpPr>
        <p:spPr>
          <a:xfrm>
            <a:off x="917033" y="5796647"/>
            <a:ext cx="1568741" cy="425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F718DC-3236-42F1-9B62-79A7C65118B5}"/>
              </a:ext>
            </a:extLst>
          </p:cNvPr>
          <p:cNvCxnSpPr>
            <a:cxnSpLocks/>
          </p:cNvCxnSpPr>
          <p:nvPr/>
        </p:nvCxnSpPr>
        <p:spPr>
          <a:xfrm flipH="1">
            <a:off x="2485774" y="2385029"/>
            <a:ext cx="3713690" cy="3634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9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29882" y="397289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the file is showing the content of a </a:t>
            </a:r>
            <a:r>
              <a:rPr lang="en-US" b="1" u="sng" dirty="0"/>
              <a:t>single</a:t>
            </a:r>
            <a:r>
              <a:rPr lang="en-US" dirty="0"/>
              <a:t> graphical object (i.e. a tree, a house, etc.)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2"/>
            <a:ext cx="11664891" cy="4204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Material(s) information: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</a:t>
            </a:r>
            <a:r>
              <a:rPr lang="en-US" dirty="0" err="1"/>
              <a:t>object´scomponents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Array of components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590552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components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161DA6-7499-40AD-B803-68D646B2CB60}"/>
              </a:ext>
            </a:extLst>
          </p:cNvPr>
          <p:cNvSpPr/>
          <p:nvPr/>
        </p:nvSpPr>
        <p:spPr>
          <a:xfrm>
            <a:off x="1048117" y="3832455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Component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882D2B-BC11-4D4F-98F2-5B1E714E0AB2}"/>
              </a:ext>
            </a:extLst>
          </p:cNvPr>
          <p:cNvSpPr/>
          <p:nvPr/>
        </p:nvSpPr>
        <p:spPr>
          <a:xfrm>
            <a:off x="4103107" y="4081682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Mesh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7BE6CE-D221-4FB8-A28F-0E6E33E282A8}"/>
              </a:ext>
            </a:extLst>
          </p:cNvPr>
          <p:cNvCxnSpPr>
            <a:cxnSpLocks/>
            <a:stCxn id="17" idx="1"/>
            <a:endCxn id="15" idx="2"/>
          </p:cNvCxnSpPr>
          <p:nvPr/>
        </p:nvCxnSpPr>
        <p:spPr>
          <a:xfrm rot="10800000">
            <a:off x="2430193" y="4126069"/>
            <a:ext cx="1672914" cy="102420"/>
          </a:xfrm>
          <a:prstGeom prst="bentConnector2">
            <a:avLst/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CB4D5D0-34C3-4877-84C9-E497620A4BD1}"/>
              </a:ext>
            </a:extLst>
          </p:cNvPr>
          <p:cNvSpPr txBox="1"/>
          <p:nvPr/>
        </p:nvSpPr>
        <p:spPr>
          <a:xfrm>
            <a:off x="2096173" y="4035585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DCCAA3-D037-4F46-BEEC-92032A533D1C}"/>
              </a:ext>
            </a:extLst>
          </p:cNvPr>
          <p:cNvSpPr txBox="1"/>
          <p:nvPr/>
        </p:nvSpPr>
        <p:spPr>
          <a:xfrm>
            <a:off x="3786072" y="4126069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97F4AA-A5C5-4A4E-A951-800859FD57E8}"/>
              </a:ext>
            </a:extLst>
          </p:cNvPr>
          <p:cNvSpPr txBox="1"/>
          <p:nvPr/>
        </p:nvSpPr>
        <p:spPr>
          <a:xfrm>
            <a:off x="5472854" y="4596708"/>
            <a:ext cx="124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Object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51670" y="361375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data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44440" y="1652433"/>
            <a:ext cx="2055300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ambient color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2049034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diffuse color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3608269" y="1652433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3610305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89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44440" y="2431280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ambient TEXTURE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44440" y="2764123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diffuse TEXTURE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30"/>
            <a:ext cx="3108233" cy="1953964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8061805" y="1676440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E086AEB-DAB4-456F-B324-4A75F8E2BF5C}"/>
              </a:ext>
            </a:extLst>
          </p:cNvPr>
          <p:cNvSpPr/>
          <p:nvPr/>
        </p:nvSpPr>
        <p:spPr>
          <a:xfrm>
            <a:off x="402119" y="5411703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</a:t>
            </a:r>
            <a:endParaRPr lang="en-US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2FADE7D-196C-4E0A-B7CE-845B1B11435B}"/>
              </a:ext>
            </a:extLst>
          </p:cNvPr>
          <p:cNvCxnSpPr>
            <a:cxnSpLocks/>
          </p:cNvCxnSpPr>
          <p:nvPr/>
        </p:nvCxnSpPr>
        <p:spPr>
          <a:xfrm>
            <a:off x="1500505" y="3171880"/>
            <a:ext cx="8987854" cy="3271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4DA0372-583A-4CA4-8DB7-9D997E3C2069}"/>
              </a:ext>
            </a:extLst>
          </p:cNvPr>
          <p:cNvSpPr/>
          <p:nvPr/>
        </p:nvSpPr>
        <p:spPr>
          <a:xfrm>
            <a:off x="7498304" y="1331743"/>
            <a:ext cx="2889307" cy="45562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GameObject</a:t>
            </a:r>
            <a:endParaRPr lang="en-US" sz="1000" dirty="0"/>
          </a:p>
          <a:p>
            <a:r>
              <a:rPr lang="en-US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* &lt;No of  Components&gt;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419162" y="1841776"/>
            <a:ext cx="10554828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8FD5C69-84D4-40B7-B9DA-E4F00DCCE109}"/>
              </a:ext>
            </a:extLst>
          </p:cNvPr>
          <p:cNvSpPr/>
          <p:nvPr/>
        </p:nvSpPr>
        <p:spPr>
          <a:xfrm>
            <a:off x="7684408" y="1916260"/>
            <a:ext cx="2533475" cy="381273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GameObjectComponent</a:t>
            </a:r>
            <a:endParaRPr lang="en-US" sz="1000" dirty="0"/>
          </a:p>
          <a:p>
            <a:pPr lvl="0"/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* &lt;No of  Meshes&gt;</a:t>
            </a:r>
          </a:p>
          <a:p>
            <a:pPr algn="ctr"/>
            <a:endParaRPr lang="en-US" sz="1000" dirty="0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4696AC68-375A-4D95-A546-C6D8BD3E756F}"/>
              </a:ext>
            </a:extLst>
          </p:cNvPr>
          <p:cNvSpPr/>
          <p:nvPr/>
        </p:nvSpPr>
        <p:spPr>
          <a:xfrm>
            <a:off x="7761127" y="2885763"/>
            <a:ext cx="2367234" cy="2640490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GameCavanMesh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Material 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Array of vertices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Array of indices … etc..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862174" y="3182683"/>
            <a:ext cx="2113761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vertices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987139" y="3908734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3677968" y="3907487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868119" y="348885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2135418" y="3939615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2260344" y="3480820"/>
            <a:ext cx="1670050" cy="291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4953377" y="3939615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1969067" y="43743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78461" y="1916260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Component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601002" y="2802645"/>
            <a:ext cx="6897302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39315" y="386678"/>
            <a:ext cx="1186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 err="1"/>
              <a:t>Collada</a:t>
            </a:r>
            <a:r>
              <a:rPr lang="en-US" b="1" u="sng" dirty="0"/>
              <a:t> objects</a:t>
            </a:r>
            <a:r>
              <a:rPr lang="en-US" dirty="0"/>
              <a:t>: the structure as binary and the way they are used (as example, with black color) into a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components</a:t>
            </a:r>
            <a:r>
              <a:rPr lang="en-US" dirty="0"/>
              <a:t> are from </a:t>
            </a:r>
            <a:r>
              <a:rPr lang="en-US" b="1" dirty="0"/>
              <a:t>1..n</a:t>
            </a:r>
            <a:r>
              <a:rPr lang="en-US" dirty="0"/>
              <a:t> while inside of each components there are between </a:t>
            </a:r>
            <a:r>
              <a:rPr lang="en-US" b="1" dirty="0"/>
              <a:t>1..t </a:t>
            </a:r>
            <a:r>
              <a:rPr lang="en-US" i="1" dirty="0"/>
              <a:t>meshes</a:t>
            </a:r>
            <a:r>
              <a:rPr lang="en-US" dirty="0"/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862174" y="2849362"/>
            <a:ext cx="2113758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Material ID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48489" y="1411711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Components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340503" y="1841775"/>
            <a:ext cx="1784625" cy="4235249"/>
          </a:xfrm>
          <a:prstGeom prst="rightBrace">
            <a:avLst>
              <a:gd name="adj1" fmla="val 8333"/>
              <a:gd name="adj2" fmla="val 56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1480655" y="4021649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One mesh </a:t>
            </a:r>
          </a:p>
          <a:p>
            <a:r>
              <a:rPr lang="en-US" sz="1050" b="1" dirty="0">
                <a:solidFill>
                  <a:prstClr val="black"/>
                </a:solidFill>
              </a:rPr>
              <a:t>unit</a:t>
            </a:r>
            <a:endParaRPr lang="en-US" sz="1050" b="1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47303" y="6202402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300554" y="1841776"/>
            <a:ext cx="0" cy="43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58173" y="17602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F763E5F-C3C9-4E60-B15E-B9AA8DB0A04C}"/>
              </a:ext>
            </a:extLst>
          </p:cNvPr>
          <p:cNvSpPr txBox="1"/>
          <p:nvPr/>
        </p:nvSpPr>
        <p:spPr>
          <a:xfrm>
            <a:off x="4193822" y="1271444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E16CB29-43D2-4F87-8563-575327087A6E}"/>
              </a:ext>
            </a:extLst>
          </p:cNvPr>
          <p:cNvSpPr/>
          <p:nvPr/>
        </p:nvSpPr>
        <p:spPr>
          <a:xfrm>
            <a:off x="578461" y="227636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subcomponents / meshes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CCEB238-B801-48FA-A305-F052C5B6B99D}"/>
              </a:ext>
            </a:extLst>
          </p:cNvPr>
          <p:cNvSpPr/>
          <p:nvPr/>
        </p:nvSpPr>
        <p:spPr>
          <a:xfrm>
            <a:off x="39382" y="588797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  <a:endParaRPr lang="en-US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9BCAAB1-82E6-48AD-8B0C-E5E45A4835CF}"/>
              </a:ext>
            </a:extLst>
          </p:cNvPr>
          <p:cNvCxnSpPr>
            <a:cxnSpLocks/>
          </p:cNvCxnSpPr>
          <p:nvPr/>
        </p:nvCxnSpPr>
        <p:spPr>
          <a:xfrm>
            <a:off x="512955" y="2849362"/>
            <a:ext cx="0" cy="267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478178F9-F912-41EA-8CF2-CCB9BCCF33ED}"/>
              </a:ext>
            </a:extLst>
          </p:cNvPr>
          <p:cNvSpPr txBox="1"/>
          <p:nvPr/>
        </p:nvSpPr>
        <p:spPr>
          <a:xfrm>
            <a:off x="4465194" y="2201800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1A0CA7B-B2C9-4DEB-8461-EB578FA04D09}"/>
              </a:ext>
            </a:extLst>
          </p:cNvPr>
          <p:cNvSpPr txBox="1"/>
          <p:nvPr/>
        </p:nvSpPr>
        <p:spPr>
          <a:xfrm>
            <a:off x="4552746" y="3074883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2A2B985-EFE8-45BA-8916-EFA132903DEC}"/>
              </a:ext>
            </a:extLst>
          </p:cNvPr>
          <p:cNvSpPr/>
          <p:nvPr/>
        </p:nvSpPr>
        <p:spPr>
          <a:xfrm>
            <a:off x="284099" y="533061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</a:t>
            </a:r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3529507-45FB-44F2-BFA8-D7045E66F376}"/>
              </a:ext>
            </a:extLst>
          </p:cNvPr>
          <p:cNvSpPr/>
          <p:nvPr/>
        </p:nvSpPr>
        <p:spPr>
          <a:xfrm>
            <a:off x="299316" y="26994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A97671C5-68FE-455E-9BE6-6177906A7803}"/>
              </a:ext>
            </a:extLst>
          </p:cNvPr>
          <p:cNvSpPr/>
          <p:nvPr/>
        </p:nvSpPr>
        <p:spPr>
          <a:xfrm>
            <a:off x="7388961" y="3846412"/>
            <a:ext cx="4033822" cy="872752"/>
          </a:xfrm>
          <a:prstGeom prst="rightBrace">
            <a:avLst>
              <a:gd name="adj1" fmla="val 8333"/>
              <a:gd name="adj2" fmla="val 23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800F7B0-2787-4AD0-B8AE-C4566F88E57D}"/>
              </a:ext>
            </a:extLst>
          </p:cNvPr>
          <p:cNvSpPr/>
          <p:nvPr/>
        </p:nvSpPr>
        <p:spPr>
          <a:xfrm>
            <a:off x="10383468" y="3437674"/>
            <a:ext cx="10246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One vertex </a:t>
            </a:r>
          </a:p>
          <a:p>
            <a:r>
              <a:rPr lang="en-US" sz="1050" b="1" dirty="0">
                <a:solidFill>
                  <a:prstClr val="black"/>
                </a:solidFill>
              </a:rPr>
              <a:t>unit (VBO unit)</a:t>
            </a:r>
            <a:endParaRPr lang="en-US" sz="1050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713DFCD-1967-47AC-97E1-4397944A02F0}"/>
              </a:ext>
            </a:extLst>
          </p:cNvPr>
          <p:cNvSpPr/>
          <p:nvPr/>
        </p:nvSpPr>
        <p:spPr>
          <a:xfrm>
            <a:off x="3943914" y="3480129"/>
            <a:ext cx="1959147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Color per vertex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AD5F170-E624-45F9-8478-6A13BA04AB7B}"/>
              </a:ext>
            </a:extLst>
          </p:cNvPr>
          <p:cNvCxnSpPr>
            <a:cxnSpLocks/>
          </p:cNvCxnSpPr>
          <p:nvPr/>
        </p:nvCxnSpPr>
        <p:spPr>
          <a:xfrm>
            <a:off x="578461" y="5515280"/>
            <a:ext cx="10395529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29B08F7B-AB75-4123-BF62-F3AF3D2A87EC}"/>
              </a:ext>
            </a:extLst>
          </p:cNvPr>
          <p:cNvSpPr/>
          <p:nvPr/>
        </p:nvSpPr>
        <p:spPr>
          <a:xfrm>
            <a:off x="2601236" y="5067525"/>
            <a:ext cx="8487585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indexID</a:t>
            </a:r>
            <a:r>
              <a:rPr lang="en-US" sz="1000" b="1" dirty="0"/>
              <a:t> / VAO element</a:t>
            </a:r>
            <a:endParaRPr lang="en-US" sz="1000" dirty="0"/>
          </a:p>
          <a:p>
            <a:pPr algn="ctr"/>
            <a:r>
              <a:rPr lang="en-US" sz="1000" dirty="0"/>
              <a:t>Array of &lt;signed int&gt;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880F4B2-8DEC-4673-B036-FDDB1441AA19}"/>
              </a:ext>
            </a:extLst>
          </p:cNvPr>
          <p:cNvSpPr/>
          <p:nvPr/>
        </p:nvSpPr>
        <p:spPr>
          <a:xfrm>
            <a:off x="483866" y="5070336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indices (*)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6A98713-2561-4A6C-A41C-ADBFC20C1E24}"/>
              </a:ext>
            </a:extLst>
          </p:cNvPr>
          <p:cNvSpPr/>
          <p:nvPr/>
        </p:nvSpPr>
        <p:spPr>
          <a:xfrm>
            <a:off x="299316" y="6339491"/>
            <a:ext cx="68210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(*) &lt;No of  indices&gt; = &lt;No of vertices</a:t>
            </a:r>
            <a:r>
              <a:rPr lang="en-US" sz="1050"/>
              <a:t>&gt; . This </a:t>
            </a:r>
            <a:r>
              <a:rPr lang="en-US" sz="1050" dirty="0"/>
              <a:t>value is not needed but kept as I may update the engine for other forms later. </a:t>
            </a:r>
            <a:endParaRPr lang="en-US" sz="1050" b="1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0CA0E55-0B9C-4139-BF6D-DB613A8A7A77}"/>
              </a:ext>
            </a:extLst>
          </p:cNvPr>
          <p:cNvCxnSpPr>
            <a:stCxn id="49" idx="3"/>
            <a:endCxn id="43" idx="0"/>
          </p:cNvCxnSpPr>
          <p:nvPr/>
        </p:nvCxnSpPr>
        <p:spPr>
          <a:xfrm flipV="1">
            <a:off x="2346377" y="1331743"/>
            <a:ext cx="6596581" cy="226775"/>
          </a:xfrm>
          <a:prstGeom prst="bentConnector4">
            <a:avLst>
              <a:gd name="adj1" fmla="val 39050"/>
              <a:gd name="adj2" fmla="val 3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A0170BEB-B783-4AF3-8533-7B34D6179FAF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 flipV="1">
            <a:off x="2676349" y="1916260"/>
            <a:ext cx="6274797" cy="506915"/>
          </a:xfrm>
          <a:prstGeom prst="bentConnector4">
            <a:avLst>
              <a:gd name="adj1" fmla="val 39906"/>
              <a:gd name="adj2" fmla="val 14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D6485068-3E5F-4E50-9C6D-0CD7FDC4F2C3}"/>
              </a:ext>
            </a:extLst>
          </p:cNvPr>
          <p:cNvCxnSpPr>
            <a:cxnSpLocks/>
            <a:stCxn id="4" idx="3"/>
            <a:endCxn id="58" idx="0"/>
          </p:cNvCxnSpPr>
          <p:nvPr/>
        </p:nvCxnSpPr>
        <p:spPr>
          <a:xfrm flipV="1">
            <a:off x="2975935" y="2885763"/>
            <a:ext cx="5968809" cy="443727"/>
          </a:xfrm>
          <a:prstGeom prst="bentConnector4">
            <a:avLst>
              <a:gd name="adj1" fmla="val 40085"/>
              <a:gd name="adj2" fmla="val 151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0A95CD1-672C-4F0C-943E-562D7F37CEFD}"/>
              </a:ext>
            </a:extLst>
          </p:cNvPr>
          <p:cNvCxnSpPr>
            <a:cxnSpLocks/>
          </p:cNvCxnSpPr>
          <p:nvPr/>
        </p:nvCxnSpPr>
        <p:spPr>
          <a:xfrm>
            <a:off x="862174" y="3846413"/>
            <a:ext cx="6373905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C8C1A6-6C2B-41B5-8450-0DA50CC7321E}"/>
              </a:ext>
            </a:extLst>
          </p:cNvPr>
          <p:cNvCxnSpPr>
            <a:cxnSpLocks/>
          </p:cNvCxnSpPr>
          <p:nvPr/>
        </p:nvCxnSpPr>
        <p:spPr>
          <a:xfrm>
            <a:off x="953360" y="4844543"/>
            <a:ext cx="647303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8DDF258C-81BD-4D54-811F-0816F41863E3}"/>
              </a:ext>
            </a:extLst>
          </p:cNvPr>
          <p:cNvSpPr/>
          <p:nvPr/>
        </p:nvSpPr>
        <p:spPr>
          <a:xfrm>
            <a:off x="749217" y="38047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C55A19E-A62A-4FD4-BA64-49C4DF4AC571}"/>
              </a:ext>
            </a:extLst>
          </p:cNvPr>
          <p:cNvSpPr/>
          <p:nvPr/>
        </p:nvSpPr>
        <p:spPr>
          <a:xfrm>
            <a:off x="751629" y="457246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</a:t>
            </a:r>
            <a:endParaRPr lang="en-US" dirty="0"/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8A79C2A-E88C-42DC-BF1B-CDE4D2AA906C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896060" y="4174054"/>
            <a:ext cx="4000" cy="39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E5B41A0-445A-49D9-80F4-22D99603C8D5}"/>
              </a:ext>
            </a:extLst>
          </p:cNvPr>
          <p:cNvSpPr/>
          <p:nvPr/>
        </p:nvSpPr>
        <p:spPr>
          <a:xfrm>
            <a:off x="5325984" y="4374325"/>
            <a:ext cx="1463472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D7E13ED-BE5E-4FCD-80DE-9F54C193A8A3}"/>
              </a:ext>
            </a:extLst>
          </p:cNvPr>
          <p:cNvSpPr txBox="1"/>
          <p:nvPr/>
        </p:nvSpPr>
        <p:spPr>
          <a:xfrm>
            <a:off x="3116339" y="4401290"/>
            <a:ext cx="22096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“color per vertex”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4E7F4FA3-01B8-4CB1-969C-9D52A0D65FA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H="1">
            <a:off x="1969067" y="4062726"/>
            <a:ext cx="4823272" cy="458406"/>
          </a:xfrm>
          <a:prstGeom prst="bentConnector5">
            <a:avLst>
              <a:gd name="adj1" fmla="val -4740"/>
              <a:gd name="adj2" fmla="val 49245"/>
              <a:gd name="adj3" fmla="val 10474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Microsoft Office PowerPoint</Application>
  <PresentationFormat>Breitbild</PresentationFormat>
  <Paragraphs>292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</vt:lpstr>
      <vt:lpstr>Collada/FBX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Appendix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227</cp:revision>
  <dcterms:created xsi:type="dcterms:W3CDTF">2021-06-11T19:57:35Z</dcterms:created>
  <dcterms:modified xsi:type="dcterms:W3CDTF">2022-06-24T15:58:37Z</dcterms:modified>
</cp:coreProperties>
</file>