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8" r:id="rId5"/>
    <p:sldId id="261" r:id="rId6"/>
    <p:sldId id="264" r:id="rId7"/>
    <p:sldId id="259" r:id="rId8"/>
    <p:sldId id="260" r:id="rId9"/>
    <p:sldId id="262" r:id="rId10"/>
    <p:sldId id="263" r:id="rId11"/>
    <p:sldId id="265" r:id="rId12"/>
    <p:sldId id="257"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9DCEA5FC-4640-45AF-B712-7A4FD94AEF0D}">
      <dgm:prSet phldrT="[Text]" custT="1"/>
      <dgm:spPr>
        <a:ln>
          <a:noFill/>
        </a:ln>
      </dgm:spPr>
      <dgm:t>
        <a:bodyPr rtlCol="0"/>
        <a:lstStyle/>
        <a:p>
          <a:pPr rtl="0"/>
          <a:r>
            <a:rPr lang="de-DE" sz="1600" b="1" noProof="0" dirty="0"/>
            <a:t>Q1</a:t>
          </a:r>
          <a:br>
            <a:rPr lang="de-DE" sz="1100" noProof="0" dirty="0"/>
          </a:br>
          <a:r>
            <a:rPr lang="de-DE" sz="900" noProof="0" dirty="0"/>
            <a:t>2OJJ</a:t>
          </a:r>
        </a:p>
      </dgm:t>
    </dgm:pt>
    <dgm:pt modelId="{929A5FD9-0612-4B79-9B59-C3C36D34A069}" type="parTrans" cxnId="{DBD99269-D7F7-4B47-B17B-A5AE402751D9}">
      <dgm:prSet/>
      <dgm:spPr/>
      <dgm:t>
        <a:bodyPr rtlCol="0"/>
        <a:lstStyle/>
        <a:p>
          <a:pPr rtl="0"/>
          <a:endParaRPr lang="de-DE" noProof="0" dirty="0"/>
        </a:p>
      </dgm:t>
    </dgm:pt>
    <dgm:pt modelId="{0A99745B-BB5C-49B3-A782-8DB57641F6C9}" type="sibTrans" cxnId="{DBD99269-D7F7-4B47-B17B-A5AE402751D9}">
      <dgm:prSet/>
      <dgm:spPr/>
      <dgm:t>
        <a:bodyPr rtlCol="0"/>
        <a:lstStyle/>
        <a:p>
          <a:pPr rtl="0"/>
          <a:endParaRPr lang="de-DE" noProof="0" dirty="0"/>
        </a:p>
      </dgm:t>
    </dgm:pt>
    <dgm:pt modelId="{831701CF-77C7-46C0-A913-8CC39517BAB8}">
      <dgm:prSet phldrT="[Text]"/>
      <dgm:spPr/>
      <dgm:t>
        <a:bodyPr rtlCol="0"/>
        <a:lstStyle/>
        <a:p>
          <a:pPr rtl="0">
            <a:buFont typeface="Arial" panose="020B0604020202020204" pitchFamily="34" charset="0"/>
            <a:buNone/>
          </a:pPr>
          <a:r>
            <a:rPr lang="de-DE" noProof="0" dirty="0"/>
            <a:t>Finanzplan</a:t>
          </a:r>
          <a:br>
            <a:rPr lang="de-DE" noProof="0" dirty="0"/>
          </a:br>
          <a:r>
            <a:rPr lang="de-DE" noProof="0" dirty="0"/>
            <a:t>Beginnt</a:t>
          </a:r>
        </a:p>
      </dgm:t>
    </dgm:pt>
    <dgm:pt modelId="{13FBC60D-3EA6-4496-BA97-C1AE8C7F8961}" type="parTrans" cxnId="{39A11E5C-7A57-4117-A6DF-36000C29509C}">
      <dgm:prSet/>
      <dgm:spPr/>
      <dgm:t>
        <a:bodyPr rtlCol="0"/>
        <a:lstStyle/>
        <a:p>
          <a:pPr rtl="0"/>
          <a:endParaRPr lang="de-DE" noProof="0" dirty="0"/>
        </a:p>
      </dgm:t>
    </dgm:pt>
    <dgm:pt modelId="{75156CDF-E17B-4DAD-AE37-EA44D7F37090}" type="sibTrans" cxnId="{39A11E5C-7A57-4117-A6DF-36000C29509C}">
      <dgm:prSet/>
      <dgm:spPr/>
      <dgm:t>
        <a:bodyPr rtlCol="0"/>
        <a:lstStyle/>
        <a:p>
          <a:pPr rtl="0"/>
          <a:endParaRPr lang="de-DE" noProof="0" dirty="0"/>
        </a:p>
      </dgm:t>
    </dgm:pt>
    <dgm:pt modelId="{096A9AF0-0DAE-4EB3-B448-4501DA034F4A}">
      <dgm:prSet phldrT="[Text]" custT="1"/>
      <dgm:spPr/>
      <dgm:t>
        <a:bodyPr rtlCol="0"/>
        <a:lstStyle/>
        <a:p>
          <a:pPr rtl="0"/>
          <a:r>
            <a:rPr lang="de-DE" sz="1600" b="1" noProof="0" dirty="0"/>
            <a:t>Q2</a:t>
          </a:r>
          <a:br>
            <a:rPr lang="de-DE" sz="1100" noProof="0" dirty="0"/>
          </a:br>
          <a:r>
            <a:rPr lang="de-DE" sz="900" noProof="0" dirty="0"/>
            <a:t>20JJ</a:t>
          </a:r>
        </a:p>
      </dgm:t>
    </dgm:pt>
    <dgm:pt modelId="{8CE6ABD6-768E-42C8-9029-C3B5F278B21C}" type="parTrans" cxnId="{CA0753BD-DB60-4D68-8486-5B376B839B26}">
      <dgm:prSet/>
      <dgm:spPr/>
      <dgm:t>
        <a:bodyPr rtlCol="0"/>
        <a:lstStyle/>
        <a:p>
          <a:pPr rtl="0"/>
          <a:endParaRPr lang="de-DE" noProof="0" dirty="0"/>
        </a:p>
      </dgm:t>
    </dgm:pt>
    <dgm:pt modelId="{6B0D7DA9-E6ED-4137-9716-F48BF62327A8}" type="sibTrans" cxnId="{CA0753BD-DB60-4D68-8486-5B376B839B26}">
      <dgm:prSet/>
      <dgm:spPr/>
      <dgm:t>
        <a:bodyPr rtlCol="0"/>
        <a:lstStyle/>
        <a:p>
          <a:pPr rtl="0"/>
          <a:endParaRPr lang="de-DE" noProof="0" dirty="0"/>
        </a:p>
      </dgm:t>
    </dgm:pt>
    <dgm:pt modelId="{CA6B1BA0-B2FC-48AD-8EDA-F4AAA4AF2782}">
      <dgm:prSet custT="1"/>
      <dgm:spPr>
        <a:ln>
          <a:noFill/>
        </a:ln>
      </dgm:spPr>
      <dgm:t>
        <a:bodyPr rtlCol="0"/>
        <a:lstStyle/>
        <a:p>
          <a:pPr rtl="0"/>
          <a:r>
            <a:rPr lang="de-DE" sz="1600" b="1" noProof="0" dirty="0"/>
            <a:t>Q3</a:t>
          </a:r>
          <a:br>
            <a:rPr lang="de-DE" sz="1100" noProof="0" dirty="0"/>
          </a:br>
          <a:r>
            <a:rPr lang="de-DE" sz="900" noProof="0" dirty="0"/>
            <a:t>20JJ</a:t>
          </a:r>
        </a:p>
      </dgm:t>
    </dgm:pt>
    <dgm:pt modelId="{D7D3AA07-BCB9-4212-A556-E90870FB1413}" type="parTrans" cxnId="{CD6B6EE8-3813-4EF1-BFEC-C005A3326D63}">
      <dgm:prSet/>
      <dgm:spPr/>
      <dgm:t>
        <a:bodyPr rtlCol="0"/>
        <a:lstStyle/>
        <a:p>
          <a:pPr rtl="0"/>
          <a:endParaRPr lang="de-DE" noProof="0" dirty="0"/>
        </a:p>
      </dgm:t>
    </dgm:pt>
    <dgm:pt modelId="{39FB540D-D808-4040-9A37-0AC474C0212F}" type="sibTrans" cxnId="{CD6B6EE8-3813-4EF1-BFEC-C005A3326D63}">
      <dgm:prSet/>
      <dgm:spPr/>
      <dgm:t>
        <a:bodyPr rtlCol="0"/>
        <a:lstStyle/>
        <a:p>
          <a:pPr rtl="0"/>
          <a:endParaRPr lang="de-DE" noProof="0" dirty="0"/>
        </a:p>
      </dgm:t>
    </dgm:pt>
    <dgm:pt modelId="{92921081-529B-4D1C-83A4-C416BB4C5224}">
      <dgm:prSet/>
      <dgm:spPr/>
      <dgm:t>
        <a:bodyPr rtlCol="0"/>
        <a:lstStyle/>
        <a:p>
          <a:pPr rtl="0">
            <a:buFont typeface="Arial" panose="020B0604020202020204" pitchFamily="34" charset="0"/>
            <a:buNone/>
          </a:pPr>
          <a:r>
            <a:rPr lang="de-DE" noProof="0" dirty="0"/>
            <a:t>Beta-Registrierung beginnt</a:t>
          </a:r>
          <a:br>
            <a:rPr lang="de-DE" noProof="0" dirty="0"/>
          </a:br>
          <a:r>
            <a:rPr lang="de-DE" noProof="0" dirty="0"/>
            <a:t>für die Öffentlichkeit</a:t>
          </a:r>
        </a:p>
      </dgm:t>
    </dgm:pt>
    <dgm:pt modelId="{5AD2C2F8-A1D7-469B-93D8-B578BEFE51F8}" type="parTrans" cxnId="{B05C4C7C-FEB8-4825-98A0-C38D3021918A}">
      <dgm:prSet/>
      <dgm:spPr/>
      <dgm:t>
        <a:bodyPr rtlCol="0"/>
        <a:lstStyle/>
        <a:p>
          <a:pPr rtl="0"/>
          <a:endParaRPr lang="de-DE" noProof="0" dirty="0"/>
        </a:p>
      </dgm:t>
    </dgm:pt>
    <dgm:pt modelId="{ECC13403-1F53-4ED4-AE4F-334EEC7C8710}" type="sibTrans" cxnId="{B05C4C7C-FEB8-4825-98A0-C38D3021918A}">
      <dgm:prSet/>
      <dgm:spPr/>
      <dgm:t>
        <a:bodyPr rtlCol="0"/>
        <a:lstStyle/>
        <a:p>
          <a:pPr rtl="0"/>
          <a:endParaRPr lang="de-DE" noProof="0" dirty="0"/>
        </a:p>
      </dgm:t>
    </dgm:pt>
    <dgm:pt modelId="{3CB04A44-4013-4CA7-90FD-29AFC3C15E37}">
      <dgm:prSet/>
      <dgm:spPr/>
      <dgm:t>
        <a:bodyPr rtlCol="0"/>
        <a:lstStyle/>
        <a:p>
          <a:pPr rtl="0"/>
          <a:r>
            <a:rPr lang="de-DE" noProof="0" dirty="0"/>
            <a:t>Werbekampagne</a:t>
          </a:r>
          <a:br>
            <a:rPr lang="de-DE" noProof="0" dirty="0"/>
          </a:br>
          <a:r>
            <a:rPr lang="de-DE" noProof="0" dirty="0"/>
            <a:t>Start</a:t>
          </a:r>
        </a:p>
      </dgm:t>
    </dgm:pt>
    <dgm:pt modelId="{ECEE936A-E3CC-4209-BECC-1CD0C85A2B72}" type="parTrans" cxnId="{24A8F052-3377-4BA4-8C62-CCF5039C85D7}">
      <dgm:prSet/>
      <dgm:spPr/>
      <dgm:t>
        <a:bodyPr rtlCol="0"/>
        <a:lstStyle/>
        <a:p>
          <a:pPr rtl="0"/>
          <a:endParaRPr lang="de-DE" noProof="0" dirty="0"/>
        </a:p>
      </dgm:t>
    </dgm:pt>
    <dgm:pt modelId="{D7A8F7A0-47A3-4464-B3B7-E0806DF46627}" type="sibTrans" cxnId="{24A8F052-3377-4BA4-8C62-CCF5039C85D7}">
      <dgm:prSet/>
      <dgm:spPr/>
      <dgm:t>
        <a:bodyPr rtlCol="0"/>
        <a:lstStyle/>
        <a:p>
          <a:pPr rtl="0"/>
          <a:endParaRPr lang="de-DE" noProof="0" dirty="0"/>
        </a:p>
      </dgm:t>
    </dgm:pt>
    <dgm:pt modelId="{212ADAAB-D5CB-4BBC-8DAF-7340FD334994}">
      <dgm:prSet custT="1"/>
      <dgm:spPr>
        <a:ln>
          <a:noFill/>
        </a:ln>
      </dgm:spPr>
      <dgm:t>
        <a:bodyPr rtlCol="0"/>
        <a:lstStyle/>
        <a:p>
          <a:pPr rtl="0"/>
          <a:r>
            <a:rPr lang="de-DE" sz="1600" b="1" noProof="0" dirty="0"/>
            <a:t>Q4</a:t>
          </a:r>
          <a:br>
            <a:rPr lang="de-DE" sz="1100" noProof="0" dirty="0"/>
          </a:br>
          <a:r>
            <a:rPr lang="de-DE" sz="900" noProof="0" dirty="0"/>
            <a:t>20JJ</a:t>
          </a:r>
        </a:p>
      </dgm:t>
    </dgm:pt>
    <dgm:pt modelId="{45F6D312-A686-491E-95E3-EFB9640CC472}" type="parTrans" cxnId="{C8C7266C-2A0C-476A-85B3-F12BE2521F4C}">
      <dgm:prSet/>
      <dgm:spPr/>
      <dgm:t>
        <a:bodyPr rtlCol="0"/>
        <a:lstStyle/>
        <a:p>
          <a:pPr rtl="0"/>
          <a:endParaRPr lang="de-DE" noProof="0" dirty="0"/>
        </a:p>
      </dgm:t>
    </dgm:pt>
    <dgm:pt modelId="{AB2787E4-2A8B-428D-A4AE-2B14DCFFC4E7}" type="sibTrans" cxnId="{C8C7266C-2A0C-476A-85B3-F12BE2521F4C}">
      <dgm:prSet/>
      <dgm:spPr/>
      <dgm:t>
        <a:bodyPr rtlCol="0"/>
        <a:lstStyle/>
        <a:p>
          <a:pPr rtl="0"/>
          <a:endParaRPr lang="de-DE" noProof="0" dirty="0"/>
        </a:p>
      </dgm:t>
    </dgm:pt>
    <dgm:pt modelId="{2AEE5C11-34AE-4EB7-8907-9BED418EA471}">
      <dgm:prSet/>
      <dgm:spPr/>
      <dgm:t>
        <a:bodyPr rtlCol="0"/>
        <a:lstStyle/>
        <a:p>
          <a:pPr rtl="0"/>
          <a:r>
            <a:rPr lang="de-DE" noProof="0" dirty="0"/>
            <a:t>MVC wird </a:t>
          </a:r>
          <a:br>
            <a:rPr lang="de-DE" noProof="0" dirty="0"/>
          </a:br>
          <a:r>
            <a:rPr lang="de-DE" noProof="0" dirty="0"/>
            <a:t>in allen Märkten gestartet</a:t>
          </a:r>
        </a:p>
      </dgm:t>
    </dgm:pt>
    <dgm:pt modelId="{2E14AD1F-C7EA-45AE-ADC0-0EE92A6516CB}" type="parTrans" cxnId="{DD687B5C-28C8-4088-99B8-D375C5FDAE4A}">
      <dgm:prSet/>
      <dgm:spPr/>
      <dgm:t>
        <a:bodyPr rtlCol="0"/>
        <a:lstStyle/>
        <a:p>
          <a:pPr rtl="0"/>
          <a:endParaRPr lang="de-DE" noProof="0" dirty="0"/>
        </a:p>
      </dgm:t>
    </dgm:pt>
    <dgm:pt modelId="{F36FDDA0-6B91-47CB-8114-B6F076E55FC8}" type="sibTrans" cxnId="{DD687B5C-28C8-4088-99B8-D375C5FDAE4A}">
      <dgm:prSet/>
      <dgm:spPr/>
      <dgm:t>
        <a:bodyPr rtlCol="0"/>
        <a:lstStyle/>
        <a:p>
          <a:pPr rtl="0"/>
          <a:endParaRPr lang="de-DE" noProof="0" dirty="0"/>
        </a:p>
      </dgm:t>
    </dgm:pt>
    <dgm:pt modelId="{A2560FD2-F12F-4A06-A96F-B86674952111}">
      <dgm:prSet custT="1"/>
      <dgm:spPr>
        <a:solidFill>
          <a:schemeClr val="accent3">
            <a:lumMod val="50000"/>
          </a:schemeClr>
        </a:solidFill>
        <a:ln>
          <a:noFill/>
        </a:ln>
      </dgm:spPr>
      <dgm:t>
        <a:bodyPr tIns="108000" rtlCol="0"/>
        <a:lstStyle/>
        <a:p>
          <a:pPr rtl="0">
            <a:lnSpc>
              <a:spcPct val="65000"/>
            </a:lnSpc>
          </a:pPr>
          <a:r>
            <a:rPr lang="de-DE" sz="900" noProof="0" dirty="0">
              <a:solidFill>
                <a:schemeClr val="bg1"/>
              </a:solidFill>
            </a:rPr>
            <a:t>500 </a:t>
          </a:r>
          <a:br>
            <a:rPr lang="de-DE" sz="900" noProof="0" dirty="0">
              <a:solidFill>
                <a:schemeClr val="bg1"/>
              </a:solidFill>
            </a:rPr>
          </a:br>
          <a:r>
            <a:rPr lang="de-DE" sz="900" noProof="0" dirty="0">
              <a:solidFill>
                <a:schemeClr val="bg1"/>
              </a:solidFill>
            </a:rPr>
            <a:t>Abonnenten</a:t>
          </a:r>
        </a:p>
      </dgm:t>
    </dgm:pt>
    <dgm:pt modelId="{96173659-138A-4A00-AE0B-9063EA9393A6}" type="parTrans" cxnId="{F9D8B584-9399-4A2B-8ADC-F71293A4822C}">
      <dgm:prSet/>
      <dgm:spPr/>
      <dgm:t>
        <a:bodyPr rtlCol="0"/>
        <a:lstStyle/>
        <a:p>
          <a:pPr rtl="0"/>
          <a:endParaRPr lang="de-DE" noProof="0" dirty="0"/>
        </a:p>
      </dgm:t>
    </dgm:pt>
    <dgm:pt modelId="{D3C3BC3F-2256-4FBC-AFA5-0D035E3EACD7}" type="sibTrans" cxnId="{F9D8B584-9399-4A2B-8ADC-F71293A4822C}">
      <dgm:prSet/>
      <dgm:spPr/>
      <dgm:t>
        <a:bodyPr rtlCol="0"/>
        <a:lstStyle/>
        <a:p>
          <a:pPr rtl="0"/>
          <a:endParaRPr lang="de-DE" noProof="0" dirty="0"/>
        </a:p>
      </dgm:t>
    </dgm:pt>
    <dgm:pt modelId="{683CC5F6-E9B5-49F2-909E-A68D38896308}">
      <dgm:prSet custT="1"/>
      <dgm:spPr>
        <a:solidFill>
          <a:schemeClr val="accent3">
            <a:lumMod val="50000"/>
          </a:schemeClr>
        </a:solidFill>
        <a:ln>
          <a:noFill/>
        </a:ln>
      </dgm:spPr>
      <dgm:t>
        <a:bodyPr rtlCol="0"/>
        <a:lstStyle/>
        <a:p>
          <a:pPr rtl="0">
            <a:lnSpc>
              <a:spcPct val="65000"/>
            </a:lnSpc>
          </a:pPr>
          <a:r>
            <a:rPr lang="de-DE" sz="900" noProof="0" dirty="0">
              <a:solidFill>
                <a:schemeClr val="bg1"/>
              </a:solidFill>
            </a:rPr>
            <a:t>200 Abonnenten</a:t>
          </a:r>
        </a:p>
      </dgm:t>
    </dgm:pt>
    <dgm:pt modelId="{4C61DDEE-8BBF-4CBF-B066-7E60B6DF0A11}" type="sibTrans" cxnId="{59786CF9-070F-4821-A4E9-D33DB930D8D2}">
      <dgm:prSet/>
      <dgm:spPr/>
      <dgm:t>
        <a:bodyPr rtlCol="0"/>
        <a:lstStyle/>
        <a:p>
          <a:pPr rtl="0"/>
          <a:endParaRPr lang="de-DE" noProof="0" dirty="0"/>
        </a:p>
      </dgm:t>
    </dgm:pt>
    <dgm:pt modelId="{15BFC747-B881-4328-BFBE-9BC128388CC6}" type="parTrans" cxnId="{59786CF9-070F-4821-A4E9-D33DB930D8D2}">
      <dgm:prSet/>
      <dgm:spPr/>
      <dgm:t>
        <a:bodyPr rtlCol="0"/>
        <a:lstStyle/>
        <a:p>
          <a:pPr rtl="0"/>
          <a:endParaRPr lang="de-DE" noProof="0" dirty="0"/>
        </a:p>
      </dgm:t>
    </dgm:pt>
    <dgm:pt modelId="{4EA069F3-397F-40D5-94A6-32C3E355C277}">
      <dgm:prSet/>
      <dgm:spPr>
        <a:solidFill>
          <a:schemeClr val="bg1">
            <a:lumMod val="95000"/>
          </a:schemeClr>
        </a:solidFill>
      </dgm:spPr>
      <dgm:t>
        <a:bodyPr rtlCol="0" anchor="ctr"/>
        <a:lstStyle/>
        <a:p>
          <a:pPr rtl="0"/>
          <a:r>
            <a:rPr lang="de-DE" i="1" noProof="0" dirty="0">
              <a:solidFill>
                <a:schemeClr val="tx1">
                  <a:lumMod val="75000"/>
                  <a:lumOff val="25000"/>
                </a:schemeClr>
              </a:solidFill>
            </a:rPr>
            <a:t>Anfängliche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p>
      </dgm:t>
    </dgm:pt>
    <dgm:pt modelId="{2F99115B-608E-4E08-A503-B74879A76D07}" type="parTrans" cxnId="{BC5A70C8-9D97-4922-BCDB-6316D191C527}">
      <dgm:prSet/>
      <dgm:spPr/>
      <dgm:t>
        <a:bodyPr rtlCol="0"/>
        <a:lstStyle/>
        <a:p>
          <a:pPr rtl="0"/>
          <a:endParaRPr lang="de-DE" noProof="0" dirty="0"/>
        </a:p>
      </dgm:t>
    </dgm:pt>
    <dgm:pt modelId="{E94D5EF7-F47C-476C-A5FE-1C35261B578A}" type="sibTrans" cxnId="{BC5A70C8-9D97-4922-BCDB-6316D191C527}">
      <dgm:prSet/>
      <dgm:spPr/>
      <dgm:t>
        <a:bodyPr rtlCol="0"/>
        <a:lstStyle/>
        <a:p>
          <a:pPr rtl="0"/>
          <a:endParaRPr lang="de-DE" noProof="0" dirty="0"/>
        </a:p>
      </dgm:t>
    </dgm:pt>
    <dgm:pt modelId="{1E529C6E-C939-479A-A075-9E9B02837B50}">
      <dgm:prSet/>
      <dgm:spPr>
        <a:solidFill>
          <a:schemeClr val="bg1">
            <a:lumMod val="95000"/>
          </a:schemeClr>
        </a:solidFill>
      </dgm:spPr>
      <dgm:t>
        <a:bodyPr rtlCol="0" anchor="ctr"/>
        <a:lstStyle/>
        <a:p>
          <a:pPr rtl="0"/>
          <a:r>
            <a:rPr lang="de-DE" i="1" noProof="0" dirty="0">
              <a:solidFill>
                <a:schemeClr val="tx1">
                  <a:lumMod val="75000"/>
                  <a:lumOff val="25000"/>
                </a:schemeClr>
              </a:solidFill>
            </a:rPr>
            <a:t>Endgültige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endParaRPr lang="de-DE" noProof="0" dirty="0">
            <a:solidFill>
              <a:schemeClr val="tx1">
                <a:lumMod val="75000"/>
                <a:lumOff val="25000"/>
              </a:schemeClr>
            </a:solidFill>
          </a:endParaRPr>
        </a:p>
      </dgm:t>
    </dgm:pt>
    <dgm:pt modelId="{46B3C017-F97A-4640-992A-33AEE06B2EFC}" type="parTrans" cxnId="{99746BB5-7122-43B8-8680-CF610F03585C}">
      <dgm:prSet/>
      <dgm:spPr/>
      <dgm:t>
        <a:bodyPr rtlCol="0"/>
        <a:lstStyle/>
        <a:p>
          <a:pPr rtl="0"/>
          <a:endParaRPr lang="de-DE" noProof="0" dirty="0"/>
        </a:p>
      </dgm:t>
    </dgm:pt>
    <dgm:pt modelId="{192E80CB-2667-481C-8244-6EC4AEED1BC2}" type="sibTrans" cxnId="{99746BB5-7122-43B8-8680-CF610F03585C}">
      <dgm:prSet/>
      <dgm:spPr/>
      <dgm:t>
        <a:bodyPr rtlCol="0"/>
        <a:lstStyle/>
        <a:p>
          <a:pPr rtl="0"/>
          <a:endParaRPr lang="de-DE" noProof="0" dirty="0"/>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27833811-8C48-49FF-9CA0-AEAC4284889D}" type="pres">
      <dgm:prSet presAssocID="{683CC5F6-E9B5-49F2-909E-A68D38896308}" presName="composite" presStyleCnt="0"/>
      <dgm:spPr/>
    </dgm:pt>
    <dgm:pt modelId="{9974CFEC-506B-42C8-AE78-EB13C68C52E9}" type="pres">
      <dgm:prSet presAssocID="{683CC5F6-E9B5-49F2-909E-A68D38896308}" presName="Parent1" presStyleLbl="alignNode1" presStyleIdx="2" presStyleCnt="6" custScaleX="66269" custScaleY="56448" custLinFactNeighborX="1153" custLinFactNeighborY="-10888">
        <dgm:presLayoutVars>
          <dgm:chMax val="1"/>
          <dgm:chPref val="1"/>
          <dgm:bulletEnabled val="1"/>
        </dgm:presLayoutVars>
      </dgm:prSet>
      <dgm:spPr/>
    </dgm:pt>
    <dgm:pt modelId="{18E3FB84-F637-4ADB-A9C4-53D174B79E7F}" type="pres">
      <dgm:prSet presAssocID="{683CC5F6-E9B5-49F2-909E-A68D38896308}" presName="Childtext1" presStyleLbl="revTx" presStyleIdx="2" presStyleCnt="6">
        <dgm:presLayoutVars>
          <dgm:chMax val="0"/>
          <dgm:chPref val="0"/>
          <dgm:bulletEnabled/>
        </dgm:presLayoutVars>
      </dgm:prSet>
      <dgm:spPr>
        <a:prstGeom prst="hexagon">
          <a:avLst/>
        </a:prstGeom>
      </dgm:spPr>
    </dgm:pt>
    <dgm:pt modelId="{861B0898-CF76-4064-BEBF-4DB363A30F25}" type="pres">
      <dgm:prSet presAssocID="{683CC5F6-E9B5-49F2-909E-A68D38896308}" presName="ConnectLine" presStyleLbl="sibTrans1D1" presStyleIdx="2" presStyleCnt="6"/>
      <dgm:spPr>
        <a:noFill/>
        <a:ln w="12700" cap="flat" cmpd="sng" algn="ctr">
          <a:solidFill>
            <a:schemeClr val="bg1">
              <a:lumMod val="85000"/>
            </a:schemeClr>
          </a:solidFill>
          <a:prstDash val="solid"/>
          <a:miter lim="800000"/>
        </a:ln>
        <a:effectLst/>
      </dgm:spPr>
    </dgm:pt>
    <dgm:pt modelId="{D5F2A243-4480-4C74-9CF8-86B8C805FABD}" type="pres">
      <dgm:prSet presAssocID="{683CC5F6-E9B5-49F2-909E-A68D38896308}" presName="ConnectLineEnd" presStyleLbl="node1" presStyleIdx="2" presStyleCnt="6"/>
      <dgm:spPr>
        <a:prstGeom prst="triangle">
          <a:avLst/>
        </a:prstGeom>
        <a:solidFill>
          <a:schemeClr val="accent3">
            <a:lumMod val="50000"/>
          </a:schemeClr>
        </a:solidFill>
      </dgm:spPr>
    </dgm:pt>
    <dgm:pt modelId="{7D233CDD-863C-442C-BE4A-BF051A62F653}" type="pres">
      <dgm:prSet presAssocID="{683CC5F6-E9B5-49F2-909E-A68D38896308}" presName="EmptyPane" presStyleCnt="0"/>
      <dgm:spPr/>
    </dgm:pt>
    <dgm:pt modelId="{ACF49F9D-0BF7-4DE8-8EF9-72E5AC3C8388}" type="pres">
      <dgm:prSet presAssocID="{4C61DDEE-8BBF-4CBF-B066-7E60B6DF0A11}" presName="spaceBetweenRectangles" presStyleLbl="fgAcc1" presStyleIdx="2"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6">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6"/>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5"/>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6">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6">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6"/>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6"/>
      <dgm:spPr>
        <a:prstGeom prst="diamond">
          <a:avLst/>
        </a:prstGeom>
      </dgm:spPr>
    </dgm:pt>
    <dgm:pt modelId="{F4EF4540-492F-432D-AEDA-0F6BBA74C599}" type="pres">
      <dgm:prSet presAssocID="{212ADAAB-D5CB-4BBC-8DAF-7340FD334994}" presName="EmptyPane" presStyleCnt="0"/>
      <dgm:spPr/>
    </dgm:pt>
    <dgm:pt modelId="{7D7EA722-740F-4A7A-95DE-A60BFB527FF0}" type="pres">
      <dgm:prSet presAssocID="{AB2787E4-2A8B-428D-A4AE-2B14DCFFC4E7}" presName="spaceBetweenRectangles" presStyleLbl="fgAcc1" presStyleIdx="4" presStyleCnt="5"/>
      <dgm:spPr/>
    </dgm:pt>
    <dgm:pt modelId="{EF935858-0DAE-4D2B-975C-85F6883399DF}" type="pres">
      <dgm:prSet presAssocID="{A2560FD2-F12F-4A06-A96F-B86674952111}" presName="composite" presStyleCnt="0"/>
      <dgm:spPr/>
    </dgm:pt>
    <dgm:pt modelId="{0F383DB1-088E-4DA6-AF47-99405321EF32}" type="pres">
      <dgm:prSet presAssocID="{A2560FD2-F12F-4A06-A96F-B86674952111}" presName="Parent1" presStyleLbl="alignNode1" presStyleIdx="5" presStyleCnt="6" custScaleX="56448" custScaleY="56448" custLinFactNeighborX="4348" custLinFactNeighborY="10888">
        <dgm:presLayoutVars>
          <dgm:chMax val="1"/>
          <dgm:chPref val="1"/>
          <dgm:bulletEnabled val="1"/>
        </dgm:presLayoutVars>
      </dgm:prSet>
      <dgm:spPr/>
    </dgm:pt>
    <dgm:pt modelId="{21705DDA-4A4F-433F-AA55-2A5236FA165E}" type="pres">
      <dgm:prSet presAssocID="{A2560FD2-F12F-4A06-A96F-B86674952111}" presName="Childtext1" presStyleLbl="revTx" presStyleIdx="5" presStyleCnt="6">
        <dgm:presLayoutVars>
          <dgm:chMax val="0"/>
          <dgm:chPref val="0"/>
          <dgm:bulletEnabled/>
        </dgm:presLayoutVars>
      </dgm:prSet>
      <dgm:spPr>
        <a:prstGeom prst="hexagon">
          <a:avLst/>
        </a:prstGeom>
      </dgm:spPr>
    </dgm:pt>
    <dgm:pt modelId="{D9A8D2BB-F8CD-4168-A53B-F1D23313760F}" type="pres">
      <dgm:prSet presAssocID="{A2560FD2-F12F-4A06-A96F-B86674952111}" presName="ConnectLine" presStyleLbl="sibTrans1D1" presStyleIdx="5" presStyleCnt="6"/>
      <dgm:spPr>
        <a:noFill/>
        <a:ln w="12700" cap="flat" cmpd="sng" algn="ctr">
          <a:solidFill>
            <a:schemeClr val="bg1">
              <a:lumMod val="85000"/>
            </a:schemeClr>
          </a:solidFill>
          <a:prstDash val="solid"/>
          <a:miter lim="800000"/>
        </a:ln>
        <a:effectLst/>
      </dgm:spPr>
    </dgm:pt>
    <dgm:pt modelId="{9AC4E39E-8232-4894-B1D0-3922DC4AC573}" type="pres">
      <dgm:prSet presAssocID="{A2560FD2-F12F-4A06-A96F-B86674952111}" presName="ConnectLineEnd" presStyleLbl="node1" presStyleIdx="5" presStyleCnt="6"/>
      <dgm:spPr>
        <a:prstGeom prst="triangle">
          <a:avLst/>
        </a:prstGeom>
        <a:solidFill>
          <a:schemeClr val="accent3">
            <a:lumMod val="50000"/>
          </a:schemeClr>
        </a:solidFill>
      </dgm:spPr>
    </dgm:pt>
    <dgm:pt modelId="{8CBBB0C0-4C5E-4DC3-B2DB-E8860DB5EC08}" type="pres">
      <dgm:prSet presAssocID="{A2560FD2-F12F-4A06-A96F-B86674952111}"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E4115015-E1CD-4963-B2EC-79DC6E1096C2}" type="presOf" srcId="{683CC5F6-E9B5-49F2-909E-A68D38896308}" destId="{9974CFEC-506B-42C8-AE78-EB13C68C52E9}"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B197EC25-E922-4714-9520-D252122FB81D}" type="presOf" srcId="{A2560FD2-F12F-4A06-A96F-B86674952111}" destId="{0F383DB1-088E-4DA6-AF47-99405321EF32}"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7953E5AD-A516-4367-B624-74CF617C6527}" type="presOf" srcId="{4EA069F3-397F-40D5-94A6-32C3E355C277}" destId="{18E3FB84-F637-4ADB-A9C4-53D174B79E7F}"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D05952F1-7A9A-42F0-B162-00DBA31F6F8A}" type="presOf" srcId="{1E529C6E-C939-479A-A075-9E9B02837B50}" destId="{21705DDA-4A4F-433F-AA55-2A5236FA165E}"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FDB54CFC-028B-463C-B968-B9D59620006E}" type="presParOf" srcId="{5F921152-9384-47DF-B8E9-E72D0C53A843}" destId="{27833811-8C48-49FF-9CA0-AEAC4284889D}" srcOrd="4" destOrd="0" presId="urn:microsoft.com/office/officeart/2016/7/layout/HexagonTimeline"/>
    <dgm:cxn modelId="{128E8218-F19C-4809-8E49-AF3D60FF703D}" type="presParOf" srcId="{27833811-8C48-49FF-9CA0-AEAC4284889D}" destId="{9974CFEC-506B-42C8-AE78-EB13C68C52E9}" srcOrd="0" destOrd="0" presId="urn:microsoft.com/office/officeart/2016/7/layout/HexagonTimeline"/>
    <dgm:cxn modelId="{BEEEBBBE-B2E1-4A23-A94A-4D5995D99B33}" type="presParOf" srcId="{27833811-8C48-49FF-9CA0-AEAC4284889D}" destId="{18E3FB84-F637-4ADB-A9C4-53D174B79E7F}" srcOrd="1" destOrd="0" presId="urn:microsoft.com/office/officeart/2016/7/layout/HexagonTimeline"/>
    <dgm:cxn modelId="{5D7CCCFE-F624-4B4C-8D2B-46EB5851D00C}" type="presParOf" srcId="{27833811-8C48-49FF-9CA0-AEAC4284889D}" destId="{861B0898-CF76-4064-BEBF-4DB363A30F25}" srcOrd="2" destOrd="0" presId="urn:microsoft.com/office/officeart/2016/7/layout/HexagonTimeline"/>
    <dgm:cxn modelId="{F42A3357-ED26-45FE-9B4B-D64006945C80}" type="presParOf" srcId="{27833811-8C48-49FF-9CA0-AEAC4284889D}" destId="{D5F2A243-4480-4C74-9CF8-86B8C805FABD}" srcOrd="3" destOrd="0" presId="urn:microsoft.com/office/officeart/2016/7/layout/HexagonTimeline"/>
    <dgm:cxn modelId="{B40422EC-8F61-4E98-A93C-54999B848653}" type="presParOf" srcId="{27833811-8C48-49FF-9CA0-AEAC4284889D}" destId="{7D233CDD-863C-442C-BE4A-BF051A62F653}" srcOrd="4" destOrd="0" presId="urn:microsoft.com/office/officeart/2016/7/layout/HexagonTimeline"/>
    <dgm:cxn modelId="{A4CF456C-4515-4435-96C5-C245340E0AC9}" type="presParOf" srcId="{5F921152-9384-47DF-B8E9-E72D0C53A843}" destId="{ACF49F9D-0BF7-4DE8-8EF9-72E5AC3C8388}"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 modelId="{72640EE2-18E4-44BB-A804-25443BB1D1C7}" type="presParOf" srcId="{5F921152-9384-47DF-B8E9-E72D0C53A843}" destId="{7D7EA722-740F-4A7A-95DE-A60BFB527FF0}" srcOrd="9" destOrd="0" presId="urn:microsoft.com/office/officeart/2016/7/layout/HexagonTimeline"/>
    <dgm:cxn modelId="{8D9B823B-AF3C-401C-A8D9-4C6A7E20D8FE}" type="presParOf" srcId="{5F921152-9384-47DF-B8E9-E72D0C53A843}" destId="{EF935858-0DAE-4D2B-975C-85F6883399DF}" srcOrd="10" destOrd="0" presId="urn:microsoft.com/office/officeart/2016/7/layout/HexagonTimeline"/>
    <dgm:cxn modelId="{0700C300-D852-4D7B-8B1D-2209A1BFCD6A}" type="presParOf" srcId="{EF935858-0DAE-4D2B-975C-85F6883399DF}" destId="{0F383DB1-088E-4DA6-AF47-99405321EF32}" srcOrd="0" destOrd="0" presId="urn:microsoft.com/office/officeart/2016/7/layout/HexagonTimeline"/>
    <dgm:cxn modelId="{3ED85722-2E0F-4CFA-86BE-AAB49C88C248}" type="presParOf" srcId="{EF935858-0DAE-4D2B-975C-85F6883399DF}" destId="{21705DDA-4A4F-433F-AA55-2A5236FA165E}" srcOrd="1" destOrd="0" presId="urn:microsoft.com/office/officeart/2016/7/layout/HexagonTimeline"/>
    <dgm:cxn modelId="{AEC76D8E-D268-4F91-9DF2-36C5753ADD4A}" type="presParOf" srcId="{EF935858-0DAE-4D2B-975C-85F6883399DF}" destId="{D9A8D2BB-F8CD-4168-A53B-F1D23313760F}" srcOrd="2" destOrd="0" presId="urn:microsoft.com/office/officeart/2016/7/layout/HexagonTimeline"/>
    <dgm:cxn modelId="{B37B0B5C-D7B7-402D-A53D-FE74945D6394}" type="presParOf" srcId="{EF935858-0DAE-4D2B-975C-85F6883399DF}" destId="{9AC4E39E-8232-4894-B1D0-3922DC4AC573}" srcOrd="3" destOrd="0" presId="urn:microsoft.com/office/officeart/2016/7/layout/HexagonTimeline"/>
    <dgm:cxn modelId="{561FD389-66E7-439E-8FD7-F6A7BCB89ABF}" type="presParOf" srcId="{EF935858-0DAE-4D2B-975C-85F6883399DF}" destId="{8CBBB0C0-4C5E-4DC3-B2DB-E8860DB5EC08}"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91171" y="2381133"/>
          <a:ext cx="1472083" cy="628171"/>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Q1</a:t>
          </a:r>
          <a:br>
            <a:rPr lang="de-DE" sz="1100" kern="1200" noProof="0" dirty="0"/>
          </a:br>
          <a:r>
            <a:rPr lang="de-DE" sz="900" kern="1200" noProof="0" dirty="0"/>
            <a:t>2OJJ</a:t>
          </a:r>
        </a:p>
      </dsp:txBody>
      <dsp:txXfrm>
        <a:off x="291171" y="2381133"/>
        <a:ext cx="1346449" cy="628171"/>
      </dsp:txXfrm>
    </dsp:sp>
    <dsp:sp modelId="{E20F6FBA-79EE-464D-B80B-A2452E8154E8}">
      <dsp:nvSpPr>
        <dsp:cNvPr id="0" name=""/>
        <dsp:cNvSpPr/>
      </dsp:nvSpPr>
      <dsp:spPr>
        <a:xfrm>
          <a:off x="4933" y="27904"/>
          <a:ext cx="2044559" cy="1675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Finanzplan</a:t>
          </a:r>
          <a:br>
            <a:rPr lang="de-DE" sz="1300" kern="1200" noProof="0" dirty="0"/>
          </a:br>
          <a:r>
            <a:rPr lang="de-DE" sz="1300" kern="1200" noProof="0" dirty="0"/>
            <a:t>Beginnt</a:t>
          </a:r>
        </a:p>
      </dsp:txBody>
      <dsp:txXfrm>
        <a:off x="4933" y="27904"/>
        <a:ext cx="2044559" cy="1675123"/>
      </dsp:txXfrm>
    </dsp:sp>
    <dsp:sp modelId="{B83DEA66-1806-4316-857B-546C6C0ABDBC}">
      <dsp:nvSpPr>
        <dsp:cNvPr id="0" name=""/>
        <dsp:cNvSpPr/>
      </dsp:nvSpPr>
      <dsp:spPr>
        <a:xfrm rot="21573909">
          <a:off x="1763246" y="2693015"/>
          <a:ext cx="580524" cy="0"/>
        </a:xfrm>
        <a:custGeom>
          <a:avLst/>
          <a:gdLst/>
          <a:ahLst/>
          <a:cxnLst/>
          <a:rect l="0" t="0" r="0" b="0"/>
          <a:pathLst>
            <a:path>
              <a:moveTo>
                <a:pt x="0" y="0"/>
              </a:moveTo>
              <a:lnTo>
                <a:pt x="58052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27213" y="1841502"/>
          <a:ext cx="0" cy="523476"/>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974865" y="1727994"/>
          <a:ext cx="104695" cy="104695"/>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343762"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Q2</a:t>
          </a:r>
          <a:br>
            <a:rPr lang="de-DE" sz="1100" kern="1200" noProof="0" dirty="0"/>
          </a:br>
          <a:r>
            <a:rPr lang="de-DE" sz="900" kern="1200" noProof="0" dirty="0"/>
            <a:t>20JJ</a:t>
          </a:r>
        </a:p>
      </dsp:txBody>
      <dsp:txXfrm>
        <a:off x="2555983" y="2458475"/>
        <a:ext cx="1088941" cy="464675"/>
      </dsp:txXfrm>
    </dsp:sp>
    <dsp:sp modelId="{B8BEE52E-BB32-4A29-889D-98418E8AEC2C}">
      <dsp:nvSpPr>
        <dsp:cNvPr id="0" name=""/>
        <dsp:cNvSpPr/>
      </dsp:nvSpPr>
      <dsp:spPr>
        <a:xfrm>
          <a:off x="2049493"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Beta-Registrierung beginnt</a:t>
          </a:r>
          <a:br>
            <a:rPr lang="de-DE" sz="1300" kern="1200" noProof="0" dirty="0"/>
          </a:br>
          <a:r>
            <a:rPr lang="de-DE" sz="1300" kern="1200" noProof="0" dirty="0"/>
            <a:t>für die Öffentlichkeit</a:t>
          </a:r>
        </a:p>
      </dsp:txBody>
      <dsp:txXfrm>
        <a:off x="2049493" y="3659505"/>
        <a:ext cx="2101921" cy="1722120"/>
      </dsp:txXfrm>
    </dsp:sp>
    <dsp:sp modelId="{740E9D1E-0907-4886-B962-E6A42470EA9E}">
      <dsp:nvSpPr>
        <dsp:cNvPr id="0" name=""/>
        <dsp:cNvSpPr/>
      </dsp:nvSpPr>
      <dsp:spPr>
        <a:xfrm>
          <a:off x="3857145" y="2690813"/>
          <a:ext cx="506727" cy="0"/>
        </a:xfrm>
        <a:custGeom>
          <a:avLst/>
          <a:gdLst/>
          <a:ahLst/>
          <a:cxnLst/>
          <a:rect l="0" t="0" r="0" b="0"/>
          <a:pathLst>
            <a:path>
              <a:moveTo>
                <a:pt x="0" y="0"/>
              </a:moveTo>
              <a:lnTo>
                <a:pt x="50672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100453"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046637"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FEC-506B-42C8-AE78-EB13C68C52E9}">
      <dsp:nvSpPr>
        <dsp:cNvPr id="0" name=""/>
        <dsp:cNvSpPr/>
      </dsp:nvSpPr>
      <dsp:spPr>
        <a:xfrm>
          <a:off x="4363872" y="2508543"/>
          <a:ext cx="1002903" cy="364538"/>
        </a:xfrm>
        <a:prstGeom prst="hexagon">
          <a:avLst>
            <a:gd name="adj" fmla="val 40000"/>
            <a:gd name="vf" fmla="val 11547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200 Abonnenten</a:t>
          </a:r>
        </a:p>
      </dsp:txBody>
      <dsp:txXfrm>
        <a:off x="4496052" y="2556588"/>
        <a:ext cx="738543" cy="268448"/>
      </dsp:txXfrm>
    </dsp:sp>
    <dsp:sp modelId="{18E3FB84-F637-4ADB-A9C4-53D174B79E7F}">
      <dsp:nvSpPr>
        <dsp:cNvPr id="0" name=""/>
        <dsp:cNvSpPr/>
      </dsp:nvSpPr>
      <dsp:spPr>
        <a:xfrm>
          <a:off x="4168863" y="375008"/>
          <a:ext cx="139292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Anfängliche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p>
      </dsp:txBody>
      <dsp:txXfrm>
        <a:off x="4365948" y="512551"/>
        <a:ext cx="998752" cy="697016"/>
      </dsp:txXfrm>
    </dsp:sp>
    <dsp:sp modelId="{ACF49F9D-0BF7-4DE8-8EF9-72E5AC3C8388}">
      <dsp:nvSpPr>
        <dsp:cNvPr id="0" name=""/>
        <dsp:cNvSpPr/>
      </dsp:nvSpPr>
      <dsp:spPr>
        <a:xfrm>
          <a:off x="5366776" y="2690813"/>
          <a:ext cx="471828" cy="0"/>
        </a:xfrm>
        <a:custGeom>
          <a:avLst/>
          <a:gdLst/>
          <a:ahLst/>
          <a:cxnLst/>
          <a:rect l="0" t="0" r="0" b="0"/>
          <a:pathLst>
            <a:path>
              <a:moveTo>
                <a:pt x="0" y="0"/>
              </a:moveTo>
              <a:lnTo>
                <a:pt x="471828"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0898-CF76-4064-BEBF-4DB363A30F25}">
      <dsp:nvSpPr>
        <dsp:cNvPr id="0" name=""/>
        <dsp:cNvSpPr/>
      </dsp:nvSpPr>
      <dsp:spPr>
        <a:xfrm>
          <a:off x="4865324" y="1946943"/>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D5F2A243-4480-4C74-9CF8-86B8C805FABD}">
      <dsp:nvSpPr>
        <dsp:cNvPr id="0" name=""/>
        <dsp:cNvSpPr/>
      </dsp:nvSpPr>
      <dsp:spPr>
        <a:xfrm>
          <a:off x="4829661" y="1745558"/>
          <a:ext cx="7132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838605"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Q3</a:t>
          </a:r>
          <a:br>
            <a:rPr lang="de-DE" sz="1100" kern="1200" noProof="0" dirty="0"/>
          </a:br>
          <a:r>
            <a:rPr lang="de-DE" sz="900" kern="1200" noProof="0" dirty="0"/>
            <a:t>20JJ</a:t>
          </a:r>
        </a:p>
      </dsp:txBody>
      <dsp:txXfrm>
        <a:off x="6050826" y="2458475"/>
        <a:ext cx="1088941" cy="464675"/>
      </dsp:txXfrm>
    </dsp:sp>
    <dsp:sp modelId="{DF1E9D22-47D4-4C5C-A257-E840FAA8C83A}">
      <dsp:nvSpPr>
        <dsp:cNvPr id="0" name=""/>
        <dsp:cNvSpPr/>
      </dsp:nvSpPr>
      <dsp:spPr>
        <a:xfrm>
          <a:off x="5544336"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None/>
          </a:pPr>
          <a:r>
            <a:rPr lang="de-DE" sz="1300" kern="1200" noProof="0" dirty="0"/>
            <a:t>Werbekampagne</a:t>
          </a:r>
          <a:br>
            <a:rPr lang="de-DE" sz="1300" kern="1200" noProof="0" dirty="0"/>
          </a:br>
          <a:r>
            <a:rPr lang="de-DE" sz="1300" kern="1200" noProof="0" dirty="0"/>
            <a:t>Start</a:t>
          </a:r>
        </a:p>
      </dsp:txBody>
      <dsp:txXfrm>
        <a:off x="5544336" y="3659505"/>
        <a:ext cx="2101921" cy="1722120"/>
      </dsp:txXfrm>
    </dsp:sp>
    <dsp:sp modelId="{78779B33-F697-45A1-8947-238C6735CAD7}">
      <dsp:nvSpPr>
        <dsp:cNvPr id="0" name=""/>
        <dsp:cNvSpPr/>
      </dsp:nvSpPr>
      <dsp:spPr>
        <a:xfrm>
          <a:off x="7351988" y="2690813"/>
          <a:ext cx="588537" cy="0"/>
        </a:xfrm>
        <a:custGeom>
          <a:avLst/>
          <a:gdLst/>
          <a:ahLst/>
          <a:cxnLst/>
          <a:rect l="0" t="0" r="0" b="0"/>
          <a:pathLst>
            <a:path>
              <a:moveTo>
                <a:pt x="0" y="0"/>
              </a:moveTo>
              <a:lnTo>
                <a:pt x="58853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6595297"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6541480"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7940526"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Q4</a:t>
          </a:r>
          <a:br>
            <a:rPr lang="de-DE" sz="1100" kern="1200" noProof="0" dirty="0"/>
          </a:br>
          <a:r>
            <a:rPr lang="de-DE" sz="900" kern="1200" noProof="0" dirty="0"/>
            <a:t>20JJ</a:t>
          </a:r>
        </a:p>
      </dsp:txBody>
      <dsp:txXfrm>
        <a:off x="8152747" y="2458475"/>
        <a:ext cx="1088941" cy="464675"/>
      </dsp:txXfrm>
    </dsp:sp>
    <dsp:sp modelId="{0E2E4126-B6A8-45C5-B2C7-2C06AD6E18E7}">
      <dsp:nvSpPr>
        <dsp:cNvPr id="0" name=""/>
        <dsp:cNvSpPr/>
      </dsp:nvSpPr>
      <dsp:spPr>
        <a:xfrm>
          <a:off x="7646257" y="0"/>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None/>
          </a:pPr>
          <a:r>
            <a:rPr lang="de-DE" sz="1300" kern="1200" noProof="0" dirty="0"/>
            <a:t>MVC wird </a:t>
          </a:r>
          <a:br>
            <a:rPr lang="de-DE" sz="1300" kern="1200" noProof="0" dirty="0"/>
          </a:br>
          <a:r>
            <a:rPr lang="de-DE" sz="1300" kern="1200" noProof="0" dirty="0"/>
            <a:t>in allen Märkten gestartet</a:t>
          </a:r>
        </a:p>
      </dsp:txBody>
      <dsp:txXfrm>
        <a:off x="7646257" y="0"/>
        <a:ext cx="2101921" cy="1722120"/>
      </dsp:txXfrm>
    </dsp:sp>
    <dsp:sp modelId="{7D7EA722-740F-4A7A-95DE-A60BFB527FF0}">
      <dsp:nvSpPr>
        <dsp:cNvPr id="0" name=""/>
        <dsp:cNvSpPr/>
      </dsp:nvSpPr>
      <dsp:spPr>
        <a:xfrm>
          <a:off x="9453910" y="2690813"/>
          <a:ext cx="526179" cy="0"/>
        </a:xfrm>
        <a:custGeom>
          <a:avLst/>
          <a:gdLst/>
          <a:ahLst/>
          <a:cxnLst/>
          <a:rect l="0" t="0" r="0" b="0"/>
          <a:pathLst>
            <a:path>
              <a:moveTo>
                <a:pt x="0" y="0"/>
              </a:moveTo>
              <a:lnTo>
                <a:pt x="52617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8697218" y="1829752"/>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8643402" y="1722120"/>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83DB1-088E-4DA6-AF47-99405321EF32}">
      <dsp:nvSpPr>
        <dsp:cNvPr id="0" name=""/>
        <dsp:cNvSpPr/>
      </dsp:nvSpPr>
      <dsp:spPr>
        <a:xfrm rot="10800000">
          <a:off x="9980089" y="2508543"/>
          <a:ext cx="854274" cy="364538"/>
        </a:xfrm>
        <a:prstGeom prst="homePlate">
          <a:avLst>
            <a:gd name="adj" fmla="val 4000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0800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500 </a:t>
          </a:r>
          <a:br>
            <a:rPr lang="de-DE" sz="900" kern="1200" noProof="0" dirty="0">
              <a:solidFill>
                <a:schemeClr val="bg1"/>
              </a:solidFill>
            </a:rPr>
          </a:br>
          <a:r>
            <a:rPr lang="de-DE" sz="900" kern="1200" noProof="0" dirty="0">
              <a:solidFill>
                <a:schemeClr val="bg1"/>
              </a:solidFill>
            </a:rPr>
            <a:t>Abonnenten</a:t>
          </a:r>
        </a:p>
      </dsp:txBody>
      <dsp:txXfrm rot="10800000">
        <a:off x="10052997" y="2508543"/>
        <a:ext cx="781366" cy="364538"/>
      </dsp:txXfrm>
    </dsp:sp>
    <dsp:sp modelId="{21705DDA-4A4F-433F-AA55-2A5236FA165E}">
      <dsp:nvSpPr>
        <dsp:cNvPr id="0" name=""/>
        <dsp:cNvSpPr/>
      </dsp:nvSpPr>
      <dsp:spPr>
        <a:xfrm>
          <a:off x="9813980" y="4034514"/>
          <a:ext cx="118649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Endgültige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endParaRPr lang="de-DE" sz="1300" kern="1200" noProof="0" dirty="0">
            <a:solidFill>
              <a:schemeClr val="tx1">
                <a:lumMod val="75000"/>
                <a:lumOff val="25000"/>
              </a:schemeClr>
            </a:solidFill>
          </a:endParaRPr>
        </a:p>
      </dsp:txBody>
      <dsp:txXfrm>
        <a:off x="9993863" y="4181893"/>
        <a:ext cx="826726" cy="677344"/>
      </dsp:txXfrm>
    </dsp:sp>
    <dsp:sp modelId="{D9A8D2BB-F8CD-4168-A53B-F1D23313760F}">
      <dsp:nvSpPr>
        <dsp:cNvPr id="0" name=""/>
        <dsp:cNvSpPr/>
      </dsp:nvSpPr>
      <dsp:spPr>
        <a:xfrm>
          <a:off x="10407227" y="3130900"/>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AC4E39E-8232-4894-B1D0-3922DC4AC573}">
      <dsp:nvSpPr>
        <dsp:cNvPr id="0" name=""/>
        <dsp:cNvSpPr/>
      </dsp:nvSpPr>
      <dsp:spPr>
        <a:xfrm>
          <a:off x="10376848" y="3575311"/>
          <a:ext cx="6075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4A1035-8F00-4EEB-B9C9-E943DCEB4BDB}" type="datetime1">
              <a:rPr lang="de-DE" smtClean="0"/>
              <a:t>11.07.2022</a:t>
            </a:fld>
            <a:endParaRPr lang="de-DE" dirty="0"/>
          </a:p>
        </p:txBody>
      </p:sp>
      <p:sp>
        <p:nvSpPr>
          <p:cNvPr id="4" name="Fußzeilenplatzhalt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31F872-3A93-40C4-8D47-FB2AF6E4D620}" type="slidenum">
              <a:rPr lang="de-DE" smtClean="0"/>
              <a:t>‹Nr.›</a:t>
            </a:fld>
            <a:endParaRPr lang="de-DE" dirty="0"/>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A9E6DEB-429B-4B22-B452-0DBD8F042FF5}" type="datetime1">
              <a:rPr lang="de-DE" noProof="0" smtClean="0"/>
              <a:t>11.07.2022</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D1EDB5-B54C-40F7-AED3-6FEDBDE3068F}" type="slidenum">
              <a:rPr lang="de-DE" noProof="0" smtClean="0"/>
              <a:t>‹Nr.›</a:t>
            </a:fld>
            <a:endParaRPr lang="de-DE" noProof="0" dirty="0"/>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57D1EDB5-B54C-40F7-AED3-6FEDBDE3068F}" type="slidenum">
              <a:rPr lang="de-DE" smtClean="0"/>
              <a:t>9</a:t>
            </a:fld>
            <a:endParaRPr lang="de-DE" dirty="0"/>
          </a:p>
        </p:txBody>
      </p:sp>
    </p:spTree>
    <p:extLst>
      <p:ext uri="{BB962C8B-B14F-4D97-AF65-F5344CB8AC3E}">
        <p14:creationId xmlns:p14="http://schemas.microsoft.com/office/powerpoint/2010/main" val="345329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DFA41115-531E-4370-8F5F-63608AE9F763}" type="datetime1">
              <a:rPr lang="de-DE" noProof="0" smtClean="0"/>
              <a:t>11.07.2022</a:t>
            </a:fld>
            <a:endParaRPr lang="de-DE" noProof="0" dirty="0"/>
          </a:p>
        </p:txBody>
      </p:sp>
      <p:sp>
        <p:nvSpPr>
          <p:cNvPr id="4" name="Fußzeilenplatzhalt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de-DE" noProof="0" dirty="0"/>
          </a:p>
        </p:txBody>
      </p:sp>
      <p:sp>
        <p:nvSpPr>
          <p:cNvPr id="5" name="Foliennummernplatzhalt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BD7C5AD-4BE3-461F-BD2B-073C92291DC5}" type="datetime1">
              <a:rPr lang="de-DE" noProof="0" smtClean="0"/>
              <a:t>11.07.2022</a:t>
            </a:fld>
            <a:endParaRPr lang="de-DE" noProof="0" dirty="0"/>
          </a:p>
        </p:txBody>
      </p:sp>
      <p:sp>
        <p:nvSpPr>
          <p:cNvPr id="5" name="Fußzeilenplatzhalt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Planes and Ships</a:t>
            </a:r>
            <a:br>
              <a:rPr lang="en-US" dirty="0"/>
            </a:br>
            <a:r>
              <a:rPr lang="en-US" dirty="0"/>
              <a:t>-a small game-</a:t>
            </a:r>
          </a:p>
        </p:txBody>
      </p:sp>
    </p:spTree>
    <p:extLst>
      <p:ext uri="{BB962C8B-B14F-4D97-AF65-F5344CB8AC3E}">
        <p14:creationId xmlns:p14="http://schemas.microsoft.com/office/powerpoint/2010/main" val="141558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Game concept</a:t>
            </a:r>
          </a:p>
        </p:txBody>
      </p:sp>
      <p:sp>
        <p:nvSpPr>
          <p:cNvPr id="13" name="Rechteck 12">
            <a:extLst>
              <a:ext uri="{FF2B5EF4-FFF2-40B4-BE49-F238E27FC236}">
                <a16:creationId xmlns:a16="http://schemas.microsoft.com/office/drawing/2014/main" id="{E3052AEA-7091-4EF1-9CE8-61C98EDCAC3A}"/>
              </a:ext>
            </a:extLst>
          </p:cNvPr>
          <p:cNvSpPr/>
          <p:nvPr/>
        </p:nvSpPr>
        <p:spPr>
          <a:xfrm>
            <a:off x="975360" y="1529584"/>
            <a:ext cx="10276114" cy="923330"/>
          </a:xfrm>
          <a:prstGeom prst="rect">
            <a:avLst/>
          </a:prstGeom>
        </p:spPr>
        <p:txBody>
          <a:bodyPr wrap="square">
            <a:spAutoFit/>
          </a:bodyPr>
          <a:lstStyle/>
          <a:p>
            <a:pPr marL="342900" indent="-342900">
              <a:buFont typeface="+mj-lt"/>
              <a:buAutoNum type="arabicPeriod"/>
            </a:pPr>
            <a:r>
              <a:rPr lang="en-US" dirty="0"/>
              <a:t>The map</a:t>
            </a:r>
          </a:p>
          <a:p>
            <a:pPr marL="800100" lvl="1" indent="-342900">
              <a:buFont typeface="Arial" panose="020B0604020202020204" pitchFamily="34" charset="0"/>
              <a:buChar char="•"/>
            </a:pPr>
            <a:r>
              <a:rPr lang="en-US" dirty="0"/>
              <a:t>Map concept</a:t>
            </a:r>
          </a:p>
          <a:p>
            <a:pPr marL="800100" lvl="1" indent="-342900">
              <a:buFont typeface="Arial" panose="020B0604020202020204" pitchFamily="34" charset="0"/>
              <a:buChar char="•"/>
            </a:pPr>
            <a:r>
              <a:rPr lang="en-US" dirty="0"/>
              <a:t>Map tile</a:t>
            </a:r>
          </a:p>
        </p:txBody>
      </p:sp>
    </p:spTree>
    <p:extLst>
      <p:ext uri="{BB962C8B-B14F-4D97-AF65-F5344CB8AC3E}">
        <p14:creationId xmlns:p14="http://schemas.microsoft.com/office/powerpoint/2010/main" val="8516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The map</a:t>
            </a:r>
          </a:p>
        </p:txBody>
      </p:sp>
    </p:spTree>
    <p:extLst>
      <p:ext uri="{BB962C8B-B14F-4D97-AF65-F5344CB8AC3E}">
        <p14:creationId xmlns:p14="http://schemas.microsoft.com/office/powerpoint/2010/main" val="28319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concept</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11224470" cy="1200329"/>
          </a:xfrm>
          <a:prstGeom prst="rect">
            <a:avLst/>
          </a:prstGeom>
          <a:noFill/>
        </p:spPr>
        <p:txBody>
          <a:bodyPr wrap="square" rtlCol="0">
            <a:spAutoFit/>
          </a:bodyPr>
          <a:lstStyle/>
          <a:p>
            <a:r>
              <a:rPr lang="en-US" dirty="0"/>
              <a:t>The map is composed by </a:t>
            </a:r>
            <a:r>
              <a:rPr lang="en-US" i="1" dirty="0">
                <a:solidFill>
                  <a:schemeClr val="accent2"/>
                </a:solidFill>
              </a:rPr>
              <a:t>map tiles </a:t>
            </a:r>
            <a:r>
              <a:rPr lang="en-US" dirty="0"/>
              <a:t>each tile shall be able to host some passive elements (trees, landscape parts, buildings, </a:t>
            </a:r>
            <a:r>
              <a:rPr lang="en-US" dirty="0" err="1"/>
              <a:t>etc</a:t>
            </a:r>
            <a:r>
              <a:rPr lang="en-US" dirty="0"/>
              <a:t>) as well as active elements (game actors: tanks, planes, ships).</a:t>
            </a:r>
          </a:p>
          <a:p>
            <a:r>
              <a:rPr lang="en-US" dirty="0"/>
              <a:t>The map will have two sides: left player side and the right player side (the right one is usually covered by “fog of war” and it is the “enemy” side)</a:t>
            </a:r>
          </a:p>
        </p:txBody>
      </p:sp>
      <p:pic>
        <p:nvPicPr>
          <p:cNvPr id="4" name="Grafik 3">
            <a:extLst>
              <a:ext uri="{FF2B5EF4-FFF2-40B4-BE49-F238E27FC236}">
                <a16:creationId xmlns:a16="http://schemas.microsoft.com/office/drawing/2014/main" id="{288B7860-6704-43EB-94B4-E007C859D55F}"/>
              </a:ext>
            </a:extLst>
          </p:cNvPr>
          <p:cNvPicPr>
            <a:picLocks noChangeAspect="1"/>
          </p:cNvPicPr>
          <p:nvPr/>
        </p:nvPicPr>
        <p:blipFill>
          <a:blip r:embed="rId2"/>
          <a:stretch>
            <a:fillRect/>
          </a:stretch>
        </p:blipFill>
        <p:spPr>
          <a:xfrm>
            <a:off x="570451" y="2822968"/>
            <a:ext cx="9972675" cy="2828925"/>
          </a:xfrm>
          <a:prstGeom prst="rect">
            <a:avLst/>
          </a:prstGeom>
        </p:spPr>
      </p:pic>
      <p:cxnSp>
        <p:nvCxnSpPr>
          <p:cNvPr id="6" name="Gerade Verbindung mit Pfeil 5">
            <a:extLst>
              <a:ext uri="{FF2B5EF4-FFF2-40B4-BE49-F238E27FC236}">
                <a16:creationId xmlns:a16="http://schemas.microsoft.com/office/drawing/2014/main" id="{FD7671C8-C5D0-4DCA-9B3C-35B35D555CF4}"/>
              </a:ext>
            </a:extLst>
          </p:cNvPr>
          <p:cNvCxnSpPr>
            <a:cxnSpLocks/>
            <a:endCxn id="7" idx="0"/>
          </p:cNvCxnSpPr>
          <p:nvPr/>
        </p:nvCxnSpPr>
        <p:spPr>
          <a:xfrm>
            <a:off x="1208015" y="5478011"/>
            <a:ext cx="125835" cy="62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36924832-B5C8-413F-9FFB-B9CB28F03ADD}"/>
              </a:ext>
            </a:extLst>
          </p:cNvPr>
          <p:cNvSpPr txBox="1"/>
          <p:nvPr/>
        </p:nvSpPr>
        <p:spPr>
          <a:xfrm>
            <a:off x="738231" y="6107186"/>
            <a:ext cx="1191237" cy="369332"/>
          </a:xfrm>
          <a:prstGeom prst="rect">
            <a:avLst/>
          </a:prstGeom>
          <a:noFill/>
        </p:spPr>
        <p:txBody>
          <a:bodyPr wrap="square" rtlCol="0">
            <a:spAutoFit/>
          </a:bodyPr>
          <a:lstStyle/>
          <a:p>
            <a:r>
              <a:rPr lang="en-US" dirty="0"/>
              <a:t>Map tile</a:t>
            </a:r>
          </a:p>
        </p:txBody>
      </p:sp>
      <p:sp>
        <p:nvSpPr>
          <p:cNvPr id="9" name="Textfeld 8">
            <a:extLst>
              <a:ext uri="{FF2B5EF4-FFF2-40B4-BE49-F238E27FC236}">
                <a16:creationId xmlns:a16="http://schemas.microsoft.com/office/drawing/2014/main" id="{06B8E90F-DB50-4836-BE6F-A385DE5AD53D}"/>
              </a:ext>
            </a:extLst>
          </p:cNvPr>
          <p:cNvSpPr txBox="1"/>
          <p:nvPr/>
        </p:nvSpPr>
        <p:spPr>
          <a:xfrm>
            <a:off x="2274815" y="6123760"/>
            <a:ext cx="1191237" cy="646331"/>
          </a:xfrm>
          <a:prstGeom prst="rect">
            <a:avLst/>
          </a:prstGeom>
          <a:noFill/>
        </p:spPr>
        <p:txBody>
          <a:bodyPr wrap="square" rtlCol="0">
            <a:spAutoFit/>
          </a:bodyPr>
          <a:lstStyle/>
          <a:p>
            <a:r>
              <a:rPr lang="en-US" dirty="0"/>
              <a:t>Passive elements</a:t>
            </a:r>
          </a:p>
        </p:txBody>
      </p:sp>
      <p:cxnSp>
        <p:nvCxnSpPr>
          <p:cNvPr id="11" name="Gerade Verbindung mit Pfeil 10">
            <a:extLst>
              <a:ext uri="{FF2B5EF4-FFF2-40B4-BE49-F238E27FC236}">
                <a16:creationId xmlns:a16="http://schemas.microsoft.com/office/drawing/2014/main" id="{CC3FF899-5005-43AA-833A-84CA209D6422}"/>
              </a:ext>
            </a:extLst>
          </p:cNvPr>
          <p:cNvCxnSpPr>
            <a:endCxn id="9" idx="0"/>
          </p:cNvCxnSpPr>
          <p:nvPr/>
        </p:nvCxnSpPr>
        <p:spPr>
          <a:xfrm>
            <a:off x="2274815" y="5083729"/>
            <a:ext cx="595619" cy="104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F4CED20D-C8F8-4961-9A05-9EF8A97C8BB8}"/>
              </a:ext>
            </a:extLst>
          </p:cNvPr>
          <p:cNvCxnSpPr>
            <a:endCxn id="9" idx="0"/>
          </p:cNvCxnSpPr>
          <p:nvPr/>
        </p:nvCxnSpPr>
        <p:spPr>
          <a:xfrm flipH="1">
            <a:off x="2870434" y="5234730"/>
            <a:ext cx="292216" cy="88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38D76158-7BCD-4799-97AB-56FBEA24DC2B}"/>
              </a:ext>
            </a:extLst>
          </p:cNvPr>
          <p:cNvPicPr>
            <a:picLocks noChangeAspect="1"/>
          </p:cNvPicPr>
          <p:nvPr/>
        </p:nvPicPr>
        <p:blipFill>
          <a:blip r:embed="rId3"/>
          <a:stretch>
            <a:fillRect/>
          </a:stretch>
        </p:blipFill>
        <p:spPr>
          <a:xfrm>
            <a:off x="3755934" y="4714817"/>
            <a:ext cx="566299" cy="305932"/>
          </a:xfrm>
          <a:prstGeom prst="rect">
            <a:avLst/>
          </a:prstGeom>
        </p:spPr>
      </p:pic>
      <p:sp>
        <p:nvSpPr>
          <p:cNvPr id="15" name="Textfeld 14">
            <a:extLst>
              <a:ext uri="{FF2B5EF4-FFF2-40B4-BE49-F238E27FC236}">
                <a16:creationId xmlns:a16="http://schemas.microsoft.com/office/drawing/2014/main" id="{2E9A45CD-AACA-4B85-A85E-650CD31FB331}"/>
              </a:ext>
            </a:extLst>
          </p:cNvPr>
          <p:cNvSpPr txBox="1"/>
          <p:nvPr/>
        </p:nvSpPr>
        <p:spPr>
          <a:xfrm>
            <a:off x="4188903" y="6123760"/>
            <a:ext cx="1191237" cy="646331"/>
          </a:xfrm>
          <a:prstGeom prst="rect">
            <a:avLst/>
          </a:prstGeom>
          <a:noFill/>
        </p:spPr>
        <p:txBody>
          <a:bodyPr wrap="square" rtlCol="0">
            <a:spAutoFit/>
          </a:bodyPr>
          <a:lstStyle/>
          <a:p>
            <a:r>
              <a:rPr lang="en-US" dirty="0"/>
              <a:t>Active element</a:t>
            </a:r>
          </a:p>
        </p:txBody>
      </p:sp>
      <p:cxnSp>
        <p:nvCxnSpPr>
          <p:cNvPr id="17" name="Gerade Verbindung mit Pfeil 16">
            <a:extLst>
              <a:ext uri="{FF2B5EF4-FFF2-40B4-BE49-F238E27FC236}">
                <a16:creationId xmlns:a16="http://schemas.microsoft.com/office/drawing/2014/main" id="{C8BBA4AA-C63E-4E58-B58E-97F23B054AB4}"/>
              </a:ext>
            </a:extLst>
          </p:cNvPr>
          <p:cNvCxnSpPr>
            <a:stCxn id="14" idx="2"/>
            <a:endCxn id="15" idx="0"/>
          </p:cNvCxnSpPr>
          <p:nvPr/>
        </p:nvCxnSpPr>
        <p:spPr>
          <a:xfrm>
            <a:off x="4039084" y="5020749"/>
            <a:ext cx="745438" cy="110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57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F1DED-62E4-46C5-9353-DF2051DCA552}"/>
              </a:ext>
            </a:extLst>
          </p:cNvPr>
          <p:cNvSpPr>
            <a:spLocks noGrp="1"/>
          </p:cNvSpPr>
          <p:nvPr>
            <p:ph type="title"/>
          </p:nvPr>
        </p:nvSpPr>
        <p:spPr/>
        <p:txBody>
          <a:bodyPr/>
          <a:lstStyle/>
          <a:p>
            <a:r>
              <a:rPr lang="en-US" dirty="0"/>
              <a:t>Map class diagram</a:t>
            </a:r>
          </a:p>
        </p:txBody>
      </p:sp>
      <p:sp>
        <p:nvSpPr>
          <p:cNvPr id="3" name="Textfeld 2">
            <a:extLst>
              <a:ext uri="{FF2B5EF4-FFF2-40B4-BE49-F238E27FC236}">
                <a16:creationId xmlns:a16="http://schemas.microsoft.com/office/drawing/2014/main" id="{16606622-4B4A-4663-9028-7F632B028288}"/>
              </a:ext>
            </a:extLst>
          </p:cNvPr>
          <p:cNvSpPr txBox="1"/>
          <p:nvPr/>
        </p:nvSpPr>
        <p:spPr>
          <a:xfrm>
            <a:off x="287573" y="5655066"/>
            <a:ext cx="11224470" cy="923330"/>
          </a:xfrm>
          <a:prstGeom prst="rect">
            <a:avLst/>
          </a:prstGeom>
          <a:noFill/>
        </p:spPr>
        <p:txBody>
          <a:bodyPr wrap="square" rtlCol="0">
            <a:spAutoFit/>
          </a:bodyPr>
          <a:lstStyle/>
          <a:p>
            <a:r>
              <a:rPr lang="en-US" dirty="0"/>
              <a:t>Note:</a:t>
            </a:r>
          </a:p>
          <a:p>
            <a:pPr marL="342900" indent="-342900">
              <a:buFont typeface="+mj-lt"/>
              <a:buAutoNum type="arabicPeriod"/>
            </a:pPr>
            <a:r>
              <a:rPr lang="en-US" dirty="0"/>
              <a:t>A map tile will have a square shape of an specific size (defined inside GameTile::TILE_SIZE)</a:t>
            </a:r>
          </a:p>
          <a:p>
            <a:pPr marL="342900" indent="-342900">
              <a:buFont typeface="+mj-lt"/>
              <a:buAutoNum type="arabicPeriod"/>
            </a:pPr>
            <a:r>
              <a:rPr lang="en-US" dirty="0"/>
              <a:t>Important! Class hierarchy follows the one from the </a:t>
            </a:r>
            <a:r>
              <a:rPr lang="en-US" dirty="0">
                <a:solidFill>
                  <a:srgbClr val="0070C0"/>
                </a:solidFill>
                <a:hlinkClick r:id="rId2" action="ppaction://hlinksldjump">
                  <a:extLst>
                    <a:ext uri="{A12FA001-AC4F-418D-AE19-62706E023703}">
                      <ahyp:hlinkClr xmlns:ahyp="http://schemas.microsoft.com/office/drawing/2018/hyperlinkcolor" val="tx"/>
                    </a:ext>
                  </a:extLst>
                </a:hlinkClick>
              </a:rPr>
              <a:t>GameObject</a:t>
            </a:r>
            <a:r>
              <a:rPr lang="en-US" dirty="0"/>
              <a:t> class diagram</a:t>
            </a:r>
          </a:p>
        </p:txBody>
      </p:sp>
      <p:pic>
        <p:nvPicPr>
          <p:cNvPr id="4" name="Grafik 3">
            <a:extLst>
              <a:ext uri="{FF2B5EF4-FFF2-40B4-BE49-F238E27FC236}">
                <a16:creationId xmlns:a16="http://schemas.microsoft.com/office/drawing/2014/main" id="{FE8B5A9E-F977-41A7-B14C-03FC66C218E1}"/>
              </a:ext>
            </a:extLst>
          </p:cNvPr>
          <p:cNvPicPr>
            <a:picLocks noChangeAspect="1"/>
          </p:cNvPicPr>
          <p:nvPr/>
        </p:nvPicPr>
        <p:blipFill>
          <a:blip r:embed="rId3"/>
          <a:stretch>
            <a:fillRect/>
          </a:stretch>
        </p:blipFill>
        <p:spPr>
          <a:xfrm>
            <a:off x="9013029" y="1588437"/>
            <a:ext cx="3119535" cy="884911"/>
          </a:xfrm>
          <a:prstGeom prst="rect">
            <a:avLst/>
          </a:prstGeom>
        </p:spPr>
      </p:pic>
      <p:sp>
        <p:nvSpPr>
          <p:cNvPr id="5" name="Rechteck: abgerundete Ecken 4">
            <a:extLst>
              <a:ext uri="{FF2B5EF4-FFF2-40B4-BE49-F238E27FC236}">
                <a16:creationId xmlns:a16="http://schemas.microsoft.com/office/drawing/2014/main" id="{8F3F8477-80F1-46D8-B8F7-323094A1F78A}"/>
              </a:ext>
            </a:extLst>
          </p:cNvPr>
          <p:cNvSpPr/>
          <p:nvPr/>
        </p:nvSpPr>
        <p:spPr>
          <a:xfrm>
            <a:off x="240920" y="1748047"/>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GameMap</a:t>
            </a:r>
            <a:r>
              <a:rPr lang="en-US" dirty="0"/>
              <a:t>::GameObject</a:t>
            </a:r>
            <a:endParaRPr lang="en-US" b="1" u="sng" dirty="0"/>
          </a:p>
        </p:txBody>
      </p:sp>
      <p:cxnSp>
        <p:nvCxnSpPr>
          <p:cNvPr id="6" name="Verbinder: gewinkelt 5">
            <a:extLst>
              <a:ext uri="{FF2B5EF4-FFF2-40B4-BE49-F238E27FC236}">
                <a16:creationId xmlns:a16="http://schemas.microsoft.com/office/drawing/2014/main" id="{2E70F14D-AD70-4A97-9526-1C2215EE88FA}"/>
              </a:ext>
            </a:extLst>
          </p:cNvPr>
          <p:cNvCxnSpPr>
            <a:cxnSpLocks/>
            <a:stCxn id="10" idx="0"/>
            <a:endCxn id="5" idx="2"/>
          </p:cNvCxnSpPr>
          <p:nvPr/>
        </p:nvCxnSpPr>
        <p:spPr>
          <a:xfrm rot="16200000" flipV="1">
            <a:off x="1822825" y="2509465"/>
            <a:ext cx="483968" cy="92516"/>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F7744572-0CA4-4188-BC78-48ED70FA1668}"/>
              </a:ext>
            </a:extLst>
          </p:cNvPr>
          <p:cNvSpPr txBox="1"/>
          <p:nvPr/>
        </p:nvSpPr>
        <p:spPr>
          <a:xfrm>
            <a:off x="1762463" y="2238695"/>
            <a:ext cx="332992" cy="369332"/>
          </a:xfrm>
          <a:prstGeom prst="rect">
            <a:avLst/>
          </a:prstGeom>
          <a:noFill/>
        </p:spPr>
        <p:txBody>
          <a:bodyPr wrap="square" rtlCol="0">
            <a:spAutoFit/>
          </a:bodyPr>
          <a:lstStyle/>
          <a:p>
            <a:r>
              <a:rPr lang="en-US" dirty="0"/>
              <a:t>1</a:t>
            </a:r>
          </a:p>
        </p:txBody>
      </p:sp>
      <p:cxnSp>
        <p:nvCxnSpPr>
          <p:cNvPr id="8" name="Verbinder: gewinkelt 7">
            <a:extLst>
              <a:ext uri="{FF2B5EF4-FFF2-40B4-BE49-F238E27FC236}">
                <a16:creationId xmlns:a16="http://schemas.microsoft.com/office/drawing/2014/main" id="{502BB627-E349-4519-87C5-F78CC07FF56A}"/>
              </a:ext>
            </a:extLst>
          </p:cNvPr>
          <p:cNvCxnSpPr>
            <a:cxnSpLocks/>
            <a:stCxn id="11" idx="0"/>
            <a:endCxn id="10" idx="2"/>
          </p:cNvCxnSpPr>
          <p:nvPr/>
        </p:nvCxnSpPr>
        <p:spPr>
          <a:xfrm rot="16200000" flipV="1">
            <a:off x="1866961" y="3552780"/>
            <a:ext cx="957845" cy="469631"/>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DD7E9A-83B6-4D1D-90F7-539123D3402D}"/>
              </a:ext>
            </a:extLst>
          </p:cNvPr>
          <p:cNvSpPr txBox="1"/>
          <p:nvPr/>
        </p:nvSpPr>
        <p:spPr>
          <a:xfrm>
            <a:off x="1845774" y="3936757"/>
            <a:ext cx="738402" cy="369332"/>
          </a:xfrm>
          <a:prstGeom prst="rect">
            <a:avLst/>
          </a:prstGeom>
          <a:noFill/>
        </p:spPr>
        <p:txBody>
          <a:bodyPr wrap="square" rtlCol="0">
            <a:spAutoFit/>
          </a:bodyPr>
          <a:lstStyle/>
          <a:p>
            <a:r>
              <a:rPr lang="en-US" dirty="0"/>
              <a:t>1..n</a:t>
            </a:r>
          </a:p>
        </p:txBody>
      </p:sp>
      <p:sp>
        <p:nvSpPr>
          <p:cNvPr id="10" name="Rechteck: abgerundete Ecken 9">
            <a:extLst>
              <a:ext uri="{FF2B5EF4-FFF2-40B4-BE49-F238E27FC236}">
                <a16:creationId xmlns:a16="http://schemas.microsoft.com/office/drawing/2014/main" id="{30082998-E138-4CCB-88ED-45D73F83FB6B}"/>
              </a:ext>
            </a:extLst>
          </p:cNvPr>
          <p:cNvSpPr/>
          <p:nvPr/>
        </p:nvSpPr>
        <p:spPr>
          <a:xfrm>
            <a:off x="59437" y="2797707"/>
            <a:ext cx="4103260" cy="510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GameMapSide::GameObjectComponent</a:t>
            </a:r>
          </a:p>
        </p:txBody>
      </p:sp>
      <p:sp>
        <p:nvSpPr>
          <p:cNvPr id="11" name="Rechteck: abgerundete Ecken 10">
            <a:extLst>
              <a:ext uri="{FF2B5EF4-FFF2-40B4-BE49-F238E27FC236}">
                <a16:creationId xmlns:a16="http://schemas.microsoft.com/office/drawing/2014/main" id="{B491E65F-142E-4F0C-B209-DB02C401AAEA}"/>
              </a:ext>
            </a:extLst>
          </p:cNvPr>
          <p:cNvSpPr/>
          <p:nvPr/>
        </p:nvSpPr>
        <p:spPr>
          <a:xfrm>
            <a:off x="803067" y="426651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GameTile</a:t>
            </a:r>
            <a:r>
              <a:rPr lang="en-US" dirty="0"/>
              <a:t>::GameObjectMesh</a:t>
            </a:r>
            <a:endParaRPr lang="en-US" b="1" u="sng" dirty="0"/>
          </a:p>
        </p:txBody>
      </p:sp>
      <p:sp>
        <p:nvSpPr>
          <p:cNvPr id="12" name="Textfeld 11">
            <a:extLst>
              <a:ext uri="{FF2B5EF4-FFF2-40B4-BE49-F238E27FC236}">
                <a16:creationId xmlns:a16="http://schemas.microsoft.com/office/drawing/2014/main" id="{BDCACCCD-15F8-4C2F-B220-237FB270287B}"/>
              </a:ext>
            </a:extLst>
          </p:cNvPr>
          <p:cNvSpPr txBox="1"/>
          <p:nvPr/>
        </p:nvSpPr>
        <p:spPr>
          <a:xfrm>
            <a:off x="1808056" y="3236951"/>
            <a:ext cx="340730" cy="369332"/>
          </a:xfrm>
          <a:prstGeom prst="rect">
            <a:avLst/>
          </a:prstGeom>
          <a:noFill/>
        </p:spPr>
        <p:txBody>
          <a:bodyPr wrap="square" rtlCol="0">
            <a:spAutoFit/>
          </a:bodyPr>
          <a:lstStyle/>
          <a:p>
            <a:r>
              <a:rPr lang="en-US" dirty="0"/>
              <a:t>1</a:t>
            </a:r>
          </a:p>
        </p:txBody>
      </p:sp>
      <p:sp>
        <p:nvSpPr>
          <p:cNvPr id="13" name="Rechteck: abgerundete Ecken 12">
            <a:extLst>
              <a:ext uri="{FF2B5EF4-FFF2-40B4-BE49-F238E27FC236}">
                <a16:creationId xmlns:a16="http://schemas.microsoft.com/office/drawing/2014/main" id="{5188D1FA-145F-43DF-9374-D4E868BAC1A7}"/>
              </a:ext>
            </a:extLst>
          </p:cNvPr>
          <p:cNvSpPr/>
          <p:nvPr/>
        </p:nvSpPr>
        <p:spPr>
          <a:xfrm>
            <a:off x="3750135" y="347138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14" name="Verbinder: gewinkelt 13">
            <a:extLst>
              <a:ext uri="{FF2B5EF4-FFF2-40B4-BE49-F238E27FC236}">
                <a16:creationId xmlns:a16="http://schemas.microsoft.com/office/drawing/2014/main" id="{9EA7BAC3-7E7D-41DF-BD78-09FE167E4B95}"/>
              </a:ext>
            </a:extLst>
          </p:cNvPr>
          <p:cNvCxnSpPr>
            <a:stCxn id="11" idx="0"/>
            <a:endCxn id="13" idx="2"/>
          </p:cNvCxnSpPr>
          <p:nvPr/>
        </p:nvCxnSpPr>
        <p:spPr>
          <a:xfrm rot="5400000" flipH="1" flipV="1">
            <a:off x="3939514" y="267826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ED8F00E9-738B-44F3-AD1A-B5B13E2988F3}"/>
              </a:ext>
            </a:extLst>
          </p:cNvPr>
          <p:cNvSpPr/>
          <p:nvPr/>
        </p:nvSpPr>
        <p:spPr>
          <a:xfrm>
            <a:off x="5331647" y="1809916"/>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16" name="Textfeld 15">
            <a:extLst>
              <a:ext uri="{FF2B5EF4-FFF2-40B4-BE49-F238E27FC236}">
                <a16:creationId xmlns:a16="http://schemas.microsoft.com/office/drawing/2014/main" id="{7DB6AD28-80E7-4D9E-BCD0-DD1CDDEC0354}"/>
              </a:ext>
            </a:extLst>
          </p:cNvPr>
          <p:cNvSpPr txBox="1"/>
          <p:nvPr/>
        </p:nvSpPr>
        <p:spPr>
          <a:xfrm>
            <a:off x="4653723" y="2738832"/>
            <a:ext cx="1179083" cy="369332"/>
          </a:xfrm>
          <a:prstGeom prst="rect">
            <a:avLst/>
          </a:prstGeom>
          <a:noFill/>
        </p:spPr>
        <p:txBody>
          <a:bodyPr wrap="square" rtlCol="0">
            <a:spAutoFit/>
          </a:bodyPr>
          <a:lstStyle/>
          <a:p>
            <a:r>
              <a:rPr lang="en-US" dirty="0"/>
              <a:t>&lt;extends&gt;</a:t>
            </a:r>
          </a:p>
        </p:txBody>
      </p:sp>
      <p:cxnSp>
        <p:nvCxnSpPr>
          <p:cNvPr id="17" name="Verbinder: gewinkelt 16">
            <a:extLst>
              <a:ext uri="{FF2B5EF4-FFF2-40B4-BE49-F238E27FC236}">
                <a16:creationId xmlns:a16="http://schemas.microsoft.com/office/drawing/2014/main" id="{BD57F05A-8A7D-4438-8228-A8DCCA77EA11}"/>
              </a:ext>
            </a:extLst>
          </p:cNvPr>
          <p:cNvCxnSpPr>
            <a:cxnSpLocks/>
            <a:stCxn id="10" idx="3"/>
            <a:endCxn id="15" idx="2"/>
          </p:cNvCxnSpPr>
          <p:nvPr/>
        </p:nvCxnSpPr>
        <p:spPr>
          <a:xfrm flipV="1">
            <a:off x="4162697" y="2375608"/>
            <a:ext cx="2946581" cy="677582"/>
          </a:xfrm>
          <a:prstGeom prst="bentConnector2">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0211B021-3566-4C2C-B756-F020CF32DB90}"/>
              </a:ext>
            </a:extLst>
          </p:cNvPr>
          <p:cNvCxnSpPr>
            <a:cxnSpLocks/>
            <a:stCxn id="5" idx="3"/>
            <a:endCxn id="15" idx="2"/>
          </p:cNvCxnSpPr>
          <p:nvPr/>
        </p:nvCxnSpPr>
        <p:spPr>
          <a:xfrm>
            <a:off x="3796181" y="2030893"/>
            <a:ext cx="3313097" cy="344715"/>
          </a:xfrm>
          <a:prstGeom prst="bentConnector4">
            <a:avLst>
              <a:gd name="adj1" fmla="val 23173"/>
              <a:gd name="adj2" fmla="val 166316"/>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3C51C54-9F5C-4ABB-B002-57CEBAE49DC5}"/>
              </a:ext>
            </a:extLst>
          </p:cNvPr>
          <p:cNvSpPr txBox="1"/>
          <p:nvPr/>
        </p:nvSpPr>
        <p:spPr>
          <a:xfrm>
            <a:off x="4695452" y="2297782"/>
            <a:ext cx="1179083" cy="369332"/>
          </a:xfrm>
          <a:prstGeom prst="rect">
            <a:avLst/>
          </a:prstGeom>
          <a:noFill/>
        </p:spPr>
        <p:txBody>
          <a:bodyPr wrap="square" rtlCol="0">
            <a:spAutoFit/>
          </a:bodyPr>
          <a:lstStyle/>
          <a:p>
            <a:r>
              <a:rPr lang="en-US" dirty="0"/>
              <a:t>&lt;extends&gt;</a:t>
            </a:r>
          </a:p>
        </p:txBody>
      </p:sp>
      <p:sp>
        <p:nvSpPr>
          <p:cNvPr id="26" name="Rechteck 25">
            <a:extLst>
              <a:ext uri="{FF2B5EF4-FFF2-40B4-BE49-F238E27FC236}">
                <a16:creationId xmlns:a16="http://schemas.microsoft.com/office/drawing/2014/main" id="{0FA2A876-E194-404C-81BA-FC29F6B67788}"/>
              </a:ext>
            </a:extLst>
          </p:cNvPr>
          <p:cNvSpPr/>
          <p:nvPr/>
        </p:nvSpPr>
        <p:spPr>
          <a:xfrm>
            <a:off x="8186985" y="2867619"/>
            <a:ext cx="2108269" cy="369332"/>
          </a:xfrm>
          <a:prstGeom prst="rect">
            <a:avLst/>
          </a:prstGeom>
        </p:spPr>
        <p:txBody>
          <a:bodyPr wrap="none">
            <a:spAutoFit/>
          </a:bodyPr>
          <a:lstStyle/>
          <a:p>
            <a:r>
              <a:rPr lang="en-US" dirty="0"/>
              <a:t>GameMapSide (left)</a:t>
            </a:r>
          </a:p>
        </p:txBody>
      </p:sp>
      <p:cxnSp>
        <p:nvCxnSpPr>
          <p:cNvPr id="29" name="Gerade Verbindung mit Pfeil 28">
            <a:extLst>
              <a:ext uri="{FF2B5EF4-FFF2-40B4-BE49-F238E27FC236}">
                <a16:creationId xmlns:a16="http://schemas.microsoft.com/office/drawing/2014/main" id="{1C78DECA-12B9-449C-B28F-07148E99963B}"/>
              </a:ext>
            </a:extLst>
          </p:cNvPr>
          <p:cNvCxnSpPr/>
          <p:nvPr/>
        </p:nvCxnSpPr>
        <p:spPr>
          <a:xfrm flipH="1">
            <a:off x="9722498" y="2494836"/>
            <a:ext cx="167951" cy="25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E1B3DC1C-0D4A-4D10-845E-FC37726942F4}"/>
              </a:ext>
            </a:extLst>
          </p:cNvPr>
          <p:cNvSpPr/>
          <p:nvPr/>
        </p:nvSpPr>
        <p:spPr>
          <a:xfrm>
            <a:off x="9937732" y="2560729"/>
            <a:ext cx="2194832" cy="369332"/>
          </a:xfrm>
          <a:prstGeom prst="rect">
            <a:avLst/>
          </a:prstGeom>
        </p:spPr>
        <p:txBody>
          <a:bodyPr wrap="none">
            <a:spAutoFit/>
          </a:bodyPr>
          <a:lstStyle/>
          <a:p>
            <a:r>
              <a:rPr lang="en-US" dirty="0"/>
              <a:t>GameMapSide(right)</a:t>
            </a:r>
          </a:p>
        </p:txBody>
      </p:sp>
      <p:cxnSp>
        <p:nvCxnSpPr>
          <p:cNvPr id="32" name="Gerade Verbindung mit Pfeil 31">
            <a:extLst>
              <a:ext uri="{FF2B5EF4-FFF2-40B4-BE49-F238E27FC236}">
                <a16:creationId xmlns:a16="http://schemas.microsoft.com/office/drawing/2014/main" id="{8F960DE0-6C52-4C1B-8189-0BB5BB245E1C}"/>
              </a:ext>
            </a:extLst>
          </p:cNvPr>
          <p:cNvCxnSpPr>
            <a:cxnSpLocks/>
            <a:endCxn id="30" idx="0"/>
          </p:cNvCxnSpPr>
          <p:nvPr/>
        </p:nvCxnSpPr>
        <p:spPr>
          <a:xfrm flipH="1">
            <a:off x="11035148" y="2371376"/>
            <a:ext cx="210381" cy="18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D10DB54E-E693-4EC6-8EBE-7A75635CB5BC}"/>
              </a:ext>
            </a:extLst>
          </p:cNvPr>
          <p:cNvSpPr/>
          <p:nvPr/>
        </p:nvSpPr>
        <p:spPr>
          <a:xfrm>
            <a:off x="10137533" y="3228554"/>
            <a:ext cx="1107996" cy="369332"/>
          </a:xfrm>
          <a:prstGeom prst="rect">
            <a:avLst/>
          </a:prstGeom>
        </p:spPr>
        <p:txBody>
          <a:bodyPr wrap="none">
            <a:spAutoFit/>
          </a:bodyPr>
          <a:lstStyle/>
          <a:p>
            <a:r>
              <a:rPr lang="en-US" dirty="0"/>
              <a:t>GameTile</a:t>
            </a:r>
          </a:p>
        </p:txBody>
      </p:sp>
      <p:cxnSp>
        <p:nvCxnSpPr>
          <p:cNvPr id="41" name="Gerade Verbindung mit Pfeil 40">
            <a:extLst>
              <a:ext uri="{FF2B5EF4-FFF2-40B4-BE49-F238E27FC236}">
                <a16:creationId xmlns:a16="http://schemas.microsoft.com/office/drawing/2014/main" id="{B5A987A9-9BCE-4723-A997-7B66D8672A82}"/>
              </a:ext>
            </a:extLst>
          </p:cNvPr>
          <p:cNvCxnSpPr>
            <a:cxnSpLocks/>
            <a:endCxn id="39" idx="0"/>
          </p:cNvCxnSpPr>
          <p:nvPr/>
        </p:nvCxnSpPr>
        <p:spPr>
          <a:xfrm>
            <a:off x="10125144" y="2371376"/>
            <a:ext cx="566387" cy="85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D6121054-6E57-4BA7-9190-A62893D24D02}"/>
              </a:ext>
            </a:extLst>
          </p:cNvPr>
          <p:cNvSpPr txBox="1"/>
          <p:nvPr/>
        </p:nvSpPr>
        <p:spPr>
          <a:xfrm>
            <a:off x="2131893" y="2442123"/>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93460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Class diagrams</a:t>
            </a:r>
          </a:p>
        </p:txBody>
      </p:sp>
    </p:spTree>
    <p:extLst>
      <p:ext uri="{BB962C8B-B14F-4D97-AF65-F5344CB8AC3E}">
        <p14:creationId xmlns:p14="http://schemas.microsoft.com/office/powerpoint/2010/main" val="86605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838200" y="365125"/>
            <a:ext cx="10515600" cy="1325563"/>
          </a:xfrm>
        </p:spPr>
        <p:txBody>
          <a:bodyPr/>
          <a:lstStyle/>
          <a:p>
            <a:r>
              <a:rPr lang="en-US" dirty="0"/>
              <a:t>AbstractGameCavan</a:t>
            </a:r>
          </a:p>
        </p:txBody>
      </p:sp>
      <p:sp>
        <p:nvSpPr>
          <p:cNvPr id="3" name="Textfeld 2">
            <a:extLst>
              <a:ext uri="{FF2B5EF4-FFF2-40B4-BE49-F238E27FC236}">
                <a16:creationId xmlns:a16="http://schemas.microsoft.com/office/drawing/2014/main" id="{7901221C-1855-4BD0-BEE0-BFBE4AA8189E}"/>
              </a:ext>
            </a:extLst>
          </p:cNvPr>
          <p:cNvSpPr txBox="1"/>
          <p:nvPr/>
        </p:nvSpPr>
        <p:spPr>
          <a:xfrm>
            <a:off x="939567" y="1493240"/>
            <a:ext cx="157969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iMaterial</a:t>
            </a:r>
            <a:endParaRPr lang="en-US" dirty="0"/>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8221382" y="1192156"/>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XYZMaterial</a:t>
            </a:r>
            <a:endParaRPr lang="en-US" b="1" u="sng" dirty="0"/>
          </a:p>
          <a:p>
            <a:pPr marL="285750" indent="-285750" algn="ctr">
              <a:buFont typeface="Arial" panose="020B0604020202020204" pitchFamily="34" charset="0"/>
              <a:buChar char="•"/>
            </a:pPr>
            <a:r>
              <a:rPr lang="en-US" dirty="0" err="1"/>
              <a:t>iAmbientMaterialColor</a:t>
            </a:r>
            <a:endParaRPr lang="en-US" dirty="0"/>
          </a:p>
          <a:p>
            <a:pPr marL="285750" indent="-285750" algn="ctr">
              <a:buFont typeface="Arial" panose="020B0604020202020204" pitchFamily="34" charset="0"/>
              <a:buChar char="•"/>
            </a:pPr>
            <a:r>
              <a:rPr lang="en-US" dirty="0" err="1"/>
              <a:t>iDiffuseMaterialColor</a:t>
            </a:r>
            <a:endParaRPr lang="en-US" dirty="0"/>
          </a:p>
          <a:p>
            <a:pPr marL="285750" indent="-285750" algn="ctr">
              <a:buFont typeface="Arial" panose="020B0604020202020204" pitchFamily="34" charset="0"/>
              <a:buChar char="•"/>
            </a:pPr>
            <a:r>
              <a:rPr lang="en-US" dirty="0" err="1"/>
              <a:t>iAmbientFileNameID</a:t>
            </a:r>
            <a:endParaRPr lang="en-US" dirty="0"/>
          </a:p>
          <a:p>
            <a:pPr marL="285750" indent="-285750" algn="ctr">
              <a:buFont typeface="Arial" panose="020B0604020202020204" pitchFamily="34" charset="0"/>
              <a:buChar char="•"/>
            </a:pPr>
            <a:r>
              <a:rPr lang="en-US" dirty="0" err="1"/>
              <a:t>iDiffuseFileNameID</a:t>
            </a:r>
            <a:endParaRPr lang="en-US"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3" idx="3"/>
            <a:endCxn id="4" idx="1"/>
          </p:cNvCxnSpPr>
          <p:nvPr/>
        </p:nvCxnSpPr>
        <p:spPr>
          <a:xfrm>
            <a:off x="2519265" y="1677906"/>
            <a:ext cx="5702117" cy="313099"/>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833D9D97-7B37-4A06-ADAC-F7E8C50D102C}"/>
              </a:ext>
            </a:extLst>
          </p:cNvPr>
          <p:cNvSpPr txBox="1"/>
          <p:nvPr/>
        </p:nvSpPr>
        <p:spPr>
          <a:xfrm>
            <a:off x="939567" y="2348322"/>
            <a:ext cx="169457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vertexBuffer</a:t>
            </a:r>
            <a:endParaRPr lang="en-US" dirty="0"/>
          </a:p>
        </p:txBody>
      </p:sp>
      <p:sp>
        <p:nvSpPr>
          <p:cNvPr id="14" name="Rechteck: abgerundete Ecken 13">
            <a:extLst>
              <a:ext uri="{FF2B5EF4-FFF2-40B4-BE49-F238E27FC236}">
                <a16:creationId xmlns:a16="http://schemas.microsoft.com/office/drawing/2014/main" id="{283DC3B4-F07D-48B4-A5B3-E88075D56277}"/>
              </a:ext>
            </a:extLst>
          </p:cNvPr>
          <p:cNvSpPr/>
          <p:nvPr/>
        </p:nvSpPr>
        <p:spPr>
          <a:xfrm>
            <a:off x="8221382" y="3148189"/>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XYZVertex</a:t>
            </a:r>
            <a:endParaRPr lang="en-US" b="1" u="sng" dirty="0"/>
          </a:p>
          <a:p>
            <a:pPr marL="285750" indent="-285750" algn="ctr">
              <a:buFont typeface="Arial" panose="020B0604020202020204" pitchFamily="34" charset="0"/>
              <a:buChar char="•"/>
            </a:pPr>
            <a:r>
              <a:rPr lang="en-US" dirty="0"/>
              <a:t>Coordinate (</a:t>
            </a:r>
            <a:r>
              <a:rPr lang="en-US" dirty="0" err="1"/>
              <a:t>x,y,z</a:t>
            </a:r>
            <a:r>
              <a:rPr lang="en-US" dirty="0"/>
              <a:t>)</a:t>
            </a:r>
          </a:p>
          <a:p>
            <a:pPr marL="285750" indent="-285750" algn="ctr">
              <a:buFont typeface="Arial" panose="020B0604020202020204" pitchFamily="34" charset="0"/>
              <a:buChar char="•"/>
            </a:pPr>
            <a:r>
              <a:rPr lang="en-US" dirty="0" err="1"/>
              <a:t>uvTexture</a:t>
            </a:r>
            <a:r>
              <a:rPr lang="en-US" dirty="0"/>
              <a:t>(</a:t>
            </a:r>
            <a:r>
              <a:rPr lang="en-US" dirty="0" err="1"/>
              <a:t>u,v</a:t>
            </a:r>
            <a:r>
              <a:rPr lang="en-US" dirty="0"/>
              <a:t>)</a:t>
            </a:r>
          </a:p>
          <a:p>
            <a:pPr marL="285750" indent="-285750" algn="ctr">
              <a:buFont typeface="Arial" panose="020B0604020202020204" pitchFamily="34" charset="0"/>
              <a:buChar char="•"/>
            </a:pPr>
            <a:r>
              <a:rPr lang="en-US" dirty="0"/>
              <a:t>Normal (</a:t>
            </a:r>
            <a:r>
              <a:rPr lang="en-US" dirty="0" err="1"/>
              <a:t>x,y,z</a:t>
            </a:r>
            <a:r>
              <a:rPr lang="en-US" dirty="0"/>
              <a:t>)</a:t>
            </a:r>
          </a:p>
          <a:p>
            <a:pPr marL="285750" indent="-285750" algn="ctr">
              <a:buFont typeface="Arial" panose="020B0604020202020204" pitchFamily="34" charset="0"/>
              <a:buChar char="•"/>
            </a:pPr>
            <a:r>
              <a:rPr lang="en-US"/>
              <a:t>vertexColor</a:t>
            </a:r>
            <a:endParaRPr lang="en-US" dirty="0"/>
          </a:p>
        </p:txBody>
      </p:sp>
      <p:sp>
        <p:nvSpPr>
          <p:cNvPr id="15" name="Textfeld 14">
            <a:extLst>
              <a:ext uri="{FF2B5EF4-FFF2-40B4-BE49-F238E27FC236}">
                <a16:creationId xmlns:a16="http://schemas.microsoft.com/office/drawing/2014/main" id="{1CFA7BF7-2D1F-4224-9105-5A7BE0D55DD0}"/>
              </a:ext>
            </a:extLst>
          </p:cNvPr>
          <p:cNvSpPr txBox="1"/>
          <p:nvPr/>
        </p:nvSpPr>
        <p:spPr>
          <a:xfrm>
            <a:off x="2519265" y="1352638"/>
            <a:ext cx="332992" cy="369332"/>
          </a:xfrm>
          <a:prstGeom prst="rect">
            <a:avLst/>
          </a:prstGeom>
          <a:noFill/>
        </p:spPr>
        <p:txBody>
          <a:bodyPr wrap="square" rtlCol="0">
            <a:spAutoFit/>
          </a:bodyPr>
          <a:lstStyle/>
          <a:p>
            <a:r>
              <a:rPr lang="en-US" dirty="0"/>
              <a:t>1</a:t>
            </a:r>
          </a:p>
        </p:txBody>
      </p:sp>
      <p:sp>
        <p:nvSpPr>
          <p:cNvPr id="16" name="Textfeld 15">
            <a:extLst>
              <a:ext uri="{FF2B5EF4-FFF2-40B4-BE49-F238E27FC236}">
                <a16:creationId xmlns:a16="http://schemas.microsoft.com/office/drawing/2014/main" id="{29F8B832-52F1-439B-A5E8-B590EDB6B68F}"/>
              </a:ext>
            </a:extLst>
          </p:cNvPr>
          <p:cNvSpPr txBox="1"/>
          <p:nvPr/>
        </p:nvSpPr>
        <p:spPr>
          <a:xfrm>
            <a:off x="7888390" y="1656181"/>
            <a:ext cx="332992" cy="369332"/>
          </a:xfrm>
          <a:prstGeom prst="rect">
            <a:avLst/>
          </a:prstGeom>
          <a:noFill/>
        </p:spPr>
        <p:txBody>
          <a:bodyPr wrap="square" rtlCol="0">
            <a:spAutoFit/>
          </a:bodyPr>
          <a:lstStyle/>
          <a:p>
            <a:r>
              <a:rPr lang="en-US" dirty="0"/>
              <a:t>1</a:t>
            </a:r>
          </a:p>
        </p:txBody>
      </p:sp>
      <p:sp>
        <p:nvSpPr>
          <p:cNvPr id="17" name="Textfeld 16">
            <a:extLst>
              <a:ext uri="{FF2B5EF4-FFF2-40B4-BE49-F238E27FC236}">
                <a16:creationId xmlns:a16="http://schemas.microsoft.com/office/drawing/2014/main" id="{B2E4E04B-4421-431B-AFC9-985F02DBEB8D}"/>
              </a:ext>
            </a:extLst>
          </p:cNvPr>
          <p:cNvSpPr txBox="1"/>
          <p:nvPr/>
        </p:nvSpPr>
        <p:spPr>
          <a:xfrm>
            <a:off x="2634143" y="2137784"/>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13" idx="3"/>
            <a:endCxn id="14" idx="1"/>
          </p:cNvCxnSpPr>
          <p:nvPr/>
        </p:nvCxnSpPr>
        <p:spPr>
          <a:xfrm>
            <a:off x="2634143" y="2532988"/>
            <a:ext cx="5587239" cy="1414050"/>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7482980" y="3603578"/>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391285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Grafik 54">
            <a:extLst>
              <a:ext uri="{FF2B5EF4-FFF2-40B4-BE49-F238E27FC236}">
                <a16:creationId xmlns:a16="http://schemas.microsoft.com/office/drawing/2014/main" id="{3AFAAD75-E63F-4205-9993-BDEE965D7822}"/>
              </a:ext>
            </a:extLst>
          </p:cNvPr>
          <p:cNvPicPr>
            <a:picLocks noChangeAspect="1"/>
          </p:cNvPicPr>
          <p:nvPr/>
        </p:nvPicPr>
        <p:blipFill>
          <a:blip r:embed="rId2"/>
          <a:stretch>
            <a:fillRect/>
          </a:stretch>
        </p:blipFill>
        <p:spPr>
          <a:xfrm>
            <a:off x="2563579" y="4039165"/>
            <a:ext cx="2637730" cy="765267"/>
          </a:xfrm>
          <a:prstGeom prst="rect">
            <a:avLst/>
          </a:prstGeom>
        </p:spPr>
      </p:pic>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698863" y="22960"/>
            <a:ext cx="10515600" cy="699851"/>
          </a:xfrm>
        </p:spPr>
        <p:txBody>
          <a:bodyPr/>
          <a:lstStyle/>
          <a:p>
            <a:r>
              <a:rPr lang="en-US" dirty="0"/>
              <a:t>GameObject</a:t>
            </a:r>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2586785" y="768116"/>
            <a:ext cx="4806792" cy="682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GameObject</a:t>
            </a:r>
            <a:endParaRPr lang="en-US" dirty="0"/>
          </a:p>
          <a:p>
            <a:pPr marL="285750" indent="-285750" algn="ctr">
              <a:buFont typeface="Arial" panose="020B0604020202020204" pitchFamily="34" charset="0"/>
              <a:buChar char="•"/>
            </a:pPr>
            <a:r>
              <a:rPr lang="en-US" sz="1100" dirty="0"/>
              <a:t>String Name</a:t>
            </a:r>
          </a:p>
          <a:p>
            <a:pPr marL="285750" indent="-285750" algn="ctr">
              <a:buFont typeface="Arial" panose="020B0604020202020204" pitchFamily="34" charset="0"/>
              <a:buChar char="•"/>
            </a:pPr>
            <a:r>
              <a:rPr lang="en-US" sz="1100" dirty="0" err="1"/>
              <a:t>GameObjectArray</a:t>
            </a:r>
            <a:r>
              <a:rPr lang="en-US" sz="1100" dirty="0"/>
              <a:t> &lt;</a:t>
            </a:r>
            <a:r>
              <a:rPr lang="en-US" sz="1100" dirty="0" err="1"/>
              <a:t>GameObjectComponent</a:t>
            </a:r>
            <a:r>
              <a:rPr lang="en-US" sz="1100" dirty="0"/>
              <a:t>&gt; [] </a:t>
            </a:r>
            <a:r>
              <a:rPr lang="en-US" sz="1100" dirty="0" err="1"/>
              <a:t>componentsArray</a:t>
            </a:r>
            <a:endParaRPr lang="en-US" sz="1100"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19" idx="0"/>
            <a:endCxn id="4" idx="2"/>
          </p:cNvCxnSpPr>
          <p:nvPr/>
        </p:nvCxnSpPr>
        <p:spPr>
          <a:xfrm rot="5400000" flipH="1" flipV="1">
            <a:off x="4516857" y="1344454"/>
            <a:ext cx="367537" cy="579112"/>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29F8B832-52F1-439B-A5E8-B590EDB6B68F}"/>
              </a:ext>
            </a:extLst>
          </p:cNvPr>
          <p:cNvSpPr txBox="1"/>
          <p:nvPr/>
        </p:nvSpPr>
        <p:spPr>
          <a:xfrm>
            <a:off x="4054751" y="1346199"/>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20" idx="0"/>
            <a:endCxn id="19" idx="2"/>
          </p:cNvCxnSpPr>
          <p:nvPr/>
        </p:nvCxnSpPr>
        <p:spPr>
          <a:xfrm rot="16200000" flipV="1">
            <a:off x="4217257" y="2577282"/>
            <a:ext cx="903118" cy="515494"/>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4191639" y="2956827"/>
            <a:ext cx="738402" cy="369332"/>
          </a:xfrm>
          <a:prstGeom prst="rect">
            <a:avLst/>
          </a:prstGeom>
          <a:noFill/>
        </p:spPr>
        <p:txBody>
          <a:bodyPr wrap="square" rtlCol="0">
            <a:spAutoFit/>
          </a:bodyPr>
          <a:lstStyle/>
          <a:p>
            <a:r>
              <a:rPr lang="en-US" dirty="0"/>
              <a:t>0..n</a:t>
            </a:r>
          </a:p>
        </p:txBody>
      </p:sp>
      <p:sp>
        <p:nvSpPr>
          <p:cNvPr id="19" name="Rechteck: abgerundete Ecken 18">
            <a:extLst>
              <a:ext uri="{FF2B5EF4-FFF2-40B4-BE49-F238E27FC236}">
                <a16:creationId xmlns:a16="http://schemas.microsoft.com/office/drawing/2014/main" id="{1AE960B6-CAAD-49F2-90AA-F08B82F5E9B8}"/>
              </a:ext>
            </a:extLst>
          </p:cNvPr>
          <p:cNvSpPr/>
          <p:nvPr/>
        </p:nvSpPr>
        <p:spPr>
          <a:xfrm>
            <a:off x="2633438" y="181777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GameObjectComponent</a:t>
            </a:r>
            <a:endParaRPr lang="en-US" b="1" u="sng" dirty="0"/>
          </a:p>
        </p:txBody>
      </p:sp>
      <p:sp>
        <p:nvSpPr>
          <p:cNvPr id="20" name="Rechteck: abgerundete Ecken 19">
            <a:extLst>
              <a:ext uri="{FF2B5EF4-FFF2-40B4-BE49-F238E27FC236}">
                <a16:creationId xmlns:a16="http://schemas.microsoft.com/office/drawing/2014/main" id="{60906365-054C-4869-8841-8A7C5D91C570}"/>
              </a:ext>
            </a:extLst>
          </p:cNvPr>
          <p:cNvSpPr/>
          <p:nvPr/>
        </p:nvSpPr>
        <p:spPr>
          <a:xfrm>
            <a:off x="3148932" y="328658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GameObjectMesh</a:t>
            </a:r>
            <a:endParaRPr lang="en-US" b="1" u="sng" dirty="0"/>
          </a:p>
        </p:txBody>
      </p:sp>
      <p:sp>
        <p:nvSpPr>
          <p:cNvPr id="25" name="Textfeld 24">
            <a:extLst>
              <a:ext uri="{FF2B5EF4-FFF2-40B4-BE49-F238E27FC236}">
                <a16:creationId xmlns:a16="http://schemas.microsoft.com/office/drawing/2014/main" id="{2448884B-5C83-4A84-B2D3-F27C1B68882F}"/>
              </a:ext>
            </a:extLst>
          </p:cNvPr>
          <p:cNvSpPr txBox="1"/>
          <p:nvPr/>
        </p:nvSpPr>
        <p:spPr>
          <a:xfrm>
            <a:off x="3626013" y="2449503"/>
            <a:ext cx="340730" cy="369332"/>
          </a:xfrm>
          <a:prstGeom prst="rect">
            <a:avLst/>
          </a:prstGeom>
          <a:noFill/>
        </p:spPr>
        <p:txBody>
          <a:bodyPr wrap="square" rtlCol="0">
            <a:spAutoFit/>
          </a:bodyPr>
          <a:lstStyle/>
          <a:p>
            <a:r>
              <a:rPr lang="en-US" dirty="0"/>
              <a:t>1</a:t>
            </a:r>
          </a:p>
        </p:txBody>
      </p:sp>
      <p:sp>
        <p:nvSpPr>
          <p:cNvPr id="27" name="Rechteck: abgerundete Ecken 26">
            <a:extLst>
              <a:ext uri="{FF2B5EF4-FFF2-40B4-BE49-F238E27FC236}">
                <a16:creationId xmlns:a16="http://schemas.microsoft.com/office/drawing/2014/main" id="{671D77B0-041F-4C88-9737-5E30D1732444}"/>
              </a:ext>
            </a:extLst>
          </p:cNvPr>
          <p:cNvSpPr/>
          <p:nvPr/>
        </p:nvSpPr>
        <p:spPr>
          <a:xfrm>
            <a:off x="6096000" y="249145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30" name="Verbinder: gewinkelt 29">
            <a:extLst>
              <a:ext uri="{FF2B5EF4-FFF2-40B4-BE49-F238E27FC236}">
                <a16:creationId xmlns:a16="http://schemas.microsoft.com/office/drawing/2014/main" id="{765A7FB3-8F13-4FFE-825C-2156483A0CAB}"/>
              </a:ext>
            </a:extLst>
          </p:cNvPr>
          <p:cNvCxnSpPr>
            <a:stCxn id="20" idx="0"/>
            <a:endCxn id="27" idx="2"/>
          </p:cNvCxnSpPr>
          <p:nvPr/>
        </p:nvCxnSpPr>
        <p:spPr>
          <a:xfrm rot="5400000" flipH="1" flipV="1">
            <a:off x="6285379" y="169833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2AF22EB-4BEA-4343-A37B-298DEA9CA11F}"/>
              </a:ext>
            </a:extLst>
          </p:cNvPr>
          <p:cNvSpPr txBox="1"/>
          <p:nvPr/>
        </p:nvSpPr>
        <p:spPr>
          <a:xfrm>
            <a:off x="4968089" y="2812130"/>
            <a:ext cx="1179083" cy="369332"/>
          </a:xfrm>
          <a:prstGeom prst="rect">
            <a:avLst/>
          </a:prstGeom>
          <a:noFill/>
        </p:spPr>
        <p:txBody>
          <a:bodyPr wrap="square" rtlCol="0">
            <a:spAutoFit/>
          </a:bodyPr>
          <a:lstStyle/>
          <a:p>
            <a:r>
              <a:rPr lang="en-US" dirty="0"/>
              <a:t>&lt;extends&gt;</a:t>
            </a:r>
          </a:p>
        </p:txBody>
      </p:sp>
      <p:cxnSp>
        <p:nvCxnSpPr>
          <p:cNvPr id="37" name="Verbinder: gewinkelt 36">
            <a:extLst>
              <a:ext uri="{FF2B5EF4-FFF2-40B4-BE49-F238E27FC236}">
                <a16:creationId xmlns:a16="http://schemas.microsoft.com/office/drawing/2014/main" id="{41A8B2B6-7245-47FC-829E-7443BB4A9AAD}"/>
              </a:ext>
            </a:extLst>
          </p:cNvPr>
          <p:cNvCxnSpPr>
            <a:cxnSpLocks/>
            <a:stCxn id="46" idx="3"/>
            <a:endCxn id="4" idx="1"/>
          </p:cNvCxnSpPr>
          <p:nvPr/>
        </p:nvCxnSpPr>
        <p:spPr>
          <a:xfrm flipV="1">
            <a:off x="1688841" y="1109179"/>
            <a:ext cx="897944" cy="83791"/>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2DB302DE-9A46-4A3B-87E6-C2864A051613}"/>
              </a:ext>
            </a:extLst>
          </p:cNvPr>
          <p:cNvCxnSpPr>
            <a:cxnSpLocks/>
          </p:cNvCxnSpPr>
          <p:nvPr/>
        </p:nvCxnSpPr>
        <p:spPr>
          <a:xfrm flipV="1">
            <a:off x="4607213" y="3707019"/>
            <a:ext cx="319350" cy="53841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57163AD9-E4D3-4E53-9443-1CC7BB23E5BA}"/>
              </a:ext>
            </a:extLst>
          </p:cNvPr>
          <p:cNvCxnSpPr>
            <a:cxnSpLocks/>
          </p:cNvCxnSpPr>
          <p:nvPr/>
        </p:nvCxnSpPr>
        <p:spPr>
          <a:xfrm flipV="1">
            <a:off x="3080562" y="3771106"/>
            <a:ext cx="987570" cy="6506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F49ABA6-5959-48A6-B11B-DA07D0BDC119}"/>
              </a:ext>
            </a:extLst>
          </p:cNvPr>
          <p:cNvCxnSpPr>
            <a:cxnSpLocks/>
          </p:cNvCxnSpPr>
          <p:nvPr/>
        </p:nvCxnSpPr>
        <p:spPr>
          <a:xfrm flipV="1">
            <a:off x="3675554" y="3771107"/>
            <a:ext cx="832086" cy="65069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46" name="Grafik 45">
            <a:extLst>
              <a:ext uri="{FF2B5EF4-FFF2-40B4-BE49-F238E27FC236}">
                <a16:creationId xmlns:a16="http://schemas.microsoft.com/office/drawing/2014/main" id="{F8CE6023-EA7D-4C88-BE6C-8F240DF91E1A}"/>
              </a:ext>
            </a:extLst>
          </p:cNvPr>
          <p:cNvPicPr>
            <a:picLocks noChangeAspect="1"/>
          </p:cNvPicPr>
          <p:nvPr/>
        </p:nvPicPr>
        <p:blipFill>
          <a:blip r:embed="rId3"/>
          <a:stretch>
            <a:fillRect/>
          </a:stretch>
        </p:blipFill>
        <p:spPr>
          <a:xfrm>
            <a:off x="184786" y="877915"/>
            <a:ext cx="1504055" cy="630110"/>
          </a:xfrm>
          <a:prstGeom prst="rect">
            <a:avLst/>
          </a:prstGeom>
        </p:spPr>
      </p:pic>
      <p:pic>
        <p:nvPicPr>
          <p:cNvPr id="51" name="Grafik 50">
            <a:extLst>
              <a:ext uri="{FF2B5EF4-FFF2-40B4-BE49-F238E27FC236}">
                <a16:creationId xmlns:a16="http://schemas.microsoft.com/office/drawing/2014/main" id="{4E474214-A60A-4230-AC9B-DE73D353ADCC}"/>
              </a:ext>
            </a:extLst>
          </p:cNvPr>
          <p:cNvPicPr>
            <a:picLocks noChangeAspect="1"/>
          </p:cNvPicPr>
          <p:nvPr/>
        </p:nvPicPr>
        <p:blipFill>
          <a:blip r:embed="rId2"/>
          <a:stretch>
            <a:fillRect/>
          </a:stretch>
        </p:blipFill>
        <p:spPr>
          <a:xfrm>
            <a:off x="184786" y="2480674"/>
            <a:ext cx="2637730" cy="765267"/>
          </a:xfrm>
          <a:prstGeom prst="rect">
            <a:avLst/>
          </a:prstGeom>
        </p:spPr>
      </p:pic>
      <p:cxnSp>
        <p:nvCxnSpPr>
          <p:cNvPr id="52" name="Verbinder: gewinkelt 51">
            <a:extLst>
              <a:ext uri="{FF2B5EF4-FFF2-40B4-BE49-F238E27FC236}">
                <a16:creationId xmlns:a16="http://schemas.microsoft.com/office/drawing/2014/main" id="{E519B42F-4E39-4F4D-8E88-7AEE510A683C}"/>
              </a:ext>
            </a:extLst>
          </p:cNvPr>
          <p:cNvCxnSpPr>
            <a:cxnSpLocks/>
            <a:stCxn id="51" idx="0"/>
            <a:endCxn id="19" idx="1"/>
          </p:cNvCxnSpPr>
          <p:nvPr/>
        </p:nvCxnSpPr>
        <p:spPr>
          <a:xfrm rot="5400000" flipH="1" flipV="1">
            <a:off x="1878519" y="1725756"/>
            <a:ext cx="380050" cy="112978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69E14A6F-6EE2-41C9-AEB2-0E7D54B42D96}"/>
              </a:ext>
            </a:extLst>
          </p:cNvPr>
          <p:cNvSpPr txBox="1"/>
          <p:nvPr/>
        </p:nvSpPr>
        <p:spPr>
          <a:xfrm>
            <a:off x="132138" y="5171968"/>
            <a:ext cx="11224470" cy="1754326"/>
          </a:xfrm>
          <a:prstGeom prst="rect">
            <a:avLst/>
          </a:prstGeom>
          <a:noFill/>
        </p:spPr>
        <p:txBody>
          <a:bodyPr wrap="square" rtlCol="0">
            <a:spAutoFit/>
          </a:bodyPr>
          <a:lstStyle/>
          <a:p>
            <a:r>
              <a:rPr lang="en-US" b="1" u="sng" dirty="0"/>
              <a:t>GameObject</a:t>
            </a:r>
            <a:r>
              <a:rPr lang="en-US" dirty="0"/>
              <a:t>: a collection of “parts” that together forms a game object (i.e. tank). You can apply to the complete body rotation or movement.</a:t>
            </a:r>
          </a:p>
          <a:p>
            <a:r>
              <a:rPr lang="en-US" b="1" u="sng" dirty="0"/>
              <a:t>GameObjectComponent</a:t>
            </a:r>
            <a:r>
              <a:rPr lang="en-US" dirty="0"/>
              <a:t>: a collection of sub-parts that can be handled separately from the main body: example: you rotate the turret of the tank but the rest of the body will not rotate.</a:t>
            </a:r>
          </a:p>
          <a:p>
            <a:r>
              <a:rPr lang="en-US" b="1" u="sng" dirty="0"/>
              <a:t>GameObjectMesh</a:t>
            </a:r>
            <a:r>
              <a:rPr lang="en-US" dirty="0"/>
              <a:t>: the smallest sub component: it can move, rotate and/or have own material or color. Here is where  all the OpenGL operations are taking part.</a:t>
            </a:r>
          </a:p>
        </p:txBody>
      </p:sp>
      <p:sp>
        <p:nvSpPr>
          <p:cNvPr id="80" name="Rechteck: abgerundete Ecken 79">
            <a:extLst>
              <a:ext uri="{FF2B5EF4-FFF2-40B4-BE49-F238E27FC236}">
                <a16:creationId xmlns:a16="http://schemas.microsoft.com/office/drawing/2014/main" id="{63ED6D28-527E-4AE1-BF8B-B0DA2BB53C2A}"/>
              </a:ext>
            </a:extLst>
          </p:cNvPr>
          <p:cNvSpPr/>
          <p:nvPr/>
        </p:nvSpPr>
        <p:spPr>
          <a:xfrm>
            <a:off x="8181987" y="705231"/>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35" name="Textfeld 34">
            <a:extLst>
              <a:ext uri="{FF2B5EF4-FFF2-40B4-BE49-F238E27FC236}">
                <a16:creationId xmlns:a16="http://schemas.microsoft.com/office/drawing/2014/main" id="{264B08AA-5ADE-4338-8065-873799D0E22D}"/>
              </a:ext>
            </a:extLst>
          </p:cNvPr>
          <p:cNvSpPr txBox="1"/>
          <p:nvPr/>
        </p:nvSpPr>
        <p:spPr>
          <a:xfrm>
            <a:off x="4812723" y="1542794"/>
            <a:ext cx="738402" cy="369332"/>
          </a:xfrm>
          <a:prstGeom prst="rect">
            <a:avLst/>
          </a:prstGeom>
          <a:noFill/>
        </p:spPr>
        <p:txBody>
          <a:bodyPr wrap="square" rtlCol="0">
            <a:spAutoFit/>
          </a:bodyPr>
          <a:lstStyle/>
          <a:p>
            <a:r>
              <a:rPr lang="en-US" dirty="0"/>
              <a:t>0..n</a:t>
            </a:r>
          </a:p>
        </p:txBody>
      </p:sp>
    </p:spTree>
    <p:extLst>
      <p:ext uri="{BB962C8B-B14F-4D97-AF65-F5344CB8AC3E}">
        <p14:creationId xmlns:p14="http://schemas.microsoft.com/office/powerpoint/2010/main" val="206539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85EED-B8B5-4E09-A0EC-8BD2CF133BA6}"/>
              </a:ext>
            </a:extLst>
          </p:cNvPr>
          <p:cNvSpPr>
            <a:spLocks noGrp="1"/>
          </p:cNvSpPr>
          <p:nvPr>
            <p:ph type="title"/>
          </p:nvPr>
        </p:nvSpPr>
        <p:spPr/>
        <p:txBody>
          <a:bodyPr rtlCol="0"/>
          <a:lstStyle/>
          <a:p>
            <a:pPr rtl="0"/>
            <a:r>
              <a:rPr lang="de-DE" dirty="0"/>
              <a:t>Projektmeilensteine</a:t>
            </a:r>
          </a:p>
        </p:txBody>
      </p:sp>
      <p:graphicFrame>
        <p:nvGraphicFramePr>
          <p:cNvPr id="3" name="Diagramm 2" descr="Platzhalter für Zeitachse">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1507379841"/>
              </p:ext>
            </p:extLst>
          </p:nvPr>
        </p:nvGraphicFramePr>
        <p:xfrm>
          <a:off x="559522" y="1247775"/>
          <a:ext cx="10939605" cy="538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Office-Design">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331_TF00224154.potx" id="{494A7C4E-8E15-4DE8-97B1-A37B4E4B7895}" vid="{F7494757-B786-468A-8C83-879D0DA59D7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4BF5EA-3A1C-42A7-8861-03D68A95C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9A33E2-B943-47EB-A0F4-8C84503D162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5D76B92-E0A9-498F-A983-7D112F530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Projektmeilenstein-Zeitachse</Template>
  <TotalTime>0</TotalTime>
  <Words>385</Words>
  <Application>Microsoft Office PowerPoint</Application>
  <PresentationFormat>Breitbild</PresentationFormat>
  <Paragraphs>78</Paragraphs>
  <Slides>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Corbel</vt:lpstr>
      <vt:lpstr>Rockwell</vt:lpstr>
      <vt:lpstr>Office-Design</vt:lpstr>
      <vt:lpstr>Planes and Ships -a small game-</vt:lpstr>
      <vt:lpstr>Game concept</vt:lpstr>
      <vt:lpstr>The map</vt:lpstr>
      <vt:lpstr>Map concept</vt:lpstr>
      <vt:lpstr>Map class diagram</vt:lpstr>
      <vt:lpstr>Class diagrams</vt:lpstr>
      <vt:lpstr>AbstractGameCavan</vt:lpstr>
      <vt:lpstr>GameObject</vt:lpstr>
      <vt:lpstr>Projektmeilensteine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2022-07-04T08:57:42Z</dcterms:created>
  <dcterms:modified xsi:type="dcterms:W3CDTF">2022-07-11T08:50:58Z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