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8" r:id="rId5"/>
    <p:sldId id="261" r:id="rId6"/>
    <p:sldId id="264" r:id="rId7"/>
    <p:sldId id="259" r:id="rId8"/>
    <p:sldId id="266" r:id="rId9"/>
    <p:sldId id="267" r:id="rId10"/>
    <p:sldId id="268" r:id="rId11"/>
    <p:sldId id="269" r:id="rId12"/>
    <p:sldId id="271" r:id="rId13"/>
    <p:sldId id="270" r:id="rId14"/>
    <p:sldId id="272" r:id="rId15"/>
    <p:sldId id="273" r:id="rId16"/>
    <p:sldId id="274" r:id="rId17"/>
    <p:sldId id="275" r:id="rId18"/>
    <p:sldId id="262" r:id="rId19"/>
    <p:sldId id="260" r:id="rId20"/>
    <p:sldId id="263" r:id="rId21"/>
    <p:sldId id="265" r:id="rId22"/>
    <p:sldId id="257" r:id="rId2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9DCEA5FC-4640-45AF-B712-7A4FD94AEF0D}">
      <dgm:prSet phldrT="[Text]" custT="1"/>
      <dgm:spPr>
        <a:ln>
          <a:noFill/>
        </a:ln>
      </dgm:spPr>
      <dgm:t>
        <a:bodyPr rtlCol="0"/>
        <a:lstStyle/>
        <a:p>
          <a:pPr rtl="0"/>
          <a:r>
            <a:rPr lang="de-DE" sz="1600" b="1" noProof="0" dirty="0"/>
            <a:t>Q1</a:t>
          </a:r>
          <a:br>
            <a:rPr lang="de-DE" sz="1100" noProof="0" dirty="0"/>
          </a:br>
          <a:r>
            <a:rPr lang="de-DE" sz="900" noProof="0" dirty="0"/>
            <a:t>2OJJ</a:t>
          </a:r>
        </a:p>
      </dgm:t>
    </dgm:pt>
    <dgm:pt modelId="{929A5FD9-0612-4B79-9B59-C3C36D34A069}" type="parTrans" cxnId="{DBD99269-D7F7-4B47-B17B-A5AE402751D9}">
      <dgm:prSet/>
      <dgm:spPr/>
      <dgm:t>
        <a:bodyPr rtlCol="0"/>
        <a:lstStyle/>
        <a:p>
          <a:pPr rtl="0"/>
          <a:endParaRPr lang="de-DE" noProof="0" dirty="0"/>
        </a:p>
      </dgm:t>
    </dgm:pt>
    <dgm:pt modelId="{0A99745B-BB5C-49B3-A782-8DB57641F6C9}" type="sibTrans" cxnId="{DBD99269-D7F7-4B47-B17B-A5AE402751D9}">
      <dgm:prSet/>
      <dgm:spPr/>
      <dgm:t>
        <a:bodyPr rtlCol="0"/>
        <a:lstStyle/>
        <a:p>
          <a:pPr rtl="0"/>
          <a:endParaRPr lang="de-DE" noProof="0" dirty="0"/>
        </a:p>
      </dgm:t>
    </dgm:pt>
    <dgm:pt modelId="{831701CF-77C7-46C0-A913-8CC39517BAB8}">
      <dgm:prSet phldrT="[Text]"/>
      <dgm:spPr/>
      <dgm:t>
        <a:bodyPr rtlCol="0"/>
        <a:lstStyle/>
        <a:p>
          <a:pPr rtl="0">
            <a:buFont typeface="Arial" panose="020B0604020202020204" pitchFamily="34" charset="0"/>
            <a:buNone/>
          </a:pPr>
          <a:r>
            <a:rPr lang="de-DE" noProof="0" dirty="0"/>
            <a:t>Finanzplan</a:t>
          </a:r>
          <a:br>
            <a:rPr lang="de-DE" noProof="0" dirty="0"/>
          </a:br>
          <a:r>
            <a:rPr lang="de-DE" noProof="0" dirty="0"/>
            <a:t>Beginnt</a:t>
          </a:r>
        </a:p>
      </dgm:t>
    </dgm:pt>
    <dgm:pt modelId="{13FBC60D-3EA6-4496-BA97-C1AE8C7F8961}" type="parTrans" cxnId="{39A11E5C-7A57-4117-A6DF-36000C29509C}">
      <dgm:prSet/>
      <dgm:spPr/>
      <dgm:t>
        <a:bodyPr rtlCol="0"/>
        <a:lstStyle/>
        <a:p>
          <a:pPr rtl="0"/>
          <a:endParaRPr lang="de-DE" noProof="0" dirty="0"/>
        </a:p>
      </dgm:t>
    </dgm:pt>
    <dgm:pt modelId="{75156CDF-E17B-4DAD-AE37-EA44D7F37090}" type="sibTrans" cxnId="{39A11E5C-7A57-4117-A6DF-36000C29509C}">
      <dgm:prSet/>
      <dgm:spPr/>
      <dgm:t>
        <a:bodyPr rtlCol="0"/>
        <a:lstStyle/>
        <a:p>
          <a:pPr rtl="0"/>
          <a:endParaRPr lang="de-DE" noProof="0" dirty="0"/>
        </a:p>
      </dgm:t>
    </dgm:pt>
    <dgm:pt modelId="{096A9AF0-0DAE-4EB3-B448-4501DA034F4A}">
      <dgm:prSet phldrT="[Text]" custT="1"/>
      <dgm:spPr/>
      <dgm:t>
        <a:bodyPr rtlCol="0"/>
        <a:lstStyle/>
        <a:p>
          <a:pPr rtl="0"/>
          <a:r>
            <a:rPr lang="de-DE" sz="1600" b="1" noProof="0" dirty="0"/>
            <a:t>Q2</a:t>
          </a:r>
          <a:br>
            <a:rPr lang="de-DE" sz="1100" noProof="0" dirty="0"/>
          </a:br>
          <a:r>
            <a:rPr lang="de-DE" sz="900" noProof="0" dirty="0"/>
            <a:t>20JJ</a:t>
          </a:r>
        </a:p>
      </dgm:t>
    </dgm:pt>
    <dgm:pt modelId="{8CE6ABD6-768E-42C8-9029-C3B5F278B21C}" type="parTrans" cxnId="{CA0753BD-DB60-4D68-8486-5B376B839B26}">
      <dgm:prSet/>
      <dgm:spPr/>
      <dgm:t>
        <a:bodyPr rtlCol="0"/>
        <a:lstStyle/>
        <a:p>
          <a:pPr rtl="0"/>
          <a:endParaRPr lang="de-DE" noProof="0" dirty="0"/>
        </a:p>
      </dgm:t>
    </dgm:pt>
    <dgm:pt modelId="{6B0D7DA9-E6ED-4137-9716-F48BF62327A8}" type="sibTrans" cxnId="{CA0753BD-DB60-4D68-8486-5B376B839B26}">
      <dgm:prSet/>
      <dgm:spPr/>
      <dgm:t>
        <a:bodyPr rtlCol="0"/>
        <a:lstStyle/>
        <a:p>
          <a:pPr rtl="0"/>
          <a:endParaRPr lang="de-DE" noProof="0" dirty="0"/>
        </a:p>
      </dgm:t>
    </dgm:pt>
    <dgm:pt modelId="{CA6B1BA0-B2FC-48AD-8EDA-F4AAA4AF2782}">
      <dgm:prSet custT="1"/>
      <dgm:spPr>
        <a:ln>
          <a:noFill/>
        </a:ln>
      </dgm:spPr>
      <dgm:t>
        <a:bodyPr rtlCol="0"/>
        <a:lstStyle/>
        <a:p>
          <a:pPr rtl="0"/>
          <a:r>
            <a:rPr lang="de-DE" sz="1600" b="1" noProof="0" dirty="0"/>
            <a:t>Q3</a:t>
          </a:r>
          <a:br>
            <a:rPr lang="de-DE" sz="1100" noProof="0" dirty="0"/>
          </a:br>
          <a:r>
            <a:rPr lang="de-DE" sz="900" noProof="0" dirty="0"/>
            <a:t>20JJ</a:t>
          </a:r>
        </a:p>
      </dgm:t>
    </dgm:pt>
    <dgm:pt modelId="{D7D3AA07-BCB9-4212-A556-E90870FB1413}" type="parTrans" cxnId="{CD6B6EE8-3813-4EF1-BFEC-C005A3326D63}">
      <dgm:prSet/>
      <dgm:spPr/>
      <dgm:t>
        <a:bodyPr rtlCol="0"/>
        <a:lstStyle/>
        <a:p>
          <a:pPr rtl="0"/>
          <a:endParaRPr lang="de-DE" noProof="0" dirty="0"/>
        </a:p>
      </dgm:t>
    </dgm:pt>
    <dgm:pt modelId="{39FB540D-D808-4040-9A37-0AC474C0212F}" type="sibTrans" cxnId="{CD6B6EE8-3813-4EF1-BFEC-C005A3326D63}">
      <dgm:prSet/>
      <dgm:spPr/>
      <dgm:t>
        <a:bodyPr rtlCol="0"/>
        <a:lstStyle/>
        <a:p>
          <a:pPr rtl="0"/>
          <a:endParaRPr lang="de-DE" noProof="0" dirty="0"/>
        </a:p>
      </dgm:t>
    </dgm:pt>
    <dgm:pt modelId="{92921081-529B-4D1C-83A4-C416BB4C5224}">
      <dgm:prSet/>
      <dgm:spPr/>
      <dgm:t>
        <a:bodyPr rtlCol="0"/>
        <a:lstStyle/>
        <a:p>
          <a:pPr rtl="0">
            <a:buFont typeface="Arial" panose="020B0604020202020204" pitchFamily="34" charset="0"/>
            <a:buNone/>
          </a:pPr>
          <a:r>
            <a:rPr lang="de-DE" noProof="0" dirty="0"/>
            <a:t>Beta-Registrierung beginnt</a:t>
          </a:r>
          <a:br>
            <a:rPr lang="de-DE" noProof="0" dirty="0"/>
          </a:br>
          <a:r>
            <a:rPr lang="de-DE" noProof="0" dirty="0"/>
            <a:t>für die Öffentlichkeit</a:t>
          </a:r>
        </a:p>
      </dgm:t>
    </dgm:pt>
    <dgm:pt modelId="{5AD2C2F8-A1D7-469B-93D8-B578BEFE51F8}" type="parTrans" cxnId="{B05C4C7C-FEB8-4825-98A0-C38D3021918A}">
      <dgm:prSet/>
      <dgm:spPr/>
      <dgm:t>
        <a:bodyPr rtlCol="0"/>
        <a:lstStyle/>
        <a:p>
          <a:pPr rtl="0"/>
          <a:endParaRPr lang="de-DE" noProof="0" dirty="0"/>
        </a:p>
      </dgm:t>
    </dgm:pt>
    <dgm:pt modelId="{ECC13403-1F53-4ED4-AE4F-334EEC7C8710}" type="sibTrans" cxnId="{B05C4C7C-FEB8-4825-98A0-C38D3021918A}">
      <dgm:prSet/>
      <dgm:spPr/>
      <dgm:t>
        <a:bodyPr rtlCol="0"/>
        <a:lstStyle/>
        <a:p>
          <a:pPr rtl="0"/>
          <a:endParaRPr lang="de-DE" noProof="0" dirty="0"/>
        </a:p>
      </dgm:t>
    </dgm:pt>
    <dgm:pt modelId="{3CB04A44-4013-4CA7-90FD-29AFC3C15E37}">
      <dgm:prSet/>
      <dgm:spPr/>
      <dgm:t>
        <a:bodyPr rtlCol="0"/>
        <a:lstStyle/>
        <a:p>
          <a:pPr rtl="0"/>
          <a:r>
            <a:rPr lang="de-DE" noProof="0" dirty="0"/>
            <a:t>Werbekampagne</a:t>
          </a:r>
          <a:br>
            <a:rPr lang="de-DE" noProof="0" dirty="0"/>
          </a:br>
          <a:r>
            <a:rPr lang="de-DE" noProof="0" dirty="0"/>
            <a:t>Start</a:t>
          </a:r>
        </a:p>
      </dgm:t>
    </dgm:pt>
    <dgm:pt modelId="{ECEE936A-E3CC-4209-BECC-1CD0C85A2B72}" type="parTrans" cxnId="{24A8F052-3377-4BA4-8C62-CCF5039C85D7}">
      <dgm:prSet/>
      <dgm:spPr/>
      <dgm:t>
        <a:bodyPr rtlCol="0"/>
        <a:lstStyle/>
        <a:p>
          <a:pPr rtl="0"/>
          <a:endParaRPr lang="de-DE" noProof="0" dirty="0"/>
        </a:p>
      </dgm:t>
    </dgm:pt>
    <dgm:pt modelId="{D7A8F7A0-47A3-4464-B3B7-E0806DF46627}" type="sibTrans" cxnId="{24A8F052-3377-4BA4-8C62-CCF5039C85D7}">
      <dgm:prSet/>
      <dgm:spPr/>
      <dgm:t>
        <a:bodyPr rtlCol="0"/>
        <a:lstStyle/>
        <a:p>
          <a:pPr rtl="0"/>
          <a:endParaRPr lang="de-DE" noProof="0" dirty="0"/>
        </a:p>
      </dgm:t>
    </dgm:pt>
    <dgm:pt modelId="{212ADAAB-D5CB-4BBC-8DAF-7340FD334994}">
      <dgm:prSet custT="1"/>
      <dgm:spPr>
        <a:ln>
          <a:noFill/>
        </a:ln>
      </dgm:spPr>
      <dgm:t>
        <a:bodyPr rtlCol="0"/>
        <a:lstStyle/>
        <a:p>
          <a:pPr rtl="0"/>
          <a:r>
            <a:rPr lang="de-DE" sz="1600" b="1" noProof="0" dirty="0"/>
            <a:t>Q4</a:t>
          </a:r>
          <a:br>
            <a:rPr lang="de-DE" sz="1100" noProof="0" dirty="0"/>
          </a:br>
          <a:r>
            <a:rPr lang="de-DE" sz="900" noProof="0" dirty="0"/>
            <a:t>20JJ</a:t>
          </a:r>
        </a:p>
      </dgm:t>
    </dgm:pt>
    <dgm:pt modelId="{45F6D312-A686-491E-95E3-EFB9640CC472}" type="parTrans" cxnId="{C8C7266C-2A0C-476A-85B3-F12BE2521F4C}">
      <dgm:prSet/>
      <dgm:spPr/>
      <dgm:t>
        <a:bodyPr rtlCol="0"/>
        <a:lstStyle/>
        <a:p>
          <a:pPr rtl="0"/>
          <a:endParaRPr lang="de-DE" noProof="0" dirty="0"/>
        </a:p>
      </dgm:t>
    </dgm:pt>
    <dgm:pt modelId="{AB2787E4-2A8B-428D-A4AE-2B14DCFFC4E7}" type="sibTrans" cxnId="{C8C7266C-2A0C-476A-85B3-F12BE2521F4C}">
      <dgm:prSet/>
      <dgm:spPr/>
      <dgm:t>
        <a:bodyPr rtlCol="0"/>
        <a:lstStyle/>
        <a:p>
          <a:pPr rtl="0"/>
          <a:endParaRPr lang="de-DE" noProof="0" dirty="0"/>
        </a:p>
      </dgm:t>
    </dgm:pt>
    <dgm:pt modelId="{2AEE5C11-34AE-4EB7-8907-9BED418EA471}">
      <dgm:prSet/>
      <dgm:spPr/>
      <dgm:t>
        <a:bodyPr rtlCol="0"/>
        <a:lstStyle/>
        <a:p>
          <a:pPr rtl="0"/>
          <a:r>
            <a:rPr lang="de-DE" noProof="0" dirty="0"/>
            <a:t>MVC wird </a:t>
          </a:r>
          <a:br>
            <a:rPr lang="de-DE" noProof="0" dirty="0"/>
          </a:br>
          <a:r>
            <a:rPr lang="de-DE" noProof="0" dirty="0"/>
            <a:t>in allen Märkten gestartet</a:t>
          </a:r>
        </a:p>
      </dgm:t>
    </dgm:pt>
    <dgm:pt modelId="{2E14AD1F-C7EA-45AE-ADC0-0EE92A6516CB}" type="parTrans" cxnId="{DD687B5C-28C8-4088-99B8-D375C5FDAE4A}">
      <dgm:prSet/>
      <dgm:spPr/>
      <dgm:t>
        <a:bodyPr rtlCol="0"/>
        <a:lstStyle/>
        <a:p>
          <a:pPr rtl="0"/>
          <a:endParaRPr lang="de-DE" noProof="0" dirty="0"/>
        </a:p>
      </dgm:t>
    </dgm:pt>
    <dgm:pt modelId="{F36FDDA0-6B91-47CB-8114-B6F076E55FC8}" type="sibTrans" cxnId="{DD687B5C-28C8-4088-99B8-D375C5FDAE4A}">
      <dgm:prSet/>
      <dgm:spPr/>
      <dgm:t>
        <a:bodyPr rtlCol="0"/>
        <a:lstStyle/>
        <a:p>
          <a:pPr rtl="0"/>
          <a:endParaRPr lang="de-DE" noProof="0" dirty="0"/>
        </a:p>
      </dgm:t>
    </dgm:pt>
    <dgm:pt modelId="{A2560FD2-F12F-4A06-A96F-B86674952111}">
      <dgm:prSet custT="1"/>
      <dgm:spPr>
        <a:solidFill>
          <a:schemeClr val="accent3">
            <a:lumMod val="50000"/>
          </a:schemeClr>
        </a:solidFill>
        <a:ln>
          <a:noFill/>
        </a:ln>
      </dgm:spPr>
      <dgm:t>
        <a:bodyPr tIns="108000" rtlCol="0"/>
        <a:lstStyle/>
        <a:p>
          <a:pPr rtl="0">
            <a:lnSpc>
              <a:spcPct val="65000"/>
            </a:lnSpc>
          </a:pPr>
          <a:r>
            <a:rPr lang="de-DE" sz="900" noProof="0" dirty="0">
              <a:solidFill>
                <a:schemeClr val="bg1"/>
              </a:solidFill>
            </a:rPr>
            <a:t>500 </a:t>
          </a:r>
          <a:br>
            <a:rPr lang="de-DE" sz="900" noProof="0" dirty="0">
              <a:solidFill>
                <a:schemeClr val="bg1"/>
              </a:solidFill>
            </a:rPr>
          </a:br>
          <a:r>
            <a:rPr lang="de-DE" sz="900" noProof="0" dirty="0">
              <a:solidFill>
                <a:schemeClr val="bg1"/>
              </a:solidFill>
            </a:rPr>
            <a:t>Abonnenten</a:t>
          </a:r>
        </a:p>
      </dgm:t>
    </dgm:pt>
    <dgm:pt modelId="{96173659-138A-4A00-AE0B-9063EA9393A6}" type="parTrans" cxnId="{F9D8B584-9399-4A2B-8ADC-F71293A4822C}">
      <dgm:prSet/>
      <dgm:spPr/>
      <dgm:t>
        <a:bodyPr rtlCol="0"/>
        <a:lstStyle/>
        <a:p>
          <a:pPr rtl="0"/>
          <a:endParaRPr lang="de-DE" noProof="0" dirty="0"/>
        </a:p>
      </dgm:t>
    </dgm:pt>
    <dgm:pt modelId="{D3C3BC3F-2256-4FBC-AFA5-0D035E3EACD7}" type="sibTrans" cxnId="{F9D8B584-9399-4A2B-8ADC-F71293A4822C}">
      <dgm:prSet/>
      <dgm:spPr/>
      <dgm:t>
        <a:bodyPr rtlCol="0"/>
        <a:lstStyle/>
        <a:p>
          <a:pPr rtl="0"/>
          <a:endParaRPr lang="de-DE" noProof="0" dirty="0"/>
        </a:p>
      </dgm:t>
    </dgm:pt>
    <dgm:pt modelId="{683CC5F6-E9B5-49F2-909E-A68D38896308}">
      <dgm:prSet custT="1"/>
      <dgm:spPr>
        <a:solidFill>
          <a:schemeClr val="accent3">
            <a:lumMod val="50000"/>
          </a:schemeClr>
        </a:solidFill>
        <a:ln>
          <a:noFill/>
        </a:ln>
      </dgm:spPr>
      <dgm:t>
        <a:bodyPr rtlCol="0"/>
        <a:lstStyle/>
        <a:p>
          <a:pPr rtl="0">
            <a:lnSpc>
              <a:spcPct val="65000"/>
            </a:lnSpc>
          </a:pPr>
          <a:r>
            <a:rPr lang="de-DE" sz="900" noProof="0" dirty="0">
              <a:solidFill>
                <a:schemeClr val="bg1"/>
              </a:solidFill>
            </a:rPr>
            <a:t>200 Abonnenten</a:t>
          </a:r>
        </a:p>
      </dgm:t>
    </dgm:pt>
    <dgm:pt modelId="{4C61DDEE-8BBF-4CBF-B066-7E60B6DF0A11}" type="sibTrans" cxnId="{59786CF9-070F-4821-A4E9-D33DB930D8D2}">
      <dgm:prSet/>
      <dgm:spPr/>
      <dgm:t>
        <a:bodyPr rtlCol="0"/>
        <a:lstStyle/>
        <a:p>
          <a:pPr rtl="0"/>
          <a:endParaRPr lang="de-DE" noProof="0" dirty="0"/>
        </a:p>
      </dgm:t>
    </dgm:pt>
    <dgm:pt modelId="{15BFC747-B881-4328-BFBE-9BC128388CC6}" type="parTrans" cxnId="{59786CF9-070F-4821-A4E9-D33DB930D8D2}">
      <dgm:prSet/>
      <dgm:spPr/>
      <dgm:t>
        <a:bodyPr rtlCol="0"/>
        <a:lstStyle/>
        <a:p>
          <a:pPr rtl="0"/>
          <a:endParaRPr lang="de-DE" noProof="0" dirty="0"/>
        </a:p>
      </dgm:t>
    </dgm:pt>
    <dgm:pt modelId="{4EA069F3-397F-40D5-94A6-32C3E355C277}">
      <dgm:prSet/>
      <dgm:spPr>
        <a:solidFill>
          <a:schemeClr val="bg1">
            <a:lumMod val="95000"/>
          </a:schemeClr>
        </a:solidFill>
      </dgm:spPr>
      <dgm:t>
        <a:bodyPr rtlCol="0" anchor="ctr"/>
        <a:lstStyle/>
        <a:p>
          <a:pPr rtl="0"/>
          <a:r>
            <a:rPr lang="de-DE" i="1" noProof="0" dirty="0">
              <a:solidFill>
                <a:schemeClr val="tx1">
                  <a:lumMod val="75000"/>
                  <a:lumOff val="25000"/>
                </a:schemeClr>
              </a:solidFill>
            </a:rPr>
            <a:t>Anfängliche</a:t>
          </a:r>
          <a:br>
            <a:rPr lang="de-DE" i="1" noProof="0" dirty="0">
              <a:solidFill>
                <a:schemeClr val="tx1">
                  <a:lumMod val="75000"/>
                  <a:lumOff val="25000"/>
                </a:schemeClr>
              </a:solidFill>
            </a:rPr>
          </a:br>
          <a:r>
            <a:rPr lang="de-DE" i="1" noProof="0" dirty="0">
              <a:solidFill>
                <a:schemeClr val="tx1">
                  <a:lumMod val="75000"/>
                  <a:lumOff val="25000"/>
                </a:schemeClr>
              </a:solidFill>
            </a:rPr>
            <a:t>Abonnenten</a:t>
          </a:r>
        </a:p>
      </dgm:t>
    </dgm:pt>
    <dgm:pt modelId="{2F99115B-608E-4E08-A503-B74879A76D07}" type="parTrans" cxnId="{BC5A70C8-9D97-4922-BCDB-6316D191C527}">
      <dgm:prSet/>
      <dgm:spPr/>
      <dgm:t>
        <a:bodyPr rtlCol="0"/>
        <a:lstStyle/>
        <a:p>
          <a:pPr rtl="0"/>
          <a:endParaRPr lang="de-DE" noProof="0" dirty="0"/>
        </a:p>
      </dgm:t>
    </dgm:pt>
    <dgm:pt modelId="{E94D5EF7-F47C-476C-A5FE-1C35261B578A}" type="sibTrans" cxnId="{BC5A70C8-9D97-4922-BCDB-6316D191C527}">
      <dgm:prSet/>
      <dgm:spPr/>
      <dgm:t>
        <a:bodyPr rtlCol="0"/>
        <a:lstStyle/>
        <a:p>
          <a:pPr rtl="0"/>
          <a:endParaRPr lang="de-DE" noProof="0" dirty="0"/>
        </a:p>
      </dgm:t>
    </dgm:pt>
    <dgm:pt modelId="{1E529C6E-C939-479A-A075-9E9B02837B50}">
      <dgm:prSet/>
      <dgm:spPr>
        <a:solidFill>
          <a:schemeClr val="bg1">
            <a:lumMod val="95000"/>
          </a:schemeClr>
        </a:solidFill>
      </dgm:spPr>
      <dgm:t>
        <a:bodyPr rtlCol="0" anchor="ctr"/>
        <a:lstStyle/>
        <a:p>
          <a:pPr rtl="0"/>
          <a:r>
            <a:rPr lang="de-DE" i="1" noProof="0" dirty="0">
              <a:solidFill>
                <a:schemeClr val="tx1">
                  <a:lumMod val="75000"/>
                  <a:lumOff val="25000"/>
                </a:schemeClr>
              </a:solidFill>
            </a:rPr>
            <a:t>Endgültige</a:t>
          </a:r>
          <a:br>
            <a:rPr lang="de-DE" i="1" noProof="0" dirty="0">
              <a:solidFill>
                <a:schemeClr val="tx1">
                  <a:lumMod val="75000"/>
                  <a:lumOff val="25000"/>
                </a:schemeClr>
              </a:solidFill>
            </a:rPr>
          </a:br>
          <a:r>
            <a:rPr lang="de-DE" i="1" noProof="0" dirty="0">
              <a:solidFill>
                <a:schemeClr val="tx1">
                  <a:lumMod val="75000"/>
                  <a:lumOff val="25000"/>
                </a:schemeClr>
              </a:solidFill>
            </a:rPr>
            <a:t>Abonnenten</a:t>
          </a:r>
          <a:endParaRPr lang="de-DE" noProof="0" dirty="0">
            <a:solidFill>
              <a:schemeClr val="tx1">
                <a:lumMod val="75000"/>
                <a:lumOff val="25000"/>
              </a:schemeClr>
            </a:solidFill>
          </a:endParaRPr>
        </a:p>
      </dgm:t>
    </dgm:pt>
    <dgm:pt modelId="{46B3C017-F97A-4640-992A-33AEE06B2EFC}" type="parTrans" cxnId="{99746BB5-7122-43B8-8680-CF610F03585C}">
      <dgm:prSet/>
      <dgm:spPr/>
      <dgm:t>
        <a:bodyPr rtlCol="0"/>
        <a:lstStyle/>
        <a:p>
          <a:pPr rtl="0"/>
          <a:endParaRPr lang="de-DE" noProof="0" dirty="0"/>
        </a:p>
      </dgm:t>
    </dgm:pt>
    <dgm:pt modelId="{192E80CB-2667-481C-8244-6EC4AEED1BC2}" type="sibTrans" cxnId="{99746BB5-7122-43B8-8680-CF610F03585C}">
      <dgm:prSet/>
      <dgm:spPr/>
      <dgm:t>
        <a:bodyPr rtlCol="0"/>
        <a:lstStyle/>
        <a:p>
          <a:pPr rtl="0"/>
          <a:endParaRPr lang="de-DE" noProof="0" dirty="0"/>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6"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6">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6"/>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6"/>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5"/>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6">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6">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6"/>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6"/>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5"/>
      <dgm:spPr/>
    </dgm:pt>
    <dgm:pt modelId="{27833811-8C48-49FF-9CA0-AEAC4284889D}" type="pres">
      <dgm:prSet presAssocID="{683CC5F6-E9B5-49F2-909E-A68D38896308}" presName="composite" presStyleCnt="0"/>
      <dgm:spPr/>
    </dgm:pt>
    <dgm:pt modelId="{9974CFEC-506B-42C8-AE78-EB13C68C52E9}" type="pres">
      <dgm:prSet presAssocID="{683CC5F6-E9B5-49F2-909E-A68D38896308}" presName="Parent1" presStyleLbl="alignNode1" presStyleIdx="2" presStyleCnt="6" custScaleX="66269" custScaleY="56448" custLinFactNeighborX="1153" custLinFactNeighborY="-10888">
        <dgm:presLayoutVars>
          <dgm:chMax val="1"/>
          <dgm:chPref val="1"/>
          <dgm:bulletEnabled val="1"/>
        </dgm:presLayoutVars>
      </dgm:prSet>
      <dgm:spPr/>
    </dgm:pt>
    <dgm:pt modelId="{18E3FB84-F637-4ADB-A9C4-53D174B79E7F}" type="pres">
      <dgm:prSet presAssocID="{683CC5F6-E9B5-49F2-909E-A68D38896308}" presName="Childtext1" presStyleLbl="revTx" presStyleIdx="2" presStyleCnt="6">
        <dgm:presLayoutVars>
          <dgm:chMax val="0"/>
          <dgm:chPref val="0"/>
          <dgm:bulletEnabled/>
        </dgm:presLayoutVars>
      </dgm:prSet>
      <dgm:spPr>
        <a:prstGeom prst="hexagon">
          <a:avLst/>
        </a:prstGeom>
      </dgm:spPr>
    </dgm:pt>
    <dgm:pt modelId="{861B0898-CF76-4064-BEBF-4DB363A30F25}" type="pres">
      <dgm:prSet presAssocID="{683CC5F6-E9B5-49F2-909E-A68D38896308}" presName="ConnectLine" presStyleLbl="sibTrans1D1" presStyleIdx="2" presStyleCnt="6"/>
      <dgm:spPr>
        <a:noFill/>
        <a:ln w="12700" cap="flat" cmpd="sng" algn="ctr">
          <a:solidFill>
            <a:schemeClr val="bg1">
              <a:lumMod val="85000"/>
            </a:schemeClr>
          </a:solidFill>
          <a:prstDash val="solid"/>
          <a:miter lim="800000"/>
        </a:ln>
        <a:effectLst/>
      </dgm:spPr>
    </dgm:pt>
    <dgm:pt modelId="{D5F2A243-4480-4C74-9CF8-86B8C805FABD}" type="pres">
      <dgm:prSet presAssocID="{683CC5F6-E9B5-49F2-909E-A68D38896308}" presName="ConnectLineEnd" presStyleLbl="node1" presStyleIdx="2" presStyleCnt="6"/>
      <dgm:spPr>
        <a:prstGeom prst="triangle">
          <a:avLst/>
        </a:prstGeom>
        <a:solidFill>
          <a:schemeClr val="accent3">
            <a:lumMod val="50000"/>
          </a:schemeClr>
        </a:solidFill>
      </dgm:spPr>
    </dgm:pt>
    <dgm:pt modelId="{7D233CDD-863C-442C-BE4A-BF051A62F653}" type="pres">
      <dgm:prSet presAssocID="{683CC5F6-E9B5-49F2-909E-A68D38896308}" presName="EmptyPane" presStyleCnt="0"/>
      <dgm:spPr/>
    </dgm:pt>
    <dgm:pt modelId="{ACF49F9D-0BF7-4DE8-8EF9-72E5AC3C8388}" type="pres">
      <dgm:prSet presAssocID="{4C61DDEE-8BBF-4CBF-B066-7E60B6DF0A11}" presName="spaceBetweenRectangles" presStyleLbl="fgAcc1" presStyleIdx="2" presStyleCnt="5"/>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6">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6">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6"/>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3" presStyleCnt="6"/>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5"/>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6">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6">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6"/>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6"/>
      <dgm:spPr>
        <a:prstGeom prst="diamond">
          <a:avLst/>
        </a:prstGeom>
      </dgm:spPr>
    </dgm:pt>
    <dgm:pt modelId="{F4EF4540-492F-432D-AEDA-0F6BBA74C599}" type="pres">
      <dgm:prSet presAssocID="{212ADAAB-D5CB-4BBC-8DAF-7340FD334994}" presName="EmptyPane" presStyleCnt="0"/>
      <dgm:spPr/>
    </dgm:pt>
    <dgm:pt modelId="{7D7EA722-740F-4A7A-95DE-A60BFB527FF0}" type="pres">
      <dgm:prSet presAssocID="{AB2787E4-2A8B-428D-A4AE-2B14DCFFC4E7}" presName="spaceBetweenRectangles" presStyleLbl="fgAcc1" presStyleIdx="4" presStyleCnt="5"/>
      <dgm:spPr/>
    </dgm:pt>
    <dgm:pt modelId="{EF935858-0DAE-4D2B-975C-85F6883399DF}" type="pres">
      <dgm:prSet presAssocID="{A2560FD2-F12F-4A06-A96F-B86674952111}" presName="composite" presStyleCnt="0"/>
      <dgm:spPr/>
    </dgm:pt>
    <dgm:pt modelId="{0F383DB1-088E-4DA6-AF47-99405321EF32}" type="pres">
      <dgm:prSet presAssocID="{A2560FD2-F12F-4A06-A96F-B86674952111}" presName="Parent1" presStyleLbl="alignNode1" presStyleIdx="5" presStyleCnt="6" custScaleX="56448" custScaleY="56448" custLinFactNeighborX="4348" custLinFactNeighborY="10888">
        <dgm:presLayoutVars>
          <dgm:chMax val="1"/>
          <dgm:chPref val="1"/>
          <dgm:bulletEnabled val="1"/>
        </dgm:presLayoutVars>
      </dgm:prSet>
      <dgm:spPr/>
    </dgm:pt>
    <dgm:pt modelId="{21705DDA-4A4F-433F-AA55-2A5236FA165E}" type="pres">
      <dgm:prSet presAssocID="{A2560FD2-F12F-4A06-A96F-B86674952111}" presName="Childtext1" presStyleLbl="revTx" presStyleIdx="5" presStyleCnt="6">
        <dgm:presLayoutVars>
          <dgm:chMax val="0"/>
          <dgm:chPref val="0"/>
          <dgm:bulletEnabled/>
        </dgm:presLayoutVars>
      </dgm:prSet>
      <dgm:spPr>
        <a:prstGeom prst="hexagon">
          <a:avLst/>
        </a:prstGeom>
      </dgm:spPr>
    </dgm:pt>
    <dgm:pt modelId="{D9A8D2BB-F8CD-4168-A53B-F1D23313760F}" type="pres">
      <dgm:prSet presAssocID="{A2560FD2-F12F-4A06-A96F-B86674952111}" presName="ConnectLine" presStyleLbl="sibTrans1D1" presStyleIdx="5" presStyleCnt="6"/>
      <dgm:spPr>
        <a:noFill/>
        <a:ln w="12700" cap="flat" cmpd="sng" algn="ctr">
          <a:solidFill>
            <a:schemeClr val="bg1">
              <a:lumMod val="85000"/>
            </a:schemeClr>
          </a:solidFill>
          <a:prstDash val="solid"/>
          <a:miter lim="800000"/>
        </a:ln>
        <a:effectLst/>
      </dgm:spPr>
    </dgm:pt>
    <dgm:pt modelId="{9AC4E39E-8232-4894-B1D0-3922DC4AC573}" type="pres">
      <dgm:prSet presAssocID="{A2560FD2-F12F-4A06-A96F-B86674952111}" presName="ConnectLineEnd" presStyleLbl="node1" presStyleIdx="5" presStyleCnt="6"/>
      <dgm:spPr>
        <a:prstGeom prst="triangle">
          <a:avLst/>
        </a:prstGeom>
        <a:solidFill>
          <a:schemeClr val="accent3">
            <a:lumMod val="50000"/>
          </a:schemeClr>
        </a:solidFill>
      </dgm:spPr>
    </dgm:pt>
    <dgm:pt modelId="{8CBBB0C0-4C5E-4DC3-B2DB-E8860DB5EC08}" type="pres">
      <dgm:prSet presAssocID="{A2560FD2-F12F-4A06-A96F-B86674952111}"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E4115015-E1CD-4963-B2EC-79DC6E1096C2}" type="presOf" srcId="{683CC5F6-E9B5-49F2-909E-A68D38896308}" destId="{9974CFEC-506B-42C8-AE78-EB13C68C52E9}"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B197EC25-E922-4714-9520-D252122FB81D}" type="presOf" srcId="{A2560FD2-F12F-4A06-A96F-B86674952111}" destId="{0F383DB1-088E-4DA6-AF47-99405321EF32}"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7953E5AD-A516-4367-B624-74CF617C6527}" type="presOf" srcId="{4EA069F3-397F-40D5-94A6-32C3E355C277}" destId="{18E3FB84-F637-4ADB-A9C4-53D174B79E7F}" srcOrd="0" destOrd="0" presId="urn:microsoft.com/office/officeart/2016/7/layout/Hexago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D05952F1-7A9A-42F0-B162-00DBA31F6F8A}" type="presOf" srcId="{1E529C6E-C939-479A-A075-9E9B02837B50}" destId="{21705DDA-4A4F-433F-AA55-2A5236FA165E}" srcOrd="0" destOrd="0" presId="urn:microsoft.com/office/officeart/2016/7/layout/HexagonTimeline"/>
    <dgm:cxn modelId="{59786CF9-070F-4821-A4E9-D33DB930D8D2}" srcId="{63085546-7C7C-4B3E-ABEB-2669F1A65FB2}" destId="{683CC5F6-E9B5-49F2-909E-A68D38896308}" srcOrd="2" destOrd="0" parTransId="{15BFC747-B881-4328-BFBE-9BC128388CC6}" sibTransId="{4C61DDEE-8BBF-4CBF-B066-7E60B6DF0A11}"/>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FDB54CFC-028B-463C-B968-B9D59620006E}" type="presParOf" srcId="{5F921152-9384-47DF-B8E9-E72D0C53A843}" destId="{27833811-8C48-49FF-9CA0-AEAC4284889D}" srcOrd="4" destOrd="0" presId="urn:microsoft.com/office/officeart/2016/7/layout/HexagonTimeline"/>
    <dgm:cxn modelId="{128E8218-F19C-4809-8E49-AF3D60FF703D}" type="presParOf" srcId="{27833811-8C48-49FF-9CA0-AEAC4284889D}" destId="{9974CFEC-506B-42C8-AE78-EB13C68C52E9}" srcOrd="0" destOrd="0" presId="urn:microsoft.com/office/officeart/2016/7/layout/HexagonTimeline"/>
    <dgm:cxn modelId="{BEEEBBBE-B2E1-4A23-A94A-4D5995D99B33}" type="presParOf" srcId="{27833811-8C48-49FF-9CA0-AEAC4284889D}" destId="{18E3FB84-F637-4ADB-A9C4-53D174B79E7F}" srcOrd="1" destOrd="0" presId="urn:microsoft.com/office/officeart/2016/7/layout/HexagonTimeline"/>
    <dgm:cxn modelId="{5D7CCCFE-F624-4B4C-8D2B-46EB5851D00C}" type="presParOf" srcId="{27833811-8C48-49FF-9CA0-AEAC4284889D}" destId="{861B0898-CF76-4064-BEBF-4DB363A30F25}" srcOrd="2" destOrd="0" presId="urn:microsoft.com/office/officeart/2016/7/layout/HexagonTimeline"/>
    <dgm:cxn modelId="{F42A3357-ED26-45FE-9B4B-D64006945C80}" type="presParOf" srcId="{27833811-8C48-49FF-9CA0-AEAC4284889D}" destId="{D5F2A243-4480-4C74-9CF8-86B8C805FABD}" srcOrd="3" destOrd="0" presId="urn:microsoft.com/office/officeart/2016/7/layout/HexagonTimeline"/>
    <dgm:cxn modelId="{B40422EC-8F61-4E98-A93C-54999B848653}" type="presParOf" srcId="{27833811-8C48-49FF-9CA0-AEAC4284889D}" destId="{7D233CDD-863C-442C-BE4A-BF051A62F653}" srcOrd="4" destOrd="0" presId="urn:microsoft.com/office/officeart/2016/7/layout/HexagonTimeline"/>
    <dgm:cxn modelId="{A4CF456C-4515-4435-96C5-C245340E0AC9}" type="presParOf" srcId="{5F921152-9384-47DF-B8E9-E72D0C53A843}" destId="{ACF49F9D-0BF7-4DE8-8EF9-72E5AC3C8388}"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 modelId="{72640EE2-18E4-44BB-A804-25443BB1D1C7}" type="presParOf" srcId="{5F921152-9384-47DF-B8E9-E72D0C53A843}" destId="{7D7EA722-740F-4A7A-95DE-A60BFB527FF0}" srcOrd="9" destOrd="0" presId="urn:microsoft.com/office/officeart/2016/7/layout/HexagonTimeline"/>
    <dgm:cxn modelId="{8D9B823B-AF3C-401C-A8D9-4C6A7E20D8FE}" type="presParOf" srcId="{5F921152-9384-47DF-B8E9-E72D0C53A843}" destId="{EF935858-0DAE-4D2B-975C-85F6883399DF}" srcOrd="10" destOrd="0" presId="urn:microsoft.com/office/officeart/2016/7/layout/HexagonTimeline"/>
    <dgm:cxn modelId="{0700C300-D852-4D7B-8B1D-2209A1BFCD6A}" type="presParOf" srcId="{EF935858-0DAE-4D2B-975C-85F6883399DF}" destId="{0F383DB1-088E-4DA6-AF47-99405321EF32}" srcOrd="0" destOrd="0" presId="urn:microsoft.com/office/officeart/2016/7/layout/HexagonTimeline"/>
    <dgm:cxn modelId="{3ED85722-2E0F-4CFA-86BE-AAB49C88C248}" type="presParOf" srcId="{EF935858-0DAE-4D2B-975C-85F6883399DF}" destId="{21705DDA-4A4F-433F-AA55-2A5236FA165E}" srcOrd="1" destOrd="0" presId="urn:microsoft.com/office/officeart/2016/7/layout/HexagonTimeline"/>
    <dgm:cxn modelId="{AEC76D8E-D268-4F91-9DF2-36C5753ADD4A}" type="presParOf" srcId="{EF935858-0DAE-4D2B-975C-85F6883399DF}" destId="{D9A8D2BB-F8CD-4168-A53B-F1D23313760F}" srcOrd="2" destOrd="0" presId="urn:microsoft.com/office/officeart/2016/7/layout/HexagonTimeline"/>
    <dgm:cxn modelId="{B37B0B5C-D7B7-402D-A53D-FE74945D6394}" type="presParOf" srcId="{EF935858-0DAE-4D2B-975C-85F6883399DF}" destId="{9AC4E39E-8232-4894-B1D0-3922DC4AC573}" srcOrd="3" destOrd="0" presId="urn:microsoft.com/office/officeart/2016/7/layout/HexagonTimeline"/>
    <dgm:cxn modelId="{561FD389-66E7-439E-8FD7-F6A7BCB89ABF}" type="presParOf" srcId="{EF935858-0DAE-4D2B-975C-85F6883399DF}" destId="{8CBBB0C0-4C5E-4DC3-B2DB-E8860DB5EC08}"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91171" y="2381133"/>
          <a:ext cx="1472083" cy="628171"/>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Q1</a:t>
          </a:r>
          <a:br>
            <a:rPr lang="de-DE" sz="1100" kern="1200" noProof="0" dirty="0"/>
          </a:br>
          <a:r>
            <a:rPr lang="de-DE" sz="900" kern="1200" noProof="0" dirty="0"/>
            <a:t>2OJJ</a:t>
          </a:r>
        </a:p>
      </dsp:txBody>
      <dsp:txXfrm>
        <a:off x="291171" y="2381133"/>
        <a:ext cx="1346449" cy="628171"/>
      </dsp:txXfrm>
    </dsp:sp>
    <dsp:sp modelId="{E20F6FBA-79EE-464D-B80B-A2452E8154E8}">
      <dsp:nvSpPr>
        <dsp:cNvPr id="0" name=""/>
        <dsp:cNvSpPr/>
      </dsp:nvSpPr>
      <dsp:spPr>
        <a:xfrm>
          <a:off x="4933" y="27904"/>
          <a:ext cx="2044559" cy="1675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b" anchorCtr="1">
          <a:noAutofit/>
        </a:bodyPr>
        <a:lstStyle/>
        <a:p>
          <a:pPr marL="0" lvl="0" indent="0" algn="ctr" defTabSz="577850" rtl="0">
            <a:lnSpc>
              <a:spcPct val="90000"/>
            </a:lnSpc>
            <a:spcBef>
              <a:spcPct val="0"/>
            </a:spcBef>
            <a:spcAft>
              <a:spcPct val="35000"/>
            </a:spcAft>
            <a:buFont typeface="Arial" panose="020B0604020202020204" pitchFamily="34" charset="0"/>
            <a:buNone/>
          </a:pPr>
          <a:r>
            <a:rPr lang="de-DE" sz="1300" kern="1200" noProof="0" dirty="0"/>
            <a:t>Finanzplan</a:t>
          </a:r>
          <a:br>
            <a:rPr lang="de-DE" sz="1300" kern="1200" noProof="0" dirty="0"/>
          </a:br>
          <a:r>
            <a:rPr lang="de-DE" sz="1300" kern="1200" noProof="0" dirty="0"/>
            <a:t>Beginnt</a:t>
          </a:r>
        </a:p>
      </dsp:txBody>
      <dsp:txXfrm>
        <a:off x="4933" y="27904"/>
        <a:ext cx="2044559" cy="1675123"/>
      </dsp:txXfrm>
    </dsp:sp>
    <dsp:sp modelId="{B83DEA66-1806-4316-857B-546C6C0ABDBC}">
      <dsp:nvSpPr>
        <dsp:cNvPr id="0" name=""/>
        <dsp:cNvSpPr/>
      </dsp:nvSpPr>
      <dsp:spPr>
        <a:xfrm rot="21573909">
          <a:off x="1763246" y="2693015"/>
          <a:ext cx="580524" cy="0"/>
        </a:xfrm>
        <a:custGeom>
          <a:avLst/>
          <a:gdLst/>
          <a:ahLst/>
          <a:cxnLst/>
          <a:rect l="0" t="0" r="0" b="0"/>
          <a:pathLst>
            <a:path>
              <a:moveTo>
                <a:pt x="0" y="0"/>
              </a:moveTo>
              <a:lnTo>
                <a:pt x="58052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027213" y="1841502"/>
          <a:ext cx="0" cy="523476"/>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974865" y="1727994"/>
          <a:ext cx="104695" cy="104695"/>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343762"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Q2</a:t>
          </a:r>
          <a:br>
            <a:rPr lang="de-DE" sz="1100" kern="1200" noProof="0" dirty="0"/>
          </a:br>
          <a:r>
            <a:rPr lang="de-DE" sz="900" kern="1200" noProof="0" dirty="0"/>
            <a:t>20JJ</a:t>
          </a:r>
        </a:p>
      </dsp:txBody>
      <dsp:txXfrm>
        <a:off x="2555983" y="2458475"/>
        <a:ext cx="1088941" cy="464675"/>
      </dsp:txXfrm>
    </dsp:sp>
    <dsp:sp modelId="{B8BEE52E-BB32-4A29-889D-98418E8AEC2C}">
      <dsp:nvSpPr>
        <dsp:cNvPr id="0" name=""/>
        <dsp:cNvSpPr/>
      </dsp:nvSpPr>
      <dsp:spPr>
        <a:xfrm>
          <a:off x="2049493" y="3659505"/>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t" anchorCtr="1">
          <a:noAutofit/>
        </a:bodyPr>
        <a:lstStyle/>
        <a:p>
          <a:pPr marL="0" lvl="0" indent="0" algn="ctr" defTabSz="577850" rtl="0">
            <a:lnSpc>
              <a:spcPct val="90000"/>
            </a:lnSpc>
            <a:spcBef>
              <a:spcPct val="0"/>
            </a:spcBef>
            <a:spcAft>
              <a:spcPct val="35000"/>
            </a:spcAft>
            <a:buFont typeface="Arial" panose="020B0604020202020204" pitchFamily="34" charset="0"/>
            <a:buNone/>
          </a:pPr>
          <a:r>
            <a:rPr lang="de-DE" sz="1300" kern="1200" noProof="0" dirty="0"/>
            <a:t>Beta-Registrierung beginnt</a:t>
          </a:r>
          <a:br>
            <a:rPr lang="de-DE" sz="1300" kern="1200" noProof="0" dirty="0"/>
          </a:br>
          <a:r>
            <a:rPr lang="de-DE" sz="1300" kern="1200" noProof="0" dirty="0"/>
            <a:t>für die Öffentlichkeit</a:t>
          </a:r>
        </a:p>
      </dsp:txBody>
      <dsp:txXfrm>
        <a:off x="2049493" y="3659505"/>
        <a:ext cx="2101921" cy="1722120"/>
      </dsp:txXfrm>
    </dsp:sp>
    <dsp:sp modelId="{740E9D1E-0907-4886-B962-E6A42470EA9E}">
      <dsp:nvSpPr>
        <dsp:cNvPr id="0" name=""/>
        <dsp:cNvSpPr/>
      </dsp:nvSpPr>
      <dsp:spPr>
        <a:xfrm>
          <a:off x="3857145" y="2690813"/>
          <a:ext cx="506727" cy="0"/>
        </a:xfrm>
        <a:custGeom>
          <a:avLst/>
          <a:gdLst/>
          <a:ahLst/>
          <a:cxnLst/>
          <a:rect l="0" t="0" r="0" b="0"/>
          <a:pathLst>
            <a:path>
              <a:moveTo>
                <a:pt x="0" y="0"/>
              </a:moveTo>
              <a:lnTo>
                <a:pt x="50672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100453"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046637"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4CFEC-506B-42C8-AE78-EB13C68C52E9}">
      <dsp:nvSpPr>
        <dsp:cNvPr id="0" name=""/>
        <dsp:cNvSpPr/>
      </dsp:nvSpPr>
      <dsp:spPr>
        <a:xfrm>
          <a:off x="4363872" y="2508543"/>
          <a:ext cx="1002903" cy="364538"/>
        </a:xfrm>
        <a:prstGeom prst="hexagon">
          <a:avLst>
            <a:gd name="adj" fmla="val 40000"/>
            <a:gd name="vf" fmla="val 11547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400050" rtl="0">
            <a:lnSpc>
              <a:spcPct val="65000"/>
            </a:lnSpc>
            <a:spcBef>
              <a:spcPct val="0"/>
            </a:spcBef>
            <a:spcAft>
              <a:spcPct val="35000"/>
            </a:spcAft>
            <a:buNone/>
          </a:pPr>
          <a:r>
            <a:rPr lang="de-DE" sz="900" kern="1200" noProof="0" dirty="0">
              <a:solidFill>
                <a:schemeClr val="bg1"/>
              </a:solidFill>
            </a:rPr>
            <a:t>200 Abonnenten</a:t>
          </a:r>
        </a:p>
      </dsp:txBody>
      <dsp:txXfrm>
        <a:off x="4496052" y="2556588"/>
        <a:ext cx="738543" cy="268448"/>
      </dsp:txXfrm>
    </dsp:sp>
    <dsp:sp modelId="{18E3FB84-F637-4ADB-A9C4-53D174B79E7F}">
      <dsp:nvSpPr>
        <dsp:cNvPr id="0" name=""/>
        <dsp:cNvSpPr/>
      </dsp:nvSpPr>
      <dsp:spPr>
        <a:xfrm>
          <a:off x="4168863" y="375008"/>
          <a:ext cx="1392922" cy="972102"/>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ctr" anchorCtr="1">
          <a:noAutofit/>
        </a:bodyPr>
        <a:lstStyle/>
        <a:p>
          <a:pPr marL="0" lvl="0" indent="0" algn="ctr" defTabSz="577850" rtl="0">
            <a:lnSpc>
              <a:spcPct val="90000"/>
            </a:lnSpc>
            <a:spcBef>
              <a:spcPct val="0"/>
            </a:spcBef>
            <a:spcAft>
              <a:spcPct val="35000"/>
            </a:spcAft>
            <a:buNone/>
          </a:pPr>
          <a:r>
            <a:rPr lang="de-DE" sz="1300" i="1" kern="1200" noProof="0" dirty="0">
              <a:solidFill>
                <a:schemeClr val="tx1">
                  <a:lumMod val="75000"/>
                  <a:lumOff val="25000"/>
                </a:schemeClr>
              </a:solidFill>
            </a:rPr>
            <a:t>Anfängliche</a:t>
          </a:r>
          <a:br>
            <a:rPr lang="de-DE" sz="1300" i="1" kern="1200" noProof="0" dirty="0">
              <a:solidFill>
                <a:schemeClr val="tx1">
                  <a:lumMod val="75000"/>
                  <a:lumOff val="25000"/>
                </a:schemeClr>
              </a:solidFill>
            </a:rPr>
          </a:br>
          <a:r>
            <a:rPr lang="de-DE" sz="1300" i="1" kern="1200" noProof="0" dirty="0">
              <a:solidFill>
                <a:schemeClr val="tx1">
                  <a:lumMod val="75000"/>
                  <a:lumOff val="25000"/>
                </a:schemeClr>
              </a:solidFill>
            </a:rPr>
            <a:t>Abonnenten</a:t>
          </a:r>
        </a:p>
      </dsp:txBody>
      <dsp:txXfrm>
        <a:off x="4365948" y="512551"/>
        <a:ext cx="998752" cy="697016"/>
      </dsp:txXfrm>
    </dsp:sp>
    <dsp:sp modelId="{ACF49F9D-0BF7-4DE8-8EF9-72E5AC3C8388}">
      <dsp:nvSpPr>
        <dsp:cNvPr id="0" name=""/>
        <dsp:cNvSpPr/>
      </dsp:nvSpPr>
      <dsp:spPr>
        <a:xfrm>
          <a:off x="5366776" y="2690813"/>
          <a:ext cx="471828" cy="0"/>
        </a:xfrm>
        <a:custGeom>
          <a:avLst/>
          <a:gdLst/>
          <a:ahLst/>
          <a:cxnLst/>
          <a:rect l="0" t="0" r="0" b="0"/>
          <a:pathLst>
            <a:path>
              <a:moveTo>
                <a:pt x="0" y="0"/>
              </a:moveTo>
              <a:lnTo>
                <a:pt x="471828"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B0898-CF76-4064-BEBF-4DB363A30F25}">
      <dsp:nvSpPr>
        <dsp:cNvPr id="0" name=""/>
        <dsp:cNvSpPr/>
      </dsp:nvSpPr>
      <dsp:spPr>
        <a:xfrm>
          <a:off x="4865324" y="1946943"/>
          <a:ext cx="0" cy="303782"/>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D5F2A243-4480-4C74-9CF8-86B8C805FABD}">
      <dsp:nvSpPr>
        <dsp:cNvPr id="0" name=""/>
        <dsp:cNvSpPr/>
      </dsp:nvSpPr>
      <dsp:spPr>
        <a:xfrm>
          <a:off x="4829661" y="1745558"/>
          <a:ext cx="71326" cy="60756"/>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5838605"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Q3</a:t>
          </a:r>
          <a:br>
            <a:rPr lang="de-DE" sz="1100" kern="1200" noProof="0" dirty="0"/>
          </a:br>
          <a:r>
            <a:rPr lang="de-DE" sz="900" kern="1200" noProof="0" dirty="0"/>
            <a:t>20JJ</a:t>
          </a:r>
        </a:p>
      </dsp:txBody>
      <dsp:txXfrm>
        <a:off x="6050826" y="2458475"/>
        <a:ext cx="1088941" cy="464675"/>
      </dsp:txXfrm>
    </dsp:sp>
    <dsp:sp modelId="{DF1E9D22-47D4-4C5C-A257-E840FAA8C83A}">
      <dsp:nvSpPr>
        <dsp:cNvPr id="0" name=""/>
        <dsp:cNvSpPr/>
      </dsp:nvSpPr>
      <dsp:spPr>
        <a:xfrm>
          <a:off x="5544336" y="3659505"/>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t" anchorCtr="1">
          <a:noAutofit/>
        </a:bodyPr>
        <a:lstStyle/>
        <a:p>
          <a:pPr marL="0" lvl="0" indent="0" algn="ctr" defTabSz="577850" rtl="0">
            <a:lnSpc>
              <a:spcPct val="90000"/>
            </a:lnSpc>
            <a:spcBef>
              <a:spcPct val="0"/>
            </a:spcBef>
            <a:spcAft>
              <a:spcPct val="35000"/>
            </a:spcAft>
            <a:buNone/>
          </a:pPr>
          <a:r>
            <a:rPr lang="de-DE" sz="1300" kern="1200" noProof="0" dirty="0"/>
            <a:t>Werbekampagne</a:t>
          </a:r>
          <a:br>
            <a:rPr lang="de-DE" sz="1300" kern="1200" noProof="0" dirty="0"/>
          </a:br>
          <a:r>
            <a:rPr lang="de-DE" sz="1300" kern="1200" noProof="0" dirty="0"/>
            <a:t>Start</a:t>
          </a:r>
        </a:p>
      </dsp:txBody>
      <dsp:txXfrm>
        <a:off x="5544336" y="3659505"/>
        <a:ext cx="2101921" cy="1722120"/>
      </dsp:txXfrm>
    </dsp:sp>
    <dsp:sp modelId="{78779B33-F697-45A1-8947-238C6735CAD7}">
      <dsp:nvSpPr>
        <dsp:cNvPr id="0" name=""/>
        <dsp:cNvSpPr/>
      </dsp:nvSpPr>
      <dsp:spPr>
        <a:xfrm>
          <a:off x="7351988" y="2690813"/>
          <a:ext cx="588537" cy="0"/>
        </a:xfrm>
        <a:custGeom>
          <a:avLst/>
          <a:gdLst/>
          <a:ahLst/>
          <a:cxnLst/>
          <a:rect l="0" t="0" r="0" b="0"/>
          <a:pathLst>
            <a:path>
              <a:moveTo>
                <a:pt x="0" y="0"/>
              </a:moveTo>
              <a:lnTo>
                <a:pt x="58853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6595297"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6541480"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a:off x="7940526"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Q4</a:t>
          </a:r>
          <a:br>
            <a:rPr lang="de-DE" sz="1100" kern="1200" noProof="0" dirty="0"/>
          </a:br>
          <a:r>
            <a:rPr lang="de-DE" sz="900" kern="1200" noProof="0" dirty="0"/>
            <a:t>20JJ</a:t>
          </a:r>
        </a:p>
      </dsp:txBody>
      <dsp:txXfrm>
        <a:off x="8152747" y="2458475"/>
        <a:ext cx="1088941" cy="464675"/>
      </dsp:txXfrm>
    </dsp:sp>
    <dsp:sp modelId="{0E2E4126-B6A8-45C5-B2C7-2C06AD6E18E7}">
      <dsp:nvSpPr>
        <dsp:cNvPr id="0" name=""/>
        <dsp:cNvSpPr/>
      </dsp:nvSpPr>
      <dsp:spPr>
        <a:xfrm>
          <a:off x="7646257" y="0"/>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b" anchorCtr="1">
          <a:noAutofit/>
        </a:bodyPr>
        <a:lstStyle/>
        <a:p>
          <a:pPr marL="0" lvl="0" indent="0" algn="ctr" defTabSz="577850" rtl="0">
            <a:lnSpc>
              <a:spcPct val="90000"/>
            </a:lnSpc>
            <a:spcBef>
              <a:spcPct val="0"/>
            </a:spcBef>
            <a:spcAft>
              <a:spcPct val="35000"/>
            </a:spcAft>
            <a:buNone/>
          </a:pPr>
          <a:r>
            <a:rPr lang="de-DE" sz="1300" kern="1200" noProof="0" dirty="0"/>
            <a:t>MVC wird </a:t>
          </a:r>
          <a:br>
            <a:rPr lang="de-DE" sz="1300" kern="1200" noProof="0" dirty="0"/>
          </a:br>
          <a:r>
            <a:rPr lang="de-DE" sz="1300" kern="1200" noProof="0" dirty="0"/>
            <a:t>in allen Märkten gestartet</a:t>
          </a:r>
        </a:p>
      </dsp:txBody>
      <dsp:txXfrm>
        <a:off x="7646257" y="0"/>
        <a:ext cx="2101921" cy="1722120"/>
      </dsp:txXfrm>
    </dsp:sp>
    <dsp:sp modelId="{7D7EA722-740F-4A7A-95DE-A60BFB527FF0}">
      <dsp:nvSpPr>
        <dsp:cNvPr id="0" name=""/>
        <dsp:cNvSpPr/>
      </dsp:nvSpPr>
      <dsp:spPr>
        <a:xfrm>
          <a:off x="9453910" y="2690813"/>
          <a:ext cx="526179" cy="0"/>
        </a:xfrm>
        <a:custGeom>
          <a:avLst/>
          <a:gdLst/>
          <a:ahLst/>
          <a:cxnLst/>
          <a:rect l="0" t="0" r="0" b="0"/>
          <a:pathLst>
            <a:path>
              <a:moveTo>
                <a:pt x="0" y="0"/>
              </a:moveTo>
              <a:lnTo>
                <a:pt x="52617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8697218" y="1829752"/>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8643402" y="1722120"/>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83DB1-088E-4DA6-AF47-99405321EF32}">
      <dsp:nvSpPr>
        <dsp:cNvPr id="0" name=""/>
        <dsp:cNvSpPr/>
      </dsp:nvSpPr>
      <dsp:spPr>
        <a:xfrm rot="10800000">
          <a:off x="9980089" y="2508543"/>
          <a:ext cx="854274" cy="364538"/>
        </a:xfrm>
        <a:prstGeom prst="homePlate">
          <a:avLst>
            <a:gd name="adj" fmla="val 4000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08000" rIns="68580" bIns="68580" numCol="1" spcCol="1270" rtlCol="0" anchor="ctr" anchorCtr="0">
          <a:noAutofit/>
        </a:bodyPr>
        <a:lstStyle/>
        <a:p>
          <a:pPr marL="0" lvl="0" indent="0" algn="ctr" defTabSz="400050" rtl="0">
            <a:lnSpc>
              <a:spcPct val="65000"/>
            </a:lnSpc>
            <a:spcBef>
              <a:spcPct val="0"/>
            </a:spcBef>
            <a:spcAft>
              <a:spcPct val="35000"/>
            </a:spcAft>
            <a:buNone/>
          </a:pPr>
          <a:r>
            <a:rPr lang="de-DE" sz="900" kern="1200" noProof="0" dirty="0">
              <a:solidFill>
                <a:schemeClr val="bg1"/>
              </a:solidFill>
            </a:rPr>
            <a:t>500 </a:t>
          </a:r>
          <a:br>
            <a:rPr lang="de-DE" sz="900" kern="1200" noProof="0" dirty="0">
              <a:solidFill>
                <a:schemeClr val="bg1"/>
              </a:solidFill>
            </a:rPr>
          </a:br>
          <a:r>
            <a:rPr lang="de-DE" sz="900" kern="1200" noProof="0" dirty="0">
              <a:solidFill>
                <a:schemeClr val="bg1"/>
              </a:solidFill>
            </a:rPr>
            <a:t>Abonnenten</a:t>
          </a:r>
        </a:p>
      </dsp:txBody>
      <dsp:txXfrm rot="10800000">
        <a:off x="10052997" y="2508543"/>
        <a:ext cx="781366" cy="364538"/>
      </dsp:txXfrm>
    </dsp:sp>
    <dsp:sp modelId="{21705DDA-4A4F-433F-AA55-2A5236FA165E}">
      <dsp:nvSpPr>
        <dsp:cNvPr id="0" name=""/>
        <dsp:cNvSpPr/>
      </dsp:nvSpPr>
      <dsp:spPr>
        <a:xfrm>
          <a:off x="9813980" y="4034514"/>
          <a:ext cx="1186492" cy="972102"/>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ctr" anchorCtr="1">
          <a:noAutofit/>
        </a:bodyPr>
        <a:lstStyle/>
        <a:p>
          <a:pPr marL="0" lvl="0" indent="0" algn="ctr" defTabSz="577850" rtl="0">
            <a:lnSpc>
              <a:spcPct val="90000"/>
            </a:lnSpc>
            <a:spcBef>
              <a:spcPct val="0"/>
            </a:spcBef>
            <a:spcAft>
              <a:spcPct val="35000"/>
            </a:spcAft>
            <a:buNone/>
          </a:pPr>
          <a:r>
            <a:rPr lang="de-DE" sz="1300" i="1" kern="1200" noProof="0" dirty="0">
              <a:solidFill>
                <a:schemeClr val="tx1">
                  <a:lumMod val="75000"/>
                  <a:lumOff val="25000"/>
                </a:schemeClr>
              </a:solidFill>
            </a:rPr>
            <a:t>Endgültige</a:t>
          </a:r>
          <a:br>
            <a:rPr lang="de-DE" sz="1300" i="1" kern="1200" noProof="0" dirty="0">
              <a:solidFill>
                <a:schemeClr val="tx1">
                  <a:lumMod val="75000"/>
                  <a:lumOff val="25000"/>
                </a:schemeClr>
              </a:solidFill>
            </a:rPr>
          </a:br>
          <a:r>
            <a:rPr lang="de-DE" sz="1300" i="1" kern="1200" noProof="0" dirty="0">
              <a:solidFill>
                <a:schemeClr val="tx1">
                  <a:lumMod val="75000"/>
                  <a:lumOff val="25000"/>
                </a:schemeClr>
              </a:solidFill>
            </a:rPr>
            <a:t>Abonnenten</a:t>
          </a:r>
          <a:endParaRPr lang="de-DE" sz="1300" kern="1200" noProof="0" dirty="0">
            <a:solidFill>
              <a:schemeClr val="tx1">
                <a:lumMod val="75000"/>
                <a:lumOff val="25000"/>
              </a:schemeClr>
            </a:solidFill>
          </a:endParaRPr>
        </a:p>
      </dsp:txBody>
      <dsp:txXfrm>
        <a:off x="9993863" y="4181893"/>
        <a:ext cx="826726" cy="677344"/>
      </dsp:txXfrm>
    </dsp:sp>
    <dsp:sp modelId="{D9A8D2BB-F8CD-4168-A53B-F1D23313760F}">
      <dsp:nvSpPr>
        <dsp:cNvPr id="0" name=""/>
        <dsp:cNvSpPr/>
      </dsp:nvSpPr>
      <dsp:spPr>
        <a:xfrm>
          <a:off x="10407227" y="3130900"/>
          <a:ext cx="0" cy="303782"/>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9AC4E39E-8232-4894-B1D0-3922DC4AC573}">
      <dsp:nvSpPr>
        <dsp:cNvPr id="0" name=""/>
        <dsp:cNvSpPr/>
      </dsp:nvSpPr>
      <dsp:spPr>
        <a:xfrm>
          <a:off x="10376848" y="3575311"/>
          <a:ext cx="60756" cy="60756"/>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4A1035-8F00-4EEB-B9C9-E943DCEB4BDB}" type="datetime1">
              <a:rPr lang="de-DE" smtClean="0"/>
              <a:t>25.06.2023</a:t>
            </a:fld>
            <a:endParaRPr lang="de-DE" dirty="0"/>
          </a:p>
        </p:txBody>
      </p:sp>
      <p:sp>
        <p:nvSpPr>
          <p:cNvPr id="4" name="Fußzeilenplatzhalter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31F872-3A93-40C4-8D47-FB2AF6E4D620}" type="slidenum">
              <a:rPr lang="de-DE" smtClean="0"/>
              <a:t>‹Nr.›</a:t>
            </a:fld>
            <a:endParaRPr lang="de-DE" dirty="0"/>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A9E6DEB-429B-4B22-B452-0DBD8F042FF5}" type="datetime1">
              <a:rPr lang="de-DE" noProof="0" smtClean="0"/>
              <a:t>25.06.2023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7D1EDB5-B54C-40F7-AED3-6FEDBDE3068F}" type="slidenum">
              <a:rPr lang="de-DE" noProof="0" smtClean="0"/>
              <a:t>‹Nr.›</a:t>
            </a:fld>
            <a:endParaRPr lang="de-DE" noProof="0" dirty="0"/>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57D1EDB5-B54C-40F7-AED3-6FEDBDE3068F}" type="slidenum">
              <a:rPr lang="de-DE" smtClean="0"/>
              <a:t>19</a:t>
            </a:fld>
            <a:endParaRPr lang="de-DE" dirty="0"/>
          </a:p>
        </p:txBody>
      </p:sp>
    </p:spTree>
    <p:extLst>
      <p:ext uri="{BB962C8B-B14F-4D97-AF65-F5344CB8AC3E}">
        <p14:creationId xmlns:p14="http://schemas.microsoft.com/office/powerpoint/2010/main" val="345329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DFA41115-531E-4370-8F5F-63608AE9F763}" type="datetime1">
              <a:rPr lang="de-DE" noProof="0" smtClean="0"/>
              <a:t>25.06.2023</a:t>
            </a:fld>
            <a:endParaRPr lang="de-DE" noProof="0" dirty="0"/>
          </a:p>
        </p:txBody>
      </p:sp>
      <p:sp>
        <p:nvSpPr>
          <p:cNvPr id="4" name="Fußzeilenplatzhalt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de-DE" noProof="0" dirty="0"/>
          </a:p>
        </p:txBody>
      </p:sp>
      <p:sp>
        <p:nvSpPr>
          <p:cNvPr id="5" name="Foliennummernplatzhalt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de-DE" noProof="0" smtClean="0"/>
              <a:t>‹Nr.›</a:t>
            </a:fld>
            <a:endParaRPr lang="de-DE" noProof="0" dirty="0"/>
          </a:p>
        </p:txBody>
      </p:sp>
    </p:spTree>
    <p:extLst>
      <p:ext uri="{BB962C8B-B14F-4D97-AF65-F5344CB8AC3E}">
        <p14:creationId xmlns:p14="http://schemas.microsoft.com/office/powerpoint/2010/main" val="31969488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BD7C5AD-4BE3-461F-BD2B-073C92291DC5}" type="datetime1">
              <a:rPr lang="de-DE" noProof="0" smtClean="0"/>
              <a:t>25.06.2023</a:t>
            </a:fld>
            <a:endParaRPr lang="de-DE" noProof="0" dirty="0"/>
          </a:p>
        </p:txBody>
      </p:sp>
      <p:sp>
        <p:nvSpPr>
          <p:cNvPr id="5" name="Fußzeilenplatzhalter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D35DBF2-A8CF-448E-B167-C826703D0B69}" type="slidenum">
              <a:rPr lang="de-DE" noProof="0" smtClean="0"/>
              <a:t>‹Nr.›</a:t>
            </a:fld>
            <a:endParaRPr lang="de-DE" noProof="0"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Planes and Ships</a:t>
            </a:r>
            <a:br>
              <a:rPr lang="en-US" dirty="0"/>
            </a:br>
            <a:r>
              <a:rPr lang="en-US" dirty="0"/>
              <a:t>-a small game-</a:t>
            </a:r>
          </a:p>
        </p:txBody>
      </p:sp>
    </p:spTree>
    <p:extLst>
      <p:ext uri="{BB962C8B-B14F-4D97-AF65-F5344CB8AC3E}">
        <p14:creationId xmlns:p14="http://schemas.microsoft.com/office/powerpoint/2010/main" val="141558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Game Actors: active actors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6091176" cy="2031325"/>
          </a:xfrm>
          <a:prstGeom prst="rect">
            <a:avLst/>
          </a:prstGeom>
          <a:noFill/>
        </p:spPr>
        <p:txBody>
          <a:bodyPr wrap="square" rtlCol="0">
            <a:spAutoFit/>
          </a:bodyPr>
          <a:lstStyle/>
          <a:p>
            <a:r>
              <a:rPr lang="en-US" dirty="0"/>
              <a:t>The following categories are the “</a:t>
            </a:r>
            <a:r>
              <a:rPr lang="en-US" i="1" dirty="0">
                <a:solidFill>
                  <a:srgbClr val="00B050"/>
                </a:solidFill>
              </a:rPr>
              <a:t>active actors</a:t>
            </a:r>
            <a:r>
              <a:rPr lang="en-US" dirty="0"/>
              <a:t>”:</a:t>
            </a:r>
          </a:p>
          <a:p>
            <a:pPr marL="285750" indent="-285750">
              <a:buFontTx/>
              <a:buChar char="-"/>
            </a:pPr>
            <a:r>
              <a:rPr lang="en-US" dirty="0"/>
              <a:t>Tanks</a:t>
            </a:r>
          </a:p>
          <a:p>
            <a:pPr marL="285750" indent="-285750">
              <a:buFontTx/>
              <a:buChar char="-"/>
            </a:pPr>
            <a:r>
              <a:rPr lang="en-US" dirty="0"/>
              <a:t>Rocket/missile launchers</a:t>
            </a:r>
          </a:p>
          <a:p>
            <a:pPr marL="285750" indent="-285750">
              <a:buFontTx/>
              <a:buChar char="-"/>
            </a:pPr>
            <a:r>
              <a:rPr lang="en-US" dirty="0"/>
              <a:t>Ships</a:t>
            </a:r>
          </a:p>
          <a:p>
            <a:pPr marL="285750" indent="-285750">
              <a:buFontTx/>
              <a:buChar char="-"/>
            </a:pPr>
            <a:r>
              <a:rPr lang="en-US" dirty="0"/>
              <a:t>Airplanes</a:t>
            </a:r>
          </a:p>
          <a:p>
            <a:pPr marL="285750" indent="-285750">
              <a:buFontTx/>
              <a:buChar char="-"/>
            </a:pPr>
            <a:r>
              <a:rPr lang="en-US" dirty="0"/>
              <a:t>Radars and anti missile launchers</a:t>
            </a:r>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spTree>
    <p:extLst>
      <p:ext uri="{BB962C8B-B14F-4D97-AF65-F5344CB8AC3E}">
        <p14:creationId xmlns:p14="http://schemas.microsoft.com/office/powerpoint/2010/main" val="379618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5F9FF-D75D-4F13-83F9-85858510022E}"/>
              </a:ext>
            </a:extLst>
          </p:cNvPr>
          <p:cNvSpPr>
            <a:spLocks noGrp="1"/>
          </p:cNvSpPr>
          <p:nvPr>
            <p:ph type="title"/>
          </p:nvPr>
        </p:nvSpPr>
        <p:spPr/>
        <p:txBody>
          <a:bodyPr/>
          <a:lstStyle/>
          <a:p>
            <a:r>
              <a:rPr lang="en-US" dirty="0"/>
              <a:t>Game Actors: active actors: tanks</a:t>
            </a:r>
          </a:p>
        </p:txBody>
      </p:sp>
      <p:sp>
        <p:nvSpPr>
          <p:cNvPr id="3" name="Textfeld 2">
            <a:extLst>
              <a:ext uri="{FF2B5EF4-FFF2-40B4-BE49-F238E27FC236}">
                <a16:creationId xmlns:a16="http://schemas.microsoft.com/office/drawing/2014/main" id="{6FE74840-8406-4208-AC34-C0AEF3BC43B2}"/>
              </a:ext>
            </a:extLst>
          </p:cNvPr>
          <p:cNvSpPr txBox="1"/>
          <p:nvPr/>
        </p:nvSpPr>
        <p:spPr>
          <a:xfrm>
            <a:off x="483764" y="1377709"/>
            <a:ext cx="7432327" cy="3693319"/>
          </a:xfrm>
          <a:prstGeom prst="rect">
            <a:avLst/>
          </a:prstGeom>
          <a:noFill/>
        </p:spPr>
        <p:txBody>
          <a:bodyPr wrap="square" rtlCol="0">
            <a:spAutoFit/>
          </a:bodyPr>
          <a:lstStyle/>
          <a:p>
            <a:r>
              <a:rPr lang="en-US" dirty="0"/>
              <a:t>The tank has the following characteristics / features / parts:</a:t>
            </a:r>
          </a:p>
          <a:p>
            <a:pPr marL="285750" indent="-285750">
              <a:buFontTx/>
              <a:buChar char="-"/>
            </a:pPr>
            <a:r>
              <a:rPr lang="en-US" dirty="0"/>
              <a:t>Tanks have a body-chassis with:</a:t>
            </a:r>
          </a:p>
          <a:p>
            <a:pPr marL="742950" lvl="1" indent="-285750">
              <a:buFontTx/>
              <a:buChar char="-"/>
            </a:pPr>
            <a:r>
              <a:rPr lang="en-US" dirty="0"/>
              <a:t>Main body chassis</a:t>
            </a:r>
          </a:p>
          <a:p>
            <a:pPr marL="742950" lvl="1" indent="-285750">
              <a:buFontTx/>
              <a:buChar char="-"/>
            </a:pPr>
            <a:r>
              <a:rPr lang="en-US" dirty="0"/>
              <a:t>Tracks and/or wheels to move and steer</a:t>
            </a:r>
          </a:p>
          <a:p>
            <a:pPr marL="742950" lvl="1" indent="-285750">
              <a:buFontTx/>
              <a:buChar char="-"/>
            </a:pPr>
            <a:r>
              <a:rPr lang="en-US" dirty="0"/>
              <a:t>Lights with ON/OFF materials</a:t>
            </a:r>
          </a:p>
          <a:p>
            <a:pPr marL="285750" indent="-285750">
              <a:buFontTx/>
              <a:buChar char="-"/>
            </a:pPr>
            <a:r>
              <a:rPr lang="en-US" dirty="0"/>
              <a:t>Tank has a body-turret with one or two main guns with:</a:t>
            </a:r>
          </a:p>
          <a:p>
            <a:pPr marL="742950" lvl="1" indent="-285750">
              <a:buFontTx/>
              <a:buChar char="-"/>
            </a:pPr>
            <a:r>
              <a:rPr lang="en-US" dirty="0">
                <a:highlight>
                  <a:srgbClr val="FFFF00"/>
                </a:highlight>
              </a:rPr>
              <a:t>TBD</a:t>
            </a:r>
          </a:p>
          <a:p>
            <a:endParaRPr lang="en-US" dirty="0"/>
          </a:p>
          <a:p>
            <a:r>
              <a:rPr lang="en-US" dirty="0"/>
              <a:t>Tank main characteristics:</a:t>
            </a:r>
          </a:p>
          <a:p>
            <a:r>
              <a:rPr lang="en-US" dirty="0"/>
              <a:t>- A tank must have a center of symmetry common for all components to make possible to rotate individual components against the same single point of rotation. While using in Blender the “join” feature this must be kept in mind. See each individual model details.</a:t>
            </a:r>
          </a:p>
        </p:txBody>
      </p:sp>
      <p:pic>
        <p:nvPicPr>
          <p:cNvPr id="4" name="Grafik 3">
            <a:extLst>
              <a:ext uri="{FF2B5EF4-FFF2-40B4-BE49-F238E27FC236}">
                <a16:creationId xmlns:a16="http://schemas.microsoft.com/office/drawing/2014/main" id="{1B4EAC4A-0A0B-4788-935B-D88D4117DC05}"/>
              </a:ext>
            </a:extLst>
          </p:cNvPr>
          <p:cNvPicPr>
            <a:picLocks noChangeAspect="1"/>
          </p:cNvPicPr>
          <p:nvPr/>
        </p:nvPicPr>
        <p:blipFill>
          <a:blip r:embed="rId2"/>
          <a:stretch>
            <a:fillRect/>
          </a:stretch>
        </p:blipFill>
        <p:spPr>
          <a:xfrm>
            <a:off x="8245053" y="3429000"/>
            <a:ext cx="3232630" cy="2283337"/>
          </a:xfrm>
          <a:prstGeom prst="rect">
            <a:avLst/>
          </a:prstGeom>
        </p:spPr>
      </p:pic>
      <p:cxnSp>
        <p:nvCxnSpPr>
          <p:cNvPr id="6" name="Gerade Verbindung mit Pfeil 5">
            <a:extLst>
              <a:ext uri="{FF2B5EF4-FFF2-40B4-BE49-F238E27FC236}">
                <a16:creationId xmlns:a16="http://schemas.microsoft.com/office/drawing/2014/main" id="{545FF5A5-AABF-4645-8E33-4DA42EE7AF55}"/>
              </a:ext>
            </a:extLst>
          </p:cNvPr>
          <p:cNvCxnSpPr/>
          <p:nvPr/>
        </p:nvCxnSpPr>
        <p:spPr>
          <a:xfrm>
            <a:off x="7611291" y="4284617"/>
            <a:ext cx="2250077" cy="174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6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5F9FF-D75D-4F13-83F9-85858510022E}"/>
              </a:ext>
            </a:extLst>
          </p:cNvPr>
          <p:cNvSpPr>
            <a:spLocks noGrp="1"/>
          </p:cNvSpPr>
          <p:nvPr>
            <p:ph type="title"/>
          </p:nvPr>
        </p:nvSpPr>
        <p:spPr/>
        <p:txBody>
          <a:bodyPr/>
          <a:lstStyle/>
          <a:p>
            <a:r>
              <a:rPr lang="en-US" dirty="0"/>
              <a:t>Game Actors: active actors: tank chassis</a:t>
            </a:r>
          </a:p>
        </p:txBody>
      </p:sp>
      <p:sp>
        <p:nvSpPr>
          <p:cNvPr id="3" name="Textfeld 2">
            <a:extLst>
              <a:ext uri="{FF2B5EF4-FFF2-40B4-BE49-F238E27FC236}">
                <a16:creationId xmlns:a16="http://schemas.microsoft.com/office/drawing/2014/main" id="{6FE74840-8406-4208-AC34-C0AEF3BC43B2}"/>
              </a:ext>
            </a:extLst>
          </p:cNvPr>
          <p:cNvSpPr txBox="1"/>
          <p:nvPr/>
        </p:nvSpPr>
        <p:spPr>
          <a:xfrm>
            <a:off x="483764" y="1377709"/>
            <a:ext cx="7432327" cy="2031325"/>
          </a:xfrm>
          <a:prstGeom prst="rect">
            <a:avLst/>
          </a:prstGeom>
          <a:noFill/>
        </p:spPr>
        <p:txBody>
          <a:bodyPr wrap="square" rtlCol="0">
            <a:spAutoFit/>
          </a:bodyPr>
          <a:lstStyle/>
          <a:p>
            <a:r>
              <a:rPr lang="en-US" dirty="0"/>
              <a:t>The tank chassis have the following components:</a:t>
            </a:r>
          </a:p>
          <a:p>
            <a:pPr marL="342900" indent="-342900">
              <a:buFont typeface="+mj-lt"/>
              <a:buAutoNum type="arabicPeriod"/>
            </a:pPr>
            <a:r>
              <a:rPr lang="en-US" b="1" u="sng" dirty="0"/>
              <a:t>Main body </a:t>
            </a:r>
            <a:r>
              <a:rPr lang="en-US" dirty="0"/>
              <a:t>chassis with own material(s) that are fixed during the game</a:t>
            </a:r>
          </a:p>
          <a:p>
            <a:pPr marL="342900" indent="-342900">
              <a:buFont typeface="+mj-lt"/>
              <a:buAutoNum type="arabicPeriod"/>
            </a:pPr>
            <a:r>
              <a:rPr lang="en-US" b="1" u="sng" dirty="0"/>
              <a:t>Tracks and/or wheels </a:t>
            </a:r>
            <a:r>
              <a:rPr lang="en-US" dirty="0"/>
              <a:t>with materials that may change in between to simulate the rotation/movement</a:t>
            </a:r>
          </a:p>
          <a:p>
            <a:pPr marL="342900" indent="-342900">
              <a:buFont typeface="+mj-lt"/>
              <a:buAutoNum type="arabicPeriod"/>
            </a:pPr>
            <a:r>
              <a:rPr lang="en-US" i="1" u="sng" dirty="0"/>
              <a:t>Lights</a:t>
            </a:r>
            <a:r>
              <a:rPr lang="en-US" dirty="0"/>
              <a:t> with ON/OFF materials (as part of the </a:t>
            </a:r>
            <a:r>
              <a:rPr lang="en-US" b="1" u="sng" dirty="0"/>
              <a:t>main body</a:t>
            </a:r>
            <a:r>
              <a:rPr lang="en-US" dirty="0"/>
              <a:t>!). See next slides for details. </a:t>
            </a:r>
          </a:p>
          <a:p>
            <a:pPr marL="342900" indent="-342900">
              <a:buFont typeface="+mj-lt"/>
              <a:buAutoNum type="arabicPeriod"/>
            </a:pPr>
            <a:endParaRPr lang="en-US" dirty="0"/>
          </a:p>
        </p:txBody>
      </p:sp>
      <p:pic>
        <p:nvPicPr>
          <p:cNvPr id="4" name="Grafik 3">
            <a:extLst>
              <a:ext uri="{FF2B5EF4-FFF2-40B4-BE49-F238E27FC236}">
                <a16:creationId xmlns:a16="http://schemas.microsoft.com/office/drawing/2014/main" id="{EECFFDDB-750C-463D-9052-EF680B1D5B91}"/>
              </a:ext>
            </a:extLst>
          </p:cNvPr>
          <p:cNvPicPr>
            <a:picLocks noChangeAspect="1"/>
          </p:cNvPicPr>
          <p:nvPr/>
        </p:nvPicPr>
        <p:blipFill>
          <a:blip r:embed="rId2"/>
          <a:stretch>
            <a:fillRect/>
          </a:stretch>
        </p:blipFill>
        <p:spPr>
          <a:xfrm>
            <a:off x="8186057" y="1665266"/>
            <a:ext cx="3376882" cy="1466769"/>
          </a:xfrm>
          <a:prstGeom prst="rect">
            <a:avLst/>
          </a:prstGeom>
        </p:spPr>
      </p:pic>
      <p:cxnSp>
        <p:nvCxnSpPr>
          <p:cNvPr id="6" name="Gerade Verbindung mit Pfeil 5">
            <a:extLst>
              <a:ext uri="{FF2B5EF4-FFF2-40B4-BE49-F238E27FC236}">
                <a16:creationId xmlns:a16="http://schemas.microsoft.com/office/drawing/2014/main" id="{C0450ACC-A824-45FD-9BEB-49AFD8A970F6}"/>
              </a:ext>
            </a:extLst>
          </p:cNvPr>
          <p:cNvCxnSpPr/>
          <p:nvPr/>
        </p:nvCxnSpPr>
        <p:spPr>
          <a:xfrm>
            <a:off x="7532914" y="1828800"/>
            <a:ext cx="1680755" cy="13933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49AFE1BA-2A4F-4D0E-94E6-59EF5B40073F}"/>
              </a:ext>
            </a:extLst>
          </p:cNvPr>
          <p:cNvCxnSpPr/>
          <p:nvPr/>
        </p:nvCxnSpPr>
        <p:spPr>
          <a:xfrm>
            <a:off x="7515497" y="1837509"/>
            <a:ext cx="1279071" cy="28738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89A0429-75C2-4C17-B30F-F00B74C6DDAC}"/>
              </a:ext>
            </a:extLst>
          </p:cNvPr>
          <p:cNvCxnSpPr>
            <a:cxnSpLocks/>
          </p:cNvCxnSpPr>
          <p:nvPr/>
        </p:nvCxnSpPr>
        <p:spPr>
          <a:xfrm>
            <a:off x="7267575" y="2133600"/>
            <a:ext cx="2178727" cy="47468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a:extLst>
              <a:ext uri="{FF2B5EF4-FFF2-40B4-BE49-F238E27FC236}">
                <a16:creationId xmlns:a16="http://schemas.microsoft.com/office/drawing/2014/main" id="{E98691F9-74F1-4658-B738-0347BBB14346}"/>
              </a:ext>
            </a:extLst>
          </p:cNvPr>
          <p:cNvPicPr>
            <a:picLocks noChangeAspect="1"/>
          </p:cNvPicPr>
          <p:nvPr/>
        </p:nvPicPr>
        <p:blipFill>
          <a:blip r:embed="rId3"/>
          <a:stretch>
            <a:fillRect/>
          </a:stretch>
        </p:blipFill>
        <p:spPr>
          <a:xfrm>
            <a:off x="8186056" y="3332333"/>
            <a:ext cx="3377083" cy="1690923"/>
          </a:xfrm>
          <a:prstGeom prst="rect">
            <a:avLst/>
          </a:prstGeom>
        </p:spPr>
      </p:pic>
      <p:cxnSp>
        <p:nvCxnSpPr>
          <p:cNvPr id="14" name="Gerade Verbindung mit Pfeil 13">
            <a:extLst>
              <a:ext uri="{FF2B5EF4-FFF2-40B4-BE49-F238E27FC236}">
                <a16:creationId xmlns:a16="http://schemas.microsoft.com/office/drawing/2014/main" id="{92A5803A-8F75-4AC9-B736-5F3110859932}"/>
              </a:ext>
            </a:extLst>
          </p:cNvPr>
          <p:cNvCxnSpPr>
            <a:cxnSpLocks/>
          </p:cNvCxnSpPr>
          <p:nvPr/>
        </p:nvCxnSpPr>
        <p:spPr>
          <a:xfrm>
            <a:off x="6896100" y="2800350"/>
            <a:ext cx="3339414" cy="144936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79A2B575-9D77-43B1-BFBF-DA0881EF543A}"/>
              </a:ext>
            </a:extLst>
          </p:cNvPr>
          <p:cNvPicPr>
            <a:picLocks noChangeAspect="1"/>
          </p:cNvPicPr>
          <p:nvPr/>
        </p:nvPicPr>
        <p:blipFill>
          <a:blip r:embed="rId4"/>
          <a:stretch>
            <a:fillRect/>
          </a:stretch>
        </p:blipFill>
        <p:spPr>
          <a:xfrm>
            <a:off x="8185856" y="5279415"/>
            <a:ext cx="3377083" cy="1432304"/>
          </a:xfrm>
          <a:prstGeom prst="rect">
            <a:avLst/>
          </a:prstGeom>
        </p:spPr>
      </p:pic>
      <p:cxnSp>
        <p:nvCxnSpPr>
          <p:cNvPr id="17" name="Gerade Verbindung mit Pfeil 16">
            <a:extLst>
              <a:ext uri="{FF2B5EF4-FFF2-40B4-BE49-F238E27FC236}">
                <a16:creationId xmlns:a16="http://schemas.microsoft.com/office/drawing/2014/main" id="{D473C946-6306-448B-9A2A-746A1BCD4127}"/>
              </a:ext>
            </a:extLst>
          </p:cNvPr>
          <p:cNvCxnSpPr>
            <a:cxnSpLocks/>
          </p:cNvCxnSpPr>
          <p:nvPr/>
        </p:nvCxnSpPr>
        <p:spPr>
          <a:xfrm>
            <a:off x="6905625" y="2800350"/>
            <a:ext cx="3181350" cy="33242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17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1AAB221A-854C-4DB3-BB52-2BAB3EA1FC0F}"/>
              </a:ext>
            </a:extLst>
          </p:cNvPr>
          <p:cNvPicPr>
            <a:picLocks noChangeAspect="1"/>
          </p:cNvPicPr>
          <p:nvPr/>
        </p:nvPicPr>
        <p:blipFill>
          <a:blip r:embed="rId2"/>
          <a:stretch>
            <a:fillRect/>
          </a:stretch>
        </p:blipFill>
        <p:spPr>
          <a:xfrm>
            <a:off x="7976717" y="3429000"/>
            <a:ext cx="3377083" cy="2704136"/>
          </a:xfrm>
          <a:prstGeom prst="rect">
            <a:avLst/>
          </a:prstGeom>
        </p:spPr>
      </p:pic>
      <p:pic>
        <p:nvPicPr>
          <p:cNvPr id="16" name="Grafik 15">
            <a:extLst>
              <a:ext uri="{FF2B5EF4-FFF2-40B4-BE49-F238E27FC236}">
                <a16:creationId xmlns:a16="http://schemas.microsoft.com/office/drawing/2014/main" id="{79A2B575-9D77-43B1-BFBF-DA0881EF543A}"/>
              </a:ext>
            </a:extLst>
          </p:cNvPr>
          <p:cNvPicPr>
            <a:picLocks noChangeAspect="1"/>
          </p:cNvPicPr>
          <p:nvPr/>
        </p:nvPicPr>
        <p:blipFill>
          <a:blip r:embed="rId3"/>
          <a:stretch>
            <a:fillRect/>
          </a:stretch>
        </p:blipFill>
        <p:spPr>
          <a:xfrm>
            <a:off x="7976717" y="1807973"/>
            <a:ext cx="3377083" cy="1432304"/>
          </a:xfrm>
          <a:prstGeom prst="rect">
            <a:avLst/>
          </a:prstGeom>
        </p:spPr>
      </p:pic>
      <p:sp>
        <p:nvSpPr>
          <p:cNvPr id="2" name="Titel 1">
            <a:extLst>
              <a:ext uri="{FF2B5EF4-FFF2-40B4-BE49-F238E27FC236}">
                <a16:creationId xmlns:a16="http://schemas.microsoft.com/office/drawing/2014/main" id="{FCD5F9FF-D75D-4F13-83F9-85858510022E}"/>
              </a:ext>
            </a:extLst>
          </p:cNvPr>
          <p:cNvSpPr>
            <a:spLocks noGrp="1"/>
          </p:cNvSpPr>
          <p:nvPr>
            <p:ph type="title"/>
          </p:nvPr>
        </p:nvSpPr>
        <p:spPr/>
        <p:txBody>
          <a:bodyPr/>
          <a:lstStyle/>
          <a:p>
            <a:r>
              <a:rPr lang="en-US" dirty="0"/>
              <a:t>Game Actors: active actors: tank chassis</a:t>
            </a:r>
          </a:p>
        </p:txBody>
      </p:sp>
      <p:sp>
        <p:nvSpPr>
          <p:cNvPr id="3" name="Textfeld 2">
            <a:extLst>
              <a:ext uri="{FF2B5EF4-FFF2-40B4-BE49-F238E27FC236}">
                <a16:creationId xmlns:a16="http://schemas.microsoft.com/office/drawing/2014/main" id="{6FE74840-8406-4208-AC34-C0AEF3BC43B2}"/>
              </a:ext>
            </a:extLst>
          </p:cNvPr>
          <p:cNvSpPr txBox="1"/>
          <p:nvPr/>
        </p:nvSpPr>
        <p:spPr>
          <a:xfrm>
            <a:off x="483764" y="1377709"/>
            <a:ext cx="7432327" cy="4524315"/>
          </a:xfrm>
          <a:prstGeom prst="rect">
            <a:avLst/>
          </a:prstGeom>
          <a:noFill/>
        </p:spPr>
        <p:txBody>
          <a:bodyPr wrap="square" rtlCol="0">
            <a:spAutoFit/>
          </a:bodyPr>
          <a:lstStyle/>
          <a:p>
            <a:r>
              <a:rPr lang="en-US" dirty="0"/>
              <a:t>The tank chassis have the following components that may act independent while moving or rotating:</a:t>
            </a:r>
          </a:p>
          <a:p>
            <a:pPr marL="342900" indent="-342900">
              <a:buFont typeface="+mj-lt"/>
              <a:buAutoNum type="arabicPeriod"/>
            </a:pPr>
            <a:r>
              <a:rPr lang="en-US" dirty="0"/>
              <a:t>Main body chassis (called in Blender “</a:t>
            </a:r>
            <a:r>
              <a:rPr lang="en-US" i="1" dirty="0" err="1">
                <a:solidFill>
                  <a:srgbClr val="00B050"/>
                </a:solidFill>
              </a:rPr>
              <a:t>Tank_Chassy</a:t>
            </a:r>
            <a:r>
              <a:rPr lang="en-US" dirty="0"/>
              <a:t>” will contain also </a:t>
            </a:r>
            <a:r>
              <a:rPr lang="en-US" b="1" u="sng" dirty="0"/>
              <a:t>lights embedded</a:t>
            </a:r>
            <a:r>
              <a:rPr lang="en-US" dirty="0"/>
              <a:t>. The only way to control the lights ON/OFF is by changing the materials “</a:t>
            </a:r>
            <a:r>
              <a:rPr lang="en-US" i="1" dirty="0" err="1">
                <a:solidFill>
                  <a:srgbClr val="00B050"/>
                </a:solidFill>
              </a:rPr>
              <a:t>Material.LightOn</a:t>
            </a:r>
            <a:r>
              <a:rPr lang="en-US" dirty="0"/>
              <a:t>” with “</a:t>
            </a:r>
            <a:r>
              <a:rPr lang="en-US" i="1" dirty="0" err="1">
                <a:solidFill>
                  <a:srgbClr val="00B050"/>
                </a:solidFill>
              </a:rPr>
              <a:t>Material.LightOff</a:t>
            </a:r>
            <a:r>
              <a:rPr lang="en-US" dirty="0"/>
              <a:t>” each other. </a:t>
            </a:r>
            <a:br>
              <a:rPr lang="en-US" dirty="0"/>
            </a:br>
            <a:endParaRPr lang="en-US" dirty="0"/>
          </a:p>
          <a:p>
            <a:pPr marL="342900" indent="-342900">
              <a:buFont typeface="+mj-lt"/>
              <a:buAutoNum type="arabicPeriod"/>
            </a:pPr>
            <a:r>
              <a:rPr lang="en-US" dirty="0"/>
              <a:t>Tracks and/or wheels are separated left from links as well as separated from the main body:</a:t>
            </a:r>
          </a:p>
          <a:p>
            <a:pPr marL="800100" lvl="1" indent="-342900">
              <a:buFont typeface="Arial" panose="020B0604020202020204" pitchFamily="34" charset="0"/>
              <a:buChar char="•"/>
            </a:pPr>
            <a:r>
              <a:rPr lang="en-US" i="1" dirty="0" err="1">
                <a:solidFill>
                  <a:srgbClr val="00B050"/>
                </a:solidFill>
              </a:rPr>
              <a:t>Track_Right</a:t>
            </a:r>
            <a:endParaRPr lang="en-US" i="1" dirty="0">
              <a:solidFill>
                <a:srgbClr val="00B050"/>
              </a:solidFill>
            </a:endParaRPr>
          </a:p>
          <a:p>
            <a:pPr marL="800100" lvl="1" indent="-342900">
              <a:buFont typeface="Arial" panose="020B0604020202020204" pitchFamily="34" charset="0"/>
              <a:buChar char="•"/>
            </a:pPr>
            <a:r>
              <a:rPr lang="en-US" i="1" dirty="0" err="1">
                <a:solidFill>
                  <a:srgbClr val="00B050"/>
                </a:solidFill>
              </a:rPr>
              <a:t>Track_Left</a:t>
            </a:r>
            <a:endParaRPr lang="en-US" i="1" dirty="0">
              <a:solidFill>
                <a:srgbClr val="00B050"/>
              </a:solidFill>
            </a:endParaRPr>
          </a:p>
          <a:p>
            <a:endParaRPr lang="en-US" dirty="0"/>
          </a:p>
          <a:p>
            <a:r>
              <a:rPr lang="en-US" dirty="0"/>
              <a:t>The tank chassis properties: </a:t>
            </a:r>
          </a:p>
          <a:p>
            <a:pPr marL="342900" indent="-342900">
              <a:buAutoNum type="arabicPeriod"/>
            </a:pPr>
            <a:r>
              <a:rPr lang="en-US" dirty="0"/>
              <a:t>Point of symmetry</a:t>
            </a:r>
          </a:p>
          <a:p>
            <a:pPr marL="342900" indent="-342900">
              <a:buAutoNum type="arabicPeriod"/>
            </a:pPr>
            <a:r>
              <a:rPr lang="en-US" dirty="0">
                <a:highlight>
                  <a:srgbClr val="FFFF00"/>
                </a:highlight>
              </a:rPr>
              <a:t>TBD</a:t>
            </a:r>
          </a:p>
          <a:p>
            <a:pPr marL="342900" indent="-342900">
              <a:buAutoNum type="arabicPeriod"/>
            </a:pPr>
            <a:r>
              <a:rPr lang="en-US" dirty="0"/>
              <a:t>…</a:t>
            </a:r>
          </a:p>
        </p:txBody>
      </p:sp>
      <p:cxnSp>
        <p:nvCxnSpPr>
          <p:cNvPr id="6" name="Gerade Verbindung mit Pfeil 5">
            <a:extLst>
              <a:ext uri="{FF2B5EF4-FFF2-40B4-BE49-F238E27FC236}">
                <a16:creationId xmlns:a16="http://schemas.microsoft.com/office/drawing/2014/main" id="{C0450ACC-A824-45FD-9BEB-49AFD8A970F6}"/>
              </a:ext>
            </a:extLst>
          </p:cNvPr>
          <p:cNvCxnSpPr>
            <a:cxnSpLocks/>
          </p:cNvCxnSpPr>
          <p:nvPr/>
        </p:nvCxnSpPr>
        <p:spPr>
          <a:xfrm>
            <a:off x="2476500" y="4307239"/>
            <a:ext cx="6210300" cy="117305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49AFE1BA-2A4F-4D0E-94E6-59EF5B40073F}"/>
              </a:ext>
            </a:extLst>
          </p:cNvPr>
          <p:cNvCxnSpPr>
            <a:cxnSpLocks/>
          </p:cNvCxnSpPr>
          <p:nvPr/>
        </p:nvCxnSpPr>
        <p:spPr>
          <a:xfrm>
            <a:off x="2552700" y="4127836"/>
            <a:ext cx="7791450" cy="140177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92A5803A-8F75-4AC9-B736-5F3110859932}"/>
              </a:ext>
            </a:extLst>
          </p:cNvPr>
          <p:cNvCxnSpPr>
            <a:cxnSpLocks/>
          </p:cNvCxnSpPr>
          <p:nvPr/>
        </p:nvCxnSpPr>
        <p:spPr>
          <a:xfrm>
            <a:off x="6591300" y="2238375"/>
            <a:ext cx="3238500" cy="43199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75E88D54-1D90-4CC9-9510-6235FE56402A}"/>
              </a:ext>
            </a:extLst>
          </p:cNvPr>
          <p:cNvSpPr/>
          <p:nvPr/>
        </p:nvSpPr>
        <p:spPr>
          <a:xfrm>
            <a:off x="7976717" y="3429000"/>
            <a:ext cx="1181100" cy="188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side</a:t>
            </a:r>
          </a:p>
        </p:txBody>
      </p:sp>
    </p:spTree>
    <p:extLst>
      <p:ext uri="{BB962C8B-B14F-4D97-AF65-F5344CB8AC3E}">
        <p14:creationId xmlns:p14="http://schemas.microsoft.com/office/powerpoint/2010/main" val="190734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A3A5A7-2703-4D94-8C75-1B29237BD2BE}"/>
              </a:ext>
            </a:extLst>
          </p:cNvPr>
          <p:cNvSpPr>
            <a:spLocks noGrp="1"/>
          </p:cNvSpPr>
          <p:nvPr>
            <p:ph type="title"/>
          </p:nvPr>
        </p:nvSpPr>
        <p:spPr/>
        <p:txBody>
          <a:bodyPr/>
          <a:lstStyle/>
          <a:p>
            <a:r>
              <a:rPr lang="en-US" dirty="0"/>
              <a:t>Game Actors: ..: tank chassis: A-Type</a:t>
            </a:r>
          </a:p>
        </p:txBody>
      </p:sp>
      <p:sp>
        <p:nvSpPr>
          <p:cNvPr id="3" name="Textfeld 2">
            <a:extLst>
              <a:ext uri="{FF2B5EF4-FFF2-40B4-BE49-F238E27FC236}">
                <a16:creationId xmlns:a16="http://schemas.microsoft.com/office/drawing/2014/main" id="{123F72B4-3141-4FA1-9CBA-1DE6CF3A996C}"/>
              </a:ext>
            </a:extLst>
          </p:cNvPr>
          <p:cNvSpPr txBox="1"/>
          <p:nvPr/>
        </p:nvSpPr>
        <p:spPr>
          <a:xfrm>
            <a:off x="483764" y="1377709"/>
            <a:ext cx="7432327" cy="2031325"/>
          </a:xfrm>
          <a:prstGeom prst="rect">
            <a:avLst/>
          </a:prstGeom>
          <a:noFill/>
        </p:spPr>
        <p:txBody>
          <a:bodyPr wrap="square" rtlCol="0">
            <a:spAutoFit/>
          </a:bodyPr>
          <a:lstStyle/>
          <a:p>
            <a:r>
              <a:rPr lang="en-US" dirty="0"/>
              <a:t>The tank chassis of A-Type is a lightweight chassis designed for speed and maneuverability.</a:t>
            </a:r>
          </a:p>
          <a:p>
            <a:r>
              <a:rPr lang="en-US" dirty="0"/>
              <a:t>Main characteristics:</a:t>
            </a:r>
          </a:p>
          <a:p>
            <a:pPr marL="342900" indent="-342900">
              <a:buFont typeface="+mj-lt"/>
              <a:buAutoNum type="arabicPeriod"/>
            </a:pPr>
            <a:r>
              <a:rPr lang="en-US" b="1" dirty="0"/>
              <a:t>Point of  symmetry</a:t>
            </a:r>
            <a:r>
              <a:rPr lang="en-US" dirty="0"/>
              <a:t>, as defined in Blender: </a:t>
            </a:r>
          </a:p>
          <a:p>
            <a:pPr marL="742950" lvl="1" indent="-285750">
              <a:buFontTx/>
              <a:buChar char="-"/>
            </a:pPr>
            <a:r>
              <a:rPr lang="en-US" dirty="0"/>
              <a:t>X: 0.5</a:t>
            </a:r>
          </a:p>
          <a:p>
            <a:pPr marL="742950" lvl="1" indent="-285750">
              <a:buFontTx/>
              <a:buChar char="-"/>
            </a:pPr>
            <a:r>
              <a:rPr lang="en-US" dirty="0"/>
              <a:t>Y: 0.5</a:t>
            </a:r>
          </a:p>
          <a:p>
            <a:pPr marL="742950" lvl="1" indent="-285750">
              <a:buFontTx/>
              <a:buChar char="-"/>
            </a:pPr>
            <a:r>
              <a:rPr lang="en-US" dirty="0"/>
              <a:t>Z: 0.186</a:t>
            </a:r>
          </a:p>
        </p:txBody>
      </p:sp>
      <p:pic>
        <p:nvPicPr>
          <p:cNvPr id="4" name="Grafik 3">
            <a:extLst>
              <a:ext uri="{FF2B5EF4-FFF2-40B4-BE49-F238E27FC236}">
                <a16:creationId xmlns:a16="http://schemas.microsoft.com/office/drawing/2014/main" id="{53519332-36D1-431C-B72E-58C7C5CFAAD6}"/>
              </a:ext>
            </a:extLst>
          </p:cNvPr>
          <p:cNvPicPr>
            <a:picLocks noChangeAspect="1"/>
          </p:cNvPicPr>
          <p:nvPr/>
        </p:nvPicPr>
        <p:blipFill>
          <a:blip r:embed="rId2"/>
          <a:stretch>
            <a:fillRect/>
          </a:stretch>
        </p:blipFill>
        <p:spPr>
          <a:xfrm>
            <a:off x="8335512" y="1762125"/>
            <a:ext cx="3232630" cy="2283337"/>
          </a:xfrm>
          <a:prstGeom prst="rect">
            <a:avLst/>
          </a:prstGeom>
        </p:spPr>
      </p:pic>
      <p:cxnSp>
        <p:nvCxnSpPr>
          <p:cNvPr id="5" name="Gerade Verbindung mit Pfeil 4">
            <a:extLst>
              <a:ext uri="{FF2B5EF4-FFF2-40B4-BE49-F238E27FC236}">
                <a16:creationId xmlns:a16="http://schemas.microsoft.com/office/drawing/2014/main" id="{B19EA477-600C-4B5E-AEF8-EFB5376498F7}"/>
              </a:ext>
            </a:extLst>
          </p:cNvPr>
          <p:cNvCxnSpPr>
            <a:cxnSpLocks/>
          </p:cNvCxnSpPr>
          <p:nvPr/>
        </p:nvCxnSpPr>
        <p:spPr>
          <a:xfrm flipV="1">
            <a:off x="2247900" y="2791914"/>
            <a:ext cx="7703927" cy="12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Class diagrams</a:t>
            </a:r>
          </a:p>
        </p:txBody>
      </p:sp>
    </p:spTree>
    <p:extLst>
      <p:ext uri="{BB962C8B-B14F-4D97-AF65-F5344CB8AC3E}">
        <p14:creationId xmlns:p14="http://schemas.microsoft.com/office/powerpoint/2010/main" val="86605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6F1DED-62E4-46C5-9353-DF2051DCA552}"/>
              </a:ext>
            </a:extLst>
          </p:cNvPr>
          <p:cNvSpPr>
            <a:spLocks noGrp="1"/>
          </p:cNvSpPr>
          <p:nvPr>
            <p:ph type="title"/>
          </p:nvPr>
        </p:nvSpPr>
        <p:spPr/>
        <p:txBody>
          <a:bodyPr/>
          <a:lstStyle/>
          <a:p>
            <a:r>
              <a:rPr lang="en-US" dirty="0"/>
              <a:t>Map class diagram</a:t>
            </a:r>
          </a:p>
        </p:txBody>
      </p:sp>
      <p:sp>
        <p:nvSpPr>
          <p:cNvPr id="3" name="Textfeld 2">
            <a:extLst>
              <a:ext uri="{FF2B5EF4-FFF2-40B4-BE49-F238E27FC236}">
                <a16:creationId xmlns:a16="http://schemas.microsoft.com/office/drawing/2014/main" id="{16606622-4B4A-4663-9028-7F632B028288}"/>
              </a:ext>
            </a:extLst>
          </p:cNvPr>
          <p:cNvSpPr txBox="1"/>
          <p:nvPr/>
        </p:nvSpPr>
        <p:spPr>
          <a:xfrm>
            <a:off x="287573" y="5655066"/>
            <a:ext cx="11224470" cy="923330"/>
          </a:xfrm>
          <a:prstGeom prst="rect">
            <a:avLst/>
          </a:prstGeom>
          <a:noFill/>
        </p:spPr>
        <p:txBody>
          <a:bodyPr wrap="square" rtlCol="0">
            <a:spAutoFit/>
          </a:bodyPr>
          <a:lstStyle/>
          <a:p>
            <a:r>
              <a:rPr lang="en-US" dirty="0"/>
              <a:t>Note:</a:t>
            </a:r>
          </a:p>
          <a:p>
            <a:pPr marL="342900" indent="-342900">
              <a:buFont typeface="+mj-lt"/>
              <a:buAutoNum type="arabicPeriod"/>
            </a:pPr>
            <a:r>
              <a:rPr lang="en-US" dirty="0"/>
              <a:t>A map tile will have a square shape of an specific size (defined inside GameTile::TILE_SIZE)</a:t>
            </a:r>
          </a:p>
          <a:p>
            <a:pPr marL="342900" indent="-342900">
              <a:buFont typeface="+mj-lt"/>
              <a:buAutoNum type="arabicPeriod"/>
            </a:pPr>
            <a:r>
              <a:rPr lang="en-US" dirty="0"/>
              <a:t>Important! Class hierarchy follows the one from the </a:t>
            </a:r>
            <a:r>
              <a:rPr lang="en-US" dirty="0">
                <a:solidFill>
                  <a:srgbClr val="0070C0"/>
                </a:solidFill>
                <a:hlinkClick r:id="rId2" action="ppaction://hlinksldjump">
                  <a:extLst>
                    <a:ext uri="{A12FA001-AC4F-418D-AE19-62706E023703}">
                      <ahyp:hlinkClr xmlns:ahyp="http://schemas.microsoft.com/office/drawing/2018/hyperlinkcolor" val="tx"/>
                    </a:ext>
                  </a:extLst>
                </a:hlinkClick>
              </a:rPr>
              <a:t>GameObject</a:t>
            </a:r>
            <a:r>
              <a:rPr lang="en-US" dirty="0"/>
              <a:t> class diagram</a:t>
            </a:r>
          </a:p>
        </p:txBody>
      </p:sp>
      <p:pic>
        <p:nvPicPr>
          <p:cNvPr id="4" name="Grafik 3">
            <a:extLst>
              <a:ext uri="{FF2B5EF4-FFF2-40B4-BE49-F238E27FC236}">
                <a16:creationId xmlns:a16="http://schemas.microsoft.com/office/drawing/2014/main" id="{FE8B5A9E-F977-41A7-B14C-03FC66C218E1}"/>
              </a:ext>
            </a:extLst>
          </p:cNvPr>
          <p:cNvPicPr>
            <a:picLocks noChangeAspect="1"/>
          </p:cNvPicPr>
          <p:nvPr/>
        </p:nvPicPr>
        <p:blipFill>
          <a:blip r:embed="rId3"/>
          <a:stretch>
            <a:fillRect/>
          </a:stretch>
        </p:blipFill>
        <p:spPr>
          <a:xfrm>
            <a:off x="9013029" y="1588437"/>
            <a:ext cx="3119535" cy="884911"/>
          </a:xfrm>
          <a:prstGeom prst="rect">
            <a:avLst/>
          </a:prstGeom>
        </p:spPr>
      </p:pic>
      <p:sp>
        <p:nvSpPr>
          <p:cNvPr id="5" name="Rechteck: abgerundete Ecken 4">
            <a:extLst>
              <a:ext uri="{FF2B5EF4-FFF2-40B4-BE49-F238E27FC236}">
                <a16:creationId xmlns:a16="http://schemas.microsoft.com/office/drawing/2014/main" id="{8F3F8477-80F1-46D8-B8F7-323094A1F78A}"/>
              </a:ext>
            </a:extLst>
          </p:cNvPr>
          <p:cNvSpPr/>
          <p:nvPr/>
        </p:nvSpPr>
        <p:spPr>
          <a:xfrm>
            <a:off x="240920" y="1748047"/>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GameMap</a:t>
            </a:r>
            <a:r>
              <a:rPr lang="en-US" dirty="0"/>
              <a:t>::GameObject</a:t>
            </a:r>
            <a:endParaRPr lang="en-US" b="1" u="sng" dirty="0"/>
          </a:p>
        </p:txBody>
      </p:sp>
      <p:cxnSp>
        <p:nvCxnSpPr>
          <p:cNvPr id="6" name="Verbinder: gewinkelt 5">
            <a:extLst>
              <a:ext uri="{FF2B5EF4-FFF2-40B4-BE49-F238E27FC236}">
                <a16:creationId xmlns:a16="http://schemas.microsoft.com/office/drawing/2014/main" id="{2E70F14D-AD70-4A97-9526-1C2215EE88FA}"/>
              </a:ext>
            </a:extLst>
          </p:cNvPr>
          <p:cNvCxnSpPr>
            <a:cxnSpLocks/>
            <a:stCxn id="10" idx="0"/>
            <a:endCxn id="5" idx="2"/>
          </p:cNvCxnSpPr>
          <p:nvPr/>
        </p:nvCxnSpPr>
        <p:spPr>
          <a:xfrm rot="16200000" flipV="1">
            <a:off x="1822825" y="2509465"/>
            <a:ext cx="483968" cy="92516"/>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F7744572-0CA4-4188-BC78-48ED70FA1668}"/>
              </a:ext>
            </a:extLst>
          </p:cNvPr>
          <p:cNvSpPr txBox="1"/>
          <p:nvPr/>
        </p:nvSpPr>
        <p:spPr>
          <a:xfrm>
            <a:off x="1762463" y="2238695"/>
            <a:ext cx="332992" cy="369332"/>
          </a:xfrm>
          <a:prstGeom prst="rect">
            <a:avLst/>
          </a:prstGeom>
          <a:noFill/>
        </p:spPr>
        <p:txBody>
          <a:bodyPr wrap="square" rtlCol="0">
            <a:spAutoFit/>
          </a:bodyPr>
          <a:lstStyle/>
          <a:p>
            <a:r>
              <a:rPr lang="en-US" dirty="0"/>
              <a:t>1</a:t>
            </a:r>
          </a:p>
        </p:txBody>
      </p:sp>
      <p:cxnSp>
        <p:nvCxnSpPr>
          <p:cNvPr id="8" name="Verbinder: gewinkelt 7">
            <a:extLst>
              <a:ext uri="{FF2B5EF4-FFF2-40B4-BE49-F238E27FC236}">
                <a16:creationId xmlns:a16="http://schemas.microsoft.com/office/drawing/2014/main" id="{502BB627-E349-4519-87C5-F78CC07FF56A}"/>
              </a:ext>
            </a:extLst>
          </p:cNvPr>
          <p:cNvCxnSpPr>
            <a:cxnSpLocks/>
            <a:stCxn id="11" idx="0"/>
            <a:endCxn id="10" idx="2"/>
          </p:cNvCxnSpPr>
          <p:nvPr/>
        </p:nvCxnSpPr>
        <p:spPr>
          <a:xfrm rot="16200000" flipV="1">
            <a:off x="1866961" y="3552780"/>
            <a:ext cx="957845" cy="469631"/>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C3DD7E9A-83B6-4D1D-90F7-539123D3402D}"/>
              </a:ext>
            </a:extLst>
          </p:cNvPr>
          <p:cNvSpPr txBox="1"/>
          <p:nvPr/>
        </p:nvSpPr>
        <p:spPr>
          <a:xfrm>
            <a:off x="1845774" y="3936757"/>
            <a:ext cx="738402" cy="369332"/>
          </a:xfrm>
          <a:prstGeom prst="rect">
            <a:avLst/>
          </a:prstGeom>
          <a:noFill/>
        </p:spPr>
        <p:txBody>
          <a:bodyPr wrap="square" rtlCol="0">
            <a:spAutoFit/>
          </a:bodyPr>
          <a:lstStyle/>
          <a:p>
            <a:r>
              <a:rPr lang="en-US" dirty="0"/>
              <a:t>1..n</a:t>
            </a:r>
          </a:p>
        </p:txBody>
      </p:sp>
      <p:sp>
        <p:nvSpPr>
          <p:cNvPr id="10" name="Rechteck: abgerundete Ecken 9">
            <a:extLst>
              <a:ext uri="{FF2B5EF4-FFF2-40B4-BE49-F238E27FC236}">
                <a16:creationId xmlns:a16="http://schemas.microsoft.com/office/drawing/2014/main" id="{30082998-E138-4CCB-88ED-45D73F83FB6B}"/>
              </a:ext>
            </a:extLst>
          </p:cNvPr>
          <p:cNvSpPr/>
          <p:nvPr/>
        </p:nvSpPr>
        <p:spPr>
          <a:xfrm>
            <a:off x="59437" y="2797707"/>
            <a:ext cx="4103260" cy="510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GameMapSide::GameObjectComponent</a:t>
            </a:r>
          </a:p>
        </p:txBody>
      </p:sp>
      <p:sp>
        <p:nvSpPr>
          <p:cNvPr id="11" name="Rechteck: abgerundete Ecken 10">
            <a:extLst>
              <a:ext uri="{FF2B5EF4-FFF2-40B4-BE49-F238E27FC236}">
                <a16:creationId xmlns:a16="http://schemas.microsoft.com/office/drawing/2014/main" id="{B491E65F-142E-4F0C-B209-DB02C401AAEA}"/>
              </a:ext>
            </a:extLst>
          </p:cNvPr>
          <p:cNvSpPr/>
          <p:nvPr/>
        </p:nvSpPr>
        <p:spPr>
          <a:xfrm>
            <a:off x="803067" y="426651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GameTile</a:t>
            </a:r>
            <a:r>
              <a:rPr lang="en-US" dirty="0"/>
              <a:t>::GameObjectMesh</a:t>
            </a:r>
            <a:endParaRPr lang="en-US" b="1" u="sng" dirty="0"/>
          </a:p>
        </p:txBody>
      </p:sp>
      <p:sp>
        <p:nvSpPr>
          <p:cNvPr id="12" name="Textfeld 11">
            <a:extLst>
              <a:ext uri="{FF2B5EF4-FFF2-40B4-BE49-F238E27FC236}">
                <a16:creationId xmlns:a16="http://schemas.microsoft.com/office/drawing/2014/main" id="{BDCACCCD-15F8-4C2F-B220-237FB270287B}"/>
              </a:ext>
            </a:extLst>
          </p:cNvPr>
          <p:cNvSpPr txBox="1"/>
          <p:nvPr/>
        </p:nvSpPr>
        <p:spPr>
          <a:xfrm>
            <a:off x="1808056" y="3236951"/>
            <a:ext cx="340730" cy="369332"/>
          </a:xfrm>
          <a:prstGeom prst="rect">
            <a:avLst/>
          </a:prstGeom>
          <a:noFill/>
        </p:spPr>
        <p:txBody>
          <a:bodyPr wrap="square" rtlCol="0">
            <a:spAutoFit/>
          </a:bodyPr>
          <a:lstStyle/>
          <a:p>
            <a:r>
              <a:rPr lang="en-US" dirty="0"/>
              <a:t>1</a:t>
            </a:r>
          </a:p>
        </p:txBody>
      </p:sp>
      <p:sp>
        <p:nvSpPr>
          <p:cNvPr id="13" name="Rechteck: abgerundete Ecken 12">
            <a:extLst>
              <a:ext uri="{FF2B5EF4-FFF2-40B4-BE49-F238E27FC236}">
                <a16:creationId xmlns:a16="http://schemas.microsoft.com/office/drawing/2014/main" id="{5188D1FA-145F-43DF-9374-D4E868BAC1A7}"/>
              </a:ext>
            </a:extLst>
          </p:cNvPr>
          <p:cNvSpPr/>
          <p:nvPr/>
        </p:nvSpPr>
        <p:spPr>
          <a:xfrm>
            <a:off x="3750135" y="3471389"/>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AbstractGameCavan</a:t>
            </a:r>
            <a:endParaRPr lang="en-US" b="1" u="sng" dirty="0"/>
          </a:p>
        </p:txBody>
      </p:sp>
      <p:cxnSp>
        <p:nvCxnSpPr>
          <p:cNvPr id="14" name="Verbinder: gewinkelt 13">
            <a:extLst>
              <a:ext uri="{FF2B5EF4-FFF2-40B4-BE49-F238E27FC236}">
                <a16:creationId xmlns:a16="http://schemas.microsoft.com/office/drawing/2014/main" id="{9EA7BAC3-7E7D-41DF-BD78-09FE167E4B95}"/>
              </a:ext>
            </a:extLst>
          </p:cNvPr>
          <p:cNvCxnSpPr>
            <a:stCxn id="11" idx="0"/>
            <a:endCxn id="13" idx="2"/>
          </p:cNvCxnSpPr>
          <p:nvPr/>
        </p:nvCxnSpPr>
        <p:spPr>
          <a:xfrm rot="5400000" flipH="1" flipV="1">
            <a:off x="3939514" y="2678266"/>
            <a:ext cx="229437" cy="2947068"/>
          </a:xfrm>
          <a:prstGeom prst="bentConnector3">
            <a:avLst>
              <a:gd name="adj1" fmla="val 50000"/>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ED8F00E9-738B-44F3-AD1A-B5B13E2988F3}"/>
              </a:ext>
            </a:extLst>
          </p:cNvPr>
          <p:cNvSpPr/>
          <p:nvPr/>
        </p:nvSpPr>
        <p:spPr>
          <a:xfrm>
            <a:off x="5331647" y="1809916"/>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GameObjectArray</a:t>
            </a:r>
            <a:endParaRPr lang="en-US" b="1" u="sng" dirty="0"/>
          </a:p>
        </p:txBody>
      </p:sp>
      <p:sp>
        <p:nvSpPr>
          <p:cNvPr id="16" name="Textfeld 15">
            <a:extLst>
              <a:ext uri="{FF2B5EF4-FFF2-40B4-BE49-F238E27FC236}">
                <a16:creationId xmlns:a16="http://schemas.microsoft.com/office/drawing/2014/main" id="{7DB6AD28-80E7-4D9E-BCD0-DD1CDDEC0354}"/>
              </a:ext>
            </a:extLst>
          </p:cNvPr>
          <p:cNvSpPr txBox="1"/>
          <p:nvPr/>
        </p:nvSpPr>
        <p:spPr>
          <a:xfrm>
            <a:off x="4653723" y="2738832"/>
            <a:ext cx="1179083" cy="369332"/>
          </a:xfrm>
          <a:prstGeom prst="rect">
            <a:avLst/>
          </a:prstGeom>
          <a:noFill/>
        </p:spPr>
        <p:txBody>
          <a:bodyPr wrap="square" rtlCol="0">
            <a:spAutoFit/>
          </a:bodyPr>
          <a:lstStyle/>
          <a:p>
            <a:r>
              <a:rPr lang="en-US" dirty="0"/>
              <a:t>&lt;extends&gt;</a:t>
            </a:r>
          </a:p>
        </p:txBody>
      </p:sp>
      <p:cxnSp>
        <p:nvCxnSpPr>
          <p:cNvPr id="17" name="Verbinder: gewinkelt 16">
            <a:extLst>
              <a:ext uri="{FF2B5EF4-FFF2-40B4-BE49-F238E27FC236}">
                <a16:creationId xmlns:a16="http://schemas.microsoft.com/office/drawing/2014/main" id="{BD57F05A-8A7D-4438-8228-A8DCCA77EA11}"/>
              </a:ext>
            </a:extLst>
          </p:cNvPr>
          <p:cNvCxnSpPr>
            <a:cxnSpLocks/>
            <a:stCxn id="10" idx="3"/>
            <a:endCxn id="15" idx="2"/>
          </p:cNvCxnSpPr>
          <p:nvPr/>
        </p:nvCxnSpPr>
        <p:spPr>
          <a:xfrm flipV="1">
            <a:off x="4162697" y="2375608"/>
            <a:ext cx="2946581" cy="677582"/>
          </a:xfrm>
          <a:prstGeom prst="bentConnector2">
            <a:avLst/>
          </a:prstGeom>
          <a:ln w="25400">
            <a:solidFill>
              <a:srgbClr val="92D05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0211B021-3566-4C2C-B756-F020CF32DB90}"/>
              </a:ext>
            </a:extLst>
          </p:cNvPr>
          <p:cNvCxnSpPr>
            <a:cxnSpLocks/>
            <a:stCxn id="5" idx="3"/>
            <a:endCxn id="15" idx="2"/>
          </p:cNvCxnSpPr>
          <p:nvPr/>
        </p:nvCxnSpPr>
        <p:spPr>
          <a:xfrm>
            <a:off x="3796181" y="2030893"/>
            <a:ext cx="3313097" cy="344715"/>
          </a:xfrm>
          <a:prstGeom prst="bentConnector4">
            <a:avLst>
              <a:gd name="adj1" fmla="val 23173"/>
              <a:gd name="adj2" fmla="val 166316"/>
            </a:avLst>
          </a:prstGeom>
          <a:ln w="25400">
            <a:solidFill>
              <a:srgbClr val="92D05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3C51C54-9F5C-4ABB-B002-57CEBAE49DC5}"/>
              </a:ext>
            </a:extLst>
          </p:cNvPr>
          <p:cNvSpPr txBox="1"/>
          <p:nvPr/>
        </p:nvSpPr>
        <p:spPr>
          <a:xfrm>
            <a:off x="4695452" y="2297782"/>
            <a:ext cx="1179083" cy="369332"/>
          </a:xfrm>
          <a:prstGeom prst="rect">
            <a:avLst/>
          </a:prstGeom>
          <a:noFill/>
        </p:spPr>
        <p:txBody>
          <a:bodyPr wrap="square" rtlCol="0">
            <a:spAutoFit/>
          </a:bodyPr>
          <a:lstStyle/>
          <a:p>
            <a:r>
              <a:rPr lang="en-US" dirty="0"/>
              <a:t>&lt;extends&gt;</a:t>
            </a:r>
          </a:p>
        </p:txBody>
      </p:sp>
      <p:sp>
        <p:nvSpPr>
          <p:cNvPr id="26" name="Rechteck 25">
            <a:extLst>
              <a:ext uri="{FF2B5EF4-FFF2-40B4-BE49-F238E27FC236}">
                <a16:creationId xmlns:a16="http://schemas.microsoft.com/office/drawing/2014/main" id="{0FA2A876-E194-404C-81BA-FC29F6B67788}"/>
              </a:ext>
            </a:extLst>
          </p:cNvPr>
          <p:cNvSpPr/>
          <p:nvPr/>
        </p:nvSpPr>
        <p:spPr>
          <a:xfrm>
            <a:off x="8186985" y="2867619"/>
            <a:ext cx="2108269" cy="369332"/>
          </a:xfrm>
          <a:prstGeom prst="rect">
            <a:avLst/>
          </a:prstGeom>
        </p:spPr>
        <p:txBody>
          <a:bodyPr wrap="none">
            <a:spAutoFit/>
          </a:bodyPr>
          <a:lstStyle/>
          <a:p>
            <a:r>
              <a:rPr lang="en-US" dirty="0"/>
              <a:t>GameMapSide (left)</a:t>
            </a:r>
          </a:p>
        </p:txBody>
      </p:sp>
      <p:cxnSp>
        <p:nvCxnSpPr>
          <p:cNvPr id="29" name="Gerade Verbindung mit Pfeil 28">
            <a:extLst>
              <a:ext uri="{FF2B5EF4-FFF2-40B4-BE49-F238E27FC236}">
                <a16:creationId xmlns:a16="http://schemas.microsoft.com/office/drawing/2014/main" id="{1C78DECA-12B9-449C-B28F-07148E99963B}"/>
              </a:ext>
            </a:extLst>
          </p:cNvPr>
          <p:cNvCxnSpPr/>
          <p:nvPr/>
        </p:nvCxnSpPr>
        <p:spPr>
          <a:xfrm flipH="1">
            <a:off x="9722498" y="2494836"/>
            <a:ext cx="167951" cy="25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E1B3DC1C-0D4A-4D10-845E-FC37726942F4}"/>
              </a:ext>
            </a:extLst>
          </p:cNvPr>
          <p:cNvSpPr/>
          <p:nvPr/>
        </p:nvSpPr>
        <p:spPr>
          <a:xfrm>
            <a:off x="9937732" y="2560729"/>
            <a:ext cx="2194832" cy="369332"/>
          </a:xfrm>
          <a:prstGeom prst="rect">
            <a:avLst/>
          </a:prstGeom>
        </p:spPr>
        <p:txBody>
          <a:bodyPr wrap="none">
            <a:spAutoFit/>
          </a:bodyPr>
          <a:lstStyle/>
          <a:p>
            <a:r>
              <a:rPr lang="en-US" dirty="0"/>
              <a:t>GameMapSide(right)</a:t>
            </a:r>
          </a:p>
        </p:txBody>
      </p:sp>
      <p:cxnSp>
        <p:nvCxnSpPr>
          <p:cNvPr id="32" name="Gerade Verbindung mit Pfeil 31">
            <a:extLst>
              <a:ext uri="{FF2B5EF4-FFF2-40B4-BE49-F238E27FC236}">
                <a16:creationId xmlns:a16="http://schemas.microsoft.com/office/drawing/2014/main" id="{8F960DE0-6C52-4C1B-8189-0BB5BB245E1C}"/>
              </a:ext>
            </a:extLst>
          </p:cNvPr>
          <p:cNvCxnSpPr>
            <a:cxnSpLocks/>
            <a:endCxn id="30" idx="0"/>
          </p:cNvCxnSpPr>
          <p:nvPr/>
        </p:nvCxnSpPr>
        <p:spPr>
          <a:xfrm flipH="1">
            <a:off x="11035148" y="2371376"/>
            <a:ext cx="210381" cy="18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D10DB54E-E693-4EC6-8EBE-7A75635CB5BC}"/>
              </a:ext>
            </a:extLst>
          </p:cNvPr>
          <p:cNvSpPr/>
          <p:nvPr/>
        </p:nvSpPr>
        <p:spPr>
          <a:xfrm>
            <a:off x="10137533" y="3228554"/>
            <a:ext cx="1107996" cy="369332"/>
          </a:xfrm>
          <a:prstGeom prst="rect">
            <a:avLst/>
          </a:prstGeom>
        </p:spPr>
        <p:txBody>
          <a:bodyPr wrap="none">
            <a:spAutoFit/>
          </a:bodyPr>
          <a:lstStyle/>
          <a:p>
            <a:r>
              <a:rPr lang="en-US" dirty="0"/>
              <a:t>GameTile</a:t>
            </a:r>
          </a:p>
        </p:txBody>
      </p:sp>
      <p:cxnSp>
        <p:nvCxnSpPr>
          <p:cNvPr id="41" name="Gerade Verbindung mit Pfeil 40">
            <a:extLst>
              <a:ext uri="{FF2B5EF4-FFF2-40B4-BE49-F238E27FC236}">
                <a16:creationId xmlns:a16="http://schemas.microsoft.com/office/drawing/2014/main" id="{B5A987A9-9BCE-4723-A997-7B66D8672A82}"/>
              </a:ext>
            </a:extLst>
          </p:cNvPr>
          <p:cNvCxnSpPr>
            <a:cxnSpLocks/>
            <a:endCxn id="39" idx="0"/>
          </p:cNvCxnSpPr>
          <p:nvPr/>
        </p:nvCxnSpPr>
        <p:spPr>
          <a:xfrm>
            <a:off x="10125144" y="2371376"/>
            <a:ext cx="566387" cy="857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D6121054-6E57-4BA7-9190-A62893D24D02}"/>
              </a:ext>
            </a:extLst>
          </p:cNvPr>
          <p:cNvSpPr txBox="1"/>
          <p:nvPr/>
        </p:nvSpPr>
        <p:spPr>
          <a:xfrm>
            <a:off x="2131893" y="2442123"/>
            <a:ext cx="738402" cy="369332"/>
          </a:xfrm>
          <a:prstGeom prst="rect">
            <a:avLst/>
          </a:prstGeom>
          <a:noFill/>
        </p:spPr>
        <p:txBody>
          <a:bodyPr wrap="square" rtlCol="0">
            <a:spAutoFit/>
          </a:bodyPr>
          <a:lstStyle/>
          <a:p>
            <a:r>
              <a:rPr lang="en-US" dirty="0"/>
              <a:t>1..n</a:t>
            </a:r>
          </a:p>
        </p:txBody>
      </p:sp>
    </p:spTree>
    <p:extLst>
      <p:ext uri="{BB962C8B-B14F-4D97-AF65-F5344CB8AC3E}">
        <p14:creationId xmlns:p14="http://schemas.microsoft.com/office/powerpoint/2010/main" val="93460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A14C4-E632-48E5-A8F1-B70545C62A87}"/>
              </a:ext>
            </a:extLst>
          </p:cNvPr>
          <p:cNvSpPr>
            <a:spLocks noGrp="1"/>
          </p:cNvSpPr>
          <p:nvPr>
            <p:ph type="title"/>
          </p:nvPr>
        </p:nvSpPr>
        <p:spPr>
          <a:xfrm>
            <a:off x="838200" y="365125"/>
            <a:ext cx="10515600" cy="1325563"/>
          </a:xfrm>
        </p:spPr>
        <p:txBody>
          <a:bodyPr/>
          <a:lstStyle/>
          <a:p>
            <a:r>
              <a:rPr lang="en-US" dirty="0"/>
              <a:t>AbstractGameCavan</a:t>
            </a:r>
          </a:p>
        </p:txBody>
      </p:sp>
      <p:sp>
        <p:nvSpPr>
          <p:cNvPr id="3" name="Textfeld 2">
            <a:extLst>
              <a:ext uri="{FF2B5EF4-FFF2-40B4-BE49-F238E27FC236}">
                <a16:creationId xmlns:a16="http://schemas.microsoft.com/office/drawing/2014/main" id="{7901221C-1855-4BD0-BEE0-BFBE4AA8189E}"/>
              </a:ext>
            </a:extLst>
          </p:cNvPr>
          <p:cNvSpPr txBox="1"/>
          <p:nvPr/>
        </p:nvSpPr>
        <p:spPr>
          <a:xfrm>
            <a:off x="939567" y="1493240"/>
            <a:ext cx="157969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iMaterial</a:t>
            </a:r>
            <a:endParaRPr lang="en-US" dirty="0"/>
          </a:p>
        </p:txBody>
      </p:sp>
      <p:sp>
        <p:nvSpPr>
          <p:cNvPr id="4" name="Rechteck: abgerundete Ecken 3">
            <a:extLst>
              <a:ext uri="{FF2B5EF4-FFF2-40B4-BE49-F238E27FC236}">
                <a16:creationId xmlns:a16="http://schemas.microsoft.com/office/drawing/2014/main" id="{AD911305-C182-4D4D-9389-21080CC6799A}"/>
              </a:ext>
            </a:extLst>
          </p:cNvPr>
          <p:cNvSpPr/>
          <p:nvPr/>
        </p:nvSpPr>
        <p:spPr>
          <a:xfrm>
            <a:off x="8221382" y="1192156"/>
            <a:ext cx="3609834" cy="159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XYZMaterial</a:t>
            </a:r>
            <a:endParaRPr lang="en-US" b="1" u="sng" dirty="0"/>
          </a:p>
          <a:p>
            <a:pPr marL="285750" indent="-285750" algn="ctr">
              <a:buFont typeface="Arial" panose="020B0604020202020204" pitchFamily="34" charset="0"/>
              <a:buChar char="•"/>
            </a:pPr>
            <a:r>
              <a:rPr lang="en-US" dirty="0" err="1"/>
              <a:t>iAmbientMaterialColor</a:t>
            </a:r>
            <a:endParaRPr lang="en-US" dirty="0"/>
          </a:p>
          <a:p>
            <a:pPr marL="285750" indent="-285750" algn="ctr">
              <a:buFont typeface="Arial" panose="020B0604020202020204" pitchFamily="34" charset="0"/>
              <a:buChar char="•"/>
            </a:pPr>
            <a:r>
              <a:rPr lang="en-US" dirty="0" err="1"/>
              <a:t>iDiffuseMaterialColor</a:t>
            </a:r>
            <a:endParaRPr lang="en-US" dirty="0"/>
          </a:p>
          <a:p>
            <a:pPr marL="285750" indent="-285750" algn="ctr">
              <a:buFont typeface="Arial" panose="020B0604020202020204" pitchFamily="34" charset="0"/>
              <a:buChar char="•"/>
            </a:pPr>
            <a:r>
              <a:rPr lang="en-US" dirty="0" err="1"/>
              <a:t>iAmbientFileNameID</a:t>
            </a:r>
            <a:endParaRPr lang="en-US" dirty="0"/>
          </a:p>
          <a:p>
            <a:pPr marL="285750" indent="-285750" algn="ctr">
              <a:buFont typeface="Arial" panose="020B0604020202020204" pitchFamily="34" charset="0"/>
              <a:buChar char="•"/>
            </a:pPr>
            <a:r>
              <a:rPr lang="en-US" dirty="0" err="1"/>
              <a:t>iDiffuseFileNameID</a:t>
            </a:r>
            <a:endParaRPr lang="en-US" dirty="0"/>
          </a:p>
        </p:txBody>
      </p:sp>
      <p:cxnSp>
        <p:nvCxnSpPr>
          <p:cNvPr id="6" name="Verbinder: gewinkelt 5">
            <a:extLst>
              <a:ext uri="{FF2B5EF4-FFF2-40B4-BE49-F238E27FC236}">
                <a16:creationId xmlns:a16="http://schemas.microsoft.com/office/drawing/2014/main" id="{E787E5B7-5EB8-4A8D-9F0F-D9EA4193BA57}"/>
              </a:ext>
            </a:extLst>
          </p:cNvPr>
          <p:cNvCxnSpPr>
            <a:cxnSpLocks/>
            <a:stCxn id="3" idx="3"/>
            <a:endCxn id="4" idx="1"/>
          </p:cNvCxnSpPr>
          <p:nvPr/>
        </p:nvCxnSpPr>
        <p:spPr>
          <a:xfrm>
            <a:off x="2519265" y="1677906"/>
            <a:ext cx="5702117" cy="313099"/>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833D9D97-7B37-4A06-ADAC-F7E8C50D102C}"/>
              </a:ext>
            </a:extLst>
          </p:cNvPr>
          <p:cNvSpPr txBox="1"/>
          <p:nvPr/>
        </p:nvSpPr>
        <p:spPr>
          <a:xfrm>
            <a:off x="939567" y="2348322"/>
            <a:ext cx="169457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vertexBuffer</a:t>
            </a:r>
            <a:endParaRPr lang="en-US" dirty="0"/>
          </a:p>
        </p:txBody>
      </p:sp>
      <p:sp>
        <p:nvSpPr>
          <p:cNvPr id="14" name="Rechteck: abgerundete Ecken 13">
            <a:extLst>
              <a:ext uri="{FF2B5EF4-FFF2-40B4-BE49-F238E27FC236}">
                <a16:creationId xmlns:a16="http://schemas.microsoft.com/office/drawing/2014/main" id="{283DC3B4-F07D-48B4-A5B3-E88075D56277}"/>
              </a:ext>
            </a:extLst>
          </p:cNvPr>
          <p:cNvSpPr/>
          <p:nvPr/>
        </p:nvSpPr>
        <p:spPr>
          <a:xfrm>
            <a:off x="8221382" y="3148189"/>
            <a:ext cx="3609834" cy="159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XYZVertex</a:t>
            </a:r>
            <a:endParaRPr lang="en-US" b="1" u="sng" dirty="0"/>
          </a:p>
          <a:p>
            <a:pPr marL="285750" indent="-285750" algn="ctr">
              <a:buFont typeface="Arial" panose="020B0604020202020204" pitchFamily="34" charset="0"/>
              <a:buChar char="•"/>
            </a:pPr>
            <a:r>
              <a:rPr lang="en-US" dirty="0"/>
              <a:t>Coordinate (</a:t>
            </a:r>
            <a:r>
              <a:rPr lang="en-US" dirty="0" err="1"/>
              <a:t>x,y,z</a:t>
            </a:r>
            <a:r>
              <a:rPr lang="en-US" dirty="0"/>
              <a:t>)</a:t>
            </a:r>
          </a:p>
          <a:p>
            <a:pPr marL="285750" indent="-285750" algn="ctr">
              <a:buFont typeface="Arial" panose="020B0604020202020204" pitchFamily="34" charset="0"/>
              <a:buChar char="•"/>
            </a:pPr>
            <a:r>
              <a:rPr lang="en-US" dirty="0" err="1"/>
              <a:t>uvTexture</a:t>
            </a:r>
            <a:r>
              <a:rPr lang="en-US" dirty="0"/>
              <a:t>(</a:t>
            </a:r>
            <a:r>
              <a:rPr lang="en-US" dirty="0" err="1"/>
              <a:t>u,v</a:t>
            </a:r>
            <a:r>
              <a:rPr lang="en-US" dirty="0"/>
              <a:t>)</a:t>
            </a:r>
          </a:p>
          <a:p>
            <a:pPr marL="285750" indent="-285750" algn="ctr">
              <a:buFont typeface="Arial" panose="020B0604020202020204" pitchFamily="34" charset="0"/>
              <a:buChar char="•"/>
            </a:pPr>
            <a:r>
              <a:rPr lang="en-US" dirty="0"/>
              <a:t>Normal (</a:t>
            </a:r>
            <a:r>
              <a:rPr lang="en-US" dirty="0" err="1"/>
              <a:t>x,y,z</a:t>
            </a:r>
            <a:r>
              <a:rPr lang="en-US" dirty="0"/>
              <a:t>)</a:t>
            </a:r>
          </a:p>
          <a:p>
            <a:pPr marL="285750" indent="-285750" algn="ctr">
              <a:buFont typeface="Arial" panose="020B0604020202020204" pitchFamily="34" charset="0"/>
              <a:buChar char="•"/>
            </a:pPr>
            <a:r>
              <a:rPr lang="en-US"/>
              <a:t>vertexColor</a:t>
            </a:r>
            <a:endParaRPr lang="en-US" dirty="0"/>
          </a:p>
        </p:txBody>
      </p:sp>
      <p:sp>
        <p:nvSpPr>
          <p:cNvPr id="15" name="Textfeld 14">
            <a:extLst>
              <a:ext uri="{FF2B5EF4-FFF2-40B4-BE49-F238E27FC236}">
                <a16:creationId xmlns:a16="http://schemas.microsoft.com/office/drawing/2014/main" id="{1CFA7BF7-2D1F-4224-9105-5A7BE0D55DD0}"/>
              </a:ext>
            </a:extLst>
          </p:cNvPr>
          <p:cNvSpPr txBox="1"/>
          <p:nvPr/>
        </p:nvSpPr>
        <p:spPr>
          <a:xfrm>
            <a:off x="2519265" y="1352638"/>
            <a:ext cx="332992" cy="369332"/>
          </a:xfrm>
          <a:prstGeom prst="rect">
            <a:avLst/>
          </a:prstGeom>
          <a:noFill/>
        </p:spPr>
        <p:txBody>
          <a:bodyPr wrap="square" rtlCol="0">
            <a:spAutoFit/>
          </a:bodyPr>
          <a:lstStyle/>
          <a:p>
            <a:r>
              <a:rPr lang="en-US" dirty="0"/>
              <a:t>1</a:t>
            </a:r>
          </a:p>
        </p:txBody>
      </p:sp>
      <p:sp>
        <p:nvSpPr>
          <p:cNvPr id="16" name="Textfeld 15">
            <a:extLst>
              <a:ext uri="{FF2B5EF4-FFF2-40B4-BE49-F238E27FC236}">
                <a16:creationId xmlns:a16="http://schemas.microsoft.com/office/drawing/2014/main" id="{29F8B832-52F1-439B-A5E8-B590EDB6B68F}"/>
              </a:ext>
            </a:extLst>
          </p:cNvPr>
          <p:cNvSpPr txBox="1"/>
          <p:nvPr/>
        </p:nvSpPr>
        <p:spPr>
          <a:xfrm>
            <a:off x="7888390" y="1656181"/>
            <a:ext cx="332992" cy="369332"/>
          </a:xfrm>
          <a:prstGeom prst="rect">
            <a:avLst/>
          </a:prstGeom>
          <a:noFill/>
        </p:spPr>
        <p:txBody>
          <a:bodyPr wrap="square" rtlCol="0">
            <a:spAutoFit/>
          </a:bodyPr>
          <a:lstStyle/>
          <a:p>
            <a:r>
              <a:rPr lang="en-US" dirty="0"/>
              <a:t>1</a:t>
            </a:r>
          </a:p>
        </p:txBody>
      </p:sp>
      <p:sp>
        <p:nvSpPr>
          <p:cNvPr id="17" name="Textfeld 16">
            <a:extLst>
              <a:ext uri="{FF2B5EF4-FFF2-40B4-BE49-F238E27FC236}">
                <a16:creationId xmlns:a16="http://schemas.microsoft.com/office/drawing/2014/main" id="{B2E4E04B-4421-431B-AFC9-985F02DBEB8D}"/>
              </a:ext>
            </a:extLst>
          </p:cNvPr>
          <p:cNvSpPr txBox="1"/>
          <p:nvPr/>
        </p:nvSpPr>
        <p:spPr>
          <a:xfrm>
            <a:off x="2634143" y="2137784"/>
            <a:ext cx="332992" cy="369332"/>
          </a:xfrm>
          <a:prstGeom prst="rect">
            <a:avLst/>
          </a:prstGeom>
          <a:noFill/>
        </p:spPr>
        <p:txBody>
          <a:bodyPr wrap="square" rtlCol="0">
            <a:spAutoFit/>
          </a:bodyPr>
          <a:lstStyle/>
          <a:p>
            <a:r>
              <a:rPr lang="en-US" dirty="0"/>
              <a:t>1</a:t>
            </a:r>
          </a:p>
        </p:txBody>
      </p:sp>
      <p:cxnSp>
        <p:nvCxnSpPr>
          <p:cNvPr id="18" name="Verbinder: gewinkelt 17">
            <a:extLst>
              <a:ext uri="{FF2B5EF4-FFF2-40B4-BE49-F238E27FC236}">
                <a16:creationId xmlns:a16="http://schemas.microsoft.com/office/drawing/2014/main" id="{86BCB1BC-4497-46A2-8A51-1B277D86F926}"/>
              </a:ext>
            </a:extLst>
          </p:cNvPr>
          <p:cNvCxnSpPr>
            <a:cxnSpLocks/>
            <a:stCxn id="13" idx="3"/>
            <a:endCxn id="14" idx="1"/>
          </p:cNvCxnSpPr>
          <p:nvPr/>
        </p:nvCxnSpPr>
        <p:spPr>
          <a:xfrm>
            <a:off x="2634143" y="2532988"/>
            <a:ext cx="5587239" cy="1414050"/>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B7892E0-9A00-4A26-B98F-77BDB39309F9}"/>
              </a:ext>
            </a:extLst>
          </p:cNvPr>
          <p:cNvSpPr txBox="1"/>
          <p:nvPr/>
        </p:nvSpPr>
        <p:spPr>
          <a:xfrm>
            <a:off x="7482980" y="3603578"/>
            <a:ext cx="738402" cy="369332"/>
          </a:xfrm>
          <a:prstGeom prst="rect">
            <a:avLst/>
          </a:prstGeom>
          <a:noFill/>
        </p:spPr>
        <p:txBody>
          <a:bodyPr wrap="square" rtlCol="0">
            <a:spAutoFit/>
          </a:bodyPr>
          <a:lstStyle/>
          <a:p>
            <a:r>
              <a:rPr lang="en-US" dirty="0"/>
              <a:t>1..n</a:t>
            </a:r>
          </a:p>
        </p:txBody>
      </p:sp>
    </p:spTree>
    <p:extLst>
      <p:ext uri="{BB962C8B-B14F-4D97-AF65-F5344CB8AC3E}">
        <p14:creationId xmlns:p14="http://schemas.microsoft.com/office/powerpoint/2010/main" val="391285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Grafik 54">
            <a:extLst>
              <a:ext uri="{FF2B5EF4-FFF2-40B4-BE49-F238E27FC236}">
                <a16:creationId xmlns:a16="http://schemas.microsoft.com/office/drawing/2014/main" id="{3AFAAD75-E63F-4205-9993-BDEE965D7822}"/>
              </a:ext>
            </a:extLst>
          </p:cNvPr>
          <p:cNvPicPr>
            <a:picLocks noChangeAspect="1"/>
          </p:cNvPicPr>
          <p:nvPr/>
        </p:nvPicPr>
        <p:blipFill>
          <a:blip r:embed="rId2"/>
          <a:stretch>
            <a:fillRect/>
          </a:stretch>
        </p:blipFill>
        <p:spPr>
          <a:xfrm>
            <a:off x="2563579" y="4039165"/>
            <a:ext cx="2637730" cy="765267"/>
          </a:xfrm>
          <a:prstGeom prst="rect">
            <a:avLst/>
          </a:prstGeom>
        </p:spPr>
      </p:pic>
      <p:sp>
        <p:nvSpPr>
          <p:cNvPr id="2" name="Titel 1">
            <a:extLst>
              <a:ext uri="{FF2B5EF4-FFF2-40B4-BE49-F238E27FC236}">
                <a16:creationId xmlns:a16="http://schemas.microsoft.com/office/drawing/2014/main" id="{A87A14C4-E632-48E5-A8F1-B70545C62A87}"/>
              </a:ext>
            </a:extLst>
          </p:cNvPr>
          <p:cNvSpPr>
            <a:spLocks noGrp="1"/>
          </p:cNvSpPr>
          <p:nvPr>
            <p:ph type="title"/>
          </p:nvPr>
        </p:nvSpPr>
        <p:spPr>
          <a:xfrm>
            <a:off x="698863" y="22960"/>
            <a:ext cx="10515600" cy="699851"/>
          </a:xfrm>
        </p:spPr>
        <p:txBody>
          <a:bodyPr/>
          <a:lstStyle/>
          <a:p>
            <a:r>
              <a:rPr lang="en-US" dirty="0"/>
              <a:t>GameObject</a:t>
            </a:r>
          </a:p>
        </p:txBody>
      </p:sp>
      <p:sp>
        <p:nvSpPr>
          <p:cNvPr id="4" name="Rechteck: abgerundete Ecken 3">
            <a:extLst>
              <a:ext uri="{FF2B5EF4-FFF2-40B4-BE49-F238E27FC236}">
                <a16:creationId xmlns:a16="http://schemas.microsoft.com/office/drawing/2014/main" id="{AD911305-C182-4D4D-9389-21080CC6799A}"/>
              </a:ext>
            </a:extLst>
          </p:cNvPr>
          <p:cNvSpPr/>
          <p:nvPr/>
        </p:nvSpPr>
        <p:spPr>
          <a:xfrm>
            <a:off x="2586785" y="768116"/>
            <a:ext cx="4806792" cy="682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GameObject</a:t>
            </a:r>
            <a:endParaRPr lang="en-US" dirty="0"/>
          </a:p>
          <a:p>
            <a:pPr marL="285750" indent="-285750" algn="ctr">
              <a:buFont typeface="Arial" panose="020B0604020202020204" pitchFamily="34" charset="0"/>
              <a:buChar char="•"/>
            </a:pPr>
            <a:r>
              <a:rPr lang="en-US" sz="1100" dirty="0"/>
              <a:t>String Name</a:t>
            </a:r>
          </a:p>
          <a:p>
            <a:pPr marL="285750" indent="-285750" algn="ctr">
              <a:buFont typeface="Arial" panose="020B0604020202020204" pitchFamily="34" charset="0"/>
              <a:buChar char="•"/>
            </a:pPr>
            <a:r>
              <a:rPr lang="en-US" sz="1100" dirty="0" err="1"/>
              <a:t>GameObjectArray</a:t>
            </a:r>
            <a:r>
              <a:rPr lang="en-US" sz="1100" dirty="0"/>
              <a:t> &lt;</a:t>
            </a:r>
            <a:r>
              <a:rPr lang="en-US" sz="1100" dirty="0" err="1"/>
              <a:t>GameObjectComponent</a:t>
            </a:r>
            <a:r>
              <a:rPr lang="en-US" sz="1100" dirty="0"/>
              <a:t>&gt; [] </a:t>
            </a:r>
            <a:r>
              <a:rPr lang="en-US" sz="1100" dirty="0" err="1"/>
              <a:t>componentsArray</a:t>
            </a:r>
            <a:endParaRPr lang="en-US" sz="1100" dirty="0"/>
          </a:p>
        </p:txBody>
      </p:sp>
      <p:cxnSp>
        <p:nvCxnSpPr>
          <p:cNvPr id="6" name="Verbinder: gewinkelt 5">
            <a:extLst>
              <a:ext uri="{FF2B5EF4-FFF2-40B4-BE49-F238E27FC236}">
                <a16:creationId xmlns:a16="http://schemas.microsoft.com/office/drawing/2014/main" id="{E787E5B7-5EB8-4A8D-9F0F-D9EA4193BA57}"/>
              </a:ext>
            </a:extLst>
          </p:cNvPr>
          <p:cNvCxnSpPr>
            <a:cxnSpLocks/>
            <a:stCxn id="19" idx="0"/>
            <a:endCxn id="4" idx="2"/>
          </p:cNvCxnSpPr>
          <p:nvPr/>
        </p:nvCxnSpPr>
        <p:spPr>
          <a:xfrm rot="5400000" flipH="1" flipV="1">
            <a:off x="4516857" y="1344454"/>
            <a:ext cx="367537" cy="579112"/>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29F8B832-52F1-439B-A5E8-B590EDB6B68F}"/>
              </a:ext>
            </a:extLst>
          </p:cNvPr>
          <p:cNvSpPr txBox="1"/>
          <p:nvPr/>
        </p:nvSpPr>
        <p:spPr>
          <a:xfrm>
            <a:off x="4054751" y="1346199"/>
            <a:ext cx="332992" cy="369332"/>
          </a:xfrm>
          <a:prstGeom prst="rect">
            <a:avLst/>
          </a:prstGeom>
          <a:noFill/>
        </p:spPr>
        <p:txBody>
          <a:bodyPr wrap="square" rtlCol="0">
            <a:spAutoFit/>
          </a:bodyPr>
          <a:lstStyle/>
          <a:p>
            <a:r>
              <a:rPr lang="en-US" dirty="0"/>
              <a:t>1</a:t>
            </a:r>
          </a:p>
        </p:txBody>
      </p:sp>
      <p:cxnSp>
        <p:nvCxnSpPr>
          <p:cNvPr id="18" name="Verbinder: gewinkelt 17">
            <a:extLst>
              <a:ext uri="{FF2B5EF4-FFF2-40B4-BE49-F238E27FC236}">
                <a16:creationId xmlns:a16="http://schemas.microsoft.com/office/drawing/2014/main" id="{86BCB1BC-4497-46A2-8A51-1B277D86F926}"/>
              </a:ext>
            </a:extLst>
          </p:cNvPr>
          <p:cNvCxnSpPr>
            <a:cxnSpLocks/>
            <a:stCxn id="20" idx="0"/>
            <a:endCxn id="19" idx="2"/>
          </p:cNvCxnSpPr>
          <p:nvPr/>
        </p:nvCxnSpPr>
        <p:spPr>
          <a:xfrm rot="16200000" flipV="1">
            <a:off x="4217257" y="2577282"/>
            <a:ext cx="903118" cy="515494"/>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B7892E0-9A00-4A26-B98F-77BDB39309F9}"/>
              </a:ext>
            </a:extLst>
          </p:cNvPr>
          <p:cNvSpPr txBox="1"/>
          <p:nvPr/>
        </p:nvSpPr>
        <p:spPr>
          <a:xfrm>
            <a:off x="4191639" y="2956827"/>
            <a:ext cx="738402" cy="369332"/>
          </a:xfrm>
          <a:prstGeom prst="rect">
            <a:avLst/>
          </a:prstGeom>
          <a:noFill/>
        </p:spPr>
        <p:txBody>
          <a:bodyPr wrap="square" rtlCol="0">
            <a:spAutoFit/>
          </a:bodyPr>
          <a:lstStyle/>
          <a:p>
            <a:r>
              <a:rPr lang="en-US" dirty="0"/>
              <a:t>0..n</a:t>
            </a:r>
          </a:p>
        </p:txBody>
      </p:sp>
      <p:sp>
        <p:nvSpPr>
          <p:cNvPr id="19" name="Rechteck: abgerundete Ecken 18">
            <a:extLst>
              <a:ext uri="{FF2B5EF4-FFF2-40B4-BE49-F238E27FC236}">
                <a16:creationId xmlns:a16="http://schemas.microsoft.com/office/drawing/2014/main" id="{1AE960B6-CAAD-49F2-90AA-F08B82F5E9B8}"/>
              </a:ext>
            </a:extLst>
          </p:cNvPr>
          <p:cNvSpPr/>
          <p:nvPr/>
        </p:nvSpPr>
        <p:spPr>
          <a:xfrm>
            <a:off x="2633438" y="181777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GameObjectComponent</a:t>
            </a:r>
            <a:endParaRPr lang="en-US" b="1" u="sng" dirty="0"/>
          </a:p>
        </p:txBody>
      </p:sp>
      <p:sp>
        <p:nvSpPr>
          <p:cNvPr id="20" name="Rechteck: abgerundete Ecken 19">
            <a:extLst>
              <a:ext uri="{FF2B5EF4-FFF2-40B4-BE49-F238E27FC236}">
                <a16:creationId xmlns:a16="http://schemas.microsoft.com/office/drawing/2014/main" id="{60906365-054C-4869-8841-8A7C5D91C570}"/>
              </a:ext>
            </a:extLst>
          </p:cNvPr>
          <p:cNvSpPr/>
          <p:nvPr/>
        </p:nvSpPr>
        <p:spPr>
          <a:xfrm>
            <a:off x="3148932" y="328658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GameObjectMesh</a:t>
            </a:r>
            <a:endParaRPr lang="en-US" b="1" u="sng" dirty="0"/>
          </a:p>
        </p:txBody>
      </p:sp>
      <p:sp>
        <p:nvSpPr>
          <p:cNvPr id="25" name="Textfeld 24">
            <a:extLst>
              <a:ext uri="{FF2B5EF4-FFF2-40B4-BE49-F238E27FC236}">
                <a16:creationId xmlns:a16="http://schemas.microsoft.com/office/drawing/2014/main" id="{2448884B-5C83-4A84-B2D3-F27C1B68882F}"/>
              </a:ext>
            </a:extLst>
          </p:cNvPr>
          <p:cNvSpPr txBox="1"/>
          <p:nvPr/>
        </p:nvSpPr>
        <p:spPr>
          <a:xfrm>
            <a:off x="3626013" y="2449503"/>
            <a:ext cx="340730" cy="369332"/>
          </a:xfrm>
          <a:prstGeom prst="rect">
            <a:avLst/>
          </a:prstGeom>
          <a:noFill/>
        </p:spPr>
        <p:txBody>
          <a:bodyPr wrap="square" rtlCol="0">
            <a:spAutoFit/>
          </a:bodyPr>
          <a:lstStyle/>
          <a:p>
            <a:r>
              <a:rPr lang="en-US" dirty="0"/>
              <a:t>1</a:t>
            </a:r>
          </a:p>
        </p:txBody>
      </p:sp>
      <p:sp>
        <p:nvSpPr>
          <p:cNvPr id="27" name="Rechteck: abgerundete Ecken 26">
            <a:extLst>
              <a:ext uri="{FF2B5EF4-FFF2-40B4-BE49-F238E27FC236}">
                <a16:creationId xmlns:a16="http://schemas.microsoft.com/office/drawing/2014/main" id="{671D77B0-041F-4C88-9737-5E30D1732444}"/>
              </a:ext>
            </a:extLst>
          </p:cNvPr>
          <p:cNvSpPr/>
          <p:nvPr/>
        </p:nvSpPr>
        <p:spPr>
          <a:xfrm>
            <a:off x="6096000" y="2491459"/>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AbstractGameCavan</a:t>
            </a:r>
            <a:endParaRPr lang="en-US" b="1" u="sng" dirty="0"/>
          </a:p>
        </p:txBody>
      </p:sp>
      <p:cxnSp>
        <p:nvCxnSpPr>
          <p:cNvPr id="30" name="Verbinder: gewinkelt 29">
            <a:extLst>
              <a:ext uri="{FF2B5EF4-FFF2-40B4-BE49-F238E27FC236}">
                <a16:creationId xmlns:a16="http://schemas.microsoft.com/office/drawing/2014/main" id="{765A7FB3-8F13-4FFE-825C-2156483A0CAB}"/>
              </a:ext>
            </a:extLst>
          </p:cNvPr>
          <p:cNvCxnSpPr>
            <a:stCxn id="20" idx="0"/>
            <a:endCxn id="27" idx="2"/>
          </p:cNvCxnSpPr>
          <p:nvPr/>
        </p:nvCxnSpPr>
        <p:spPr>
          <a:xfrm rot="5400000" flipH="1" flipV="1">
            <a:off x="6285379" y="1698336"/>
            <a:ext cx="229437" cy="2947068"/>
          </a:xfrm>
          <a:prstGeom prst="bentConnector3">
            <a:avLst>
              <a:gd name="adj1" fmla="val 50000"/>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2AF22EB-4BEA-4343-A37B-298DEA9CA11F}"/>
              </a:ext>
            </a:extLst>
          </p:cNvPr>
          <p:cNvSpPr txBox="1"/>
          <p:nvPr/>
        </p:nvSpPr>
        <p:spPr>
          <a:xfrm>
            <a:off x="4968089" y="2812130"/>
            <a:ext cx="1179083" cy="369332"/>
          </a:xfrm>
          <a:prstGeom prst="rect">
            <a:avLst/>
          </a:prstGeom>
          <a:noFill/>
        </p:spPr>
        <p:txBody>
          <a:bodyPr wrap="square" rtlCol="0">
            <a:spAutoFit/>
          </a:bodyPr>
          <a:lstStyle/>
          <a:p>
            <a:r>
              <a:rPr lang="en-US" dirty="0"/>
              <a:t>&lt;extends&gt;</a:t>
            </a:r>
          </a:p>
        </p:txBody>
      </p:sp>
      <p:cxnSp>
        <p:nvCxnSpPr>
          <p:cNvPr id="37" name="Verbinder: gewinkelt 36">
            <a:extLst>
              <a:ext uri="{FF2B5EF4-FFF2-40B4-BE49-F238E27FC236}">
                <a16:creationId xmlns:a16="http://schemas.microsoft.com/office/drawing/2014/main" id="{41A8B2B6-7245-47FC-829E-7443BB4A9AAD}"/>
              </a:ext>
            </a:extLst>
          </p:cNvPr>
          <p:cNvCxnSpPr>
            <a:cxnSpLocks/>
            <a:stCxn id="46" idx="3"/>
            <a:endCxn id="4" idx="1"/>
          </p:cNvCxnSpPr>
          <p:nvPr/>
        </p:nvCxnSpPr>
        <p:spPr>
          <a:xfrm flipV="1">
            <a:off x="1688841" y="1109179"/>
            <a:ext cx="897944" cy="83791"/>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2DB302DE-9A46-4A3B-87E6-C2864A051613}"/>
              </a:ext>
            </a:extLst>
          </p:cNvPr>
          <p:cNvCxnSpPr>
            <a:cxnSpLocks/>
          </p:cNvCxnSpPr>
          <p:nvPr/>
        </p:nvCxnSpPr>
        <p:spPr>
          <a:xfrm flipV="1">
            <a:off x="4607213" y="3707019"/>
            <a:ext cx="319350" cy="53841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57163AD9-E4D3-4E53-9443-1CC7BB23E5BA}"/>
              </a:ext>
            </a:extLst>
          </p:cNvPr>
          <p:cNvCxnSpPr>
            <a:cxnSpLocks/>
          </p:cNvCxnSpPr>
          <p:nvPr/>
        </p:nvCxnSpPr>
        <p:spPr>
          <a:xfrm flipV="1">
            <a:off x="3080562" y="3771106"/>
            <a:ext cx="987570" cy="65069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F49ABA6-5959-48A6-B11B-DA07D0BDC119}"/>
              </a:ext>
            </a:extLst>
          </p:cNvPr>
          <p:cNvCxnSpPr>
            <a:cxnSpLocks/>
          </p:cNvCxnSpPr>
          <p:nvPr/>
        </p:nvCxnSpPr>
        <p:spPr>
          <a:xfrm flipV="1">
            <a:off x="3675554" y="3771107"/>
            <a:ext cx="832086" cy="65069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46" name="Grafik 45">
            <a:extLst>
              <a:ext uri="{FF2B5EF4-FFF2-40B4-BE49-F238E27FC236}">
                <a16:creationId xmlns:a16="http://schemas.microsoft.com/office/drawing/2014/main" id="{F8CE6023-EA7D-4C88-BE6C-8F240DF91E1A}"/>
              </a:ext>
            </a:extLst>
          </p:cNvPr>
          <p:cNvPicPr>
            <a:picLocks noChangeAspect="1"/>
          </p:cNvPicPr>
          <p:nvPr/>
        </p:nvPicPr>
        <p:blipFill>
          <a:blip r:embed="rId3"/>
          <a:stretch>
            <a:fillRect/>
          </a:stretch>
        </p:blipFill>
        <p:spPr>
          <a:xfrm>
            <a:off x="184786" y="877915"/>
            <a:ext cx="1504055" cy="630110"/>
          </a:xfrm>
          <a:prstGeom prst="rect">
            <a:avLst/>
          </a:prstGeom>
        </p:spPr>
      </p:pic>
      <p:pic>
        <p:nvPicPr>
          <p:cNvPr id="51" name="Grafik 50">
            <a:extLst>
              <a:ext uri="{FF2B5EF4-FFF2-40B4-BE49-F238E27FC236}">
                <a16:creationId xmlns:a16="http://schemas.microsoft.com/office/drawing/2014/main" id="{4E474214-A60A-4230-AC9B-DE73D353ADCC}"/>
              </a:ext>
            </a:extLst>
          </p:cNvPr>
          <p:cNvPicPr>
            <a:picLocks noChangeAspect="1"/>
          </p:cNvPicPr>
          <p:nvPr/>
        </p:nvPicPr>
        <p:blipFill>
          <a:blip r:embed="rId2"/>
          <a:stretch>
            <a:fillRect/>
          </a:stretch>
        </p:blipFill>
        <p:spPr>
          <a:xfrm>
            <a:off x="184786" y="2480674"/>
            <a:ext cx="2637730" cy="765267"/>
          </a:xfrm>
          <a:prstGeom prst="rect">
            <a:avLst/>
          </a:prstGeom>
        </p:spPr>
      </p:pic>
      <p:cxnSp>
        <p:nvCxnSpPr>
          <p:cNvPr id="52" name="Verbinder: gewinkelt 51">
            <a:extLst>
              <a:ext uri="{FF2B5EF4-FFF2-40B4-BE49-F238E27FC236}">
                <a16:creationId xmlns:a16="http://schemas.microsoft.com/office/drawing/2014/main" id="{E519B42F-4E39-4F4D-8E88-7AEE510A683C}"/>
              </a:ext>
            </a:extLst>
          </p:cNvPr>
          <p:cNvCxnSpPr>
            <a:cxnSpLocks/>
            <a:stCxn id="51" idx="0"/>
            <a:endCxn id="19" idx="1"/>
          </p:cNvCxnSpPr>
          <p:nvPr/>
        </p:nvCxnSpPr>
        <p:spPr>
          <a:xfrm rot="5400000" flipH="1" flipV="1">
            <a:off x="1878519" y="1725756"/>
            <a:ext cx="380050" cy="112978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69E14A6F-6EE2-41C9-AEB2-0E7D54B42D96}"/>
              </a:ext>
            </a:extLst>
          </p:cNvPr>
          <p:cNvSpPr txBox="1"/>
          <p:nvPr/>
        </p:nvSpPr>
        <p:spPr>
          <a:xfrm>
            <a:off x="132138" y="5171968"/>
            <a:ext cx="11224470" cy="1754326"/>
          </a:xfrm>
          <a:prstGeom prst="rect">
            <a:avLst/>
          </a:prstGeom>
          <a:noFill/>
        </p:spPr>
        <p:txBody>
          <a:bodyPr wrap="square" rtlCol="0">
            <a:spAutoFit/>
          </a:bodyPr>
          <a:lstStyle/>
          <a:p>
            <a:r>
              <a:rPr lang="en-US" b="1" u="sng" dirty="0"/>
              <a:t>GameObject</a:t>
            </a:r>
            <a:r>
              <a:rPr lang="en-US" dirty="0"/>
              <a:t>: a collection of “parts” that together forms a game object (i.e. tank). You can apply to the complete body rotation or movement.</a:t>
            </a:r>
          </a:p>
          <a:p>
            <a:r>
              <a:rPr lang="en-US" b="1" u="sng" dirty="0"/>
              <a:t>GameObjectComponent</a:t>
            </a:r>
            <a:r>
              <a:rPr lang="en-US" dirty="0"/>
              <a:t>: a collection of sub-parts that can be handled separately from the main body: example: you rotate the turret of the tank but the rest of the body will not rotate.</a:t>
            </a:r>
          </a:p>
          <a:p>
            <a:r>
              <a:rPr lang="en-US" b="1" u="sng" dirty="0"/>
              <a:t>GameObjectMesh</a:t>
            </a:r>
            <a:r>
              <a:rPr lang="en-US" dirty="0"/>
              <a:t>: the smallest sub component: it can move, rotate and/or have own material or color. Here is where  all the OpenGL operations are taking part.</a:t>
            </a:r>
          </a:p>
        </p:txBody>
      </p:sp>
      <p:sp>
        <p:nvSpPr>
          <p:cNvPr id="80" name="Rechteck: abgerundete Ecken 79">
            <a:extLst>
              <a:ext uri="{FF2B5EF4-FFF2-40B4-BE49-F238E27FC236}">
                <a16:creationId xmlns:a16="http://schemas.microsoft.com/office/drawing/2014/main" id="{63ED6D28-527E-4AE1-BF8B-B0DA2BB53C2A}"/>
              </a:ext>
            </a:extLst>
          </p:cNvPr>
          <p:cNvSpPr/>
          <p:nvPr/>
        </p:nvSpPr>
        <p:spPr>
          <a:xfrm>
            <a:off x="8181987" y="705231"/>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GameObjectArray</a:t>
            </a:r>
            <a:endParaRPr lang="en-US" b="1" u="sng" dirty="0"/>
          </a:p>
        </p:txBody>
      </p:sp>
      <p:sp>
        <p:nvSpPr>
          <p:cNvPr id="35" name="Textfeld 34">
            <a:extLst>
              <a:ext uri="{FF2B5EF4-FFF2-40B4-BE49-F238E27FC236}">
                <a16:creationId xmlns:a16="http://schemas.microsoft.com/office/drawing/2014/main" id="{264B08AA-5ADE-4338-8065-873799D0E22D}"/>
              </a:ext>
            </a:extLst>
          </p:cNvPr>
          <p:cNvSpPr txBox="1"/>
          <p:nvPr/>
        </p:nvSpPr>
        <p:spPr>
          <a:xfrm>
            <a:off x="4812723" y="1542794"/>
            <a:ext cx="738402" cy="369332"/>
          </a:xfrm>
          <a:prstGeom prst="rect">
            <a:avLst/>
          </a:prstGeom>
          <a:noFill/>
        </p:spPr>
        <p:txBody>
          <a:bodyPr wrap="square" rtlCol="0">
            <a:spAutoFit/>
          </a:bodyPr>
          <a:lstStyle/>
          <a:p>
            <a:r>
              <a:rPr lang="en-US" dirty="0"/>
              <a:t>0..n</a:t>
            </a:r>
          </a:p>
        </p:txBody>
      </p:sp>
    </p:spTree>
    <p:extLst>
      <p:ext uri="{BB962C8B-B14F-4D97-AF65-F5344CB8AC3E}">
        <p14:creationId xmlns:p14="http://schemas.microsoft.com/office/powerpoint/2010/main" val="206539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85EED-B8B5-4E09-A0EC-8BD2CF133BA6}"/>
              </a:ext>
            </a:extLst>
          </p:cNvPr>
          <p:cNvSpPr>
            <a:spLocks noGrp="1"/>
          </p:cNvSpPr>
          <p:nvPr>
            <p:ph type="title"/>
          </p:nvPr>
        </p:nvSpPr>
        <p:spPr/>
        <p:txBody>
          <a:bodyPr rtlCol="0"/>
          <a:lstStyle/>
          <a:p>
            <a:pPr rtl="0"/>
            <a:r>
              <a:rPr lang="de-DE" dirty="0"/>
              <a:t>Projektmeilensteine</a:t>
            </a:r>
          </a:p>
        </p:txBody>
      </p:sp>
      <p:graphicFrame>
        <p:nvGraphicFramePr>
          <p:cNvPr id="3" name="Diagramm 2" descr="Platzhalter für Zeitachse">
            <a:extLst>
              <a:ext uri="{FF2B5EF4-FFF2-40B4-BE49-F238E27FC236}">
                <a16:creationId xmlns:a16="http://schemas.microsoft.com/office/drawing/2014/main" id="{073C5A0D-DFE8-4C7D-834F-C6443FF17576}"/>
              </a:ext>
            </a:extLst>
          </p:cNvPr>
          <p:cNvGraphicFramePr/>
          <p:nvPr>
            <p:extLst>
              <p:ext uri="{D42A27DB-BD31-4B8C-83A1-F6EECF244321}">
                <p14:modId xmlns:p14="http://schemas.microsoft.com/office/powerpoint/2010/main" val="1507379841"/>
              </p:ext>
            </p:extLst>
          </p:nvPr>
        </p:nvGraphicFramePr>
        <p:xfrm>
          <a:off x="559522" y="1247775"/>
          <a:ext cx="10939605" cy="538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05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Game concept</a:t>
            </a:r>
          </a:p>
        </p:txBody>
      </p:sp>
      <p:sp>
        <p:nvSpPr>
          <p:cNvPr id="13" name="Rechteck 12">
            <a:extLst>
              <a:ext uri="{FF2B5EF4-FFF2-40B4-BE49-F238E27FC236}">
                <a16:creationId xmlns:a16="http://schemas.microsoft.com/office/drawing/2014/main" id="{E3052AEA-7091-4EF1-9CE8-61C98EDCAC3A}"/>
              </a:ext>
            </a:extLst>
          </p:cNvPr>
          <p:cNvSpPr/>
          <p:nvPr/>
        </p:nvSpPr>
        <p:spPr>
          <a:xfrm>
            <a:off x="975360" y="1529584"/>
            <a:ext cx="10276114" cy="2308324"/>
          </a:xfrm>
          <a:prstGeom prst="rect">
            <a:avLst/>
          </a:prstGeom>
        </p:spPr>
        <p:txBody>
          <a:bodyPr wrap="square">
            <a:spAutoFit/>
          </a:bodyPr>
          <a:lstStyle/>
          <a:p>
            <a:pPr marL="342900" indent="-342900">
              <a:buFont typeface="+mj-lt"/>
              <a:buAutoNum type="arabicPeriod"/>
            </a:pPr>
            <a:r>
              <a:rPr lang="en-US" dirty="0"/>
              <a:t>The map</a:t>
            </a:r>
          </a:p>
          <a:p>
            <a:pPr marL="800100" lvl="1" indent="-342900">
              <a:buFont typeface="Arial" panose="020B0604020202020204" pitchFamily="34" charset="0"/>
              <a:buChar char="•"/>
            </a:pPr>
            <a:r>
              <a:rPr lang="en-US" dirty="0"/>
              <a:t>Map concept</a:t>
            </a:r>
          </a:p>
          <a:p>
            <a:pPr marL="800100" lvl="1" indent="-342900">
              <a:buFont typeface="Arial" panose="020B0604020202020204" pitchFamily="34" charset="0"/>
              <a:buChar char="•"/>
            </a:pPr>
            <a:r>
              <a:rPr lang="en-US" dirty="0"/>
              <a:t>Map tile</a:t>
            </a:r>
          </a:p>
          <a:p>
            <a:pPr marL="1257300" lvl="2" indent="-342900">
              <a:buFont typeface="Arial" panose="020B0604020202020204" pitchFamily="34" charset="0"/>
              <a:buChar char="•"/>
            </a:pPr>
            <a:r>
              <a:rPr lang="en-US" dirty="0"/>
              <a:t>Map tile types</a:t>
            </a:r>
          </a:p>
          <a:p>
            <a:pPr marL="342900" indent="-342900">
              <a:buFont typeface="Arial" panose="020B0604020202020204" pitchFamily="34" charset="0"/>
              <a:buChar char="•"/>
            </a:pPr>
            <a:r>
              <a:rPr lang="en-US" dirty="0"/>
              <a:t>Game Actors</a:t>
            </a:r>
          </a:p>
          <a:p>
            <a:pPr marL="800100" lvl="1" indent="-342900">
              <a:buFont typeface="Arial" panose="020B0604020202020204" pitchFamily="34" charset="0"/>
              <a:buChar char="•"/>
            </a:pPr>
            <a:r>
              <a:rPr lang="en-US" dirty="0"/>
              <a:t>Passive actors</a:t>
            </a:r>
          </a:p>
          <a:p>
            <a:pPr marL="800100" lvl="1" indent="-342900">
              <a:buFont typeface="Arial" panose="020B0604020202020204" pitchFamily="34" charset="0"/>
              <a:buChar char="•"/>
            </a:pPr>
            <a:r>
              <a:rPr lang="en-US" dirty="0"/>
              <a:t>Active actors</a:t>
            </a:r>
          </a:p>
          <a:p>
            <a:pPr marL="342900" indent="-342900">
              <a:buFont typeface="Arial" panose="020B0604020202020204" pitchFamily="34" charset="0"/>
              <a:buChar char="•"/>
            </a:pPr>
            <a:r>
              <a:rPr lang="en-US" dirty="0"/>
              <a:t>Class diagrams</a:t>
            </a:r>
          </a:p>
        </p:txBody>
      </p:sp>
    </p:spTree>
    <p:extLst>
      <p:ext uri="{BB962C8B-B14F-4D97-AF65-F5344CB8AC3E}">
        <p14:creationId xmlns:p14="http://schemas.microsoft.com/office/powerpoint/2010/main" val="8516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The map</a:t>
            </a:r>
          </a:p>
        </p:txBody>
      </p:sp>
    </p:spTree>
    <p:extLst>
      <p:ext uri="{BB962C8B-B14F-4D97-AF65-F5344CB8AC3E}">
        <p14:creationId xmlns:p14="http://schemas.microsoft.com/office/powerpoint/2010/main" val="28319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concept</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11224470" cy="1200329"/>
          </a:xfrm>
          <a:prstGeom prst="rect">
            <a:avLst/>
          </a:prstGeom>
          <a:noFill/>
        </p:spPr>
        <p:txBody>
          <a:bodyPr wrap="square" rtlCol="0">
            <a:spAutoFit/>
          </a:bodyPr>
          <a:lstStyle/>
          <a:p>
            <a:r>
              <a:rPr lang="en-US" dirty="0"/>
              <a:t>The map is composed by </a:t>
            </a:r>
            <a:r>
              <a:rPr lang="en-US" i="1" dirty="0">
                <a:solidFill>
                  <a:schemeClr val="accent2"/>
                </a:solidFill>
              </a:rPr>
              <a:t>map tiles </a:t>
            </a:r>
            <a:r>
              <a:rPr lang="en-US" dirty="0"/>
              <a:t>each tile shall be able to host some passive elements (trees, landscape parts, buildings, </a:t>
            </a:r>
            <a:r>
              <a:rPr lang="en-US" dirty="0" err="1"/>
              <a:t>etc</a:t>
            </a:r>
            <a:r>
              <a:rPr lang="en-US" dirty="0"/>
              <a:t>) as well as active elements (game actors: tanks, planes, ships).</a:t>
            </a:r>
          </a:p>
          <a:p>
            <a:r>
              <a:rPr lang="en-US" dirty="0"/>
              <a:t>The map will have two sides: left player side and the right player side (the right one is usually covered by “fog of war” and it is the “enemy” side)</a:t>
            </a:r>
          </a:p>
        </p:txBody>
      </p:sp>
      <p:pic>
        <p:nvPicPr>
          <p:cNvPr id="4" name="Grafik 3">
            <a:extLst>
              <a:ext uri="{FF2B5EF4-FFF2-40B4-BE49-F238E27FC236}">
                <a16:creationId xmlns:a16="http://schemas.microsoft.com/office/drawing/2014/main" id="{288B7860-6704-43EB-94B4-E007C859D55F}"/>
              </a:ext>
            </a:extLst>
          </p:cNvPr>
          <p:cNvPicPr>
            <a:picLocks noChangeAspect="1"/>
          </p:cNvPicPr>
          <p:nvPr/>
        </p:nvPicPr>
        <p:blipFill>
          <a:blip r:embed="rId2"/>
          <a:stretch>
            <a:fillRect/>
          </a:stretch>
        </p:blipFill>
        <p:spPr>
          <a:xfrm>
            <a:off x="570451" y="2822968"/>
            <a:ext cx="9972675" cy="2828925"/>
          </a:xfrm>
          <a:prstGeom prst="rect">
            <a:avLst/>
          </a:prstGeom>
        </p:spPr>
      </p:pic>
      <p:cxnSp>
        <p:nvCxnSpPr>
          <p:cNvPr id="6" name="Gerade Verbindung mit Pfeil 5">
            <a:extLst>
              <a:ext uri="{FF2B5EF4-FFF2-40B4-BE49-F238E27FC236}">
                <a16:creationId xmlns:a16="http://schemas.microsoft.com/office/drawing/2014/main" id="{FD7671C8-C5D0-4DCA-9B3C-35B35D555CF4}"/>
              </a:ext>
            </a:extLst>
          </p:cNvPr>
          <p:cNvCxnSpPr>
            <a:cxnSpLocks/>
            <a:endCxn id="7" idx="0"/>
          </p:cNvCxnSpPr>
          <p:nvPr/>
        </p:nvCxnSpPr>
        <p:spPr>
          <a:xfrm>
            <a:off x="1208015" y="5478011"/>
            <a:ext cx="125835" cy="62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36924832-B5C8-413F-9FFB-B9CB28F03ADD}"/>
              </a:ext>
            </a:extLst>
          </p:cNvPr>
          <p:cNvSpPr txBox="1"/>
          <p:nvPr/>
        </p:nvSpPr>
        <p:spPr>
          <a:xfrm>
            <a:off x="738231" y="6107186"/>
            <a:ext cx="1191237" cy="369332"/>
          </a:xfrm>
          <a:prstGeom prst="rect">
            <a:avLst/>
          </a:prstGeom>
          <a:noFill/>
        </p:spPr>
        <p:txBody>
          <a:bodyPr wrap="square" rtlCol="0">
            <a:spAutoFit/>
          </a:bodyPr>
          <a:lstStyle/>
          <a:p>
            <a:r>
              <a:rPr lang="en-US" dirty="0"/>
              <a:t>Map tile</a:t>
            </a:r>
          </a:p>
        </p:txBody>
      </p:sp>
      <p:sp>
        <p:nvSpPr>
          <p:cNvPr id="9" name="Textfeld 8">
            <a:extLst>
              <a:ext uri="{FF2B5EF4-FFF2-40B4-BE49-F238E27FC236}">
                <a16:creationId xmlns:a16="http://schemas.microsoft.com/office/drawing/2014/main" id="{06B8E90F-DB50-4836-BE6F-A385DE5AD53D}"/>
              </a:ext>
            </a:extLst>
          </p:cNvPr>
          <p:cNvSpPr txBox="1"/>
          <p:nvPr/>
        </p:nvSpPr>
        <p:spPr>
          <a:xfrm>
            <a:off x="2274815" y="6123760"/>
            <a:ext cx="1191237" cy="646331"/>
          </a:xfrm>
          <a:prstGeom prst="rect">
            <a:avLst/>
          </a:prstGeom>
          <a:noFill/>
        </p:spPr>
        <p:txBody>
          <a:bodyPr wrap="square" rtlCol="0">
            <a:spAutoFit/>
          </a:bodyPr>
          <a:lstStyle/>
          <a:p>
            <a:r>
              <a:rPr lang="en-US" dirty="0"/>
              <a:t>Passive </a:t>
            </a:r>
            <a:r>
              <a:rPr lang="en-US" i="1" dirty="0">
                <a:solidFill>
                  <a:schemeClr val="accent2"/>
                </a:solidFill>
              </a:rPr>
              <a:t>actors</a:t>
            </a:r>
            <a:endParaRPr lang="en-US" dirty="0"/>
          </a:p>
        </p:txBody>
      </p:sp>
      <p:cxnSp>
        <p:nvCxnSpPr>
          <p:cNvPr id="11" name="Gerade Verbindung mit Pfeil 10">
            <a:extLst>
              <a:ext uri="{FF2B5EF4-FFF2-40B4-BE49-F238E27FC236}">
                <a16:creationId xmlns:a16="http://schemas.microsoft.com/office/drawing/2014/main" id="{CC3FF899-5005-43AA-833A-84CA209D6422}"/>
              </a:ext>
            </a:extLst>
          </p:cNvPr>
          <p:cNvCxnSpPr>
            <a:endCxn id="9" idx="0"/>
          </p:cNvCxnSpPr>
          <p:nvPr/>
        </p:nvCxnSpPr>
        <p:spPr>
          <a:xfrm>
            <a:off x="2274815" y="5083729"/>
            <a:ext cx="595619" cy="104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F4CED20D-C8F8-4961-9A05-9EF8A97C8BB8}"/>
              </a:ext>
            </a:extLst>
          </p:cNvPr>
          <p:cNvCxnSpPr>
            <a:endCxn id="9" idx="0"/>
          </p:cNvCxnSpPr>
          <p:nvPr/>
        </p:nvCxnSpPr>
        <p:spPr>
          <a:xfrm flipH="1">
            <a:off x="2870434" y="5234730"/>
            <a:ext cx="292216" cy="88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38D76158-7BCD-4799-97AB-56FBEA24DC2B}"/>
              </a:ext>
            </a:extLst>
          </p:cNvPr>
          <p:cNvPicPr>
            <a:picLocks noChangeAspect="1"/>
          </p:cNvPicPr>
          <p:nvPr/>
        </p:nvPicPr>
        <p:blipFill>
          <a:blip r:embed="rId3"/>
          <a:stretch>
            <a:fillRect/>
          </a:stretch>
        </p:blipFill>
        <p:spPr>
          <a:xfrm>
            <a:off x="3755934" y="4714817"/>
            <a:ext cx="566299" cy="305932"/>
          </a:xfrm>
          <a:prstGeom prst="rect">
            <a:avLst/>
          </a:prstGeom>
        </p:spPr>
      </p:pic>
      <p:sp>
        <p:nvSpPr>
          <p:cNvPr id="15" name="Textfeld 14">
            <a:extLst>
              <a:ext uri="{FF2B5EF4-FFF2-40B4-BE49-F238E27FC236}">
                <a16:creationId xmlns:a16="http://schemas.microsoft.com/office/drawing/2014/main" id="{2E9A45CD-AACA-4B85-A85E-650CD31FB331}"/>
              </a:ext>
            </a:extLst>
          </p:cNvPr>
          <p:cNvSpPr txBox="1"/>
          <p:nvPr/>
        </p:nvSpPr>
        <p:spPr>
          <a:xfrm>
            <a:off x="4021262" y="5884116"/>
            <a:ext cx="1191237" cy="646331"/>
          </a:xfrm>
          <a:prstGeom prst="rect">
            <a:avLst/>
          </a:prstGeom>
          <a:noFill/>
        </p:spPr>
        <p:txBody>
          <a:bodyPr wrap="square" rtlCol="0">
            <a:spAutoFit/>
          </a:bodyPr>
          <a:lstStyle/>
          <a:p>
            <a:r>
              <a:rPr lang="en-US" dirty="0"/>
              <a:t>Active </a:t>
            </a:r>
            <a:r>
              <a:rPr lang="en-US" i="1" dirty="0">
                <a:solidFill>
                  <a:schemeClr val="accent2"/>
                </a:solidFill>
              </a:rPr>
              <a:t>actors</a:t>
            </a:r>
            <a:endParaRPr lang="en-US" dirty="0"/>
          </a:p>
        </p:txBody>
      </p:sp>
      <p:cxnSp>
        <p:nvCxnSpPr>
          <p:cNvPr id="17" name="Gerade Verbindung mit Pfeil 16">
            <a:extLst>
              <a:ext uri="{FF2B5EF4-FFF2-40B4-BE49-F238E27FC236}">
                <a16:creationId xmlns:a16="http://schemas.microsoft.com/office/drawing/2014/main" id="{C8BBA4AA-C63E-4E58-B58E-97F23B054AB4}"/>
              </a:ext>
            </a:extLst>
          </p:cNvPr>
          <p:cNvCxnSpPr>
            <a:stCxn id="14" idx="2"/>
            <a:endCxn id="15" idx="0"/>
          </p:cNvCxnSpPr>
          <p:nvPr/>
        </p:nvCxnSpPr>
        <p:spPr>
          <a:xfrm>
            <a:off x="4039084" y="5020749"/>
            <a:ext cx="577797" cy="863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D4207821-594C-4575-9053-B22879101CAA}"/>
              </a:ext>
            </a:extLst>
          </p:cNvPr>
          <p:cNvSpPr txBox="1"/>
          <p:nvPr/>
        </p:nvSpPr>
        <p:spPr>
          <a:xfrm>
            <a:off x="5418292" y="6291852"/>
            <a:ext cx="2425982" cy="369332"/>
          </a:xfrm>
          <a:prstGeom prst="rect">
            <a:avLst/>
          </a:prstGeom>
          <a:noFill/>
        </p:spPr>
        <p:txBody>
          <a:bodyPr wrap="square" rtlCol="0">
            <a:spAutoFit/>
          </a:bodyPr>
          <a:lstStyle/>
          <a:p>
            <a:r>
              <a:rPr lang="en-US" dirty="0"/>
              <a:t>Active side of the map</a:t>
            </a:r>
          </a:p>
        </p:txBody>
      </p:sp>
      <p:sp>
        <p:nvSpPr>
          <p:cNvPr id="18" name="Textfeld 17">
            <a:extLst>
              <a:ext uri="{FF2B5EF4-FFF2-40B4-BE49-F238E27FC236}">
                <a16:creationId xmlns:a16="http://schemas.microsoft.com/office/drawing/2014/main" id="{1167758E-FC04-4A3E-AD9F-A7FCBE99EF06}"/>
              </a:ext>
            </a:extLst>
          </p:cNvPr>
          <p:cNvSpPr txBox="1"/>
          <p:nvPr/>
        </p:nvSpPr>
        <p:spPr>
          <a:xfrm>
            <a:off x="8322839" y="6107186"/>
            <a:ext cx="2690071" cy="646331"/>
          </a:xfrm>
          <a:prstGeom prst="rect">
            <a:avLst/>
          </a:prstGeom>
          <a:noFill/>
        </p:spPr>
        <p:txBody>
          <a:bodyPr wrap="square" rtlCol="0">
            <a:spAutoFit/>
          </a:bodyPr>
          <a:lstStyle/>
          <a:p>
            <a:r>
              <a:rPr lang="en-US" dirty="0"/>
              <a:t>Enemy side of the map (usually hidden)</a:t>
            </a:r>
          </a:p>
        </p:txBody>
      </p:sp>
      <p:cxnSp>
        <p:nvCxnSpPr>
          <p:cNvPr id="19" name="Gerade Verbindung mit Pfeil 18">
            <a:extLst>
              <a:ext uri="{FF2B5EF4-FFF2-40B4-BE49-F238E27FC236}">
                <a16:creationId xmlns:a16="http://schemas.microsoft.com/office/drawing/2014/main" id="{E4F79937-067F-4541-8FA3-CFFF52CDE2D4}"/>
              </a:ext>
            </a:extLst>
          </p:cNvPr>
          <p:cNvCxnSpPr>
            <a:cxnSpLocks/>
            <a:endCxn id="16" idx="0"/>
          </p:cNvCxnSpPr>
          <p:nvPr/>
        </p:nvCxnSpPr>
        <p:spPr>
          <a:xfrm>
            <a:off x="5035960" y="5478011"/>
            <a:ext cx="1595323" cy="81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A68B49CA-5804-418E-AD52-31B44EF376EA}"/>
              </a:ext>
            </a:extLst>
          </p:cNvPr>
          <p:cNvCxnSpPr>
            <a:cxnSpLocks/>
            <a:endCxn id="18" idx="0"/>
          </p:cNvCxnSpPr>
          <p:nvPr/>
        </p:nvCxnSpPr>
        <p:spPr>
          <a:xfrm>
            <a:off x="8734425" y="5400675"/>
            <a:ext cx="933450" cy="706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57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tile</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5078835" cy="369332"/>
          </a:xfrm>
          <a:prstGeom prst="rect">
            <a:avLst/>
          </a:prstGeom>
          <a:noFill/>
        </p:spPr>
        <p:txBody>
          <a:bodyPr wrap="square" rtlCol="0">
            <a:spAutoFit/>
          </a:bodyPr>
          <a:lstStyle/>
          <a:p>
            <a:r>
              <a:rPr lang="en-US" dirty="0"/>
              <a:t>The map tile has a size (in Blender) of 1x1 as square.  </a:t>
            </a:r>
          </a:p>
        </p:txBody>
      </p:sp>
      <p:pic>
        <p:nvPicPr>
          <p:cNvPr id="5" name="Grafik 4">
            <a:extLst>
              <a:ext uri="{FF2B5EF4-FFF2-40B4-BE49-F238E27FC236}">
                <a16:creationId xmlns:a16="http://schemas.microsoft.com/office/drawing/2014/main" id="{58A97267-04BE-4396-ABCC-3B8E965255CF}"/>
              </a:ext>
            </a:extLst>
          </p:cNvPr>
          <p:cNvPicPr>
            <a:picLocks noChangeAspect="1"/>
          </p:cNvPicPr>
          <p:nvPr/>
        </p:nvPicPr>
        <p:blipFill>
          <a:blip r:embed="rId2"/>
          <a:stretch>
            <a:fillRect/>
          </a:stretch>
        </p:blipFill>
        <p:spPr>
          <a:xfrm>
            <a:off x="679268" y="1977245"/>
            <a:ext cx="4800056" cy="3133715"/>
          </a:xfrm>
          <a:prstGeom prst="rect">
            <a:avLst/>
          </a:prstGeom>
        </p:spPr>
      </p:pic>
      <p:cxnSp>
        <p:nvCxnSpPr>
          <p:cNvPr id="10" name="Gerade Verbindung mit Pfeil 9">
            <a:extLst>
              <a:ext uri="{FF2B5EF4-FFF2-40B4-BE49-F238E27FC236}">
                <a16:creationId xmlns:a16="http://schemas.microsoft.com/office/drawing/2014/main" id="{E288CD49-BCDA-459B-B75A-52E0C631AC9E}"/>
              </a:ext>
            </a:extLst>
          </p:cNvPr>
          <p:cNvCxnSpPr>
            <a:cxnSpLocks/>
            <a:endCxn id="12" idx="0"/>
          </p:cNvCxnSpPr>
          <p:nvPr/>
        </p:nvCxnSpPr>
        <p:spPr>
          <a:xfrm flipH="1">
            <a:off x="2878999" y="3840480"/>
            <a:ext cx="369298" cy="192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ADC977AF-C8CA-4A58-AA57-92DA254A00F4}"/>
              </a:ext>
            </a:extLst>
          </p:cNvPr>
          <p:cNvSpPr/>
          <p:nvPr/>
        </p:nvSpPr>
        <p:spPr>
          <a:xfrm>
            <a:off x="2123023" y="5761111"/>
            <a:ext cx="1511952" cy="369332"/>
          </a:xfrm>
          <a:prstGeom prst="rect">
            <a:avLst/>
          </a:prstGeom>
        </p:spPr>
        <p:txBody>
          <a:bodyPr wrap="none">
            <a:spAutoFit/>
          </a:bodyPr>
          <a:lstStyle/>
          <a:p>
            <a:r>
              <a:rPr lang="en-US" dirty="0"/>
              <a:t>A 1x1 map tile</a:t>
            </a:r>
          </a:p>
        </p:txBody>
      </p:sp>
    </p:spTree>
    <p:extLst>
      <p:ext uri="{BB962C8B-B14F-4D97-AF65-F5344CB8AC3E}">
        <p14:creationId xmlns:p14="http://schemas.microsoft.com/office/powerpoint/2010/main" val="158598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tile: type of tiles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6091176" cy="1200329"/>
          </a:xfrm>
          <a:prstGeom prst="rect">
            <a:avLst/>
          </a:prstGeom>
          <a:noFill/>
        </p:spPr>
        <p:txBody>
          <a:bodyPr wrap="square" rtlCol="0">
            <a:spAutoFit/>
          </a:bodyPr>
          <a:lstStyle/>
          <a:p>
            <a:r>
              <a:rPr lang="en-US" dirty="0"/>
              <a:t>The following type of tiles are defined:</a:t>
            </a:r>
          </a:p>
          <a:p>
            <a:pPr marL="342900" indent="-342900">
              <a:buAutoNum type="arabicPeriod"/>
            </a:pPr>
            <a:r>
              <a:rPr lang="en-US" dirty="0"/>
              <a:t>Rocky tile</a:t>
            </a:r>
          </a:p>
          <a:p>
            <a:pPr marL="342900" indent="-342900">
              <a:buAutoNum type="arabicPeriod"/>
            </a:pPr>
            <a:r>
              <a:rPr lang="en-US" dirty="0"/>
              <a:t>Grass tile</a:t>
            </a:r>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pic>
        <p:nvPicPr>
          <p:cNvPr id="6" name="Grafik 5">
            <a:extLst>
              <a:ext uri="{FF2B5EF4-FFF2-40B4-BE49-F238E27FC236}">
                <a16:creationId xmlns:a16="http://schemas.microsoft.com/office/drawing/2014/main" id="{3A655A43-B5E7-47C7-9346-9BA5B28675FA}"/>
              </a:ext>
            </a:extLst>
          </p:cNvPr>
          <p:cNvPicPr>
            <a:picLocks noChangeAspect="1"/>
          </p:cNvPicPr>
          <p:nvPr/>
        </p:nvPicPr>
        <p:blipFill rotWithShape="1">
          <a:blip r:embed="rId3"/>
          <a:srcRect t="29055"/>
          <a:stretch/>
        </p:blipFill>
        <p:spPr>
          <a:xfrm>
            <a:off x="6884879" y="2002247"/>
            <a:ext cx="916297" cy="793204"/>
          </a:xfrm>
          <a:prstGeom prst="rect">
            <a:avLst/>
          </a:prstGeom>
        </p:spPr>
      </p:pic>
      <p:cxnSp>
        <p:nvCxnSpPr>
          <p:cNvPr id="8" name="Gerade Verbindung mit Pfeil 7">
            <a:extLst>
              <a:ext uri="{FF2B5EF4-FFF2-40B4-BE49-F238E27FC236}">
                <a16:creationId xmlns:a16="http://schemas.microsoft.com/office/drawing/2014/main" id="{9075F3FD-22E3-43D8-8F34-2EDBCA35FB06}"/>
              </a:ext>
            </a:extLst>
          </p:cNvPr>
          <p:cNvCxnSpPr>
            <a:cxnSpLocks/>
            <a:endCxn id="6" idx="1"/>
          </p:cNvCxnSpPr>
          <p:nvPr/>
        </p:nvCxnSpPr>
        <p:spPr>
          <a:xfrm>
            <a:off x="1907177" y="2142309"/>
            <a:ext cx="4977702" cy="2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937FF031-6932-48A3-8FE4-86817DEEA172}"/>
              </a:ext>
            </a:extLst>
          </p:cNvPr>
          <p:cNvPicPr>
            <a:picLocks noChangeAspect="1"/>
          </p:cNvPicPr>
          <p:nvPr/>
        </p:nvPicPr>
        <p:blipFill>
          <a:blip r:embed="rId4"/>
          <a:stretch>
            <a:fillRect/>
          </a:stretch>
        </p:blipFill>
        <p:spPr>
          <a:xfrm>
            <a:off x="6884880" y="1092212"/>
            <a:ext cx="848320" cy="840003"/>
          </a:xfrm>
          <a:prstGeom prst="rect">
            <a:avLst/>
          </a:prstGeom>
        </p:spPr>
      </p:pic>
      <p:cxnSp>
        <p:nvCxnSpPr>
          <p:cNvPr id="18" name="Gerade Verbindung mit Pfeil 17">
            <a:extLst>
              <a:ext uri="{FF2B5EF4-FFF2-40B4-BE49-F238E27FC236}">
                <a16:creationId xmlns:a16="http://schemas.microsoft.com/office/drawing/2014/main" id="{B3E133B2-756A-4081-897D-14905131FE29}"/>
              </a:ext>
            </a:extLst>
          </p:cNvPr>
          <p:cNvCxnSpPr>
            <a:endCxn id="16" idx="1"/>
          </p:cNvCxnSpPr>
          <p:nvPr/>
        </p:nvCxnSpPr>
        <p:spPr>
          <a:xfrm flipV="1">
            <a:off x="1907177" y="1512214"/>
            <a:ext cx="4977703" cy="334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5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Game Actors</a:t>
            </a:r>
          </a:p>
        </p:txBody>
      </p:sp>
    </p:spTree>
    <p:extLst>
      <p:ext uri="{BB962C8B-B14F-4D97-AF65-F5344CB8AC3E}">
        <p14:creationId xmlns:p14="http://schemas.microsoft.com/office/powerpoint/2010/main" val="411677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Game Actors: common properties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4" y="1377709"/>
            <a:ext cx="10870035" cy="923330"/>
          </a:xfrm>
          <a:prstGeom prst="rect">
            <a:avLst/>
          </a:prstGeom>
          <a:noFill/>
        </p:spPr>
        <p:txBody>
          <a:bodyPr wrap="square" rtlCol="0">
            <a:spAutoFit/>
          </a:bodyPr>
          <a:lstStyle/>
          <a:p>
            <a:pPr marL="285750" indent="-285750">
              <a:buFontTx/>
              <a:buChar char="-"/>
            </a:pPr>
            <a:r>
              <a:rPr lang="en-US" dirty="0"/>
              <a:t>Each actor, either passive or active one, will have a maximum size of a tile: 1x1.</a:t>
            </a:r>
          </a:p>
          <a:p>
            <a:pPr marL="285750" indent="-285750">
              <a:buFontTx/>
              <a:buChar char="-"/>
            </a:pPr>
            <a:endParaRPr lang="en-US" dirty="0"/>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spTree>
    <p:extLst>
      <p:ext uri="{BB962C8B-B14F-4D97-AF65-F5344CB8AC3E}">
        <p14:creationId xmlns:p14="http://schemas.microsoft.com/office/powerpoint/2010/main" val="18813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Game Actors: passive actors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6091176" cy="646331"/>
          </a:xfrm>
          <a:prstGeom prst="rect">
            <a:avLst/>
          </a:prstGeom>
          <a:noFill/>
        </p:spPr>
        <p:txBody>
          <a:bodyPr wrap="square" rtlCol="0">
            <a:spAutoFit/>
          </a:bodyPr>
          <a:lstStyle/>
          <a:p>
            <a:r>
              <a:rPr lang="en-US" dirty="0"/>
              <a:t>…</a:t>
            </a:r>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spTree>
    <p:extLst>
      <p:ext uri="{BB962C8B-B14F-4D97-AF65-F5344CB8AC3E}">
        <p14:creationId xmlns:p14="http://schemas.microsoft.com/office/powerpoint/2010/main" val="1547438955"/>
      </p:ext>
    </p:extLst>
  </p:cSld>
  <p:clrMapOvr>
    <a:masterClrMapping/>
  </p:clrMapOvr>
</p:sld>
</file>

<file path=ppt/theme/theme1.xml><?xml version="1.0" encoding="utf-8"?>
<a:theme xmlns:a="http://schemas.openxmlformats.org/drawingml/2006/main" name="Office-Design">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331_TF00224154.potx" id="{494A7C4E-8E15-4DE8-97B1-A37B4E4B7895}" vid="{F7494757-B786-468A-8C83-879D0DA59D7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54BF5EA-3A1C-42A7-8861-03D68A95C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76B92-E0A9-498F-A983-7D112F530EAB}">
  <ds:schemaRefs>
    <ds:schemaRef ds:uri="http://schemas.microsoft.com/sharepoint/v3/contenttype/forms"/>
  </ds:schemaRefs>
</ds:datastoreItem>
</file>

<file path=customXml/itemProps3.xml><?xml version="1.0" encoding="utf-8"?>
<ds:datastoreItem xmlns:ds="http://schemas.openxmlformats.org/officeDocument/2006/customXml" ds:itemID="{979A33E2-B943-47EB-A0F4-8C84503D162A}">
  <ds:schemaRefs>
    <ds:schemaRef ds:uri="http://purl.org/dc/terms/"/>
    <ds:schemaRef ds:uri="71af3243-3dd4-4a8d-8c0d-dd76da1f02a5"/>
    <ds:schemaRef ds:uri="http://purl.org/dc/dcmityp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Projektmeilenstein-Zeitachse</Template>
  <TotalTime>0</TotalTime>
  <Words>839</Words>
  <Application>Microsoft Office PowerPoint</Application>
  <PresentationFormat>Breitbild</PresentationFormat>
  <Paragraphs>139</Paragraphs>
  <Slides>19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Corbel</vt:lpstr>
      <vt:lpstr>Rockwell</vt:lpstr>
      <vt:lpstr>Office-Design</vt:lpstr>
      <vt:lpstr>Planes and Ships -a small game-</vt:lpstr>
      <vt:lpstr>Game concept</vt:lpstr>
      <vt:lpstr>The map</vt:lpstr>
      <vt:lpstr>Map concept</vt:lpstr>
      <vt:lpstr>Map tile</vt:lpstr>
      <vt:lpstr>Map tile: type of tiles</vt:lpstr>
      <vt:lpstr>Game Actors</vt:lpstr>
      <vt:lpstr>Game Actors: common properties</vt:lpstr>
      <vt:lpstr>Game Actors: passive actors</vt:lpstr>
      <vt:lpstr>Game Actors: active actors</vt:lpstr>
      <vt:lpstr>Game Actors: active actors: tanks</vt:lpstr>
      <vt:lpstr>Game Actors: active actors: tank chassis</vt:lpstr>
      <vt:lpstr>Game Actors: active actors: tank chassis</vt:lpstr>
      <vt:lpstr>Game Actors: ..: tank chassis: A-Type</vt:lpstr>
      <vt:lpstr>Class diagrams</vt:lpstr>
      <vt:lpstr>Map class diagram</vt:lpstr>
      <vt:lpstr>AbstractGameCavan</vt:lpstr>
      <vt:lpstr>GameObject</vt:lpstr>
      <vt:lpstr>Projektmeilensteine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2022-07-04T08:57:42Z</dcterms:created>
  <dcterms:modified xsi:type="dcterms:W3CDTF">2023-06-25T10:59:15Z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