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8" r:id="rId5"/>
    <p:sldId id="260" r:id="rId6"/>
    <p:sldId id="267" r:id="rId7"/>
    <p:sldId id="261" r:id="rId8"/>
    <p:sldId id="265" r:id="rId9"/>
    <p:sldId id="257" r:id="rId10"/>
    <p:sldId id="263" r:id="rId11"/>
    <p:sldId id="266" r:id="rId12"/>
    <p:sldId id="259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8E135-728E-4F84-8A41-1EC479FF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F73CC-F266-4A1D-A69B-6A9FCBD71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D1A69-BD29-43AD-A2C4-E3A5AC2E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009FDB-AE25-4131-84D3-EE9761FC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7F22A-BAC1-4290-9BBD-E27C0546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7F3ED-FBDD-44D9-A6BB-C3DA99A7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1C199C-E558-4404-8040-162FFBC36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53543-0C2B-4BF7-B32C-E6A46EDC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E5C91-5288-4202-84C3-DA27D69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AA767-53B6-47A7-8B1F-E14FBC57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E731A6-39B9-49D9-A012-F678D8DC0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1400F7-EF80-4C00-89EF-7B7B855E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6A426-514D-4BF8-A132-DDB51CC8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EE9E5-D4DD-4B93-9A53-B36AD44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565F-000B-4727-B0B1-7C10DEB7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26F47-C63F-48DF-9DDB-F175E85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82547-3A3E-4946-AD99-A9064751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98BD7-34A9-4D0D-A46A-5149A501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BC92FB-3D56-4C04-A291-0A12A18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BD7C4-6607-4346-89B3-ABA97FD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8A74A-5461-48AF-A4E0-B365E63F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F39BC-8E58-4B40-97B3-B0F94CCE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5422D-9098-4A33-96F7-457960E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A062A-5D00-4000-8FB8-C077F24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3132E-BD9C-4A58-B0D6-1D903BD4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F50C-C9EE-4554-B64A-459D39FE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0FDA39-4A32-4AC4-9720-564C315C4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E9DA7D-ACF0-42B7-AACD-81EA2217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B3F2F-F191-4BB5-99DC-E12E7F1C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5CAA3-B044-479A-8859-13361FD9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04AB6B-2A96-4B5F-B8A3-3E55E36D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69B0B-6576-4AB7-8368-D0287D3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BDE34-28B1-4C87-8F47-E596FBE5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3940CF-A7CA-414A-A09C-0A13D250D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68A32-1AE0-4965-9479-DD9FD48D4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8B105-D6F0-40F6-8715-524B32EF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98DA1D-1AFA-482B-BCB9-90B7EEFE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13AFE2-BE7B-4C60-B348-FD6D9159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14F95B-9683-4AAE-A358-BC4C032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BFBE9-7B59-405B-90A1-57D7E51D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4E8AF-49E0-42EF-904F-57E1A585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3E1601-372F-44BC-9379-075EAEFE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402510-1BF9-4907-A637-DB12D853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34B38C-D8F3-4001-B347-874BDAA0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6E4180-09A7-4F52-BD17-504FA6EC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528A7-21EB-4FFB-BD7E-270E10D9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3140-91BF-46DA-9167-2DF4A0E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AE436-C9F5-4A3E-9F63-5826BFF9D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1824E6-B485-48F4-80E9-6332CA628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D8342C-7448-4ACE-9AD2-A09E6463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79EBA-CFC9-4E89-AB4C-D4F9E37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587F5-0D51-4B47-BC04-7982FF16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8C03-797C-4333-9C37-9E2A8399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B0B259-3A41-409F-A64F-A47926E59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9A298B-FDC0-43EF-84FB-FC3B1121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5AC96-8EFC-47C1-B4CB-E65401E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8478-075C-4254-9D50-CE1E7AF0251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2EF7A-197B-4A92-BF2A-DA8C8834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02E26-7BFD-4060-9B25-BE43F798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D59752-1EAA-488A-A650-8AF28C61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FD76E-13F2-4C44-8384-63C7C07C5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A5DE6-BBDA-4D3E-9643-F6DF72B29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78478-075C-4254-9D50-CE1E7AF0251E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0E220-74F5-4BC4-B120-EFA2A7AEF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2B9A72-A639-4601-A188-D089EA10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8381-2E74-4184-BFD7-535A103DC0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aulbourke.net/dataformats/mt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0F29-435B-4EB2-9CD8-4C423F214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 to binary structure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EBFF6D-EC3F-42B8-A2A9-45CA75351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structure</a:t>
            </a:r>
          </a:p>
          <a:p>
            <a:r>
              <a:rPr lang="en-US" dirty="0"/>
              <a:t>V1.1</a:t>
            </a:r>
          </a:p>
          <a:p>
            <a:r>
              <a:rPr lang="en-US" dirty="0"/>
              <a:t>G. Dumitra</a:t>
            </a:r>
          </a:p>
        </p:txBody>
      </p:sp>
    </p:spTree>
    <p:extLst>
      <p:ext uri="{BB962C8B-B14F-4D97-AF65-F5344CB8AC3E}">
        <p14:creationId xmlns:p14="http://schemas.microsoft.com/office/powerpoint/2010/main" val="41513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limitations: MTL structure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EEA3AA-84FE-4E76-B685-386FFC9EF8BD}"/>
              </a:ext>
            </a:extLst>
          </p:cNvPr>
          <p:cNvSpPr txBox="1"/>
          <p:nvPr/>
        </p:nvSpPr>
        <p:spPr>
          <a:xfrm>
            <a:off x="243281" y="595836"/>
            <a:ext cx="1186203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Map_ka</a:t>
            </a:r>
            <a:r>
              <a:rPr lang="en-US" dirty="0"/>
              <a:t>, </a:t>
            </a:r>
            <a:r>
              <a:rPr lang="en-US" dirty="0" err="1"/>
              <a:t>map_kd</a:t>
            </a:r>
            <a:r>
              <a:rPr lang="en-US" dirty="0"/>
              <a:t> are supported without “options”:</a:t>
            </a:r>
            <a:br>
              <a:rPr lang="en-US" dirty="0"/>
            </a:b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OK</a:t>
            </a:r>
            <a:r>
              <a:rPr lang="en-US" dirty="0"/>
              <a:t> =&gt; “</a:t>
            </a:r>
            <a:r>
              <a:rPr lang="en-US" i="1" dirty="0" err="1">
                <a:solidFill>
                  <a:schemeClr val="accent6"/>
                </a:solidFill>
              </a:rPr>
              <a:t>map_Ka</a:t>
            </a:r>
            <a:r>
              <a:rPr lang="en-US" i="1" dirty="0">
                <a:solidFill>
                  <a:schemeClr val="accent6"/>
                </a:solidFill>
              </a:rPr>
              <a:t> mapfile.png</a:t>
            </a:r>
            <a:r>
              <a:rPr lang="en-US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</a:rPr>
              <a:t>NOK</a:t>
            </a:r>
            <a:r>
              <a:rPr lang="en-US" dirty="0"/>
              <a:t> =&gt; “</a:t>
            </a:r>
            <a:r>
              <a:rPr lang="en-US" i="1" dirty="0" err="1">
                <a:solidFill>
                  <a:srgbClr val="FF0000"/>
                </a:solidFill>
              </a:rPr>
              <a:t>map_Ka</a:t>
            </a:r>
            <a:r>
              <a:rPr lang="en-US" i="1" dirty="0">
                <a:solidFill>
                  <a:srgbClr val="FF0000"/>
                </a:solidFill>
              </a:rPr>
              <a:t> -s 1 1 1 -o 0 0 0 -mm 0 1 </a:t>
            </a:r>
            <a:r>
              <a:rPr lang="en-US" i="1" dirty="0" err="1">
                <a:solidFill>
                  <a:srgbClr val="FF0000"/>
                </a:solidFill>
              </a:rPr>
              <a:t>chrome.mpc</a:t>
            </a:r>
            <a:r>
              <a:rPr lang="en-US" dirty="0"/>
              <a:t>” (</a:t>
            </a:r>
            <a:r>
              <a:rPr lang="en-US" u="sng" dirty="0"/>
              <a:t>program will crash</a:t>
            </a:r>
            <a:r>
              <a:rPr lang="en-US" dirty="0"/>
              <a:t>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Options that are not supported (according to </a:t>
            </a:r>
            <a:r>
              <a:rPr lang="en-US" dirty="0">
                <a:hlinkClick r:id="rId2"/>
              </a:rPr>
              <a:t>http://paulbourke.net/dataformats/mtl/</a:t>
            </a:r>
            <a:r>
              <a:rPr lang="en-US" dirty="0"/>
              <a:t> 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blendu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blendv</a:t>
            </a:r>
            <a:r>
              <a:rPr lang="en-US" sz="1100" dirty="0"/>
              <a:t>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-cc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-clamp on | off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-mm base gain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-o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-s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-t u v w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1100" dirty="0"/>
              <a:t>-</a:t>
            </a:r>
            <a:r>
              <a:rPr lang="en-US" sz="1100" dirty="0" err="1"/>
              <a:t>texres</a:t>
            </a:r>
            <a:r>
              <a:rPr lang="en-US" sz="1100" dirty="0"/>
              <a:t> value</a:t>
            </a:r>
          </a:p>
          <a:p>
            <a:r>
              <a:rPr lang="en-US" dirty="0"/>
              <a:t>2. </a:t>
            </a:r>
            <a:r>
              <a:rPr lang="en-US"/>
              <a:t>All strings are US-ASCII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06153-2601-40AC-9E13-33AAFECD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02EE6D-7276-4F32-B135-6E0E7F14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as an example the already serialized file “</a:t>
            </a:r>
            <a:r>
              <a:rPr lang="en-US" i="1" dirty="0">
                <a:solidFill>
                  <a:schemeClr val="accent6"/>
                </a:solidFill>
              </a:rPr>
              <a:t>/examples/</a:t>
            </a:r>
            <a:r>
              <a:rPr lang="en-US" i="1" dirty="0" err="1">
                <a:solidFill>
                  <a:schemeClr val="accent6"/>
                </a:solidFill>
              </a:rPr>
              <a:t>cube_output.bin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95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4BA9101-8566-4103-B973-DD19ED2B2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95" y="313510"/>
            <a:ext cx="11229158" cy="340832"/>
          </a:xfrm>
        </p:spPr>
        <p:txBody>
          <a:bodyPr>
            <a:normAutofit/>
          </a:bodyPr>
          <a:lstStyle/>
          <a:p>
            <a:r>
              <a:rPr lang="en-US" sz="1800" dirty="0"/>
              <a:t>Structure Example: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D9FBD94-5E36-4566-BCC1-306E14BE6EB5}"/>
              </a:ext>
            </a:extLst>
          </p:cNvPr>
          <p:cNvSpPr txBox="1"/>
          <p:nvPr/>
        </p:nvSpPr>
        <p:spPr>
          <a:xfrm>
            <a:off x="164983" y="747497"/>
            <a:ext cx="1186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definition of the file structure from page  5, we are looking first for the number of materials used by the object.</a:t>
            </a:r>
          </a:p>
          <a:p>
            <a:r>
              <a:rPr lang="en-US" dirty="0"/>
              <a:t>The file starts as: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F6FB19-E8B7-431C-A5B0-4CCF51F4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0" y="1832995"/>
            <a:ext cx="9077325" cy="4572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8DE887F-E1C4-4718-A821-F0BFE4887763}"/>
              </a:ext>
            </a:extLst>
          </p:cNvPr>
          <p:cNvSpPr/>
          <p:nvPr/>
        </p:nvSpPr>
        <p:spPr>
          <a:xfrm>
            <a:off x="364566" y="2655317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DB649E57-3D94-451D-98AB-5BB760682679}"/>
              </a:ext>
            </a:extLst>
          </p:cNvPr>
          <p:cNvCxnSpPr>
            <a:endCxn id="6" idx="0"/>
          </p:cNvCxnSpPr>
          <p:nvPr/>
        </p:nvCxnSpPr>
        <p:spPr>
          <a:xfrm rot="5400000">
            <a:off x="1337927" y="2307056"/>
            <a:ext cx="423845" cy="272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7C7567B-7D12-4283-BF41-563F7F6340FD}"/>
              </a:ext>
            </a:extLst>
          </p:cNvPr>
          <p:cNvSpPr txBox="1"/>
          <p:nvPr/>
        </p:nvSpPr>
        <p:spPr>
          <a:xfrm>
            <a:off x="282210" y="3173314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we have 2 materials we shall load into memory.</a:t>
            </a:r>
          </a:p>
        </p:txBody>
      </p:sp>
    </p:spTree>
    <p:extLst>
      <p:ext uri="{BB962C8B-B14F-4D97-AF65-F5344CB8AC3E}">
        <p14:creationId xmlns:p14="http://schemas.microsoft.com/office/powerpoint/2010/main" val="13220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603A70F-8649-457F-851F-074CC933B0C2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CB385B6-FB17-47D0-8A5D-D257C21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9324"/>
              </p:ext>
            </p:extLst>
          </p:nvPr>
        </p:nvGraphicFramePr>
        <p:xfrm>
          <a:off x="243281" y="83711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78">
                  <a:extLst>
                    <a:ext uri="{9D8B030D-6E8A-4147-A177-3AD203B41FA5}">
                      <a16:colId xmlns:a16="http://schemas.microsoft.com/office/drawing/2014/main" val="3889499235"/>
                    </a:ext>
                  </a:extLst>
                </a:gridCol>
                <a:gridCol w="7196822">
                  <a:extLst>
                    <a:ext uri="{9D8B030D-6E8A-4147-A177-3AD203B41FA5}">
                      <a16:colId xmlns:a16="http://schemas.microsoft.com/office/drawing/2014/main" val="299359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OBJ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MTL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9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3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5AD98A-FD75-4985-828F-0CC660D1D423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AB02551-B050-4D26-84CC-F778E05B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1"/>
            <a:ext cx="10515600" cy="57706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to export from Blender to OBJ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Internal file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MTL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Known limitations: MTL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 structure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37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BFFCF-2553-44E9-85A5-CBC26F03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20" y="860892"/>
            <a:ext cx="10515600" cy="686878"/>
          </a:xfrm>
        </p:spPr>
        <p:txBody>
          <a:bodyPr>
            <a:normAutofit/>
          </a:bodyPr>
          <a:lstStyle/>
          <a:p>
            <a:r>
              <a:rPr lang="en-US" sz="1800" dirty="0"/>
              <a:t>In order to have the OBJ and MTL files compatible with this parser you need to export from Blender with the triangulate faces option check!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91CDB6-37C0-461F-801D-933BC594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4" y="1747008"/>
            <a:ext cx="2324100" cy="29718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1A9AC74-6A57-4476-8ECA-A7B44754E26E}"/>
              </a:ext>
            </a:extLst>
          </p:cNvPr>
          <p:cNvSpPr/>
          <p:nvPr/>
        </p:nvSpPr>
        <p:spPr>
          <a:xfrm>
            <a:off x="1578703" y="3531765"/>
            <a:ext cx="1568741" cy="243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AA0259-175A-4E0B-9EA9-DC738E72723C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export from Blender to OBJ </a:t>
            </a:r>
          </a:p>
        </p:txBody>
      </p:sp>
    </p:spTree>
    <p:extLst>
      <p:ext uri="{BB962C8B-B14F-4D97-AF65-F5344CB8AC3E}">
        <p14:creationId xmlns:p14="http://schemas.microsoft.com/office/powerpoint/2010/main" val="192959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28454" y="879023"/>
            <a:ext cx="11664891" cy="36258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921759" y="913428"/>
            <a:ext cx="8011487" cy="162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921760" y="2778435"/>
            <a:ext cx="8011486" cy="1626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157680" y="2659187"/>
            <a:ext cx="801148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8816843" y="879022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156591" y="1461966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5B618C4E-F882-41C7-8D94-4F38AE50F016}"/>
              </a:ext>
            </a:extLst>
          </p:cNvPr>
          <p:cNvSpPr/>
          <p:nvPr/>
        </p:nvSpPr>
        <p:spPr>
          <a:xfrm>
            <a:off x="8933246" y="2659183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44B1BFC-C6C8-4686-AC66-299CD78BA642}"/>
              </a:ext>
            </a:extLst>
          </p:cNvPr>
          <p:cNvSpPr/>
          <p:nvPr/>
        </p:nvSpPr>
        <p:spPr>
          <a:xfrm>
            <a:off x="10272994" y="324212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</p:spTree>
    <p:extLst>
      <p:ext uri="{BB962C8B-B14F-4D97-AF65-F5344CB8AC3E}">
        <p14:creationId xmlns:p14="http://schemas.microsoft.com/office/powerpoint/2010/main" val="205925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0F74C81-8D27-4FAC-8376-9107FD4E0009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file structure: more details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BEEB5E-FCAD-46D7-BE27-333B8DA3D47C}"/>
              </a:ext>
            </a:extLst>
          </p:cNvPr>
          <p:cNvSpPr/>
          <p:nvPr/>
        </p:nvSpPr>
        <p:spPr>
          <a:xfrm>
            <a:off x="302004" y="595835"/>
            <a:ext cx="11664891" cy="60503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863AFF-68AA-4DD6-B2F7-F8AD9C9714C1}"/>
              </a:ext>
            </a:extLst>
          </p:cNvPr>
          <p:cNvSpPr/>
          <p:nvPr/>
        </p:nvSpPr>
        <p:spPr>
          <a:xfrm>
            <a:off x="510699" y="659705"/>
            <a:ext cx="2290195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MTL Information</a:t>
            </a:r>
            <a:br>
              <a:rPr lang="en-US" dirty="0"/>
            </a:br>
            <a:r>
              <a:rPr lang="en-US" dirty="0"/>
              <a:t>Array of Material(s)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BFE4B0-3D87-4026-B5D3-35B770B7D65C}"/>
              </a:ext>
            </a:extLst>
          </p:cNvPr>
          <p:cNvSpPr/>
          <p:nvPr/>
        </p:nvSpPr>
        <p:spPr>
          <a:xfrm>
            <a:off x="1309196" y="2501598"/>
            <a:ext cx="3238151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Face(s) (triangles)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A66663B-8FB8-468D-B04F-8AE343277B09}"/>
              </a:ext>
            </a:extLst>
          </p:cNvPr>
          <p:cNvSpPr/>
          <p:nvPr/>
        </p:nvSpPr>
        <p:spPr>
          <a:xfrm>
            <a:off x="1655799" y="3162649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EEA2C96-C866-4439-AF74-26B5FC161C2B}"/>
              </a:ext>
            </a:extLst>
          </p:cNvPr>
          <p:cNvSpPr/>
          <p:nvPr/>
        </p:nvSpPr>
        <p:spPr>
          <a:xfrm>
            <a:off x="1655798" y="3572031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8C943B3-7ADC-4880-BD79-D3C81A6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3" y="3635903"/>
            <a:ext cx="8794278" cy="915847"/>
          </a:xfrm>
          <a:prstGeom prst="rect">
            <a:avLst/>
          </a:prstGeom>
        </p:spPr>
      </p:pic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A5521047-7187-41CF-9B0D-373943608016}"/>
              </a:ext>
            </a:extLst>
          </p:cNvPr>
          <p:cNvCxnSpPr>
            <a:stCxn id="26" idx="0"/>
            <a:endCxn id="10" idx="3"/>
          </p:cNvCxnSpPr>
          <p:nvPr/>
        </p:nvCxnSpPr>
        <p:spPr>
          <a:xfrm rot="16200000" flipH="1" flipV="1">
            <a:off x="4914559" y="1232818"/>
            <a:ext cx="95519" cy="4901687"/>
          </a:xfrm>
          <a:prstGeom prst="bentConnector4">
            <a:avLst>
              <a:gd name="adj1" fmla="val -23932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FC20E23-DB10-46A5-8704-327C00E1D396}"/>
              </a:ext>
            </a:extLst>
          </p:cNvPr>
          <p:cNvSpPr txBox="1"/>
          <p:nvPr/>
        </p:nvSpPr>
        <p:spPr>
          <a:xfrm>
            <a:off x="5214634" y="3101425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6094B2A-C809-443B-A70B-CA73B0768F1B}"/>
              </a:ext>
            </a:extLst>
          </p:cNvPr>
          <p:cNvCxnSpPr>
            <a:cxnSpLocks/>
          </p:cNvCxnSpPr>
          <p:nvPr/>
        </p:nvCxnSpPr>
        <p:spPr>
          <a:xfrm>
            <a:off x="1309196" y="3322040"/>
            <a:ext cx="0" cy="279884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53D61B3C-3F3F-483B-B701-A0D0BCA1AAD9}"/>
              </a:ext>
            </a:extLst>
          </p:cNvPr>
          <p:cNvCxnSpPr/>
          <p:nvPr/>
        </p:nvCxnSpPr>
        <p:spPr>
          <a:xfrm>
            <a:off x="1732326" y="4721461"/>
            <a:ext cx="9800311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8AAB518B-BD05-4F70-A07B-3909D6CFDC28}"/>
              </a:ext>
            </a:extLst>
          </p:cNvPr>
          <p:cNvSpPr/>
          <p:nvPr/>
        </p:nvSpPr>
        <p:spPr>
          <a:xfrm>
            <a:off x="1655798" y="4834247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MTL ID</a:t>
            </a:r>
            <a:endParaRPr lang="en-US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F0A5DDD-FB6D-4255-A72E-A3C4BA9D014C}"/>
              </a:ext>
            </a:extLst>
          </p:cNvPr>
          <p:cNvSpPr/>
          <p:nvPr/>
        </p:nvSpPr>
        <p:spPr>
          <a:xfrm>
            <a:off x="1655797" y="5271910"/>
            <a:ext cx="855677" cy="3187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Items no.</a:t>
            </a:r>
            <a:endParaRPr lang="en-US"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C62E6582-1F8C-4FF5-AB43-59780FF0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024" y="5431301"/>
            <a:ext cx="8794278" cy="915847"/>
          </a:xfrm>
          <a:prstGeom prst="rect">
            <a:avLst/>
          </a:prstGeom>
        </p:spPr>
      </p:pic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CD5C32F4-2995-412A-8D55-33E5FE270CE5}"/>
              </a:ext>
            </a:extLst>
          </p:cNvPr>
          <p:cNvCxnSpPr>
            <a:stCxn id="44" idx="0"/>
            <a:endCxn id="43" idx="3"/>
          </p:cNvCxnSpPr>
          <p:nvPr/>
        </p:nvCxnSpPr>
        <p:spPr>
          <a:xfrm rot="16200000" flipV="1">
            <a:off x="4962319" y="2980456"/>
            <a:ext cx="12700" cy="4901689"/>
          </a:xfrm>
          <a:prstGeom prst="bentConnector4">
            <a:avLst>
              <a:gd name="adj1" fmla="val 2020394"/>
              <a:gd name="adj2" fmla="val 94853"/>
            </a:avLst>
          </a:prstGeom>
          <a:ln w="57150"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3ADC857C-54F0-41E2-99AB-9BB86B8A7039}"/>
              </a:ext>
            </a:extLst>
          </p:cNvPr>
          <p:cNvSpPr txBox="1"/>
          <p:nvPr/>
        </p:nvSpPr>
        <p:spPr>
          <a:xfrm>
            <a:off x="5214634" y="4855272"/>
            <a:ext cx="449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1..n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29C3EE-5802-4A0A-85D0-F4ADA84A4618}"/>
              </a:ext>
            </a:extLst>
          </p:cNvPr>
          <p:cNvSpPr/>
          <p:nvPr/>
        </p:nvSpPr>
        <p:spPr>
          <a:xfrm>
            <a:off x="1237021" y="1296300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C09AC49-AF1F-4162-9575-06DA5950E4D0}"/>
              </a:ext>
            </a:extLst>
          </p:cNvPr>
          <p:cNvGrpSpPr/>
          <p:nvPr/>
        </p:nvGrpSpPr>
        <p:grpSpPr>
          <a:xfrm>
            <a:off x="2285965" y="1678002"/>
            <a:ext cx="4411751" cy="249831"/>
            <a:chOff x="803187" y="1173480"/>
            <a:chExt cx="4411751" cy="24983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A81BE-C9E6-48DA-A520-183D593BE99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5E70207-6FED-4AD1-BEFB-038C2C7CB695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3775EB0A-4598-42F2-92CE-5C6823ACC1A6}"/>
              </a:ext>
            </a:extLst>
          </p:cNvPr>
          <p:cNvSpPr/>
          <p:nvPr/>
        </p:nvSpPr>
        <p:spPr>
          <a:xfrm>
            <a:off x="2285965" y="201592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E3880BB-40C8-4370-AC6A-E1C00D204D24}"/>
              </a:ext>
            </a:extLst>
          </p:cNvPr>
          <p:cNvSpPr/>
          <p:nvPr/>
        </p:nvSpPr>
        <p:spPr>
          <a:xfrm>
            <a:off x="3682964" y="201592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993175-DEEA-43FA-9735-38FCA39CE0AD}"/>
              </a:ext>
            </a:extLst>
          </p:cNvPr>
          <p:cNvCxnSpPr>
            <a:cxnSpLocks/>
          </p:cNvCxnSpPr>
          <p:nvPr/>
        </p:nvCxnSpPr>
        <p:spPr>
          <a:xfrm>
            <a:off x="1409350" y="2382350"/>
            <a:ext cx="10251347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906040C-7BD6-43AE-84A2-D38B605EFBE6}"/>
              </a:ext>
            </a:extLst>
          </p:cNvPr>
          <p:cNvCxnSpPr>
            <a:cxnSpLocks/>
          </p:cNvCxnSpPr>
          <p:nvPr/>
        </p:nvCxnSpPr>
        <p:spPr>
          <a:xfrm>
            <a:off x="1343615" y="1685248"/>
            <a:ext cx="0" cy="697102"/>
          </a:xfrm>
          <a:prstGeom prst="line">
            <a:avLst/>
          </a:prstGeom>
          <a:ln w="158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39CE3399-5D85-4AEC-BBE6-8542B431D843}"/>
              </a:ext>
            </a:extLst>
          </p:cNvPr>
          <p:cNvSpPr/>
          <p:nvPr/>
        </p:nvSpPr>
        <p:spPr>
          <a:xfrm>
            <a:off x="9068513" y="602185"/>
            <a:ext cx="1216390" cy="178016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DD55104-D2A0-4DF1-BF15-9BFDD8C85F71}"/>
              </a:ext>
            </a:extLst>
          </p:cNvPr>
          <p:cNvSpPr/>
          <p:nvPr/>
        </p:nvSpPr>
        <p:spPr>
          <a:xfrm>
            <a:off x="10408261" y="1185129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materials</a:t>
            </a: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46E4E3DE-5360-4063-90D9-9D46DCF8107B}"/>
              </a:ext>
            </a:extLst>
          </p:cNvPr>
          <p:cNvSpPr/>
          <p:nvPr/>
        </p:nvSpPr>
        <p:spPr>
          <a:xfrm rot="10800000">
            <a:off x="721708" y="2382343"/>
            <a:ext cx="449051" cy="3964801"/>
          </a:xfrm>
          <a:prstGeom prst="rightBrace">
            <a:avLst>
              <a:gd name="adj1" fmla="val 9272"/>
              <a:gd name="adj2" fmla="val 48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9D04D6-4E11-4C3E-80B3-EDBA8E7A5D4E}"/>
              </a:ext>
            </a:extLst>
          </p:cNvPr>
          <p:cNvSpPr/>
          <p:nvPr/>
        </p:nvSpPr>
        <p:spPr>
          <a:xfrm rot="16200000">
            <a:off x="-71421" y="4067447"/>
            <a:ext cx="1303090" cy="5704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Array of vertices</a:t>
            </a:r>
          </a:p>
        </p:txBody>
      </p:sp>
    </p:spTree>
    <p:extLst>
      <p:ext uri="{BB962C8B-B14F-4D97-AF65-F5344CB8AC3E}">
        <p14:creationId xmlns:p14="http://schemas.microsoft.com/office/powerpoint/2010/main" val="90085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6CB427-E49A-4BF4-9E5E-CD11C40C3810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</a:t>
            </a:r>
            <a:r>
              <a:rPr lang="en-US" b="1" u="sng" dirty="0"/>
              <a:t>materials</a:t>
            </a:r>
            <a:r>
              <a:rPr lang="en-US" dirty="0"/>
              <a:t>: MTL structure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B57FDE-6DAD-45E6-B239-EAE537AFB877}"/>
              </a:ext>
            </a:extLst>
          </p:cNvPr>
          <p:cNvSpPr/>
          <p:nvPr/>
        </p:nvSpPr>
        <p:spPr>
          <a:xfrm>
            <a:off x="501758" y="933754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 materials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0A417E-7B4C-4018-8CAF-7266D79E3117}"/>
              </a:ext>
            </a:extLst>
          </p:cNvPr>
          <p:cNvGrpSpPr/>
          <p:nvPr/>
        </p:nvGrpSpPr>
        <p:grpSpPr>
          <a:xfrm>
            <a:off x="1550702" y="1315456"/>
            <a:ext cx="4411751" cy="249831"/>
            <a:chOff x="803187" y="1173480"/>
            <a:chExt cx="4411751" cy="24983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307204E-B1F8-4FF8-97F8-206E1DEC64E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B92E3D2-0BB1-42B7-A209-9739255E3CCD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id="{F6D25ADE-8B1E-425D-A908-C2185069C6B5}"/>
              </a:ext>
            </a:extLst>
          </p:cNvPr>
          <p:cNvSpPr/>
          <p:nvPr/>
        </p:nvSpPr>
        <p:spPr>
          <a:xfrm>
            <a:off x="1550702" y="1653375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610649-8639-4515-AB6E-F996EBE6FE9F}"/>
              </a:ext>
            </a:extLst>
          </p:cNvPr>
          <p:cNvSpPr/>
          <p:nvPr/>
        </p:nvSpPr>
        <p:spPr>
          <a:xfrm>
            <a:off x="1550702" y="2035077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KD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EF9AF66-EF5F-4F84-9A1D-CE3EF94CFD3E}"/>
              </a:ext>
            </a:extLst>
          </p:cNvPr>
          <p:cNvSpPr/>
          <p:nvPr/>
        </p:nvSpPr>
        <p:spPr>
          <a:xfrm>
            <a:off x="2947701" y="165337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121D9B-809C-4A55-AF00-A0FD51E554D9}"/>
              </a:ext>
            </a:extLst>
          </p:cNvPr>
          <p:cNvSpPr/>
          <p:nvPr/>
        </p:nvSpPr>
        <p:spPr>
          <a:xfrm>
            <a:off x="2947701" y="2035077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36CF9F2-144A-4AF2-A310-8962BDDE7EF4}"/>
              </a:ext>
            </a:extLst>
          </p:cNvPr>
          <p:cNvSpPr/>
          <p:nvPr/>
        </p:nvSpPr>
        <p:spPr>
          <a:xfrm>
            <a:off x="1550702" y="2416779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KS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DC64AB4-1B38-4EC2-87F9-65E86A65051F}"/>
              </a:ext>
            </a:extLst>
          </p:cNvPr>
          <p:cNvSpPr/>
          <p:nvPr/>
        </p:nvSpPr>
        <p:spPr>
          <a:xfrm>
            <a:off x="2947701" y="2416779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A8B74CF-4201-4676-8F62-E9348233F261}"/>
              </a:ext>
            </a:extLst>
          </p:cNvPr>
          <p:cNvSpPr/>
          <p:nvPr/>
        </p:nvSpPr>
        <p:spPr>
          <a:xfrm>
            <a:off x="1550702" y="2798481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KE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44B91CF-F174-46F0-8FC3-5B6B89464FFC}"/>
              </a:ext>
            </a:extLst>
          </p:cNvPr>
          <p:cNvSpPr/>
          <p:nvPr/>
        </p:nvSpPr>
        <p:spPr>
          <a:xfrm>
            <a:off x="2947701" y="2798481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C9AFC94-E01D-4C21-ABCD-A27B4BDC6CD9}"/>
              </a:ext>
            </a:extLst>
          </p:cNvPr>
          <p:cNvSpPr/>
          <p:nvPr/>
        </p:nvSpPr>
        <p:spPr>
          <a:xfrm>
            <a:off x="1544440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Ns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306AA7D-D86A-47DD-ADF3-0109E682F151}"/>
              </a:ext>
            </a:extLst>
          </p:cNvPr>
          <p:cNvSpPr/>
          <p:nvPr/>
        </p:nvSpPr>
        <p:spPr>
          <a:xfrm>
            <a:off x="2941439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Ni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7B2842C-C30C-4ACE-A215-901F5239A047}"/>
              </a:ext>
            </a:extLst>
          </p:cNvPr>
          <p:cNvSpPr/>
          <p:nvPr/>
        </p:nvSpPr>
        <p:spPr>
          <a:xfrm>
            <a:off x="4338438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 &lt;float&gt;;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3DE34A-CF06-42AE-83F7-EAA96564084D}"/>
              </a:ext>
            </a:extLst>
          </p:cNvPr>
          <p:cNvSpPr/>
          <p:nvPr/>
        </p:nvSpPr>
        <p:spPr>
          <a:xfrm>
            <a:off x="5758065" y="3180183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err="1"/>
              <a:t>illum</a:t>
            </a:r>
            <a:r>
              <a:rPr lang="en-US" sz="1000" dirty="0"/>
              <a:t> &lt;byte&gt;; </a:t>
            </a:r>
            <a:br>
              <a:rPr lang="en-US" sz="1000" dirty="0"/>
            </a:br>
            <a:r>
              <a:rPr lang="en-US" sz="1000" dirty="0"/>
              <a:t>“-1” =&gt; not available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8F12ECE-49FF-47E7-92FA-58081EB566C2}"/>
              </a:ext>
            </a:extLst>
          </p:cNvPr>
          <p:cNvCxnSpPr>
            <a:cxnSpLocks/>
          </p:cNvCxnSpPr>
          <p:nvPr/>
        </p:nvCxnSpPr>
        <p:spPr>
          <a:xfrm>
            <a:off x="501758" y="5678790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2760B3B-39DB-4F06-AEAE-7883F3340FB2}"/>
              </a:ext>
            </a:extLst>
          </p:cNvPr>
          <p:cNvCxnSpPr>
            <a:cxnSpLocks/>
          </p:cNvCxnSpPr>
          <p:nvPr/>
        </p:nvCxnSpPr>
        <p:spPr>
          <a:xfrm>
            <a:off x="755009" y="1227368"/>
            <a:ext cx="0" cy="463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0431943-A519-419E-B45D-4AA5DCD39F93}"/>
              </a:ext>
            </a:extLst>
          </p:cNvPr>
          <p:cNvSpPr/>
          <p:nvPr/>
        </p:nvSpPr>
        <p:spPr>
          <a:xfrm>
            <a:off x="350915" y="12583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0</a:t>
            </a:r>
            <a:endParaRPr lang="en-US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FE212E-BDC9-446E-8739-24467C9F767B}"/>
              </a:ext>
            </a:extLst>
          </p:cNvPr>
          <p:cNvSpPr/>
          <p:nvPr/>
        </p:nvSpPr>
        <p:spPr>
          <a:xfrm>
            <a:off x="350915" y="5886719"/>
            <a:ext cx="1681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M-1 (next page)</a:t>
            </a:r>
            <a:endParaRPr lang="en-US" dirty="0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42FCD51-5A5E-4C41-9D68-45DE902D585C}"/>
              </a:ext>
            </a:extLst>
          </p:cNvPr>
          <p:cNvGrpSpPr/>
          <p:nvPr/>
        </p:nvGrpSpPr>
        <p:grpSpPr>
          <a:xfrm>
            <a:off x="1551377" y="3548472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D047947-00C6-45D1-82FF-6A18D2B2A0F5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Map_ka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A77E2702-53D8-4F7B-9173-8320B329A856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3BC09A1-7BC9-4C51-86CA-26A2B2FF2B1A}"/>
              </a:ext>
            </a:extLst>
          </p:cNvPr>
          <p:cNvGrpSpPr/>
          <p:nvPr/>
        </p:nvGrpSpPr>
        <p:grpSpPr>
          <a:xfrm>
            <a:off x="1551377" y="3881315"/>
            <a:ext cx="4411751" cy="249831"/>
            <a:chOff x="803187" y="1173480"/>
            <a:chExt cx="4411751" cy="24983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25044E1-AF98-4682-9C96-9C4CEB609C94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BB416EAF-738F-4ECC-B149-D02480A7F7E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85089ED-B0F8-47D7-BDCC-D78A6EBE55B5}"/>
              </a:ext>
            </a:extLst>
          </p:cNvPr>
          <p:cNvGrpSpPr/>
          <p:nvPr/>
        </p:nvGrpSpPr>
        <p:grpSpPr>
          <a:xfrm>
            <a:off x="1551377" y="4200373"/>
            <a:ext cx="4411751" cy="249831"/>
            <a:chOff x="803187" y="1173480"/>
            <a:chExt cx="4411751" cy="249831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10456649-7289-4B01-BF04-5FBCD0CC04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Map_ks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6E45490-B0F2-431A-AF91-EFD261D4E103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3ADB094-F806-4C1E-8CC7-0908C1D4BE60}"/>
              </a:ext>
            </a:extLst>
          </p:cNvPr>
          <p:cNvGrpSpPr/>
          <p:nvPr/>
        </p:nvGrpSpPr>
        <p:grpSpPr>
          <a:xfrm>
            <a:off x="1551377" y="4519431"/>
            <a:ext cx="4411751" cy="249831"/>
            <a:chOff x="803187" y="1173480"/>
            <a:chExt cx="4411751" cy="249831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75837021-FB27-4700-91AB-7B78755106F9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Map_ns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027B8475-0EEF-4B7F-86D4-8700D9FFC938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A1AC1339-62B6-42D2-B715-C458BCA6B065}"/>
              </a:ext>
            </a:extLst>
          </p:cNvPr>
          <p:cNvGrpSpPr/>
          <p:nvPr/>
        </p:nvGrpSpPr>
        <p:grpSpPr>
          <a:xfrm>
            <a:off x="1551377" y="4857354"/>
            <a:ext cx="4411751" cy="249831"/>
            <a:chOff x="803187" y="1173480"/>
            <a:chExt cx="4411751" cy="249831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C5A3F75-B9EB-432E-9AD6-33260063FA22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Map_d</a:t>
              </a:r>
              <a:r>
                <a:rPr lang="en-US" sz="1000" dirty="0"/>
                <a:t> file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C49082BF-D7D6-4986-9886-568C38EA6164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6FA9B3B9-03C7-4AE7-A4D6-A072F639726D}"/>
              </a:ext>
            </a:extLst>
          </p:cNvPr>
          <p:cNvSpPr/>
          <p:nvPr/>
        </p:nvSpPr>
        <p:spPr>
          <a:xfrm>
            <a:off x="5962452" y="1250630"/>
            <a:ext cx="3131199" cy="3942141"/>
          </a:xfrm>
          <a:prstGeom prst="rightBrace">
            <a:avLst>
              <a:gd name="adj1" fmla="val 8333"/>
              <a:gd name="adj2" fmla="val 50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8AA432D-6511-495C-99A0-6827FA2143CD}"/>
              </a:ext>
            </a:extLst>
          </p:cNvPr>
          <p:cNvSpPr/>
          <p:nvPr/>
        </p:nvSpPr>
        <p:spPr>
          <a:xfrm>
            <a:off x="9093651" y="3037034"/>
            <a:ext cx="183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One material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253CA9-CF26-45E9-89BE-39907E8D2CD6}"/>
              </a:ext>
            </a:extLst>
          </p:cNvPr>
          <p:cNvSpPr txBox="1"/>
          <p:nvPr/>
        </p:nvSpPr>
        <p:spPr>
          <a:xfrm>
            <a:off x="243281" y="3977259"/>
            <a:ext cx="11862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material will be added in order from 0 to M-1 materials. Meaning there will be “M” materials.</a:t>
            </a:r>
          </a:p>
          <a:p>
            <a:r>
              <a:rPr lang="en-US" b="1" u="sng" dirty="0"/>
              <a:t>When deserialize keep this order as each material into this array is referenced inside the OBJ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example if you have an OBJ with 				= 5 you have to load for that object the MTL[5]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8187346-2691-45B7-942E-33CA2F2CC42F}"/>
              </a:ext>
            </a:extLst>
          </p:cNvPr>
          <p:cNvSpPr/>
          <p:nvPr/>
        </p:nvSpPr>
        <p:spPr>
          <a:xfrm>
            <a:off x="3750315" y="4829500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0A4107B-430E-457C-B770-8F704672EBB1}"/>
              </a:ext>
            </a:extLst>
          </p:cNvPr>
          <p:cNvGrpSpPr/>
          <p:nvPr/>
        </p:nvGrpSpPr>
        <p:grpSpPr>
          <a:xfrm>
            <a:off x="1544440" y="2773846"/>
            <a:ext cx="4411751" cy="249831"/>
            <a:chOff x="803187" y="1173480"/>
            <a:chExt cx="4411751" cy="24983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88287AA-F130-4FCE-BA51-74553A13E248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Material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0813CC8-4538-4CC4-9AD5-AB85E77B0735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EDF13AEF-D09B-420C-8BB9-BEBF70238BA8}"/>
              </a:ext>
            </a:extLst>
          </p:cNvPr>
          <p:cNvSpPr/>
          <p:nvPr/>
        </p:nvSpPr>
        <p:spPr>
          <a:xfrm>
            <a:off x="1544440" y="3111765"/>
            <a:ext cx="1396999" cy="293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KA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D4050B9-1878-49FC-A241-0583CA7874EC}"/>
              </a:ext>
            </a:extLst>
          </p:cNvPr>
          <p:cNvSpPr/>
          <p:nvPr/>
        </p:nvSpPr>
        <p:spPr>
          <a:xfrm>
            <a:off x="2941439" y="311176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7C7EFAE-04C6-4DAE-AE7B-08CA652988C9}"/>
              </a:ext>
            </a:extLst>
          </p:cNvPr>
          <p:cNvCxnSpPr>
            <a:cxnSpLocks/>
          </p:cNvCxnSpPr>
          <p:nvPr/>
        </p:nvCxnSpPr>
        <p:spPr>
          <a:xfrm>
            <a:off x="589780" y="3639751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7AF9BB6-7B65-4551-8D03-556A90AFE1C0}"/>
              </a:ext>
            </a:extLst>
          </p:cNvPr>
          <p:cNvCxnSpPr>
            <a:cxnSpLocks/>
          </p:cNvCxnSpPr>
          <p:nvPr/>
        </p:nvCxnSpPr>
        <p:spPr>
          <a:xfrm flipV="1">
            <a:off x="4252549" y="3399067"/>
            <a:ext cx="6323832" cy="1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F6CBF4DA-A7AA-4099-A377-8DA7FF5AF466}"/>
              </a:ext>
            </a:extLst>
          </p:cNvPr>
          <p:cNvSpPr/>
          <p:nvPr/>
        </p:nvSpPr>
        <p:spPr>
          <a:xfrm>
            <a:off x="6493979" y="5485542"/>
            <a:ext cx="1199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page 9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72969196-3F14-4FAB-98A3-DA808E5D0397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5539638" y="4715867"/>
            <a:ext cx="547094" cy="1361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BCB0F06-1E5B-4A73-BBF3-0E1F8C873673}"/>
              </a:ext>
            </a:extLst>
          </p:cNvPr>
          <p:cNvCxnSpPr>
            <a:cxnSpLocks/>
          </p:cNvCxnSpPr>
          <p:nvPr/>
        </p:nvCxnSpPr>
        <p:spPr>
          <a:xfrm>
            <a:off x="476391" y="2357634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C5782479-ED16-4104-9F49-4E69653071EB}"/>
              </a:ext>
            </a:extLst>
          </p:cNvPr>
          <p:cNvSpPr/>
          <p:nvPr/>
        </p:nvSpPr>
        <p:spPr>
          <a:xfrm>
            <a:off x="476391" y="258918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M-1</a:t>
            </a:r>
            <a:endParaRPr lang="en-US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35B8121-1E45-426C-BDB9-55C8A1553E7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61085" y="310393"/>
            <a:ext cx="0" cy="227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7BE35B13-9F6D-4DF6-857A-5B7B56CBD61C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 flipV="1">
            <a:off x="476391" y="2773846"/>
            <a:ext cx="3273924" cy="2125324"/>
          </a:xfrm>
          <a:prstGeom prst="bentConnector3">
            <a:avLst>
              <a:gd name="adj1" fmla="val -10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1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8A4C62-1956-45D2-B880-F1C862D69D62}"/>
              </a:ext>
            </a:extLst>
          </p:cNvPr>
          <p:cNvSpPr/>
          <p:nvPr/>
        </p:nvSpPr>
        <p:spPr>
          <a:xfrm>
            <a:off x="557741" y="2641256"/>
            <a:ext cx="2097888" cy="293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 of triangles/faces units </a:t>
            </a:r>
            <a:br>
              <a:rPr lang="en-US" sz="1000" dirty="0"/>
            </a:br>
            <a:r>
              <a:rPr lang="en-US" sz="1000" dirty="0"/>
              <a:t>&lt;signed int&gt;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E197AD-CC3A-4DAE-9985-9628EED588B3}"/>
              </a:ext>
            </a:extLst>
          </p:cNvPr>
          <p:cNvSpPr/>
          <p:nvPr/>
        </p:nvSpPr>
        <p:spPr>
          <a:xfrm>
            <a:off x="849840" y="3081792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1379FC-F737-47D2-AD6F-FF0B49148692}"/>
              </a:ext>
            </a:extLst>
          </p:cNvPr>
          <p:cNvSpPr/>
          <p:nvPr/>
        </p:nvSpPr>
        <p:spPr>
          <a:xfrm>
            <a:off x="4929803" y="3082549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05D6B12-E338-4B11-8D72-44791950D474}"/>
              </a:ext>
            </a:extLst>
          </p:cNvPr>
          <p:cNvSpPr/>
          <p:nvPr/>
        </p:nvSpPr>
        <p:spPr>
          <a:xfrm>
            <a:off x="1989754" y="3081792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6EF458C-7638-453E-BFD8-5A7725425421}"/>
              </a:ext>
            </a:extLst>
          </p:cNvPr>
          <p:cNvSpPr txBox="1"/>
          <p:nvPr/>
        </p:nvSpPr>
        <p:spPr>
          <a:xfrm>
            <a:off x="3386753" y="3113183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AD0376A-DD64-4240-B4C9-AA22F86A1157}"/>
              </a:ext>
            </a:extLst>
          </p:cNvPr>
          <p:cNvSpPr/>
          <p:nvPr/>
        </p:nvSpPr>
        <p:spPr>
          <a:xfrm>
            <a:off x="6199802" y="3081792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4F98F1-559D-43BE-98FC-2BDE24FC6409}"/>
              </a:ext>
            </a:extLst>
          </p:cNvPr>
          <p:cNvSpPr txBox="1"/>
          <p:nvPr/>
        </p:nvSpPr>
        <p:spPr>
          <a:xfrm>
            <a:off x="7869850" y="3105488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044BEC4-6A48-4176-9221-8F3AD8340BE5}"/>
              </a:ext>
            </a:extLst>
          </p:cNvPr>
          <p:cNvSpPr/>
          <p:nvPr/>
        </p:nvSpPr>
        <p:spPr>
          <a:xfrm>
            <a:off x="9708812" y="3079408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08F7CCB-DF8C-45C2-8322-F8C6289E8AB0}"/>
              </a:ext>
            </a:extLst>
          </p:cNvPr>
          <p:cNvCxnSpPr/>
          <p:nvPr/>
        </p:nvCxnSpPr>
        <p:spPr>
          <a:xfrm>
            <a:off x="849840" y="3553719"/>
            <a:ext cx="9884037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0853C912-025B-47CC-B1C6-E3AB9152C7E1}"/>
              </a:ext>
            </a:extLst>
          </p:cNvPr>
          <p:cNvSpPr/>
          <p:nvPr/>
        </p:nvSpPr>
        <p:spPr>
          <a:xfrm>
            <a:off x="849840" y="369988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coordinates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6B1D030-5D45-49D3-8D5F-9162731D28E0}"/>
              </a:ext>
            </a:extLst>
          </p:cNvPr>
          <p:cNvSpPr/>
          <p:nvPr/>
        </p:nvSpPr>
        <p:spPr>
          <a:xfrm>
            <a:off x="4929803" y="3700642"/>
            <a:ext cx="1269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U,V coordinates(*)</a:t>
            </a:r>
          </a:p>
          <a:p>
            <a:pPr algn="ctr"/>
            <a:r>
              <a:rPr lang="en-US" sz="1000" dirty="0"/>
              <a:t>Array of float [2]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D88CAF3-AE9F-48E0-A405-EE57808CE1DF}"/>
              </a:ext>
            </a:extLst>
          </p:cNvPr>
          <p:cNvSpPr/>
          <p:nvPr/>
        </p:nvSpPr>
        <p:spPr>
          <a:xfrm>
            <a:off x="1989754" y="3699885"/>
            <a:ext cx="1396999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U,V</a:t>
            </a:r>
            <a:r>
              <a:rPr lang="en-US" sz="1000" dirty="0"/>
              <a:t> 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49B16B-D318-4278-9287-4EC2F27AE705}"/>
              </a:ext>
            </a:extLst>
          </p:cNvPr>
          <p:cNvSpPr txBox="1"/>
          <p:nvPr/>
        </p:nvSpPr>
        <p:spPr>
          <a:xfrm>
            <a:off x="3386753" y="3731276"/>
            <a:ext cx="154305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“U,V”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0829647-E119-4D12-9647-53DBA5425C70}"/>
              </a:ext>
            </a:extLst>
          </p:cNvPr>
          <p:cNvSpPr/>
          <p:nvPr/>
        </p:nvSpPr>
        <p:spPr>
          <a:xfrm>
            <a:off x="6199802" y="3699885"/>
            <a:ext cx="1670050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“is </a:t>
            </a:r>
            <a:r>
              <a:rPr lang="en-US" sz="1000" b="1" dirty="0"/>
              <a:t>Normal</a:t>
            </a:r>
            <a:r>
              <a:rPr lang="en-US" sz="1000" dirty="0"/>
              <a:t>?” Bool 0 or 1</a:t>
            </a:r>
            <a:br>
              <a:rPr lang="en-US" sz="1000" dirty="0"/>
            </a:br>
            <a:r>
              <a:rPr lang="en-US" sz="1000" dirty="0"/>
              <a:t>&lt;byte&gt;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0AF9A5E-5D3C-4CFF-9761-EAD809C97A7C}"/>
              </a:ext>
            </a:extLst>
          </p:cNvPr>
          <p:cNvSpPr txBox="1"/>
          <p:nvPr/>
        </p:nvSpPr>
        <p:spPr>
          <a:xfrm>
            <a:off x="7869850" y="3717812"/>
            <a:ext cx="1838962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Only if “is </a:t>
            </a:r>
            <a:r>
              <a:rPr lang="en-US" sz="1000" b="1" dirty="0"/>
              <a:t>Normal</a:t>
            </a:r>
            <a:r>
              <a:rPr lang="en-US" sz="1000" dirty="0"/>
              <a:t>” value=1 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endParaRPr lang="en-US" sz="10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E87B681-4D8C-4728-9DFA-B5304458ECEC}"/>
              </a:ext>
            </a:extLst>
          </p:cNvPr>
          <p:cNvSpPr/>
          <p:nvPr/>
        </p:nvSpPr>
        <p:spPr>
          <a:xfrm>
            <a:off x="9708812" y="3699885"/>
            <a:ext cx="1139914" cy="2936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X,Y,Z </a:t>
            </a:r>
            <a:r>
              <a:rPr lang="en-US" sz="1000" dirty="0"/>
              <a:t>normal</a:t>
            </a:r>
          </a:p>
          <a:p>
            <a:pPr algn="ctr"/>
            <a:r>
              <a:rPr lang="en-US" sz="1000" dirty="0"/>
              <a:t>Array of float [3]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46FD501-0C4A-49E2-960B-35E9A3B2D86A}"/>
              </a:ext>
            </a:extLst>
          </p:cNvPr>
          <p:cNvGrpSpPr/>
          <p:nvPr/>
        </p:nvGrpSpPr>
        <p:grpSpPr>
          <a:xfrm>
            <a:off x="557740" y="1969064"/>
            <a:ext cx="4411751" cy="249831"/>
            <a:chOff x="803186" y="865811"/>
            <a:chExt cx="4411751" cy="249831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96DDD0-DBCC-4282-B61C-E2B7D43D902A}"/>
                </a:ext>
              </a:extLst>
            </p:cNvPr>
            <p:cNvSpPr/>
            <p:nvPr/>
          </p:nvSpPr>
          <p:spPr>
            <a:xfrm>
              <a:off x="803186" y="865811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E9A4B442-76D5-45F2-8F9B-90573F1EEEEC}"/>
                </a:ext>
              </a:extLst>
            </p:cNvPr>
            <p:cNvSpPr/>
            <p:nvPr/>
          </p:nvSpPr>
          <p:spPr>
            <a:xfrm>
              <a:off x="803186" y="865811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</a:t>
              </a:r>
              <a:r>
                <a:rPr lang="en-US" sz="800"/>
                <a:t>signed int&gt;</a:t>
              </a:r>
              <a:endParaRPr lang="en-US" sz="800" dirty="0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0DC5E7D-8BDA-47EB-8AEF-DFA86367E569}"/>
              </a:ext>
            </a:extLst>
          </p:cNvPr>
          <p:cNvCxnSpPr>
            <a:cxnSpLocks/>
          </p:cNvCxnSpPr>
          <p:nvPr/>
        </p:nvCxnSpPr>
        <p:spPr>
          <a:xfrm>
            <a:off x="557741" y="4308099"/>
            <a:ext cx="10332720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3F998A93-AA96-4FE4-BCEA-2FFCA4CDDA7B}"/>
              </a:ext>
            </a:extLst>
          </p:cNvPr>
          <p:cNvGrpSpPr/>
          <p:nvPr/>
        </p:nvGrpSpPr>
        <p:grpSpPr>
          <a:xfrm>
            <a:off x="557741" y="4527250"/>
            <a:ext cx="4411751" cy="249831"/>
            <a:chOff x="803187" y="1173480"/>
            <a:chExt cx="4411751" cy="249831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C8038F4-BA74-4552-AE0D-D95DD94369AC}"/>
                </a:ext>
              </a:extLst>
            </p:cNvPr>
            <p:cNvSpPr/>
            <p:nvPr/>
          </p:nvSpPr>
          <p:spPr>
            <a:xfrm>
              <a:off x="803187" y="1173480"/>
              <a:ext cx="4411751" cy="2498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Obj name</a:t>
              </a:r>
            </a:p>
            <a:p>
              <a:pPr algn="ctr"/>
              <a:r>
                <a:rPr lang="en-US" sz="1000" dirty="0"/>
                <a:t>&lt;array of signed chars&gt;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6160447A-402C-4CEA-93B1-7FC7BD4735D3}"/>
                </a:ext>
              </a:extLst>
            </p:cNvPr>
            <p:cNvSpPr/>
            <p:nvPr/>
          </p:nvSpPr>
          <p:spPr>
            <a:xfrm>
              <a:off x="803187" y="1173480"/>
              <a:ext cx="692238" cy="2498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No of chars</a:t>
              </a:r>
              <a:br>
                <a:rPr lang="en-US" sz="800" dirty="0"/>
              </a:br>
              <a:r>
                <a:rPr lang="en-US" sz="800" dirty="0"/>
                <a:t>&lt;short&gt;</a:t>
              </a:r>
            </a:p>
          </p:txBody>
        </p:sp>
      </p:grp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206CF94-F83F-4C02-BABA-0B15D28EF654}"/>
              </a:ext>
            </a:extLst>
          </p:cNvPr>
          <p:cNvCxnSpPr>
            <a:cxnSpLocks/>
          </p:cNvCxnSpPr>
          <p:nvPr/>
        </p:nvCxnSpPr>
        <p:spPr>
          <a:xfrm>
            <a:off x="849840" y="5259340"/>
            <a:ext cx="9986601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958E045-FA12-44C5-AC54-752588CFB344}"/>
              </a:ext>
            </a:extLst>
          </p:cNvPr>
          <p:cNvSpPr txBox="1"/>
          <p:nvPr/>
        </p:nvSpPr>
        <p:spPr>
          <a:xfrm>
            <a:off x="243281" y="226503"/>
            <a:ext cx="118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faces: OBJ structure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D1F1283-5E65-4F13-B0AF-F948041DA786}"/>
              </a:ext>
            </a:extLst>
          </p:cNvPr>
          <p:cNvSpPr/>
          <p:nvPr/>
        </p:nvSpPr>
        <p:spPr>
          <a:xfrm>
            <a:off x="557740" y="2291238"/>
            <a:ext cx="2764152" cy="2936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MTL material ID (or -1 in case of none)</a:t>
            </a:r>
            <a:br>
              <a:rPr lang="en-US" sz="1000" dirty="0"/>
            </a:br>
            <a:r>
              <a:rPr lang="en-US" sz="1000" dirty="0"/>
              <a:t>&lt;signed short&gt;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F7F96C49-54EF-4C44-A33C-5686BBF080A0}"/>
              </a:ext>
            </a:extLst>
          </p:cNvPr>
          <p:cNvSpPr/>
          <p:nvPr/>
        </p:nvSpPr>
        <p:spPr>
          <a:xfrm>
            <a:off x="10236918" y="530388"/>
            <a:ext cx="1199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See page 8</a:t>
            </a: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CA3EA0E6-8120-4058-BF3A-1608A32EA396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3321892" y="715054"/>
            <a:ext cx="6915026" cy="17229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2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Microsoft Office PowerPoint</Application>
  <PresentationFormat>Breitbild</PresentationFormat>
  <Paragraphs>146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</vt:lpstr>
      <vt:lpstr>OBJ to binary structure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 to binary structure</dc:title>
  <dc:creator>George</dc:creator>
  <cp:lastModifiedBy>George</cp:lastModifiedBy>
  <cp:revision>78</cp:revision>
  <dcterms:created xsi:type="dcterms:W3CDTF">2021-06-11T19:57:35Z</dcterms:created>
  <dcterms:modified xsi:type="dcterms:W3CDTF">2021-07-23T12:29:18Z</dcterms:modified>
</cp:coreProperties>
</file>