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70" r:id="rId6"/>
    <p:sldId id="260" r:id="rId7"/>
    <p:sldId id="267" r:id="rId8"/>
    <p:sldId id="261" r:id="rId9"/>
    <p:sldId id="257" r:id="rId10"/>
    <p:sldId id="263" r:id="rId11"/>
    <p:sldId id="269" r:id="rId12"/>
    <p:sldId id="268" r:id="rId13"/>
    <p:sldId id="266" r:id="rId14"/>
    <p:sldId id="259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 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V1.2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Ka = “ambient reflectivity” (material ambient is multiplied by the texture value)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Only “</a:t>
            </a:r>
            <a:r>
              <a:rPr lang="en-US" b="1" dirty="0">
                <a:solidFill>
                  <a:schemeClr val="accent1"/>
                </a:solidFill>
              </a:rPr>
              <a:t>Ka</a:t>
            </a:r>
            <a:r>
              <a:rPr lang="en-US" dirty="0">
                <a:solidFill>
                  <a:schemeClr val="accent1"/>
                </a:solidFill>
              </a:rPr>
              <a:t> r g b</a:t>
            </a:r>
            <a:r>
              <a:rPr lang="en-US" dirty="0"/>
              <a:t>” is supported. Same for “</a:t>
            </a:r>
            <a:r>
              <a:rPr lang="en-US" b="1" dirty="0" err="1">
                <a:solidFill>
                  <a:schemeClr val="accent1"/>
                </a:solidFill>
              </a:rPr>
              <a:t>Kd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accent1"/>
                </a:solidFill>
              </a:rPr>
              <a:t>Ks</a:t>
            </a:r>
            <a:r>
              <a:rPr lang="en-US" dirty="0"/>
              <a:t>”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spectral file.rfl factor</a:t>
            </a:r>
            <a:r>
              <a:rPr lang="es-ES" dirty="0"/>
              <a:t>”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xyz x y z</a:t>
            </a:r>
            <a:r>
              <a:rPr lang="en-US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Specifies that a color texture file or a color procedural texture file is applied to the ambient reflectivity of the material.  During rendering, the "</a:t>
            </a:r>
            <a:r>
              <a:rPr lang="en-US" dirty="0" err="1"/>
              <a:t>map_Ka</a:t>
            </a:r>
            <a:r>
              <a:rPr lang="en-US" dirty="0"/>
              <a:t>" value is multiplied by the "Ka"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Ks = “specular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specular reflectivity of the material (value is multiplied by the "Ks"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= “diffuse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diffuse reflectivity of the material (value is multiplied by the "</a:t>
            </a:r>
            <a:r>
              <a:rPr lang="en-US" dirty="0" err="1"/>
              <a:t>Kd</a:t>
            </a:r>
            <a:r>
              <a:rPr lang="en-US" dirty="0"/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= “emissive  </a:t>
            </a:r>
            <a:r>
              <a:rPr lang="en-US" dirty="0" err="1">
                <a:highlight>
                  <a:srgbClr val="FFFF00"/>
                </a:highlight>
              </a:rPr>
              <a:t>coeficient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It goes together with ambient, diffuse and specular and represents the amount of light emitted by the material. If you also have a defined emission color the material will irradiate light.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map_Ke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!! see “</a:t>
            </a:r>
            <a:r>
              <a:rPr lang="en-US" i="1" dirty="0">
                <a:solidFill>
                  <a:srgbClr val="00B0F0"/>
                </a:solidFill>
                <a:highlight>
                  <a:srgbClr val="FFFF00"/>
                </a:highlight>
              </a:rPr>
              <a:t>2. MTL structure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 for limitations !!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diffuse reflectivity of the material (value is multiplied by the "</a:t>
            </a: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map_Bump</a:t>
            </a:r>
            <a:r>
              <a:rPr lang="en-US" dirty="0">
                <a:solidFill>
                  <a:prstClr val="black"/>
                </a:solidFill>
              </a:rPr>
              <a:t> = Specifies that a bump texture file is linked to the material. To be see how this is working against the normal.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Supported parameters: only </a:t>
            </a:r>
            <a:r>
              <a:rPr lang="en-US" b="1" dirty="0" err="1">
                <a:solidFill>
                  <a:schemeClr val="accent1"/>
                </a:solidFill>
              </a:rPr>
              <a:t>bm</a:t>
            </a:r>
            <a:r>
              <a:rPr lang="en-US" dirty="0">
                <a:solidFill>
                  <a:prstClr val="black"/>
                </a:solidFill>
              </a:rPr>
              <a:t> = float [0.0…1.0]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 (continue)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Illum = “specifies the illumination model to use in the material” (</a:t>
            </a:r>
            <a:r>
              <a:rPr lang="en-US" sz="1050" dirty="0"/>
              <a:t>hint: search for “</a:t>
            </a:r>
            <a:r>
              <a:rPr lang="en-US" sz="1050" i="1" dirty="0"/>
              <a:t>The illumination models are:</a:t>
            </a:r>
            <a:r>
              <a:rPr lang="en-US" sz="1050" dirty="0"/>
              <a:t>” </a:t>
            </a:r>
            <a:r>
              <a:rPr lang="en-US" sz="1050" dirty="0">
                <a:hlinkClick r:id="rId2"/>
              </a:rPr>
              <a:t>http://paulbourke.net/dataformats/mtl/</a:t>
            </a:r>
            <a:r>
              <a:rPr lang="en-US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0		Color on and Ambient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1		Color on and Ambient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2		Highlight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3		Reflection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4		Transparency: Glass on; Reflection: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5		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6		Transparency: Refraction on; Reflection: Fresnel off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7		Transparency: Refraction on; 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8		Reflection on and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9		Transparency: Glass on; Reflection: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10		Casts shadows onto invisible surfaces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 factor = “the amount this material dissolves into the background.  A  factor of 1.0 is fully opaque.  This is the default when a new material is created.  A factor of 0.0 is fully dissolved (completely transparent).”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Sharpness = </a:t>
            </a:r>
            <a:r>
              <a:rPr lang="en-US" dirty="0">
                <a:solidFill>
                  <a:srgbClr val="FF0000"/>
                </a:solidFill>
              </a:rPr>
              <a:t>not supported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Ns = specular exponent for the current material. Values = 0..1000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Ni =  Specifies the optical density for the surface. Values = 0.001..10 (usually values are &gt;1.0)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- Ka - material ambient is multiplied by the texture value</a:t>
            </a:r>
          </a:p>
          <a:p>
            <a:pPr lvl="1"/>
            <a:r>
              <a:rPr lang="en-US" dirty="0"/>
              <a:t> - </a:t>
            </a:r>
            <a:r>
              <a:rPr lang="en-US" dirty="0" err="1"/>
              <a:t>Kd</a:t>
            </a:r>
            <a:r>
              <a:rPr lang="en-US" dirty="0"/>
              <a:t> - material diffuse is multiplied by the texture value</a:t>
            </a:r>
          </a:p>
          <a:p>
            <a:pPr lvl="1"/>
            <a:r>
              <a:rPr lang="en-US" dirty="0"/>
              <a:t> - Ks - material specular is multiplied by the texture value</a:t>
            </a:r>
          </a:p>
        </p:txBody>
      </p:sp>
    </p:spTree>
    <p:extLst>
      <p:ext uri="{BB962C8B-B14F-4D97-AF65-F5344CB8AC3E}">
        <p14:creationId xmlns:p14="http://schemas.microsoft.com/office/powerpoint/2010/main" val="201995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MTL structure: </a:t>
            </a:r>
            <a:r>
              <a:rPr lang="en-US" i="1" dirty="0" err="1">
                <a:solidFill>
                  <a:srgbClr val="00B0F0"/>
                </a:solidFill>
              </a:rPr>
              <a:t>map_ka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B0F0"/>
                </a:solidFill>
              </a:rPr>
              <a:t>map_kd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are supported without “options”: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  <a:br>
              <a:rPr lang="en-US" sz="1100" dirty="0"/>
            </a:br>
            <a:endParaRPr lang="en-US" sz="1100" dirty="0"/>
          </a:p>
          <a:p>
            <a:r>
              <a:rPr lang="en-US" dirty="0"/>
              <a:t>3. All strings are US-ASCII</a:t>
            </a:r>
          </a:p>
        </p:txBody>
      </p:sp>
    </p:spTree>
    <p:extLst>
      <p:ext uri="{BB962C8B-B14F-4D97-AF65-F5344CB8AC3E}">
        <p14:creationId xmlns:p14="http://schemas.microsoft.com/office/powerpoint/2010/main" val="417972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6153-2601-40AC-9E13-33AAFEC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2EE6D-7276-4F32-B135-6E0E7F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an example the already serialized file “</a:t>
            </a:r>
            <a:r>
              <a:rPr lang="en-US" i="1" dirty="0">
                <a:solidFill>
                  <a:schemeClr val="accent6"/>
                </a:solidFill>
              </a:rPr>
              <a:t>/examples/</a:t>
            </a:r>
            <a:r>
              <a:rPr lang="en-US" i="1" dirty="0" err="1">
                <a:solidFill>
                  <a:schemeClr val="accent6"/>
                </a:solidFill>
              </a:rPr>
              <a:t>cube_output.bin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10"/>
            <a:ext cx="11229158" cy="340832"/>
          </a:xfrm>
        </p:spPr>
        <p:txBody>
          <a:bodyPr>
            <a:normAutofit/>
          </a:bodyPr>
          <a:lstStyle/>
          <a:p>
            <a:r>
              <a:rPr lang="en-US" sz="1800" dirty="0"/>
              <a:t>Structure Example: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9FBD94-5E36-4566-BCC1-306E14BE6EB5}"/>
              </a:ext>
            </a:extLst>
          </p:cNvPr>
          <p:cNvSpPr txBox="1"/>
          <p:nvPr/>
        </p:nvSpPr>
        <p:spPr>
          <a:xfrm>
            <a:off x="164983" y="747497"/>
            <a:ext cx="118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definition of the file structure from page  5, we are looking first for the number of materials used by the object.</a:t>
            </a:r>
          </a:p>
          <a:p>
            <a:r>
              <a:rPr lang="en-US" dirty="0"/>
              <a:t>The file starts as: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6FB19-E8B7-431C-A5B0-4CCF51F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0" y="1832995"/>
            <a:ext cx="9077325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DE887F-E1C4-4718-A821-F0BFE4887763}"/>
              </a:ext>
            </a:extLst>
          </p:cNvPr>
          <p:cNvSpPr/>
          <p:nvPr/>
        </p:nvSpPr>
        <p:spPr>
          <a:xfrm>
            <a:off x="364566" y="265531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B649E57-3D94-451D-98AB-5BB760682679}"/>
              </a:ext>
            </a:extLst>
          </p:cNvPr>
          <p:cNvCxnSpPr>
            <a:endCxn id="6" idx="0"/>
          </p:cNvCxnSpPr>
          <p:nvPr/>
        </p:nvCxnSpPr>
        <p:spPr>
          <a:xfrm rot="5400000">
            <a:off x="1337927" y="2307056"/>
            <a:ext cx="423845" cy="2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C7567B-7D12-4283-BF41-563F7F6340FD}"/>
              </a:ext>
            </a:extLst>
          </p:cNvPr>
          <p:cNvSpPr txBox="1"/>
          <p:nvPr/>
        </p:nvSpPr>
        <p:spPr>
          <a:xfrm>
            <a:off x="282210" y="3173314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we have 2 materials we shall load into memory.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4321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OBJ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MTL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MTL structure with the support for the </a:t>
                      </a:r>
                      <a:r>
                        <a:rPr lang="en-US" dirty="0" err="1"/>
                        <a:t>Map_Ke</a:t>
                      </a:r>
                      <a:r>
                        <a:rPr lang="en-US" dirty="0"/>
                        <a:t>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OBJ</a:t>
            </a:r>
          </a:p>
          <a:p>
            <a:pPr lvl="1"/>
            <a:r>
              <a:rPr lang="en-US" sz="1400" dirty="0"/>
              <a:t>Known limitations of Blender</a:t>
            </a:r>
          </a:p>
          <a:p>
            <a:pPr lvl="1"/>
            <a:r>
              <a:rPr lang="en-US" sz="1400" dirty="0"/>
              <a:t>Example of exporting settings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/>
          </a:bodyPr>
          <a:lstStyle/>
          <a:p>
            <a:r>
              <a:rPr lang="en-US" sz="1800" dirty="0"/>
              <a:t>At this date [2021-10-06] the following limitations are known according to </a:t>
            </a:r>
            <a:br>
              <a:rPr lang="en-US" sz="1800" dirty="0"/>
            </a:br>
            <a:r>
              <a:rPr lang="en-US" sz="1800" dirty="0"/>
              <a:t>https://docs.blender.org/manual/en/latest/addons/import_export/scene_obj.html?highlight=mtl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OBJ: Known limitations of Blender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357A42-4F35-45A5-A5DB-37521A6EEDAC}"/>
              </a:ext>
            </a:extLst>
          </p:cNvPr>
          <p:cNvSpPr/>
          <p:nvPr/>
        </p:nvSpPr>
        <p:spPr>
          <a:xfrm>
            <a:off x="594920" y="1645502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Lato"/>
              </a:rPr>
              <a:t>The OBJ format is a popular plain text format, however, it has only basic geometry and material support.</a:t>
            </a:r>
          </a:p>
          <a:p>
            <a:r>
              <a:rPr lang="en-US" i="1" dirty="0">
                <a:solidFill>
                  <a:schemeClr val="accent1"/>
                </a:solidFill>
                <a:latin typeface="Lato"/>
              </a:rPr>
              <a:t>Mesh: vertices, faces, edges, </a:t>
            </a:r>
            <a:r>
              <a:rPr lang="en-US" i="1" dirty="0" err="1">
                <a:solidFill>
                  <a:schemeClr val="accent1"/>
                </a:solidFill>
                <a:latin typeface="Lato"/>
              </a:rPr>
              <a:t>normals</a:t>
            </a:r>
            <a:r>
              <a:rPr lang="en-US" i="1" dirty="0">
                <a:solidFill>
                  <a:schemeClr val="accent1"/>
                </a:solidFill>
                <a:latin typeface="Lato"/>
              </a:rPr>
              <a:t>, UVs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Separation by groups/objects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Materials/textures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NURBS curves and surfaces</a:t>
            </a:r>
          </a:p>
          <a:p>
            <a:endParaRPr lang="en-US" i="1" dirty="0">
              <a:solidFill>
                <a:schemeClr val="accent1"/>
              </a:solidFill>
              <a:latin typeface="Lato"/>
            </a:endParaRPr>
          </a:p>
          <a:p>
            <a:r>
              <a:rPr lang="en-US" b="1" i="1" u="sng" dirty="0">
                <a:solidFill>
                  <a:schemeClr val="accent1"/>
                </a:solidFill>
                <a:latin typeface="inherit"/>
              </a:rPr>
              <a:t>Note</a:t>
            </a:r>
          </a:p>
          <a:p>
            <a:r>
              <a:rPr lang="en-US" i="1" dirty="0">
                <a:solidFill>
                  <a:schemeClr val="accent1"/>
                </a:solidFill>
                <a:latin typeface="Lato"/>
              </a:rPr>
              <a:t>There is </a:t>
            </a:r>
            <a:r>
              <a:rPr lang="en-US" b="1" i="1" u="sng" dirty="0">
                <a:solidFill>
                  <a:srgbClr val="FF0000"/>
                </a:solidFill>
                <a:latin typeface="Lato"/>
              </a:rPr>
              <a:t>no support</a:t>
            </a:r>
            <a:r>
              <a:rPr lang="en-US" i="1" dirty="0">
                <a:solidFill>
                  <a:schemeClr val="accent1"/>
                </a:solidFill>
                <a:latin typeface="Lato"/>
              </a:rPr>
              <a:t> for: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Mesh vertex colors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Armatures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Animation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Lights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Cameras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Empty objects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Parenting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Transformations.</a:t>
            </a:r>
            <a:endParaRPr lang="en-US" b="0" i="1" dirty="0">
              <a:solidFill>
                <a:schemeClr val="accent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/>
          </a:bodyPr>
          <a:lstStyle/>
          <a:p>
            <a:r>
              <a:rPr lang="en-US" sz="1800" dirty="0"/>
              <a:t>In order to have the OBJ and MTL files compatible with this parser you need to export from Blender with the triangulate faces option check!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91CDB6-37C0-461F-801D-933BC59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4" y="1747008"/>
            <a:ext cx="2324100" cy="2971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8703" y="3531765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OBJ: Example of exporting settings </a:t>
            </a:r>
          </a:p>
        </p:txBody>
      </p:sp>
    </p:spTree>
    <p:extLst>
      <p:ext uri="{BB962C8B-B14F-4D97-AF65-F5344CB8AC3E}">
        <p14:creationId xmlns:p14="http://schemas.microsoft.com/office/powerpoint/2010/main" val="99400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3"/>
            <a:ext cx="11664891" cy="3625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more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02004" y="595835"/>
            <a:ext cx="11664891" cy="6050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10699" y="659705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1309196" y="2501598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29C3EE-5802-4A0A-85D0-F4ADA84A4618}"/>
              </a:ext>
            </a:extLst>
          </p:cNvPr>
          <p:cNvSpPr/>
          <p:nvPr/>
        </p:nvSpPr>
        <p:spPr>
          <a:xfrm>
            <a:off x="1237021" y="1296300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09AC49-AF1F-4162-9575-06DA5950E4D0}"/>
              </a:ext>
            </a:extLst>
          </p:cNvPr>
          <p:cNvGrpSpPr/>
          <p:nvPr/>
        </p:nvGrpSpPr>
        <p:grpSpPr>
          <a:xfrm>
            <a:off x="2285965" y="1678002"/>
            <a:ext cx="4411751" cy="249831"/>
            <a:chOff x="803187" y="1173480"/>
            <a:chExt cx="4411751" cy="2498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A81BE-C9E6-48DA-A520-183D593BE99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5E70207-6FED-4AD1-BEFB-038C2C7CB69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3775EB0A-4598-42F2-92CE-5C6823ACC1A6}"/>
              </a:ext>
            </a:extLst>
          </p:cNvPr>
          <p:cNvSpPr/>
          <p:nvPr/>
        </p:nvSpPr>
        <p:spPr>
          <a:xfrm>
            <a:off x="2285965" y="201592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3880BB-40C8-4370-AC6A-E1C00D204D24}"/>
              </a:ext>
            </a:extLst>
          </p:cNvPr>
          <p:cNvSpPr/>
          <p:nvPr/>
        </p:nvSpPr>
        <p:spPr>
          <a:xfrm>
            <a:off x="3682964" y="201592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409350" y="2382350"/>
            <a:ext cx="1025134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06040C-7BD6-43AE-84A2-D38B605EFBE6}"/>
              </a:ext>
            </a:extLst>
          </p:cNvPr>
          <p:cNvCxnSpPr>
            <a:cxnSpLocks/>
          </p:cNvCxnSpPr>
          <p:nvPr/>
        </p:nvCxnSpPr>
        <p:spPr>
          <a:xfrm>
            <a:off x="1343615" y="1685248"/>
            <a:ext cx="0" cy="69710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9068513" y="602185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408261" y="1185129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46E4E3DE-5360-4063-90D9-9D46DCF8107B}"/>
              </a:ext>
            </a:extLst>
          </p:cNvPr>
          <p:cNvSpPr/>
          <p:nvPr/>
        </p:nvSpPr>
        <p:spPr>
          <a:xfrm rot="10800000">
            <a:off x="721708" y="2382343"/>
            <a:ext cx="449051" cy="396480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9D04D6-4E11-4C3E-80B3-EDBA8E7A5D4E}"/>
              </a:ext>
            </a:extLst>
          </p:cNvPr>
          <p:cNvSpPr/>
          <p:nvPr/>
        </p:nvSpPr>
        <p:spPr>
          <a:xfrm rot="16200000">
            <a:off x="-71421" y="406744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</p:spTree>
    <p:extLst>
      <p:ext uri="{BB962C8B-B14F-4D97-AF65-F5344CB8AC3E}">
        <p14:creationId xmlns:p14="http://schemas.microsoft.com/office/powerpoint/2010/main" val="9008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829792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89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44440" y="4854869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44440" y="5192792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85418" y="1250629"/>
            <a:ext cx="3108233" cy="4579155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58662B-C186-446A-9F06-8D18368A2F7C}"/>
              </a:ext>
            </a:extLst>
          </p:cNvPr>
          <p:cNvGrpSpPr/>
          <p:nvPr/>
        </p:nvGrpSpPr>
        <p:grpSpPr>
          <a:xfrm>
            <a:off x="1551039" y="4522026"/>
            <a:ext cx="4411751" cy="249831"/>
            <a:chOff x="803187" y="1173480"/>
            <a:chExt cx="4411751" cy="24983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5DCBE8-78B0-49B7-BF50-FA332A36B81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Map_ke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956BEC7-5DC1-4303-BB3E-225CB3EE84DC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32B105A8-8868-4AA5-9049-437CB592542D}"/>
              </a:ext>
            </a:extLst>
          </p:cNvPr>
          <p:cNvSpPr/>
          <p:nvPr/>
        </p:nvSpPr>
        <p:spPr>
          <a:xfrm>
            <a:off x="1544440" y="5512218"/>
            <a:ext cx="4411751" cy="24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Map_Bump</a:t>
            </a:r>
            <a:r>
              <a:rPr lang="en-US" sz="1000" dirty="0"/>
              <a:t> file name</a:t>
            </a:r>
          </a:p>
          <a:p>
            <a:pPr algn="ctr"/>
            <a:r>
              <a:rPr lang="en-US" sz="1000" dirty="0"/>
              <a:t>&lt;array of signed chars&gt;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50F0E61-E4DF-42DE-AAE3-213016EACD9E}"/>
              </a:ext>
            </a:extLst>
          </p:cNvPr>
          <p:cNvSpPr/>
          <p:nvPr/>
        </p:nvSpPr>
        <p:spPr>
          <a:xfrm>
            <a:off x="1544440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of chars</a:t>
            </a:r>
            <a:br>
              <a:rPr lang="en-US" sz="800" dirty="0"/>
            </a:br>
            <a:r>
              <a:rPr lang="en-US" sz="800" dirty="0"/>
              <a:t>&lt;short&gt;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6A54F49-0F83-4450-AF11-909861DE3721}"/>
              </a:ext>
            </a:extLst>
          </p:cNvPr>
          <p:cNvSpPr/>
          <p:nvPr/>
        </p:nvSpPr>
        <p:spPr>
          <a:xfrm>
            <a:off x="5978481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bm</a:t>
            </a:r>
            <a:br>
              <a:rPr lang="en-US" sz="800" dirty="0"/>
            </a:br>
            <a:r>
              <a:rPr lang="en-US" sz="800" dirty="0"/>
              <a:t>&lt;float&gt;</a:t>
            </a:r>
          </a:p>
        </p:txBody>
      </p: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39080" y="1950889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31179" y="23914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11142" y="239218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71093" y="239142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68092" y="242281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81141" y="239142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51189" y="2415121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90151" y="238904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8F7CCB-DF8C-45C2-8322-F8C6289E8AB0}"/>
              </a:ext>
            </a:extLst>
          </p:cNvPr>
          <p:cNvCxnSpPr/>
          <p:nvPr/>
        </p:nvCxnSpPr>
        <p:spPr>
          <a:xfrm>
            <a:off x="831179" y="2863352"/>
            <a:ext cx="9884037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853C912-025B-47CC-B1C6-E3AB9152C7E1}"/>
              </a:ext>
            </a:extLst>
          </p:cNvPr>
          <p:cNvSpPr/>
          <p:nvPr/>
        </p:nvSpPr>
        <p:spPr>
          <a:xfrm>
            <a:off x="831179" y="300951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B1D030-5D45-49D3-8D5F-9162731D28E0}"/>
              </a:ext>
            </a:extLst>
          </p:cNvPr>
          <p:cNvSpPr/>
          <p:nvPr/>
        </p:nvSpPr>
        <p:spPr>
          <a:xfrm>
            <a:off x="4911142" y="3010275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D88CAF3-AE9F-48E0-A405-EE57808CE1DF}"/>
              </a:ext>
            </a:extLst>
          </p:cNvPr>
          <p:cNvSpPr/>
          <p:nvPr/>
        </p:nvSpPr>
        <p:spPr>
          <a:xfrm>
            <a:off x="1971093" y="3009518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49B16B-D318-4278-9287-4EC2F27AE705}"/>
              </a:ext>
            </a:extLst>
          </p:cNvPr>
          <p:cNvSpPr txBox="1"/>
          <p:nvPr/>
        </p:nvSpPr>
        <p:spPr>
          <a:xfrm>
            <a:off x="3368092" y="3040909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829647-E119-4D12-9647-53DBA5425C70}"/>
              </a:ext>
            </a:extLst>
          </p:cNvPr>
          <p:cNvSpPr/>
          <p:nvPr/>
        </p:nvSpPr>
        <p:spPr>
          <a:xfrm>
            <a:off x="6181141" y="3009518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0AF9A5E-5D3C-4CFF-9761-EAD809C97A7C}"/>
              </a:ext>
            </a:extLst>
          </p:cNvPr>
          <p:cNvSpPr txBox="1"/>
          <p:nvPr/>
        </p:nvSpPr>
        <p:spPr>
          <a:xfrm>
            <a:off x="7851189" y="3027445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87B681-4D8C-4728-9DFA-B5304458ECEC}"/>
              </a:ext>
            </a:extLst>
          </p:cNvPr>
          <p:cNvSpPr/>
          <p:nvPr/>
        </p:nvSpPr>
        <p:spPr>
          <a:xfrm>
            <a:off x="9690151" y="300951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39079" y="1278697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39079" y="3617732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OBJ/faces</a:t>
            </a:r>
            <a:r>
              <a:rPr lang="en-US" dirty="0"/>
              <a:t>: OBJ structure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39079" y="1600871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09107" y="77414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OBJs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026053" y="1204213"/>
            <a:ext cx="1959162" cy="2413517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0597095" y="1847676"/>
            <a:ext cx="16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vertex unit</a:t>
            </a:r>
            <a:endParaRPr lang="en-US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379780" y="1204213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7921" y="5564839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261172" y="1113417"/>
            <a:ext cx="0" cy="44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18791" y="11226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Breitbild</PresentationFormat>
  <Paragraphs>206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inherit</vt:lpstr>
      <vt:lpstr>Lato</vt:lpstr>
      <vt:lpstr>Wingdings</vt:lpstr>
      <vt:lpstr>Office</vt:lpstr>
      <vt:lpstr>OBJ to binary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135</cp:revision>
  <dcterms:created xsi:type="dcterms:W3CDTF">2021-06-11T19:57:35Z</dcterms:created>
  <dcterms:modified xsi:type="dcterms:W3CDTF">2021-10-10T13:36:01Z</dcterms:modified>
</cp:coreProperties>
</file>