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58" r:id="rId5"/>
    <p:sldId id="260" r:id="rId6"/>
    <p:sldId id="267" r:id="rId7"/>
    <p:sldId id="261" r:id="rId8"/>
    <p:sldId id="257" r:id="rId9"/>
    <p:sldId id="263" r:id="rId10"/>
    <p:sldId id="269" r:id="rId11"/>
    <p:sldId id="268" r:id="rId12"/>
    <p:sldId id="266" r:id="rId13"/>
    <p:sldId id="259" r:id="rId1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58E135-728E-4F84-8A41-1EC479FF7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8F73CC-F266-4A1D-A69B-6A9FCBD71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6D1A69-BD29-43AD-A2C4-E3A5AC2E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009FDB-AE25-4131-84D3-EE9761FC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C7F22A-BAC1-4290-9BBD-E27C0546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9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7F3ED-FBDD-44D9-A6BB-C3DA99A7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1C199C-E558-4404-8040-162FFBC36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553543-0C2B-4BF7-B32C-E6A46EDC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7E5C91-5288-4202-84C3-DA27D691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5AA767-53B6-47A7-8B1F-E14FBC57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5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E731A6-39B9-49D9-A012-F678D8DC0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1400F7-EF80-4C00-89EF-7B7B855E2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96A426-514D-4BF8-A132-DDB51CC8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7EE9E5-D4DD-4B93-9A53-B36AD447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FA565F-000B-4727-B0B1-7C10DEB7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26F47-C63F-48DF-9DDB-F175E851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082547-3A3E-4946-AD99-A9064751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998BD7-34A9-4D0D-A46A-5149A501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BC92FB-3D56-4C04-A291-0A12A18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0BD7C4-6607-4346-89B3-ABA97FD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0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8A74A-5461-48AF-A4E0-B365E63F1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7F39BC-8E58-4B40-97B3-B0F94CCE2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C5422D-9098-4A33-96F7-457960E6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9A062A-5D00-4000-8FB8-C077F24F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63132E-BD9C-4A58-B0D6-1D903BD4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1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0F50C-C9EE-4554-B64A-459D39FE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0FDA39-4A32-4AC4-9720-564C315C4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E9DA7D-ACF0-42B7-AACD-81EA22173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4B3F2F-F191-4BB5-99DC-E12E7F1C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05CAA3-B044-479A-8859-13361FD9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04AB6B-2A96-4B5F-B8A3-3E55E36D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8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69B0B-6576-4AB7-8368-D0287D3F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ABDE34-28B1-4C87-8F47-E596FBE5D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3940CF-A7CA-414A-A09C-0A13D250D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468A32-1AE0-4965-9479-DD9FD48D4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48B105-D6F0-40F6-8715-524B32EF1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98DA1D-1AFA-482B-BCB9-90B7EEFEE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013AFE2-BE7B-4C60-B348-FD6D9159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14F95B-9683-4AAE-A358-BC4C032E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3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BFBE9-7B59-405B-90A1-57D7E51DF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44E8AF-49E0-42EF-904F-57E1A585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3E1601-372F-44BC-9379-075EAEFE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402510-1BF9-4907-A637-DB12D853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7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34B38C-D8F3-4001-B347-874BDAA0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E6E4180-09A7-4F52-BD17-504FA6EC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C528A7-21EB-4FFB-BD7E-270E10D9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3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83140-91BF-46DA-9167-2DF4A0E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AAE436-C9F5-4A3E-9F63-5826BFF9D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1824E6-B485-48F4-80E9-6332CA628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D8342C-7448-4ACE-9AD2-A09E6463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579EBA-CFC9-4E89-AB4C-D4F9E374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8587F5-0D51-4B47-BC04-7982FF16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7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C8C03-797C-4333-9C37-9E2A8399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B0B259-3A41-409F-A64F-A47926E59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A298B-FDC0-43EF-84FB-FC3B1121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C5AC96-8EFC-47C1-B4CB-E65401E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12EF7A-197B-4A92-BF2A-DA8C8834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F02E26-7BFD-4060-9B25-BE43F798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3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D59752-1EAA-488A-A650-8AF28C616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9FD76E-13F2-4C44-8384-63C7C07C5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2A5DE6-BBDA-4D3E-9643-F6DF72B29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78478-075C-4254-9D50-CE1E7AF0251E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C0E220-74F5-4BC4-B120-EFA2A7AEF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2B9A72-A639-4601-A188-D089EA10E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8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aulbourke.net/dataformats/mtl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paulbourke.net/dataformats/mtl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30F29-435B-4EB2-9CD8-4C423F214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 to binary structure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EBFF6D-EC3F-42B8-A2A9-45CA75351D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structure</a:t>
            </a:r>
          </a:p>
          <a:p>
            <a:r>
              <a:rPr lang="en-US" dirty="0"/>
              <a:t>V1.2</a:t>
            </a:r>
          </a:p>
          <a:p>
            <a:r>
              <a:rPr lang="en-US" dirty="0"/>
              <a:t>G. Dumitra</a:t>
            </a:r>
          </a:p>
        </p:txBody>
      </p:sp>
    </p:spTree>
    <p:extLst>
      <p:ext uri="{BB962C8B-B14F-4D97-AF65-F5344CB8AC3E}">
        <p14:creationId xmlns:p14="http://schemas.microsoft.com/office/powerpoint/2010/main" val="41513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6CB427-E49A-4BF4-9E5E-CD11C40C3810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Parametes</a:t>
            </a:r>
            <a:r>
              <a:rPr lang="en-US" dirty="0"/>
              <a:t> and known limitations: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4EEA3AA-84FE-4E76-B685-386FFC9EF8BD}"/>
              </a:ext>
            </a:extLst>
          </p:cNvPr>
          <p:cNvSpPr txBox="1"/>
          <p:nvPr/>
        </p:nvSpPr>
        <p:spPr>
          <a:xfrm>
            <a:off x="243281" y="595836"/>
            <a:ext cx="1186203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MTL parser (continue)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Illum = “specifies the illumination model to use in the material” (</a:t>
            </a:r>
            <a:r>
              <a:rPr lang="en-US" sz="1050" dirty="0"/>
              <a:t>hint: search for “</a:t>
            </a:r>
            <a:r>
              <a:rPr lang="en-US" sz="1050" i="1" dirty="0"/>
              <a:t>The illumination models are:</a:t>
            </a:r>
            <a:r>
              <a:rPr lang="en-US" sz="1050" dirty="0"/>
              <a:t>” </a:t>
            </a:r>
            <a:r>
              <a:rPr lang="en-US" sz="1050" dirty="0">
                <a:hlinkClick r:id="rId2"/>
              </a:rPr>
              <a:t>http://paulbourke.net/dataformats/mtl/</a:t>
            </a:r>
            <a:r>
              <a:rPr lang="en-US" dirty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0		Color on and Ambient off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1		Color on and Ambient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2		Highlight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3		Reflection on and Ray trace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4		Transparency: Glass on; Reflection: Ray trace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 5		Reflection: Fresnel on and Ray trace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 6		Transparency: Refraction on; Reflection: Fresnel off and Ray trace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 7		Transparency: Refraction on; Reflection: Fresnel on and Ray trace 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 8		Reflection on and Ray trace off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 9		Transparency: Glass on; Reflection: Ray trace off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 10		Casts shadows onto invisible surfaces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 factor = “the amount this material dissolves into the background.  A  factor of 1.0 is fully opaque.  This is the default when a new material is created.  A factor of 0.0 is fully dissolved (completely transparent).”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Sharpness = </a:t>
            </a:r>
            <a:r>
              <a:rPr lang="en-US" dirty="0">
                <a:solidFill>
                  <a:srgbClr val="FF0000"/>
                </a:solidFill>
              </a:rPr>
              <a:t>not supported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Ns = specular exponent for the current material. Values = 0..1000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Ni =  Specifies the optical density for the surface. Values = 0.001..10 (usually values are &gt;1.0)</a:t>
            </a:r>
          </a:p>
        </p:txBody>
      </p:sp>
    </p:spTree>
    <p:extLst>
      <p:ext uri="{BB962C8B-B14F-4D97-AF65-F5344CB8AC3E}">
        <p14:creationId xmlns:p14="http://schemas.microsoft.com/office/powerpoint/2010/main" val="2019959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6CB427-E49A-4BF4-9E5E-CD11C40C3810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Known limitations: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4EEA3AA-84FE-4E76-B685-386FFC9EF8BD}"/>
              </a:ext>
            </a:extLst>
          </p:cNvPr>
          <p:cNvSpPr txBox="1"/>
          <p:nvPr/>
        </p:nvSpPr>
        <p:spPr>
          <a:xfrm>
            <a:off x="243281" y="595836"/>
            <a:ext cx="1186203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MTL structure: </a:t>
            </a:r>
            <a:r>
              <a:rPr lang="en-US" i="1" dirty="0" err="1">
                <a:solidFill>
                  <a:srgbClr val="00B0F0"/>
                </a:solidFill>
              </a:rPr>
              <a:t>map_ka</a:t>
            </a:r>
            <a:r>
              <a:rPr lang="en-US" dirty="0"/>
              <a:t>, </a:t>
            </a:r>
            <a:r>
              <a:rPr lang="en-US" i="1" dirty="0" err="1">
                <a:solidFill>
                  <a:srgbClr val="00B0F0"/>
                </a:solidFill>
              </a:rPr>
              <a:t>map_kd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dirty="0"/>
              <a:t>are supported without “options”:</a:t>
            </a:r>
            <a:br>
              <a:rPr lang="en-US" dirty="0"/>
            </a:br>
            <a:r>
              <a:rPr lang="en-US" dirty="0"/>
              <a:t>Examples: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</a:rPr>
              <a:t>OK</a:t>
            </a:r>
            <a:r>
              <a:rPr lang="en-US" dirty="0"/>
              <a:t> =&gt; “</a:t>
            </a:r>
            <a:r>
              <a:rPr lang="en-US" i="1" dirty="0" err="1">
                <a:solidFill>
                  <a:schemeClr val="accent6"/>
                </a:solidFill>
              </a:rPr>
              <a:t>map_Ka</a:t>
            </a:r>
            <a:r>
              <a:rPr lang="en-US" i="1" dirty="0">
                <a:solidFill>
                  <a:schemeClr val="accent6"/>
                </a:solidFill>
              </a:rPr>
              <a:t> mapfile.png</a:t>
            </a:r>
            <a:r>
              <a:rPr lang="en-US" dirty="0"/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0000"/>
                </a:highlight>
              </a:rPr>
              <a:t>NOK</a:t>
            </a:r>
            <a:r>
              <a:rPr lang="en-US" dirty="0"/>
              <a:t> =&gt; “</a:t>
            </a:r>
            <a:r>
              <a:rPr lang="en-US" i="1" dirty="0" err="1">
                <a:solidFill>
                  <a:srgbClr val="FF0000"/>
                </a:solidFill>
              </a:rPr>
              <a:t>map_Ka</a:t>
            </a:r>
            <a:r>
              <a:rPr lang="en-US" i="1" dirty="0">
                <a:solidFill>
                  <a:srgbClr val="FF0000"/>
                </a:solidFill>
              </a:rPr>
              <a:t> -s 1 1 1 -o 0 0 0 -mm 0 1 </a:t>
            </a:r>
            <a:r>
              <a:rPr lang="en-US" i="1" dirty="0" err="1">
                <a:solidFill>
                  <a:srgbClr val="FF0000"/>
                </a:solidFill>
              </a:rPr>
              <a:t>chrome.mpc</a:t>
            </a:r>
            <a:r>
              <a:rPr lang="en-US" dirty="0"/>
              <a:t>” (</a:t>
            </a:r>
            <a:r>
              <a:rPr lang="en-US" u="sng" dirty="0"/>
              <a:t>program will crash</a:t>
            </a:r>
            <a:r>
              <a:rPr lang="en-US" dirty="0"/>
              <a:t>!)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Options that are not supported (according to </a:t>
            </a:r>
            <a:r>
              <a:rPr lang="en-US" dirty="0">
                <a:hlinkClick r:id="rId2"/>
              </a:rPr>
              <a:t>http://paulbourke.net/dataformats/mtl/</a:t>
            </a:r>
            <a:r>
              <a:rPr lang="en-US" dirty="0"/>
              <a:t> )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</a:t>
            </a:r>
            <a:r>
              <a:rPr lang="en-US" sz="1100" dirty="0" err="1"/>
              <a:t>blendu</a:t>
            </a:r>
            <a:r>
              <a:rPr lang="en-US" sz="1100" dirty="0"/>
              <a:t> on | off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</a:t>
            </a:r>
            <a:r>
              <a:rPr lang="en-US" sz="1100" dirty="0" err="1"/>
              <a:t>blendv</a:t>
            </a:r>
            <a:r>
              <a:rPr lang="en-US" sz="1100" dirty="0"/>
              <a:t> on | off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-cc on | off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-clamp on | off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-mm base gain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-o u v w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-s u v w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-t u v w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</a:t>
            </a:r>
            <a:r>
              <a:rPr lang="en-US" sz="1100" dirty="0" err="1"/>
              <a:t>texres</a:t>
            </a:r>
            <a:r>
              <a:rPr lang="en-US" sz="1100" dirty="0"/>
              <a:t> value</a:t>
            </a:r>
            <a:br>
              <a:rPr lang="en-US" sz="1100" dirty="0"/>
            </a:br>
            <a:endParaRPr lang="en-US" sz="1100" dirty="0"/>
          </a:p>
          <a:p>
            <a:r>
              <a:rPr lang="en-US" dirty="0"/>
              <a:t>3. All strings are US-ASCII</a:t>
            </a:r>
          </a:p>
        </p:txBody>
      </p:sp>
    </p:spTree>
    <p:extLst>
      <p:ext uri="{BB962C8B-B14F-4D97-AF65-F5344CB8AC3E}">
        <p14:creationId xmlns:p14="http://schemas.microsoft.com/office/powerpoint/2010/main" val="4179726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06153-2601-40AC-9E13-33AAFECD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02EE6D-7276-4F32-B135-6E0E7F145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as an example the already serialized file “</a:t>
            </a:r>
            <a:r>
              <a:rPr lang="en-US" i="1" dirty="0">
                <a:solidFill>
                  <a:schemeClr val="accent6"/>
                </a:solidFill>
              </a:rPr>
              <a:t>/examples/</a:t>
            </a:r>
            <a:r>
              <a:rPr lang="en-US" i="1" dirty="0" err="1">
                <a:solidFill>
                  <a:schemeClr val="accent6"/>
                </a:solidFill>
              </a:rPr>
              <a:t>cube_output.bin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1951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4BA9101-8566-4103-B973-DD19ED2B2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95" y="313510"/>
            <a:ext cx="11229158" cy="340832"/>
          </a:xfrm>
        </p:spPr>
        <p:txBody>
          <a:bodyPr>
            <a:normAutofit/>
          </a:bodyPr>
          <a:lstStyle/>
          <a:p>
            <a:r>
              <a:rPr lang="en-US" sz="1800" dirty="0"/>
              <a:t>Structure Example: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D9FBD94-5E36-4566-BCC1-306E14BE6EB5}"/>
              </a:ext>
            </a:extLst>
          </p:cNvPr>
          <p:cNvSpPr txBox="1"/>
          <p:nvPr/>
        </p:nvSpPr>
        <p:spPr>
          <a:xfrm>
            <a:off x="164983" y="747497"/>
            <a:ext cx="11862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the definition of the file structure from page  5, we are looking first for the number of materials used by the object.</a:t>
            </a:r>
          </a:p>
          <a:p>
            <a:r>
              <a:rPr lang="en-US" dirty="0"/>
              <a:t>The file starts as: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5F6FB19-E8B7-431C-A5B0-4CCF51F4A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10" y="1832995"/>
            <a:ext cx="9077325" cy="4572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38DE887F-E1C4-4718-A821-F0BFE4887763}"/>
              </a:ext>
            </a:extLst>
          </p:cNvPr>
          <p:cNvSpPr/>
          <p:nvPr/>
        </p:nvSpPr>
        <p:spPr>
          <a:xfrm>
            <a:off x="364566" y="2655317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 materials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DB649E57-3D94-451D-98AB-5BB760682679}"/>
              </a:ext>
            </a:extLst>
          </p:cNvPr>
          <p:cNvCxnSpPr>
            <a:endCxn id="6" idx="0"/>
          </p:cNvCxnSpPr>
          <p:nvPr/>
        </p:nvCxnSpPr>
        <p:spPr>
          <a:xfrm rot="5400000">
            <a:off x="1337927" y="2307056"/>
            <a:ext cx="423845" cy="2726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7C7567B-7D12-4283-BF41-563F7F6340FD}"/>
              </a:ext>
            </a:extLst>
          </p:cNvPr>
          <p:cNvSpPr txBox="1"/>
          <p:nvPr/>
        </p:nvSpPr>
        <p:spPr>
          <a:xfrm>
            <a:off x="282210" y="3173314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means we have 2 materials we shall load into memory.</a:t>
            </a:r>
          </a:p>
        </p:txBody>
      </p:sp>
    </p:spTree>
    <p:extLst>
      <p:ext uri="{BB962C8B-B14F-4D97-AF65-F5344CB8AC3E}">
        <p14:creationId xmlns:p14="http://schemas.microsoft.com/office/powerpoint/2010/main" val="132200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603A70F-8649-457F-851F-074CC933B0C2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1CB385B6-FB17-47D0-8A5D-D257C2131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814321"/>
              </p:ext>
            </p:extLst>
          </p:nvPr>
        </p:nvGraphicFramePr>
        <p:xfrm>
          <a:off x="243281" y="83711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178">
                  <a:extLst>
                    <a:ext uri="{9D8B030D-6E8A-4147-A177-3AD203B41FA5}">
                      <a16:colId xmlns:a16="http://schemas.microsoft.com/office/drawing/2014/main" val="3889499235"/>
                    </a:ext>
                  </a:extLst>
                </a:gridCol>
                <a:gridCol w="7196822">
                  <a:extLst>
                    <a:ext uri="{9D8B030D-6E8A-4147-A177-3AD203B41FA5}">
                      <a16:colId xmlns:a16="http://schemas.microsoft.com/office/drawing/2014/main" val="2993596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93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 OBJ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 MTL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9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MTL structure with the support for the </a:t>
                      </a:r>
                      <a:r>
                        <a:rPr lang="en-US" dirty="0" err="1"/>
                        <a:t>Map_Ke</a:t>
                      </a:r>
                      <a:r>
                        <a:rPr lang="en-US" dirty="0"/>
                        <a:t>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634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31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D5AD98A-FD75-4985-828F-0CC660D1D423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AB02551-B050-4D26-84CC-F778E05BB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20" y="860891"/>
            <a:ext cx="10515600" cy="577060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How to export from Blender to OBJ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Internal file structure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MTL structure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Known limitations: MTL structure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OBJ structure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3376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2BFFCF-2553-44E9-85A5-CBC26F036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20" y="860892"/>
            <a:ext cx="10515600" cy="686878"/>
          </a:xfrm>
        </p:spPr>
        <p:txBody>
          <a:bodyPr>
            <a:normAutofit/>
          </a:bodyPr>
          <a:lstStyle/>
          <a:p>
            <a:r>
              <a:rPr lang="en-US" sz="1800" dirty="0"/>
              <a:t>In order to have the OBJ and MTL files compatible with this parser you need to export from Blender with the triangulate faces option check!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491CDB6-37C0-461F-801D-933BC594B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44" y="1747008"/>
            <a:ext cx="2324100" cy="2971800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71A9AC74-6A57-4476-8ECA-A7B44754E26E}"/>
              </a:ext>
            </a:extLst>
          </p:cNvPr>
          <p:cNvSpPr/>
          <p:nvPr/>
        </p:nvSpPr>
        <p:spPr>
          <a:xfrm>
            <a:off x="1578703" y="3531765"/>
            <a:ext cx="1568741" cy="243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AA0259-175A-4E0B-9EA9-DC738E72723C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export from Blender to OBJ </a:t>
            </a:r>
          </a:p>
        </p:txBody>
      </p:sp>
    </p:spTree>
    <p:extLst>
      <p:ext uri="{BB962C8B-B14F-4D97-AF65-F5344CB8AC3E}">
        <p14:creationId xmlns:p14="http://schemas.microsoft.com/office/powerpoint/2010/main" val="192959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0F74C81-8D27-4FAC-8376-9107FD4E0009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file structure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DBEEB5E-FCAD-46D7-BE27-333B8DA3D47C}"/>
              </a:ext>
            </a:extLst>
          </p:cNvPr>
          <p:cNvSpPr/>
          <p:nvPr/>
        </p:nvSpPr>
        <p:spPr>
          <a:xfrm>
            <a:off x="328454" y="879023"/>
            <a:ext cx="11664891" cy="36258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A863AFF-68AA-4DD6-B2F7-F8AD9C9714C1}"/>
              </a:ext>
            </a:extLst>
          </p:cNvPr>
          <p:cNvSpPr/>
          <p:nvPr/>
        </p:nvSpPr>
        <p:spPr>
          <a:xfrm>
            <a:off x="921759" y="913428"/>
            <a:ext cx="8011487" cy="162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MTL Information</a:t>
            </a:r>
            <a:br>
              <a:rPr lang="en-US" dirty="0"/>
            </a:br>
            <a:r>
              <a:rPr lang="en-US" dirty="0"/>
              <a:t>Array of Material(s)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2BFE4B0-3D87-4026-B5D3-35B770B7D65C}"/>
              </a:ext>
            </a:extLst>
          </p:cNvPr>
          <p:cNvSpPr/>
          <p:nvPr/>
        </p:nvSpPr>
        <p:spPr>
          <a:xfrm>
            <a:off x="921760" y="2778435"/>
            <a:ext cx="8011486" cy="1626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of Face(s) (triangles)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E993175-DEEA-43FA-9735-38FCA39CE0AD}"/>
              </a:ext>
            </a:extLst>
          </p:cNvPr>
          <p:cNvCxnSpPr>
            <a:cxnSpLocks/>
          </p:cNvCxnSpPr>
          <p:nvPr/>
        </p:nvCxnSpPr>
        <p:spPr>
          <a:xfrm>
            <a:off x="1157680" y="2659187"/>
            <a:ext cx="8011487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39CE3399-5D85-4AEC-BBE6-8542B431D843}"/>
              </a:ext>
            </a:extLst>
          </p:cNvPr>
          <p:cNvSpPr/>
          <p:nvPr/>
        </p:nvSpPr>
        <p:spPr>
          <a:xfrm>
            <a:off x="8816843" y="879022"/>
            <a:ext cx="1216390" cy="1780161"/>
          </a:xfrm>
          <a:prstGeom prst="rightBrace">
            <a:avLst>
              <a:gd name="adj1" fmla="val 9272"/>
              <a:gd name="adj2" fmla="val 481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DD55104-D2A0-4DF1-BF15-9BFDD8C85F71}"/>
              </a:ext>
            </a:extLst>
          </p:cNvPr>
          <p:cNvSpPr/>
          <p:nvPr/>
        </p:nvSpPr>
        <p:spPr>
          <a:xfrm>
            <a:off x="10156591" y="1461966"/>
            <a:ext cx="1303090" cy="570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 of materials</a:t>
            </a:r>
          </a:p>
        </p:txBody>
      </p:sp>
      <p:sp>
        <p:nvSpPr>
          <p:cNvPr id="32" name="Geschweifte Klammer rechts 31">
            <a:extLst>
              <a:ext uri="{FF2B5EF4-FFF2-40B4-BE49-F238E27FC236}">
                <a16:creationId xmlns:a16="http://schemas.microsoft.com/office/drawing/2014/main" id="{5B618C4E-F882-41C7-8D94-4F38AE50F016}"/>
              </a:ext>
            </a:extLst>
          </p:cNvPr>
          <p:cNvSpPr/>
          <p:nvPr/>
        </p:nvSpPr>
        <p:spPr>
          <a:xfrm>
            <a:off x="8933246" y="2659183"/>
            <a:ext cx="1216390" cy="1780161"/>
          </a:xfrm>
          <a:prstGeom prst="rightBrace">
            <a:avLst>
              <a:gd name="adj1" fmla="val 9272"/>
              <a:gd name="adj2" fmla="val 481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44B1BFC-C6C8-4686-AC66-299CD78BA642}"/>
              </a:ext>
            </a:extLst>
          </p:cNvPr>
          <p:cNvSpPr/>
          <p:nvPr/>
        </p:nvSpPr>
        <p:spPr>
          <a:xfrm>
            <a:off x="10272994" y="3242127"/>
            <a:ext cx="1303090" cy="570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 of vertices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9F1958B-22C5-403A-98DF-285763F39E2E}"/>
              </a:ext>
            </a:extLst>
          </p:cNvPr>
          <p:cNvSpPr/>
          <p:nvPr/>
        </p:nvSpPr>
        <p:spPr>
          <a:xfrm>
            <a:off x="1048117" y="2942376"/>
            <a:ext cx="2764152" cy="29361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MTL material ID (or -1 in case of none)</a:t>
            </a:r>
            <a:br>
              <a:rPr lang="en-US" sz="1000" dirty="0"/>
            </a:br>
            <a:r>
              <a:rPr lang="en-US" sz="1000" dirty="0"/>
              <a:t>&lt;signed short&gt;</a:t>
            </a:r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46BB09C6-A8C2-4FE7-9342-50D61EAE29A9}"/>
              </a:ext>
            </a:extLst>
          </p:cNvPr>
          <p:cNvCxnSpPr>
            <a:cxnSpLocks/>
            <a:stCxn id="11" idx="1"/>
            <a:endCxn id="6" idx="1"/>
          </p:cNvCxnSpPr>
          <p:nvPr/>
        </p:nvCxnSpPr>
        <p:spPr>
          <a:xfrm rot="10800000">
            <a:off x="921759" y="1726671"/>
            <a:ext cx="126358" cy="1362513"/>
          </a:xfrm>
          <a:prstGeom prst="bentConnector3">
            <a:avLst>
              <a:gd name="adj1" fmla="val 280915"/>
            </a:avLst>
          </a:prstGeom>
          <a:ln w="63500">
            <a:solidFill>
              <a:schemeClr val="accent2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A851F320-A394-420C-A67D-2963F4FC2C6D}"/>
              </a:ext>
            </a:extLst>
          </p:cNvPr>
          <p:cNvSpPr txBox="1"/>
          <p:nvPr/>
        </p:nvSpPr>
        <p:spPr>
          <a:xfrm>
            <a:off x="565309" y="1277300"/>
            <a:ext cx="33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8B56AB9-FCD4-4D53-8DF2-02899AF33ACA}"/>
              </a:ext>
            </a:extLst>
          </p:cNvPr>
          <p:cNvSpPr txBox="1"/>
          <p:nvPr/>
        </p:nvSpPr>
        <p:spPr>
          <a:xfrm>
            <a:off x="547090" y="3084968"/>
            <a:ext cx="33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05925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0F74C81-8D27-4FAC-8376-9107FD4E0009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file structure: more details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DBEEB5E-FCAD-46D7-BE27-333B8DA3D47C}"/>
              </a:ext>
            </a:extLst>
          </p:cNvPr>
          <p:cNvSpPr/>
          <p:nvPr/>
        </p:nvSpPr>
        <p:spPr>
          <a:xfrm>
            <a:off x="302004" y="595835"/>
            <a:ext cx="11664891" cy="60503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A863AFF-68AA-4DD6-B2F7-F8AD9C9714C1}"/>
              </a:ext>
            </a:extLst>
          </p:cNvPr>
          <p:cNvSpPr/>
          <p:nvPr/>
        </p:nvSpPr>
        <p:spPr>
          <a:xfrm>
            <a:off x="510699" y="659705"/>
            <a:ext cx="2290195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MTL Information</a:t>
            </a:r>
            <a:br>
              <a:rPr lang="en-US" dirty="0"/>
            </a:br>
            <a:r>
              <a:rPr lang="en-US" dirty="0"/>
              <a:t>Array of Material(s)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2BFE4B0-3D87-4026-B5D3-35B770B7D65C}"/>
              </a:ext>
            </a:extLst>
          </p:cNvPr>
          <p:cNvSpPr/>
          <p:nvPr/>
        </p:nvSpPr>
        <p:spPr>
          <a:xfrm>
            <a:off x="1309196" y="2501598"/>
            <a:ext cx="3238151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of Face(s) (triangles)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A66663B-8FB8-468D-B04F-8AE343277B09}"/>
              </a:ext>
            </a:extLst>
          </p:cNvPr>
          <p:cNvSpPr/>
          <p:nvPr/>
        </p:nvSpPr>
        <p:spPr>
          <a:xfrm>
            <a:off x="1655799" y="3162649"/>
            <a:ext cx="855677" cy="318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MTL ID</a:t>
            </a:r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EEA2C96-C866-4439-AF74-26B5FC161C2B}"/>
              </a:ext>
            </a:extLst>
          </p:cNvPr>
          <p:cNvSpPr/>
          <p:nvPr/>
        </p:nvSpPr>
        <p:spPr>
          <a:xfrm>
            <a:off x="1655798" y="3572031"/>
            <a:ext cx="855677" cy="318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Items no.</a:t>
            </a:r>
            <a:endParaRPr lang="en-US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08C943B3-7ADC-4880-BD79-D3C81A6EF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023" y="3635903"/>
            <a:ext cx="8794278" cy="915847"/>
          </a:xfrm>
          <a:prstGeom prst="rect">
            <a:avLst/>
          </a:prstGeom>
        </p:spPr>
      </p:pic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A5521047-7187-41CF-9B0D-373943608016}"/>
              </a:ext>
            </a:extLst>
          </p:cNvPr>
          <p:cNvCxnSpPr>
            <a:stCxn id="26" idx="0"/>
            <a:endCxn id="10" idx="3"/>
          </p:cNvCxnSpPr>
          <p:nvPr/>
        </p:nvCxnSpPr>
        <p:spPr>
          <a:xfrm rot="16200000" flipH="1" flipV="1">
            <a:off x="4914559" y="1232818"/>
            <a:ext cx="95519" cy="4901687"/>
          </a:xfrm>
          <a:prstGeom prst="bentConnector4">
            <a:avLst>
              <a:gd name="adj1" fmla="val -239324"/>
              <a:gd name="adj2" fmla="val 94853"/>
            </a:avLst>
          </a:prstGeom>
          <a:ln w="57150"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FC20E23-DB10-46A5-8704-327C00E1D396}"/>
              </a:ext>
            </a:extLst>
          </p:cNvPr>
          <p:cNvSpPr txBox="1"/>
          <p:nvPr/>
        </p:nvSpPr>
        <p:spPr>
          <a:xfrm>
            <a:off x="5214634" y="3101425"/>
            <a:ext cx="44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1..n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16094B2A-C809-443B-A70B-CA73B0768F1B}"/>
              </a:ext>
            </a:extLst>
          </p:cNvPr>
          <p:cNvCxnSpPr>
            <a:cxnSpLocks/>
          </p:cNvCxnSpPr>
          <p:nvPr/>
        </p:nvCxnSpPr>
        <p:spPr>
          <a:xfrm>
            <a:off x="1309196" y="3322040"/>
            <a:ext cx="0" cy="2798842"/>
          </a:xfrm>
          <a:prstGeom prst="line">
            <a:avLst/>
          </a:prstGeom>
          <a:ln w="15875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3D61B3C-3F3F-483B-B701-A0D0BCA1AAD9}"/>
              </a:ext>
            </a:extLst>
          </p:cNvPr>
          <p:cNvCxnSpPr/>
          <p:nvPr/>
        </p:nvCxnSpPr>
        <p:spPr>
          <a:xfrm>
            <a:off x="1732326" y="4721461"/>
            <a:ext cx="9800311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8AAB518B-BD05-4F70-A07B-3909D6CFDC28}"/>
              </a:ext>
            </a:extLst>
          </p:cNvPr>
          <p:cNvSpPr/>
          <p:nvPr/>
        </p:nvSpPr>
        <p:spPr>
          <a:xfrm>
            <a:off x="1655798" y="4834247"/>
            <a:ext cx="855677" cy="318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MTL ID</a:t>
            </a:r>
            <a:endParaRPr lang="en-US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CF0A5DDD-FB6D-4255-A72E-A3C4BA9D014C}"/>
              </a:ext>
            </a:extLst>
          </p:cNvPr>
          <p:cNvSpPr/>
          <p:nvPr/>
        </p:nvSpPr>
        <p:spPr>
          <a:xfrm>
            <a:off x="1655797" y="5271910"/>
            <a:ext cx="855677" cy="318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Items no.</a:t>
            </a:r>
            <a:endParaRPr lang="en-US" dirty="0"/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C62E6582-1F8C-4FF5-AB43-59780FF00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024" y="5431301"/>
            <a:ext cx="8794278" cy="915847"/>
          </a:xfrm>
          <a:prstGeom prst="rect">
            <a:avLst/>
          </a:prstGeom>
        </p:spPr>
      </p:pic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CD5C32F4-2995-412A-8D55-33E5FE270CE5}"/>
              </a:ext>
            </a:extLst>
          </p:cNvPr>
          <p:cNvCxnSpPr>
            <a:stCxn id="44" idx="0"/>
            <a:endCxn id="43" idx="3"/>
          </p:cNvCxnSpPr>
          <p:nvPr/>
        </p:nvCxnSpPr>
        <p:spPr>
          <a:xfrm rot="16200000" flipV="1">
            <a:off x="4962319" y="2980456"/>
            <a:ext cx="12700" cy="4901689"/>
          </a:xfrm>
          <a:prstGeom prst="bentConnector4">
            <a:avLst>
              <a:gd name="adj1" fmla="val 2020394"/>
              <a:gd name="adj2" fmla="val 94853"/>
            </a:avLst>
          </a:prstGeom>
          <a:ln w="57150"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3ADC857C-54F0-41E2-99AB-9BB86B8A7039}"/>
              </a:ext>
            </a:extLst>
          </p:cNvPr>
          <p:cNvSpPr txBox="1"/>
          <p:nvPr/>
        </p:nvSpPr>
        <p:spPr>
          <a:xfrm>
            <a:off x="5214634" y="4855272"/>
            <a:ext cx="44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1..n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829C3EE-5802-4A0A-85D0-F4ADA84A4618}"/>
              </a:ext>
            </a:extLst>
          </p:cNvPr>
          <p:cNvSpPr/>
          <p:nvPr/>
        </p:nvSpPr>
        <p:spPr>
          <a:xfrm>
            <a:off x="1237021" y="1296300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 materials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DC09AC49-AF1F-4162-9575-06DA5950E4D0}"/>
              </a:ext>
            </a:extLst>
          </p:cNvPr>
          <p:cNvGrpSpPr/>
          <p:nvPr/>
        </p:nvGrpSpPr>
        <p:grpSpPr>
          <a:xfrm>
            <a:off x="2285965" y="1678002"/>
            <a:ext cx="4411751" cy="249831"/>
            <a:chOff x="803187" y="1173480"/>
            <a:chExt cx="4411751" cy="249831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210A81BE-C9E6-48DA-A520-183D593BE998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Material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95E70207-6FED-4AD1-BEFB-038C2C7CB695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3775EB0A-4598-42F2-92CE-5C6823ACC1A6}"/>
              </a:ext>
            </a:extLst>
          </p:cNvPr>
          <p:cNvSpPr/>
          <p:nvPr/>
        </p:nvSpPr>
        <p:spPr>
          <a:xfrm>
            <a:off x="2285965" y="2015921"/>
            <a:ext cx="1396999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KA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E3880BB-40C8-4370-AC6A-E1C00D204D24}"/>
              </a:ext>
            </a:extLst>
          </p:cNvPr>
          <p:cNvSpPr/>
          <p:nvPr/>
        </p:nvSpPr>
        <p:spPr>
          <a:xfrm>
            <a:off x="3682964" y="2015921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E993175-DEEA-43FA-9735-38FCA39CE0AD}"/>
              </a:ext>
            </a:extLst>
          </p:cNvPr>
          <p:cNvCxnSpPr>
            <a:cxnSpLocks/>
          </p:cNvCxnSpPr>
          <p:nvPr/>
        </p:nvCxnSpPr>
        <p:spPr>
          <a:xfrm>
            <a:off x="1409350" y="2382350"/>
            <a:ext cx="10251347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906040C-7BD6-43AE-84A2-D38B605EFBE6}"/>
              </a:ext>
            </a:extLst>
          </p:cNvPr>
          <p:cNvCxnSpPr>
            <a:cxnSpLocks/>
          </p:cNvCxnSpPr>
          <p:nvPr/>
        </p:nvCxnSpPr>
        <p:spPr>
          <a:xfrm>
            <a:off x="1343615" y="1685248"/>
            <a:ext cx="0" cy="697102"/>
          </a:xfrm>
          <a:prstGeom prst="line">
            <a:avLst/>
          </a:prstGeom>
          <a:ln w="15875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39CE3399-5D85-4AEC-BBE6-8542B431D843}"/>
              </a:ext>
            </a:extLst>
          </p:cNvPr>
          <p:cNvSpPr/>
          <p:nvPr/>
        </p:nvSpPr>
        <p:spPr>
          <a:xfrm>
            <a:off x="9068513" y="602185"/>
            <a:ext cx="1216390" cy="1780161"/>
          </a:xfrm>
          <a:prstGeom prst="rightBrace">
            <a:avLst>
              <a:gd name="adj1" fmla="val 9272"/>
              <a:gd name="adj2" fmla="val 481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DD55104-D2A0-4DF1-BF15-9BFDD8C85F71}"/>
              </a:ext>
            </a:extLst>
          </p:cNvPr>
          <p:cNvSpPr/>
          <p:nvPr/>
        </p:nvSpPr>
        <p:spPr>
          <a:xfrm>
            <a:off x="10408261" y="1185129"/>
            <a:ext cx="1303090" cy="570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 of materials</a:t>
            </a:r>
          </a:p>
        </p:txBody>
      </p:sp>
      <p:sp>
        <p:nvSpPr>
          <p:cNvPr id="28" name="Geschweifte Klammer rechts 27">
            <a:extLst>
              <a:ext uri="{FF2B5EF4-FFF2-40B4-BE49-F238E27FC236}">
                <a16:creationId xmlns:a16="http://schemas.microsoft.com/office/drawing/2014/main" id="{46E4E3DE-5360-4063-90D9-9D46DCF8107B}"/>
              </a:ext>
            </a:extLst>
          </p:cNvPr>
          <p:cNvSpPr/>
          <p:nvPr/>
        </p:nvSpPr>
        <p:spPr>
          <a:xfrm rot="10800000">
            <a:off x="721708" y="2382343"/>
            <a:ext cx="449051" cy="3964801"/>
          </a:xfrm>
          <a:prstGeom prst="rightBrace">
            <a:avLst>
              <a:gd name="adj1" fmla="val 9272"/>
              <a:gd name="adj2" fmla="val 481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79D04D6-4E11-4C3E-80B3-EDBA8E7A5D4E}"/>
              </a:ext>
            </a:extLst>
          </p:cNvPr>
          <p:cNvSpPr/>
          <p:nvPr/>
        </p:nvSpPr>
        <p:spPr>
          <a:xfrm rot="16200000">
            <a:off x="-71421" y="4067447"/>
            <a:ext cx="1303090" cy="570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 of vertices</a:t>
            </a:r>
          </a:p>
        </p:txBody>
      </p:sp>
    </p:spTree>
    <p:extLst>
      <p:ext uri="{BB962C8B-B14F-4D97-AF65-F5344CB8AC3E}">
        <p14:creationId xmlns:p14="http://schemas.microsoft.com/office/powerpoint/2010/main" val="90085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6CB427-E49A-4BF4-9E5E-CD11C40C3810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of </a:t>
            </a:r>
            <a:r>
              <a:rPr lang="en-US" b="1" u="sng" dirty="0"/>
              <a:t>materials</a:t>
            </a:r>
            <a:r>
              <a:rPr lang="en-US" dirty="0"/>
              <a:t>: MTL structure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8B57FDE-6DAD-45E6-B239-EAE537AFB877}"/>
              </a:ext>
            </a:extLst>
          </p:cNvPr>
          <p:cNvSpPr/>
          <p:nvPr/>
        </p:nvSpPr>
        <p:spPr>
          <a:xfrm>
            <a:off x="501758" y="933754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 materials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A0A417E-7B4C-4018-8CAF-7266D79E3117}"/>
              </a:ext>
            </a:extLst>
          </p:cNvPr>
          <p:cNvGrpSpPr/>
          <p:nvPr/>
        </p:nvGrpSpPr>
        <p:grpSpPr>
          <a:xfrm>
            <a:off x="1550702" y="1315456"/>
            <a:ext cx="4411751" cy="249831"/>
            <a:chOff x="803187" y="1173480"/>
            <a:chExt cx="4411751" cy="249831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9307204E-B1F8-4FF8-97F8-206E1DEC64E5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Material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4B92E3D2-0BB1-42B7-A209-9739255E3CCD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F6D25ADE-8B1E-425D-A908-C2185069C6B5}"/>
              </a:ext>
            </a:extLst>
          </p:cNvPr>
          <p:cNvSpPr/>
          <p:nvPr/>
        </p:nvSpPr>
        <p:spPr>
          <a:xfrm>
            <a:off x="1550702" y="1653375"/>
            <a:ext cx="1396999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KA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3610649-8639-4515-AB6E-F996EBE6FE9F}"/>
              </a:ext>
            </a:extLst>
          </p:cNvPr>
          <p:cNvSpPr/>
          <p:nvPr/>
        </p:nvSpPr>
        <p:spPr>
          <a:xfrm>
            <a:off x="1550702" y="2035077"/>
            <a:ext cx="1396999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KD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EF9AF66-EF5F-4F84-9A1D-CE3EF94CFD3E}"/>
              </a:ext>
            </a:extLst>
          </p:cNvPr>
          <p:cNvSpPr/>
          <p:nvPr/>
        </p:nvSpPr>
        <p:spPr>
          <a:xfrm>
            <a:off x="2947701" y="1653375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4121D9B-809C-4A55-AF00-A0FD51E554D9}"/>
              </a:ext>
            </a:extLst>
          </p:cNvPr>
          <p:cNvSpPr/>
          <p:nvPr/>
        </p:nvSpPr>
        <p:spPr>
          <a:xfrm>
            <a:off x="2947701" y="2035077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36CF9F2-144A-4AF2-A310-8962BDDE7EF4}"/>
              </a:ext>
            </a:extLst>
          </p:cNvPr>
          <p:cNvSpPr/>
          <p:nvPr/>
        </p:nvSpPr>
        <p:spPr>
          <a:xfrm>
            <a:off x="1550702" y="2416779"/>
            <a:ext cx="1396999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KS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DC64AB4-1B38-4EC2-87F9-65E86A65051F}"/>
              </a:ext>
            </a:extLst>
          </p:cNvPr>
          <p:cNvSpPr/>
          <p:nvPr/>
        </p:nvSpPr>
        <p:spPr>
          <a:xfrm>
            <a:off x="2947701" y="2416779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A8B74CF-4201-4676-8F62-E9348233F261}"/>
              </a:ext>
            </a:extLst>
          </p:cNvPr>
          <p:cNvSpPr/>
          <p:nvPr/>
        </p:nvSpPr>
        <p:spPr>
          <a:xfrm>
            <a:off x="1550702" y="2798481"/>
            <a:ext cx="1396999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KE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44B91CF-F174-46F0-8FC3-5B6B89464FFC}"/>
              </a:ext>
            </a:extLst>
          </p:cNvPr>
          <p:cNvSpPr/>
          <p:nvPr/>
        </p:nvSpPr>
        <p:spPr>
          <a:xfrm>
            <a:off x="2947701" y="2798481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C9AFC94-E01D-4C21-ABCD-A27B4BDC6CD9}"/>
              </a:ext>
            </a:extLst>
          </p:cNvPr>
          <p:cNvSpPr/>
          <p:nvPr/>
        </p:nvSpPr>
        <p:spPr>
          <a:xfrm>
            <a:off x="1544440" y="3180183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Ns &lt;float&gt;; </a:t>
            </a:r>
            <a:br>
              <a:rPr lang="en-US" sz="1000" dirty="0"/>
            </a:br>
            <a:r>
              <a:rPr lang="en-US" sz="1000" dirty="0"/>
              <a:t>“-1” =&gt; not available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306AA7D-D86A-47DD-ADF3-0109E682F151}"/>
              </a:ext>
            </a:extLst>
          </p:cNvPr>
          <p:cNvSpPr/>
          <p:nvPr/>
        </p:nvSpPr>
        <p:spPr>
          <a:xfrm>
            <a:off x="2941439" y="3180183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Ni &lt;float&gt;; </a:t>
            </a:r>
            <a:br>
              <a:rPr lang="en-US" sz="1000" dirty="0"/>
            </a:br>
            <a:r>
              <a:rPr lang="en-US" sz="1000" dirty="0"/>
              <a:t>“-1” =&gt; not available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7B2842C-C30C-4ACE-A215-901F5239A047}"/>
              </a:ext>
            </a:extLst>
          </p:cNvPr>
          <p:cNvSpPr/>
          <p:nvPr/>
        </p:nvSpPr>
        <p:spPr>
          <a:xfrm>
            <a:off x="4338438" y="3180183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d &lt;float&gt;; </a:t>
            </a:r>
            <a:br>
              <a:rPr lang="en-US" sz="1000" dirty="0"/>
            </a:br>
            <a:r>
              <a:rPr lang="en-US" sz="1000" dirty="0"/>
              <a:t>“-1” =&gt; not available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3DE34A-CF06-42AE-83F7-EAA96564084D}"/>
              </a:ext>
            </a:extLst>
          </p:cNvPr>
          <p:cNvSpPr/>
          <p:nvPr/>
        </p:nvSpPr>
        <p:spPr>
          <a:xfrm>
            <a:off x="5758065" y="3180183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/>
              <a:t>illum</a:t>
            </a:r>
            <a:r>
              <a:rPr lang="en-US" sz="1000" dirty="0"/>
              <a:t> &lt;byte&gt;; </a:t>
            </a:r>
            <a:br>
              <a:rPr lang="en-US" sz="1000" dirty="0"/>
            </a:br>
            <a:r>
              <a:rPr lang="en-US" sz="1000" dirty="0"/>
              <a:t>“-1” =&gt; not available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8F12ECE-49FF-47E7-92FA-58081EB566C2}"/>
              </a:ext>
            </a:extLst>
          </p:cNvPr>
          <p:cNvCxnSpPr>
            <a:cxnSpLocks/>
          </p:cNvCxnSpPr>
          <p:nvPr/>
        </p:nvCxnSpPr>
        <p:spPr>
          <a:xfrm>
            <a:off x="501758" y="5678790"/>
            <a:ext cx="9986601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2760B3B-39DB-4F06-AEAE-7883F3340FB2}"/>
              </a:ext>
            </a:extLst>
          </p:cNvPr>
          <p:cNvCxnSpPr>
            <a:cxnSpLocks/>
          </p:cNvCxnSpPr>
          <p:nvPr/>
        </p:nvCxnSpPr>
        <p:spPr>
          <a:xfrm>
            <a:off x="755009" y="1227368"/>
            <a:ext cx="0" cy="463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A0431943-A519-419E-B45D-4AA5DCD39F93}"/>
              </a:ext>
            </a:extLst>
          </p:cNvPr>
          <p:cNvSpPr/>
          <p:nvPr/>
        </p:nvSpPr>
        <p:spPr>
          <a:xfrm>
            <a:off x="350915" y="12583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0</a:t>
            </a:r>
            <a:endParaRPr lang="en-US" dirty="0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42FCD51-5A5E-4C41-9D68-45DE902D585C}"/>
              </a:ext>
            </a:extLst>
          </p:cNvPr>
          <p:cNvGrpSpPr/>
          <p:nvPr/>
        </p:nvGrpSpPr>
        <p:grpSpPr>
          <a:xfrm>
            <a:off x="1551377" y="3548472"/>
            <a:ext cx="4411751" cy="249831"/>
            <a:chOff x="803187" y="1173480"/>
            <a:chExt cx="4411751" cy="249831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AD047947-00C6-45D1-82FF-6A18D2B2A0F5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Map_ka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A77E2702-53D8-4F7B-9173-8320B329A856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3BC09A1-7BC9-4C51-86CA-26A2B2FF2B1A}"/>
              </a:ext>
            </a:extLst>
          </p:cNvPr>
          <p:cNvGrpSpPr/>
          <p:nvPr/>
        </p:nvGrpSpPr>
        <p:grpSpPr>
          <a:xfrm>
            <a:off x="1551377" y="3881315"/>
            <a:ext cx="4411751" cy="249831"/>
            <a:chOff x="803187" y="1173480"/>
            <a:chExt cx="4411751" cy="249831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25044E1-AF98-4682-9C96-9C4CEB609C94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Map_kd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BB416EAF-738F-4ECC-B149-D02480A7F7E8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C85089ED-B0F8-47D7-BDCC-D78A6EBE55B5}"/>
              </a:ext>
            </a:extLst>
          </p:cNvPr>
          <p:cNvGrpSpPr/>
          <p:nvPr/>
        </p:nvGrpSpPr>
        <p:grpSpPr>
          <a:xfrm>
            <a:off x="1551377" y="4200373"/>
            <a:ext cx="4411751" cy="249831"/>
            <a:chOff x="803187" y="1173480"/>
            <a:chExt cx="4411751" cy="249831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10456649-7289-4B01-BF04-5FBCD0CC0422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Map_ks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D6E45490-B0F2-431A-AF91-EFD261D4E103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83ADB094-F806-4C1E-8CC7-0908C1D4BE60}"/>
              </a:ext>
            </a:extLst>
          </p:cNvPr>
          <p:cNvGrpSpPr/>
          <p:nvPr/>
        </p:nvGrpSpPr>
        <p:grpSpPr>
          <a:xfrm>
            <a:off x="1544440" y="4854869"/>
            <a:ext cx="4411751" cy="249831"/>
            <a:chOff x="803187" y="1173480"/>
            <a:chExt cx="4411751" cy="249831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75837021-FB27-4700-91AB-7B78755106F9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Map_ns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027B8475-0EEF-4B7F-86D4-8700D9FFC938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A1AC1339-62B6-42D2-B715-C458BCA6B065}"/>
              </a:ext>
            </a:extLst>
          </p:cNvPr>
          <p:cNvGrpSpPr/>
          <p:nvPr/>
        </p:nvGrpSpPr>
        <p:grpSpPr>
          <a:xfrm>
            <a:off x="1544440" y="5192792"/>
            <a:ext cx="4411751" cy="249831"/>
            <a:chOff x="803187" y="1173480"/>
            <a:chExt cx="4411751" cy="249831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4C5A3F75-B9EB-432E-9AD6-33260063FA22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Map_d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C49082BF-D7D6-4986-9886-568C38EA6164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sp>
        <p:nvSpPr>
          <p:cNvPr id="37" name="Geschweifte Klammer rechts 36">
            <a:extLst>
              <a:ext uri="{FF2B5EF4-FFF2-40B4-BE49-F238E27FC236}">
                <a16:creationId xmlns:a16="http://schemas.microsoft.com/office/drawing/2014/main" id="{6FA9B3B9-03C7-4AE7-A4D6-A072F639726D}"/>
              </a:ext>
            </a:extLst>
          </p:cNvPr>
          <p:cNvSpPr/>
          <p:nvPr/>
        </p:nvSpPr>
        <p:spPr>
          <a:xfrm>
            <a:off x="5962452" y="1250630"/>
            <a:ext cx="3131199" cy="3942141"/>
          </a:xfrm>
          <a:prstGeom prst="rightBrace">
            <a:avLst>
              <a:gd name="adj1" fmla="val 8333"/>
              <a:gd name="adj2" fmla="val 504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C8AA432D-6511-495C-99A0-6827FA2143CD}"/>
              </a:ext>
            </a:extLst>
          </p:cNvPr>
          <p:cNvSpPr/>
          <p:nvPr/>
        </p:nvSpPr>
        <p:spPr>
          <a:xfrm>
            <a:off x="9093651" y="3037034"/>
            <a:ext cx="1832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One material unit</a:t>
            </a:r>
            <a:endParaRPr lang="en-US" dirty="0"/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258662B-C186-446A-9F06-8D18368A2F7C}"/>
              </a:ext>
            </a:extLst>
          </p:cNvPr>
          <p:cNvGrpSpPr/>
          <p:nvPr/>
        </p:nvGrpSpPr>
        <p:grpSpPr>
          <a:xfrm>
            <a:off x="1551039" y="4522026"/>
            <a:ext cx="4411751" cy="249831"/>
            <a:chOff x="803187" y="1173480"/>
            <a:chExt cx="4411751" cy="249831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5DCBE8-78B0-49B7-BF50-FA332A36B818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Map_ke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6956BEC7-5DC1-4303-BB3E-225CB3EE84DC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71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88A4C62-1956-45D2-B880-F1C862D69D62}"/>
              </a:ext>
            </a:extLst>
          </p:cNvPr>
          <p:cNvSpPr/>
          <p:nvPr/>
        </p:nvSpPr>
        <p:spPr>
          <a:xfrm>
            <a:off x="539080" y="1950889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triangles/faces units 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E197AD-CC3A-4DAE-9985-9628EED588B3}"/>
              </a:ext>
            </a:extLst>
          </p:cNvPr>
          <p:cNvSpPr/>
          <p:nvPr/>
        </p:nvSpPr>
        <p:spPr>
          <a:xfrm>
            <a:off x="831179" y="2391425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91379FC-F737-47D2-AD6F-FF0B49148692}"/>
              </a:ext>
            </a:extLst>
          </p:cNvPr>
          <p:cNvSpPr/>
          <p:nvPr/>
        </p:nvSpPr>
        <p:spPr>
          <a:xfrm>
            <a:off x="4911142" y="2392182"/>
            <a:ext cx="1269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U,V coordinates(*)</a:t>
            </a:r>
          </a:p>
          <a:p>
            <a:pPr algn="ctr"/>
            <a:r>
              <a:rPr lang="en-US" sz="1000" dirty="0"/>
              <a:t>Array of float [2]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05D6B12-E338-4B11-8D72-44791950D474}"/>
              </a:ext>
            </a:extLst>
          </p:cNvPr>
          <p:cNvSpPr/>
          <p:nvPr/>
        </p:nvSpPr>
        <p:spPr>
          <a:xfrm>
            <a:off x="1971093" y="2391425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U,V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6EF458C-7638-453E-BFD8-5A7725425421}"/>
              </a:ext>
            </a:extLst>
          </p:cNvPr>
          <p:cNvSpPr txBox="1"/>
          <p:nvPr/>
        </p:nvSpPr>
        <p:spPr>
          <a:xfrm>
            <a:off x="3368092" y="2422816"/>
            <a:ext cx="1543050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“U,V”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AD0376A-DD64-4240-B4C9-AA22F86A1157}"/>
              </a:ext>
            </a:extLst>
          </p:cNvPr>
          <p:cNvSpPr/>
          <p:nvPr/>
        </p:nvSpPr>
        <p:spPr>
          <a:xfrm>
            <a:off x="6181141" y="2391425"/>
            <a:ext cx="1670050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Normal</a:t>
            </a:r>
            <a:r>
              <a:rPr lang="en-US" sz="1000" dirty="0"/>
              <a:t>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64F98F1-559D-43BE-98FC-2BDE24FC6409}"/>
              </a:ext>
            </a:extLst>
          </p:cNvPr>
          <p:cNvSpPr txBox="1"/>
          <p:nvPr/>
        </p:nvSpPr>
        <p:spPr>
          <a:xfrm>
            <a:off x="7851189" y="2415121"/>
            <a:ext cx="1838962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“is </a:t>
            </a:r>
            <a:r>
              <a:rPr lang="en-US" sz="1000" b="1" dirty="0"/>
              <a:t>Normal</a:t>
            </a:r>
            <a:r>
              <a:rPr lang="en-US" sz="1000" dirty="0"/>
              <a:t>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044BEC4-6A48-4176-9221-8F3AD8340BE5}"/>
              </a:ext>
            </a:extLst>
          </p:cNvPr>
          <p:cNvSpPr/>
          <p:nvPr/>
        </p:nvSpPr>
        <p:spPr>
          <a:xfrm>
            <a:off x="9690151" y="2389041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normal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B08F7CCB-DF8C-45C2-8322-F8C6289E8AB0}"/>
              </a:ext>
            </a:extLst>
          </p:cNvPr>
          <p:cNvCxnSpPr/>
          <p:nvPr/>
        </p:nvCxnSpPr>
        <p:spPr>
          <a:xfrm>
            <a:off x="831179" y="2863352"/>
            <a:ext cx="9884037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0853C912-025B-47CC-B1C6-E3AB9152C7E1}"/>
              </a:ext>
            </a:extLst>
          </p:cNvPr>
          <p:cNvSpPr/>
          <p:nvPr/>
        </p:nvSpPr>
        <p:spPr>
          <a:xfrm>
            <a:off x="831179" y="3009518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06B1D030-5D45-49D3-8D5F-9162731D28E0}"/>
              </a:ext>
            </a:extLst>
          </p:cNvPr>
          <p:cNvSpPr/>
          <p:nvPr/>
        </p:nvSpPr>
        <p:spPr>
          <a:xfrm>
            <a:off x="4911142" y="3010275"/>
            <a:ext cx="1269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U,V coordinates(*)</a:t>
            </a:r>
          </a:p>
          <a:p>
            <a:pPr algn="ctr"/>
            <a:r>
              <a:rPr lang="en-US" sz="1000" dirty="0"/>
              <a:t>Array of float [2]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D88CAF3-AE9F-48E0-A405-EE57808CE1DF}"/>
              </a:ext>
            </a:extLst>
          </p:cNvPr>
          <p:cNvSpPr/>
          <p:nvPr/>
        </p:nvSpPr>
        <p:spPr>
          <a:xfrm>
            <a:off x="1971093" y="3009518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U,V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49B16B-D318-4278-9287-4EC2F27AE705}"/>
              </a:ext>
            </a:extLst>
          </p:cNvPr>
          <p:cNvSpPr txBox="1"/>
          <p:nvPr/>
        </p:nvSpPr>
        <p:spPr>
          <a:xfrm>
            <a:off x="3368092" y="3040909"/>
            <a:ext cx="1543050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“U,V”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20829647-E119-4D12-9647-53DBA5425C70}"/>
              </a:ext>
            </a:extLst>
          </p:cNvPr>
          <p:cNvSpPr/>
          <p:nvPr/>
        </p:nvSpPr>
        <p:spPr>
          <a:xfrm>
            <a:off x="6181141" y="3009518"/>
            <a:ext cx="1670050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Normal</a:t>
            </a:r>
            <a:r>
              <a:rPr lang="en-US" sz="1000" dirty="0"/>
              <a:t>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0AF9A5E-5D3C-4CFF-9761-EAD809C97A7C}"/>
              </a:ext>
            </a:extLst>
          </p:cNvPr>
          <p:cNvSpPr txBox="1"/>
          <p:nvPr/>
        </p:nvSpPr>
        <p:spPr>
          <a:xfrm>
            <a:off x="7851189" y="3027445"/>
            <a:ext cx="1838962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“is </a:t>
            </a:r>
            <a:r>
              <a:rPr lang="en-US" sz="1000" b="1" dirty="0"/>
              <a:t>Normal</a:t>
            </a:r>
            <a:r>
              <a:rPr lang="en-US" sz="1000" dirty="0"/>
              <a:t>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5E87B681-4D8C-4728-9DFA-B5304458ECEC}"/>
              </a:ext>
            </a:extLst>
          </p:cNvPr>
          <p:cNvSpPr/>
          <p:nvPr/>
        </p:nvSpPr>
        <p:spPr>
          <a:xfrm>
            <a:off x="9690151" y="3009518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normal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446FD501-0C4A-49E2-960B-35E9A3B2D86A}"/>
              </a:ext>
            </a:extLst>
          </p:cNvPr>
          <p:cNvGrpSpPr/>
          <p:nvPr/>
        </p:nvGrpSpPr>
        <p:grpSpPr>
          <a:xfrm>
            <a:off x="539079" y="1278697"/>
            <a:ext cx="4411751" cy="249831"/>
            <a:chOff x="803186" y="865811"/>
            <a:chExt cx="4411751" cy="249831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2F96DDD0-DBCC-4282-B61C-E2B7D43D902A}"/>
                </a:ext>
              </a:extLst>
            </p:cNvPr>
            <p:cNvSpPr/>
            <p:nvPr/>
          </p:nvSpPr>
          <p:spPr>
            <a:xfrm>
              <a:off x="803186" y="865811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Obj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E9A4B442-76D5-45F2-8F9B-90573F1EEEEC}"/>
                </a:ext>
              </a:extLst>
            </p:cNvPr>
            <p:cNvSpPr/>
            <p:nvPr/>
          </p:nvSpPr>
          <p:spPr>
            <a:xfrm>
              <a:off x="803186" y="865811"/>
              <a:ext cx="845104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&lt;signed short&gt;</a:t>
              </a:r>
            </a:p>
          </p:txBody>
        </p:sp>
      </p:grp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90DC5E7D-8BDA-47EB-8AEF-DFA86367E569}"/>
              </a:ext>
            </a:extLst>
          </p:cNvPr>
          <p:cNvCxnSpPr>
            <a:cxnSpLocks/>
          </p:cNvCxnSpPr>
          <p:nvPr/>
        </p:nvCxnSpPr>
        <p:spPr>
          <a:xfrm>
            <a:off x="539079" y="3617732"/>
            <a:ext cx="10332721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5958E045-FA12-44C5-AC54-752588CFB344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of </a:t>
            </a:r>
            <a:r>
              <a:rPr lang="en-US" b="1" u="sng" dirty="0"/>
              <a:t>OBJ/faces</a:t>
            </a:r>
            <a:r>
              <a:rPr lang="en-US" dirty="0"/>
              <a:t>: OBJ structure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D1F1283-5E65-4F13-B0AF-F948041DA786}"/>
              </a:ext>
            </a:extLst>
          </p:cNvPr>
          <p:cNvSpPr/>
          <p:nvPr/>
        </p:nvSpPr>
        <p:spPr>
          <a:xfrm>
            <a:off x="539079" y="1600871"/>
            <a:ext cx="2764152" cy="29361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MTL material ID (or -1 in case of none)</a:t>
            </a:r>
            <a:br>
              <a:rPr lang="en-US" sz="1000" dirty="0"/>
            </a:br>
            <a:r>
              <a:rPr lang="en-US" sz="1000" dirty="0"/>
              <a:t>&lt;signed short&gt;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FAA978DF-6D2A-48C2-A13A-FCE6706B907F}"/>
              </a:ext>
            </a:extLst>
          </p:cNvPr>
          <p:cNvSpPr/>
          <p:nvPr/>
        </p:nvSpPr>
        <p:spPr>
          <a:xfrm>
            <a:off x="209107" y="774148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 OBJs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sp>
        <p:nvSpPr>
          <p:cNvPr id="50" name="Geschweifte Klammer rechts 49">
            <a:extLst>
              <a:ext uri="{FF2B5EF4-FFF2-40B4-BE49-F238E27FC236}">
                <a16:creationId xmlns:a16="http://schemas.microsoft.com/office/drawing/2014/main" id="{D8FA4DBA-9158-4301-BE84-B3AD00304B62}"/>
              </a:ext>
            </a:extLst>
          </p:cNvPr>
          <p:cNvSpPr/>
          <p:nvPr/>
        </p:nvSpPr>
        <p:spPr>
          <a:xfrm>
            <a:off x="10026053" y="1204213"/>
            <a:ext cx="1959162" cy="2413517"/>
          </a:xfrm>
          <a:prstGeom prst="rightBrace">
            <a:avLst>
              <a:gd name="adj1" fmla="val 8333"/>
              <a:gd name="adj2" fmla="val 504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65FD9FDD-7168-42DB-BFFA-94C8C9D2C990}"/>
              </a:ext>
            </a:extLst>
          </p:cNvPr>
          <p:cNvSpPr/>
          <p:nvPr/>
        </p:nvSpPr>
        <p:spPr>
          <a:xfrm>
            <a:off x="10597095" y="1847676"/>
            <a:ext cx="163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One vertex unit</a:t>
            </a:r>
            <a:endParaRPr lang="en-US" dirty="0"/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4F5AA3CF-748E-4558-BE59-E01001B5E6BB}"/>
              </a:ext>
            </a:extLst>
          </p:cNvPr>
          <p:cNvCxnSpPr>
            <a:cxnSpLocks/>
          </p:cNvCxnSpPr>
          <p:nvPr/>
        </p:nvCxnSpPr>
        <p:spPr>
          <a:xfrm>
            <a:off x="379780" y="1204213"/>
            <a:ext cx="10332721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265EFD1-8FA7-4925-BE85-D537D9DEF4C6}"/>
              </a:ext>
            </a:extLst>
          </p:cNvPr>
          <p:cNvCxnSpPr>
            <a:cxnSpLocks/>
          </p:cNvCxnSpPr>
          <p:nvPr/>
        </p:nvCxnSpPr>
        <p:spPr>
          <a:xfrm>
            <a:off x="7921" y="5564839"/>
            <a:ext cx="12097393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F37845E-F9E2-4BDC-B91C-3081C3BB7807}"/>
              </a:ext>
            </a:extLst>
          </p:cNvPr>
          <p:cNvCxnSpPr>
            <a:cxnSpLocks/>
          </p:cNvCxnSpPr>
          <p:nvPr/>
        </p:nvCxnSpPr>
        <p:spPr>
          <a:xfrm>
            <a:off x="261172" y="1113417"/>
            <a:ext cx="0" cy="445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964C8919-2F81-4AF5-A149-81549E321D3B}"/>
              </a:ext>
            </a:extLst>
          </p:cNvPr>
          <p:cNvSpPr/>
          <p:nvPr/>
        </p:nvSpPr>
        <p:spPr>
          <a:xfrm>
            <a:off x="18791" y="11226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1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6CB427-E49A-4BF4-9E5E-CD11C40C3810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Parametes</a:t>
            </a:r>
            <a:r>
              <a:rPr lang="en-US" dirty="0"/>
              <a:t> and known limitations: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4EEA3AA-84FE-4E76-B685-386FFC9EF8BD}"/>
              </a:ext>
            </a:extLst>
          </p:cNvPr>
          <p:cNvSpPr txBox="1"/>
          <p:nvPr/>
        </p:nvSpPr>
        <p:spPr>
          <a:xfrm>
            <a:off x="243281" y="595836"/>
            <a:ext cx="1186203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MTL parser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Ka = “ambient reflectivity” (material ambient is multiplied by the texture value)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Only “</a:t>
            </a:r>
            <a:r>
              <a:rPr lang="en-US" b="1" dirty="0">
                <a:solidFill>
                  <a:schemeClr val="accent1"/>
                </a:solidFill>
              </a:rPr>
              <a:t>Ka</a:t>
            </a:r>
            <a:r>
              <a:rPr lang="en-US" dirty="0">
                <a:solidFill>
                  <a:schemeClr val="accent1"/>
                </a:solidFill>
              </a:rPr>
              <a:t> r g b</a:t>
            </a:r>
            <a:r>
              <a:rPr lang="en-US" dirty="0"/>
              <a:t>” is supported. Same for “</a:t>
            </a:r>
            <a:r>
              <a:rPr lang="en-US" b="1" dirty="0" err="1">
                <a:solidFill>
                  <a:schemeClr val="accent1"/>
                </a:solidFill>
              </a:rPr>
              <a:t>Kd</a:t>
            </a:r>
            <a:r>
              <a:rPr lang="en-US" dirty="0"/>
              <a:t>” and “</a:t>
            </a:r>
            <a:r>
              <a:rPr lang="en-US" b="1" dirty="0">
                <a:solidFill>
                  <a:schemeClr val="accent1"/>
                </a:solidFill>
              </a:rPr>
              <a:t>Ks</a:t>
            </a:r>
            <a:r>
              <a:rPr lang="en-US" dirty="0"/>
              <a:t>”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Not supporting “</a:t>
            </a:r>
            <a:r>
              <a:rPr lang="es-ES" dirty="0">
                <a:solidFill>
                  <a:srgbClr val="FF0000"/>
                </a:solidFill>
              </a:rPr>
              <a:t>Ka spectral file.rfl factor</a:t>
            </a:r>
            <a:r>
              <a:rPr lang="es-ES" dirty="0"/>
              <a:t>”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Not supporting “</a:t>
            </a:r>
            <a:r>
              <a:rPr lang="es-ES" dirty="0">
                <a:solidFill>
                  <a:srgbClr val="FF0000"/>
                </a:solidFill>
              </a:rPr>
              <a:t>Ka xyz x y z</a:t>
            </a:r>
            <a:r>
              <a:rPr lang="en-US" dirty="0"/>
              <a:t>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map_Ka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!! see “</a:t>
            </a:r>
            <a:r>
              <a:rPr lang="en-US" i="1" dirty="0">
                <a:solidFill>
                  <a:srgbClr val="00B0F0"/>
                </a:solidFill>
              </a:rPr>
              <a:t>2. MTL structure</a:t>
            </a:r>
            <a:r>
              <a:rPr lang="en-US" dirty="0">
                <a:solidFill>
                  <a:srgbClr val="FF0000"/>
                </a:solidFill>
              </a:rPr>
              <a:t>” for limitations !!</a:t>
            </a:r>
            <a:r>
              <a:rPr lang="en-US" dirty="0"/>
              <a:t>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Specifies that a color texture file or a color procedural texture file is applied to the ambient reflectivity of the material.  During rendering, the "</a:t>
            </a:r>
            <a:r>
              <a:rPr lang="en-US" dirty="0" err="1"/>
              <a:t>map_Ka</a:t>
            </a:r>
            <a:r>
              <a:rPr lang="en-US" dirty="0"/>
              <a:t>" value is multiplied by the "Ka" value.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Ks = “specular reflectivity”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map_Ks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!! see “</a:t>
            </a:r>
            <a:r>
              <a:rPr lang="en-US" i="1" dirty="0">
                <a:solidFill>
                  <a:srgbClr val="00B0F0"/>
                </a:solidFill>
              </a:rPr>
              <a:t>2. MTL structure</a:t>
            </a:r>
            <a:r>
              <a:rPr lang="en-US" dirty="0">
                <a:solidFill>
                  <a:srgbClr val="FF0000"/>
                </a:solidFill>
              </a:rPr>
              <a:t>” for limitations !!</a:t>
            </a:r>
            <a:r>
              <a:rPr lang="en-US" dirty="0"/>
              <a:t>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specular reflectivity of the material (value is multiplied by the "Ks" value)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Kd</a:t>
            </a:r>
            <a:r>
              <a:rPr lang="en-US" dirty="0"/>
              <a:t> = “diffuse reflectivity”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map_Kd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!! see “</a:t>
            </a:r>
            <a:r>
              <a:rPr lang="en-US" i="1" dirty="0">
                <a:solidFill>
                  <a:srgbClr val="00B0F0"/>
                </a:solidFill>
              </a:rPr>
              <a:t>2. MTL structure</a:t>
            </a:r>
            <a:r>
              <a:rPr lang="en-US" dirty="0">
                <a:solidFill>
                  <a:srgbClr val="FF0000"/>
                </a:solidFill>
              </a:rPr>
              <a:t>” for limitations !!</a:t>
            </a:r>
            <a:r>
              <a:rPr lang="en-US" dirty="0"/>
              <a:t>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diffuse reflectivity of the material (value is multiplied by the "</a:t>
            </a:r>
            <a:r>
              <a:rPr lang="en-US" dirty="0" err="1"/>
              <a:t>Kd</a:t>
            </a:r>
            <a:r>
              <a:rPr lang="en-US" dirty="0"/>
              <a:t>" value)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FFFF00"/>
                </a:highlight>
              </a:rPr>
              <a:t>Ke</a:t>
            </a:r>
            <a:r>
              <a:rPr lang="en-US" dirty="0">
                <a:highlight>
                  <a:srgbClr val="FFFF00"/>
                </a:highlight>
              </a:rPr>
              <a:t>= “emissive  </a:t>
            </a:r>
            <a:r>
              <a:rPr lang="en-US" dirty="0" err="1">
                <a:highlight>
                  <a:srgbClr val="FFFF00"/>
                </a:highlight>
              </a:rPr>
              <a:t>coeficient</a:t>
            </a:r>
            <a:r>
              <a:rPr lang="en-US" dirty="0">
                <a:highlight>
                  <a:srgbClr val="FFFF00"/>
                </a:highlight>
              </a:rPr>
              <a:t>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It goes together with ambient, diffuse and specular and represents the amount of light emitted by the material. If you also have a defined emission color the material will irradiate light.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FFFF00"/>
                </a:highlight>
              </a:rPr>
              <a:t>map_Ke</a:t>
            </a:r>
            <a:r>
              <a:rPr lang="en-US" dirty="0">
                <a:highlight>
                  <a:srgbClr val="FFFF00"/>
                </a:highlight>
              </a:rPr>
              <a:t> (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!! see “</a:t>
            </a:r>
            <a:r>
              <a:rPr lang="en-US" i="1" dirty="0">
                <a:solidFill>
                  <a:srgbClr val="00B0F0"/>
                </a:solidFill>
                <a:highlight>
                  <a:srgbClr val="FFFF00"/>
                </a:highlight>
              </a:rPr>
              <a:t>2. MTL structure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” for limitations !!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diffuse reflectivity of the material (value is multiplied by the "</a:t>
            </a:r>
            <a:r>
              <a:rPr lang="en-US" dirty="0" err="1">
                <a:highlight>
                  <a:srgbClr val="FFFF00"/>
                </a:highlight>
              </a:rPr>
              <a:t>Ke</a:t>
            </a:r>
            <a:r>
              <a:rPr lang="en-US" dirty="0">
                <a:highlight>
                  <a:srgbClr val="FFFF00"/>
                </a:highlight>
              </a:rPr>
              <a:t>" value)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24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1448</Words>
  <Application>Microsoft Office PowerPoint</Application>
  <PresentationFormat>Breitbild</PresentationFormat>
  <Paragraphs>175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Office</vt:lpstr>
      <vt:lpstr>OBJ to binary structure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Example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 to binary structure</dc:title>
  <dc:creator>George</dc:creator>
  <cp:lastModifiedBy>George</cp:lastModifiedBy>
  <cp:revision>121</cp:revision>
  <dcterms:created xsi:type="dcterms:W3CDTF">2021-06-11T19:57:35Z</dcterms:created>
  <dcterms:modified xsi:type="dcterms:W3CDTF">2021-09-19T10:47:24Z</dcterms:modified>
</cp:coreProperties>
</file>