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50" d="100"/>
          <a:sy n="50" d="100"/>
        </p:scale>
        <p:origin x="6606" y="2550"/>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23/05/2016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23/05/2016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23/05/2016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23/05/2016</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FPU" TargetMode="External"/><Relationship Id="rId3" Type="http://schemas.openxmlformats.org/officeDocument/2006/relationships/hyperlink" Target="https://es.wikipedia.org/wiki/GHz" TargetMode="External"/><Relationship Id="rId7" Type="http://schemas.openxmlformats.org/officeDocument/2006/relationships/hyperlink" Target="https://es.wikipedia.org/wiki/Megabyte" TargetMode="External"/><Relationship Id="rId12"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Cach%C3%A9_(inform%C3%A1tica)" TargetMode="External"/><Relationship Id="rId11" Type="http://schemas.openxmlformats.org/officeDocument/2006/relationships/image" Target="../media/image1.jpeg"/><Relationship Id="rId5" Type="http://schemas.openxmlformats.org/officeDocument/2006/relationships/hyperlink" Target="https://es.wikipedia.org/wiki/10_Gigabit_Ethernet" TargetMode="External"/><Relationship Id="rId10" Type="http://schemas.openxmlformats.org/officeDocument/2006/relationships/hyperlink" Target="http://www.oracle.com/" TargetMode="External"/><Relationship Id="rId4" Type="http://schemas.openxmlformats.org/officeDocument/2006/relationships/hyperlink" Target="https://es.wikipedia.org/wiki/PCI_Express" TargetMode="External"/><Relationship Id="rId9" Type="http://schemas.openxmlformats.org/officeDocument/2006/relationships/hyperlink" Target="https://es.wikipedia.org/wiki/FB-DIM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[OPENSPARC] Una plataforma abierta para la fiabilidad del Hardware experimental</a:t>
            </a:r>
          </a:p>
        </p:txBody>
      </p:sp>
      <p:sp>
        <p:nvSpPr>
          <p:cNvPr id="3" name="Marcador de texto 2"/>
          <p:cNvSpPr>
            <a:spLocks noGrp="1"/>
          </p:cNvSpPr>
          <p:nvPr>
            <p:ph type="body" sz="quarter" idx="36"/>
          </p:nvPr>
        </p:nvSpPr>
        <p:spPr/>
        <p:txBody>
          <a:bodyPr/>
          <a:lstStyle/>
          <a:p>
            <a:r>
              <a:rPr lang="es-ES" dirty="0"/>
              <a:t>[Cambie los nombres siguientes por los de los colaboradores reales: </a:t>
            </a:r>
            <a:r>
              <a:rPr lang="es-ES" dirty="0" err="1"/>
              <a:t>Dorena</a:t>
            </a:r>
            <a:r>
              <a:rPr lang="es-ES" dirty="0"/>
              <a:t> </a:t>
            </a:r>
            <a:r>
              <a:rPr lang="es-ES" dirty="0" err="1"/>
              <a:t>Paschke</a:t>
            </a:r>
            <a:r>
              <a:rPr lang="es-ES" dirty="0"/>
              <a:t>, PhD1; David Alexander, PhD2;  Jeff Hay, RN, BSN, MHA3 y Pilar Pinilla, MD4</a:t>
            </a:r>
            <a:br>
              <a:rPr lang="es-ES" dirty="0"/>
            </a:br>
            <a:r>
              <a:rPr lang="es-ES" dirty="0"/>
              <a:t>1[Agregue la afiliación del primer colaborador], 2[Agregue la afiliación del segundo colaborador], 3[Agregue la afiliación del tercer colaborador], 4[Agregue la afiliación del cuarto colaborador]</a:t>
            </a:r>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60"/>
            <a:ext cx="8915400" cy="6858000"/>
          </a:xfrm>
        </p:spPr>
        <p:txBody>
          <a:bodyPr>
            <a:normAutofit/>
          </a:bodyPr>
          <a:lstStyle/>
          <a:p>
            <a:r>
              <a:rPr lang="es-CO" sz="3200" dirty="0" err="1"/>
              <a:t>OpenSPARC</a:t>
            </a:r>
            <a:r>
              <a:rPr lang="es-CO" sz="3200" dirty="0"/>
              <a:t> es una comunidad de código abierto basado en torno al diseño de hardware y ayudas para la experimentación </a:t>
            </a:r>
            <a:r>
              <a:rPr lang="es-CO" sz="3200" dirty="0" err="1"/>
              <a:t>UltraSPARCTM</a:t>
            </a:r>
            <a:r>
              <a:rPr lang="es-CO" sz="3200" dirty="0"/>
              <a:t> T1 y T2 de chips de múltiples hilos (CMT) microprocesadores. </a:t>
            </a:r>
          </a:p>
          <a:p>
            <a:r>
              <a:rPr lang="es-CO" sz="3200" dirty="0" smtClean="0"/>
              <a:t>La </a:t>
            </a:r>
            <a:r>
              <a:rPr lang="es-CO" sz="3200" dirty="0"/>
              <a:t>riqueza del código fuente RTL, herramientas e información en </a:t>
            </a:r>
            <a:r>
              <a:rPr lang="es-CO" sz="3200" dirty="0" err="1"/>
              <a:t>OpenSPARC</a:t>
            </a:r>
            <a:r>
              <a:rPr lang="es-CO" sz="3200" dirty="0"/>
              <a:t> ha hecho que sea una plataforma completa, práctica y relevante para la investigación en varias áreas de la computación</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9088165"/>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p>
          <a:p>
            <a:pPr lvl="1"/>
            <a:r>
              <a:rPr lang="es-CO" b="1" dirty="0"/>
              <a:t>RTL : </a:t>
            </a:r>
            <a:r>
              <a:rPr lang="es-CO" dirty="0"/>
              <a:t>nivel de transferencia de registro </a:t>
            </a:r>
          </a:p>
          <a:p>
            <a:pPr lvl="1"/>
            <a:r>
              <a:rPr lang="es-CO" b="1" dirty="0"/>
              <a:t>CMT: </a:t>
            </a:r>
            <a:r>
              <a:rPr lang="es-CO" dirty="0" err="1"/>
              <a:t>cacheline</a:t>
            </a:r>
            <a:r>
              <a:rPr lang="es-CO" dirty="0"/>
              <a:t> </a:t>
            </a:r>
            <a:r>
              <a:rPr lang="es-CO" dirty="0" err="1"/>
              <a:t>transmit</a:t>
            </a:r>
            <a:r>
              <a:rPr lang="es-CO" dirty="0"/>
              <a:t> manager</a:t>
            </a:r>
          </a:p>
          <a:p>
            <a:pPr lvl="1"/>
            <a:r>
              <a:rPr lang="es-ES" dirty="0"/>
              <a:t>Hilo (</a:t>
            </a:r>
            <a:r>
              <a:rPr lang="es-ES" dirty="0" err="1"/>
              <a:t>thread</a:t>
            </a:r>
            <a:r>
              <a:rPr lang="es-ES" dirty="0"/>
              <a:t>): característica que permite separar un programa en múltiples tareas separadas.</a:t>
            </a:r>
          </a:p>
          <a:p>
            <a:pPr lvl="1"/>
            <a:endParaRPr lang="es-ES" dirty="0"/>
          </a:p>
          <a:p>
            <a:pPr lvl="1"/>
            <a:r>
              <a:rPr lang="es-ES" dirty="0" err="1"/>
              <a:t>Multipnúcleo</a:t>
            </a:r>
            <a:r>
              <a:rPr lang="es-ES" dirty="0"/>
              <a:t>: un procesador </a:t>
            </a:r>
            <a:r>
              <a:rPr lang="es-ES" dirty="0" err="1"/>
              <a:t>multinúcleo</a:t>
            </a:r>
            <a:r>
              <a:rPr lang="es-ES" dirty="0"/>
              <a:t> combina dos o más microprocesadores en un solo procesador, por lo general un único circuito integrado.</a:t>
            </a:r>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CO" dirty="0"/>
              <a:t>permite a los desarrolladores crear aplicaciones innovadoras de software más rápido y con un mayor grado de integración de hardware que nunca.</a:t>
            </a:r>
          </a:p>
          <a:p>
            <a:r>
              <a:rPr lang="es-CO" dirty="0"/>
              <a:t>Los desarrolladores de software podrán ahora crear aplicaciones altamente optimizadas que están estrechamente integradas con el hardware, la creación de soluciones únicas y de alto valor para mercados específicos.</a:t>
            </a:r>
          </a:p>
          <a:p>
            <a:r>
              <a:rPr lang="es-CO" dirty="0"/>
              <a:t>proporciona una plataforma para demostrar y poner a prueba las capacidades de la herramienta en un diseño comercial.</a:t>
            </a:r>
          </a:p>
          <a:p>
            <a:r>
              <a:rPr lang="es-CO" dirty="0"/>
              <a:t>da la oportunidad de investigar, modificar, probar y crear soluciones únicas basadas en una arquitectura probada.</a:t>
            </a:r>
          </a:p>
          <a:p>
            <a:r>
              <a:rPr lang="es-CO" dirty="0"/>
              <a:t>puede arrancar verdadero off-</a:t>
            </a:r>
            <a:r>
              <a:rPr lang="es-CO" dirty="0" err="1"/>
              <a:t>the</a:t>
            </a:r>
            <a:r>
              <a:rPr lang="es-CO" dirty="0"/>
              <a:t>-</a:t>
            </a:r>
            <a:r>
              <a:rPr lang="es-CO" dirty="0" err="1"/>
              <a:t>shelf</a:t>
            </a:r>
            <a:r>
              <a:rPr lang="es-CO" dirty="0"/>
              <a:t> sistemas operativos comerciales (</a:t>
            </a:r>
            <a:r>
              <a:rPr lang="es-CO" dirty="0" err="1"/>
              <a:t>egSolaris</a:t>
            </a:r>
            <a:r>
              <a:rPr lang="es-CO" dirty="0"/>
              <a:t>, Linux, </a:t>
            </a:r>
            <a:r>
              <a:rPr lang="es-CO" dirty="0" err="1"/>
              <a:t>FreeBSD</a:t>
            </a:r>
            <a:r>
              <a:rPr lang="es-CO" dirty="0"/>
              <a:t>). Utilice un diseño real para su estudio, investigación o para probar sus innovaciones VLSI metodología de diseño.</a:t>
            </a:r>
          </a:p>
          <a:p>
            <a:r>
              <a:rPr lang="es-CO" dirty="0"/>
              <a:t>colaboración en torno al diseño de chips.</a:t>
            </a:r>
            <a:endParaRPr lang="es-ES" dirty="0"/>
          </a:p>
        </p:txBody>
      </p:sp>
      <p:sp>
        <p:nvSpPr>
          <p:cNvPr id="10" name="Marcador de texto 9"/>
          <p:cNvSpPr>
            <a:spLocks noGrp="1"/>
          </p:cNvSpPr>
          <p:nvPr>
            <p:ph type="body" sz="quarter" idx="21"/>
          </p:nvPr>
        </p:nvSpPr>
        <p:spPr>
          <a:xfrm>
            <a:off x="11138932" y="5864792"/>
            <a:ext cx="10076291" cy="1219200"/>
          </a:xfrm>
        </p:spPr>
        <p:txBody>
          <a:bodyPr/>
          <a:lstStyle/>
          <a:p>
            <a:r>
              <a:rPr lang="es-CO" b="1" dirty="0" err="1"/>
              <a:t>OpenSPARC</a:t>
            </a:r>
            <a:r>
              <a:rPr lang="es-CO" b="1" dirty="0"/>
              <a:t> T1</a:t>
            </a:r>
          </a:p>
        </p:txBody>
      </p:sp>
      <p:sp>
        <p:nvSpPr>
          <p:cNvPr id="11" name="Marcador de contenido 10"/>
          <p:cNvSpPr>
            <a:spLocks noGrp="1"/>
          </p:cNvSpPr>
          <p:nvPr>
            <p:ph sz="quarter" idx="27"/>
          </p:nvPr>
        </p:nvSpPr>
        <p:spPr>
          <a:xfrm>
            <a:off x="11093572" y="7099232"/>
            <a:ext cx="10165447" cy="7960394"/>
          </a:xfrm>
        </p:spPr>
        <p:txBody>
          <a:bodyPr>
            <a:normAutofit/>
          </a:bodyPr>
          <a:lstStyle/>
          <a:p>
            <a:r>
              <a:rPr lang="es-CO" sz="3200" dirty="0" err="1"/>
              <a:t>OpenSPARC</a:t>
            </a:r>
            <a:r>
              <a:rPr lang="es-CO" sz="3200" dirty="0"/>
              <a:t> T1 es la versión de código abierto del procesador </a:t>
            </a:r>
            <a:r>
              <a:rPr lang="es-CO" sz="3200" dirty="0" err="1"/>
              <a:t>UltraSPARC</a:t>
            </a:r>
            <a:r>
              <a:rPr lang="es-CO" sz="3200" dirty="0"/>
              <a:t> T1, un </a:t>
            </a:r>
            <a:r>
              <a:rPr lang="es-CO" sz="3200" dirty="0" err="1"/>
              <a:t>multi</a:t>
            </a:r>
            <a:r>
              <a:rPr lang="es-CO" sz="3200" dirty="0"/>
              <a:t>-núcleo, con varios procesadores de 64 bits. El procesador </a:t>
            </a:r>
            <a:r>
              <a:rPr lang="es-CO" sz="3200" dirty="0" err="1"/>
              <a:t>UltraSPARC</a:t>
            </a:r>
            <a:r>
              <a:rPr lang="es-CO" sz="3200" dirty="0"/>
              <a:t> T1 con tecnología </a:t>
            </a:r>
            <a:r>
              <a:rPr lang="es-CO" sz="3200" dirty="0" err="1"/>
              <a:t>CoolThreads</a:t>
            </a:r>
            <a:r>
              <a:rPr lang="es-CO" sz="3200" dirty="0"/>
              <a:t> fue el más alto rendimiento y la mayor parte del procesador eco-responsable jamás creado cuando se hizo disponible en el sistema </a:t>
            </a:r>
            <a:r>
              <a:rPr lang="es-CO" sz="3200" dirty="0" err="1"/>
              <a:t>UltraSPARC</a:t>
            </a:r>
            <a:r>
              <a:rPr lang="es-CO" sz="3200" dirty="0"/>
              <a:t> T1.</a:t>
            </a:r>
          </a:p>
          <a:p>
            <a:r>
              <a:rPr lang="es-CO" sz="3200" dirty="0"/>
              <a:t>Fue un descubrimiento sin precedentes para reducir el consumo de energía del centro de datos, al tiempo que aumenta significativamente el flujo. Sus 32 hilos de procesamiento simultáneo, dibujo sobre tanta energía como una bombilla, dio a los clientes el mejor rendimiento por vatio de cualquier procesador disponible.</a:t>
            </a:r>
          </a:p>
          <a:p>
            <a:endParaRPr lang="es-CO" dirty="0"/>
          </a:p>
        </p:txBody>
      </p:sp>
      <p:sp>
        <p:nvSpPr>
          <p:cNvPr id="13" name="Marcador de contenido 12"/>
          <p:cNvSpPr>
            <a:spLocks noGrp="1"/>
          </p:cNvSpPr>
          <p:nvPr>
            <p:ph sz="quarter" idx="28"/>
          </p:nvPr>
        </p:nvSpPr>
        <p:spPr>
          <a:xfrm>
            <a:off x="11319122" y="29498905"/>
            <a:ext cx="10121651" cy="1122261"/>
          </a:xfrm>
        </p:spPr>
        <p:txBody>
          <a:bodyPr/>
          <a:lstStyle/>
          <a:p>
            <a:r>
              <a:rPr lang="es-ES" dirty="0"/>
              <a:t>Escriba una leyenda para el contenido de los datos o las imágenes aquí.</a:t>
            </a:r>
          </a:p>
          <a:p>
            <a:endParaRPr lang="es-ES" dirty="0"/>
          </a:p>
        </p:txBody>
      </p:sp>
      <p:sp>
        <p:nvSpPr>
          <p:cNvPr id="14" name="Marcador de texto 13"/>
          <p:cNvSpPr>
            <a:spLocks noGrp="1"/>
          </p:cNvSpPr>
          <p:nvPr>
            <p:ph type="body" sz="quarter" idx="29"/>
          </p:nvPr>
        </p:nvSpPr>
        <p:spPr>
          <a:xfrm>
            <a:off x="11325911" y="23417062"/>
            <a:ext cx="10165447" cy="1445077"/>
          </a:xfrm>
        </p:spPr>
        <p:txBody>
          <a:bodyPr/>
          <a:lstStyle/>
          <a:p>
            <a:pPr lvl="1"/>
            <a:r>
              <a:rPr lang="es-ES" dirty="0"/>
              <a:t>CARACTERISTICAS T1</a:t>
            </a:r>
          </a:p>
        </p:txBody>
      </p:sp>
      <p:sp>
        <p:nvSpPr>
          <p:cNvPr id="15" name="Marcador de contenido 14"/>
          <p:cNvSpPr>
            <a:spLocks noGrp="1"/>
          </p:cNvSpPr>
          <p:nvPr>
            <p:ph sz="quarter" idx="30"/>
          </p:nvPr>
        </p:nvSpPr>
        <p:spPr>
          <a:xfrm>
            <a:off x="11319122" y="24862139"/>
            <a:ext cx="10128440" cy="3910199"/>
          </a:xfrm>
        </p:spPr>
        <p:txBody>
          <a:bodyPr>
            <a:normAutofit fontScale="92500" lnSpcReduction="10000"/>
          </a:bodyPr>
          <a:lstStyle/>
          <a:p>
            <a:r>
              <a:rPr lang="es-CO" dirty="0"/>
              <a:t>8 núcleos SPARC V9, con cuatro hilos por núcleo, por un total de 32 hilos.</a:t>
            </a:r>
          </a:p>
          <a:p>
            <a:r>
              <a:rPr lang="es-CO" dirty="0"/>
              <a:t>132 </a:t>
            </a:r>
            <a:r>
              <a:rPr lang="es-CO" dirty="0" err="1"/>
              <a:t>Gbytes</a:t>
            </a:r>
            <a:r>
              <a:rPr lang="es-CO" dirty="0"/>
              <a:t>/</a:t>
            </a:r>
            <a:r>
              <a:rPr lang="es-CO" dirty="0" err="1"/>
              <a:t>seg</a:t>
            </a:r>
            <a:r>
              <a:rPr lang="es-CO" dirty="0"/>
              <a:t> de barra transversal de interconexión para la comunicación entre el chip.</a:t>
            </a:r>
          </a:p>
          <a:p>
            <a:r>
              <a:rPr lang="es-CO" dirty="0"/>
              <a:t>16 </a:t>
            </a:r>
            <a:r>
              <a:rPr lang="es-CO" dirty="0" err="1"/>
              <a:t>Kbytes</a:t>
            </a:r>
            <a:r>
              <a:rPr lang="es-CO" dirty="0"/>
              <a:t> de caché de instrucción primaria por núcleo.</a:t>
            </a:r>
          </a:p>
          <a:p>
            <a:r>
              <a:rPr lang="es-CO" dirty="0"/>
              <a:t>8 </a:t>
            </a:r>
            <a:r>
              <a:rPr lang="es-CO" dirty="0" err="1"/>
              <a:t>Kbytes</a:t>
            </a:r>
            <a:r>
              <a:rPr lang="es-CO" dirty="0"/>
              <a:t> de memoria caché de datos primarios por núcleo.</a:t>
            </a:r>
          </a:p>
          <a:p>
            <a:r>
              <a:rPr lang="es-CO" dirty="0"/>
              <a:t>3 </a:t>
            </a:r>
            <a:r>
              <a:rPr lang="es-CO" dirty="0" err="1"/>
              <a:t>Mbytes</a:t>
            </a:r>
            <a:r>
              <a:rPr lang="es-CO" dirty="0"/>
              <a:t> de memoria caché secundaria.</a:t>
            </a:r>
          </a:p>
          <a:p>
            <a:r>
              <a:rPr lang="es-CO" dirty="0"/>
              <a:t>Sistema de interfaz serie (SSI) para el arranque PROM.</a:t>
            </a:r>
            <a:endParaRPr lang="es-ES" dirty="0"/>
          </a:p>
        </p:txBody>
      </p:sp>
      <p:sp>
        <p:nvSpPr>
          <p:cNvPr id="16" name="Marcador de texto 15"/>
          <p:cNvSpPr>
            <a:spLocks noGrp="1"/>
          </p:cNvSpPr>
          <p:nvPr>
            <p:ph type="body" sz="quarter" idx="31"/>
          </p:nvPr>
        </p:nvSpPr>
        <p:spPr>
          <a:xfrm>
            <a:off x="22526530" y="23417062"/>
            <a:ext cx="10121651" cy="1332138"/>
          </a:xfrm>
        </p:spPr>
        <p:txBody>
          <a:bodyPr/>
          <a:lstStyle/>
          <a:p>
            <a:r>
              <a:rPr lang="es-ES" dirty="0"/>
              <a:t>CARACTERISTICAS T2</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8"/>
            <a:ext cx="8374380" cy="4572000"/>
          </a:xfrm>
        </p:spPr>
        <p:txBody>
          <a:bodyPr/>
          <a:lstStyle/>
          <a:p>
            <a:r>
              <a:rPr lang="es-CO" dirty="0" err="1"/>
              <a:t>OpenSPARC</a:t>
            </a:r>
            <a:r>
              <a:rPr lang="es-CO" dirty="0"/>
              <a:t> es una corporación de código abierto enfocada en la distribución de los procesadores </a:t>
            </a:r>
            <a:r>
              <a:rPr lang="es-CO" dirty="0" err="1"/>
              <a:t>UltraSPARCTM</a:t>
            </a:r>
            <a:r>
              <a:rPr lang="es-CO" dirty="0"/>
              <a:t> T1 y T2 CMT. </a:t>
            </a:r>
            <a:r>
              <a:rPr lang="es-CO"/>
              <a:t>Debido a su código abierto, esta arquitectura ha sido acogida por muchas universidades y comunidad estudiantil para la investigación de hardware gracias a su versatilidad y practica </a:t>
            </a:r>
          </a:p>
          <a:p>
            <a:endParaRPr lang="es-ES" dirty="0"/>
          </a:p>
        </p:txBody>
      </p:sp>
      <p:sp>
        <p:nvSpPr>
          <p:cNvPr id="43" name="Marcador de texto 9"/>
          <p:cNvSpPr txBox="1">
            <a:spLocks/>
          </p:cNvSpPr>
          <p:nvPr/>
        </p:nvSpPr>
        <p:spPr>
          <a:xfrm>
            <a:off x="21927709" y="585036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OPENSPARC T2</a:t>
            </a:r>
          </a:p>
        </p:txBody>
      </p:sp>
      <p:sp>
        <p:nvSpPr>
          <p:cNvPr id="44" name="Marcador de contenido 10"/>
          <p:cNvSpPr txBox="1">
            <a:spLocks/>
          </p:cNvSpPr>
          <p:nvPr/>
        </p:nvSpPr>
        <p:spPr>
          <a:xfrm>
            <a:off x="21927709" y="6971863"/>
            <a:ext cx="10488133" cy="990263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r>
              <a:rPr lang="es-CO" sz="3200" dirty="0" err="1"/>
              <a:t>OpenSPARC</a:t>
            </a:r>
            <a:r>
              <a:rPr lang="es-CO" sz="3200" dirty="0"/>
              <a:t> T2 se deriva del procesador </a:t>
            </a:r>
            <a:r>
              <a:rPr lang="es-CO" sz="3200" dirty="0" err="1"/>
              <a:t>UltraSPARC</a:t>
            </a:r>
            <a:r>
              <a:rPr lang="es-CO" sz="3200" dirty="0"/>
              <a:t> </a:t>
            </a:r>
            <a:r>
              <a:rPr lang="es-CO" sz="3200" dirty="0" smtClean="0"/>
              <a:t>T2, </a:t>
            </a:r>
            <a:r>
              <a:rPr lang="es-CO" sz="3200" dirty="0"/>
              <a:t>una de 64 bits de ocho núcleos </a:t>
            </a:r>
            <a:r>
              <a:rPr lang="es-CO" sz="3200" dirty="0" err="1" smtClean="0"/>
              <a:t>multi</a:t>
            </a:r>
            <a:r>
              <a:rPr lang="es-CO" sz="3200" dirty="0" smtClean="0"/>
              <a:t>-hilo. </a:t>
            </a:r>
            <a:r>
              <a:rPr lang="es-CO" sz="3200" dirty="0"/>
              <a:t>El procesador </a:t>
            </a:r>
            <a:r>
              <a:rPr lang="es-CO" sz="3200" dirty="0" err="1"/>
              <a:t>UltraSPARCTM</a:t>
            </a:r>
            <a:r>
              <a:rPr lang="es-CO" sz="3200" dirty="0"/>
              <a:t> T2 es el primer "servidor en un chip" de la </a:t>
            </a:r>
            <a:r>
              <a:rPr lang="es-CO" sz="3200" dirty="0" smtClean="0"/>
              <a:t>industria. </a:t>
            </a:r>
            <a:r>
              <a:rPr lang="es-CO" sz="3200" dirty="0"/>
              <a:t>el </a:t>
            </a:r>
            <a:r>
              <a:rPr lang="es-CO" sz="3200" dirty="0" smtClean="0"/>
              <a:t>empaquetado </a:t>
            </a:r>
            <a:r>
              <a:rPr lang="es-CO" sz="3200" dirty="0"/>
              <a:t>de la mayoría de los núcleos e hilos de cualquier procesador de propósito general disponible, y la integración de todas las funciones clave de un servidor en un solo chip: computación, redes, seguridad, y la entrada / salida (I / O), además de una estrecha integración con el sistema operativo Solaris.</a:t>
            </a:r>
          </a:p>
          <a:p>
            <a:r>
              <a:rPr lang="es-CO" sz="3200" dirty="0"/>
              <a:t>Al hacer que la fuente de este diseño </a:t>
            </a:r>
            <a:r>
              <a:rPr lang="es-CO" sz="3200" dirty="0" smtClean="0"/>
              <a:t>esté disponible </a:t>
            </a:r>
            <a:r>
              <a:rPr lang="es-CO" sz="3200" dirty="0"/>
              <a:t>para una comunidad más grande </a:t>
            </a:r>
            <a:r>
              <a:rPr lang="es-CO" sz="3200" dirty="0" smtClean="0"/>
              <a:t>encargada de </a:t>
            </a:r>
            <a:r>
              <a:rPr lang="es-CO" sz="3200" dirty="0"/>
              <a:t>revisar y </a:t>
            </a:r>
            <a:r>
              <a:rPr lang="es-CO" sz="3200" dirty="0" smtClean="0"/>
              <a:t>aprender, </a:t>
            </a:r>
            <a:r>
              <a:rPr lang="es-CO" sz="3200" dirty="0"/>
              <a:t>esperamos que las ideas alrededor </a:t>
            </a:r>
            <a:r>
              <a:rPr lang="es-CO" sz="3200" dirty="0" smtClean="0"/>
              <a:t>del </a:t>
            </a:r>
            <a:r>
              <a:rPr lang="es-CO" sz="3200" dirty="0"/>
              <a:t>chip </a:t>
            </a:r>
            <a:r>
              <a:rPr lang="es-CO" sz="3200" dirty="0" err="1"/>
              <a:t>multi-threading</a:t>
            </a:r>
            <a:r>
              <a:rPr lang="es-CO" sz="3200" dirty="0"/>
              <a:t> y conceptos de varios núcleos se pueden explorar más libremente y </a:t>
            </a:r>
            <a:r>
              <a:rPr lang="es-CO" sz="3200" dirty="0" smtClean="0"/>
              <a:t>abiertamente.</a:t>
            </a:r>
            <a:endParaRPr lang="es-CO" sz="3200" dirty="0"/>
          </a:p>
        </p:txBody>
      </p:sp>
      <p:sp>
        <p:nvSpPr>
          <p:cNvPr id="46" name="Marcador de contenido 12"/>
          <p:cNvSpPr>
            <a:spLocks noGrp="1"/>
          </p:cNvSpPr>
          <p:nvPr>
            <p:ph sz="quarter" idx="28"/>
          </p:nvPr>
        </p:nvSpPr>
        <p:spPr>
          <a:xfrm>
            <a:off x="22519741" y="29498904"/>
            <a:ext cx="9709809" cy="1026033"/>
          </a:xfrm>
        </p:spPr>
        <p:txBody>
          <a:bodyPr>
            <a:normAutofit lnSpcReduction="10000"/>
          </a:bodyPr>
          <a:lstStyle/>
          <a:p>
            <a:r>
              <a:rPr lang="es-ES" dirty="0"/>
              <a:t>Escriba una leyenda para el contenido de los datos o las imágenes aquí.</a:t>
            </a:r>
          </a:p>
          <a:p>
            <a:endParaRPr lang="es-ES" dirty="0"/>
          </a:p>
        </p:txBody>
      </p:sp>
      <p:sp>
        <p:nvSpPr>
          <p:cNvPr id="47" name="Marcador de contenido 14"/>
          <p:cNvSpPr>
            <a:spLocks noGrp="1"/>
          </p:cNvSpPr>
          <p:nvPr>
            <p:ph sz="quarter" idx="30"/>
          </p:nvPr>
        </p:nvSpPr>
        <p:spPr>
          <a:xfrm>
            <a:off x="22519741" y="24825752"/>
            <a:ext cx="10128440" cy="3910199"/>
          </a:xfrm>
        </p:spPr>
        <p:txBody>
          <a:bodyPr>
            <a:normAutofit fontScale="77500" lnSpcReduction="20000"/>
          </a:bodyPr>
          <a:lstStyle/>
          <a:p>
            <a:r>
              <a:rPr lang="es-CO" dirty="0"/>
              <a:t>Aumento de velocidad para cada hilo, pasando de 1,2 </a:t>
            </a:r>
            <a:r>
              <a:rPr lang="es-CO" dirty="0">
                <a:hlinkClick r:id="rId3" tooltip="GHz"/>
              </a:rPr>
              <a:t>GHz</a:t>
            </a:r>
            <a:r>
              <a:rPr lang="es-CO" dirty="0"/>
              <a:t> a 1,4.</a:t>
            </a:r>
          </a:p>
          <a:p>
            <a:r>
              <a:rPr lang="es-CO" dirty="0"/>
              <a:t>un puerto </a:t>
            </a:r>
            <a:r>
              <a:rPr lang="es-CO" dirty="0">
                <a:hlinkClick r:id="rId4" tooltip="PCI Express"/>
              </a:rPr>
              <a:t>PCI Express</a:t>
            </a:r>
            <a:r>
              <a:rPr lang="es-CO" dirty="0"/>
              <a:t> (x8 1.0)</a:t>
            </a:r>
          </a:p>
          <a:p>
            <a:r>
              <a:rPr lang="es-CO" dirty="0"/>
              <a:t>dos puertos de </a:t>
            </a:r>
            <a:r>
              <a:rPr lang="es-CO" dirty="0">
                <a:hlinkClick r:id="rId5" tooltip="10 Gigabit Ethernet"/>
              </a:rPr>
              <a:t>10 Gigabit Ethernet</a:t>
            </a:r>
            <a:r>
              <a:rPr lang="es-CO" dirty="0"/>
              <a:t> con clasificación y filtrado de paquetes.</a:t>
            </a:r>
          </a:p>
          <a:p>
            <a:r>
              <a:rPr lang="es-CO" dirty="0"/>
              <a:t>el tamaño de la </a:t>
            </a:r>
            <a:r>
              <a:rPr lang="es-CO" dirty="0">
                <a:hlinkClick r:id="rId6" tooltip="Caché (informática)"/>
              </a:rPr>
              <a:t>caché</a:t>
            </a:r>
            <a:r>
              <a:rPr lang="es-CO" dirty="0"/>
              <a:t> L2 se incrementa hasta los 4 </a:t>
            </a:r>
            <a:r>
              <a:rPr lang="es-CO" dirty="0">
                <a:hlinkClick r:id="rId7" tooltip="Megabyte"/>
              </a:rPr>
              <a:t>MB</a:t>
            </a:r>
            <a:r>
              <a:rPr lang="es-CO" dirty="0"/>
              <a:t> (8 bancos con 16 vías asociativas).</a:t>
            </a:r>
          </a:p>
          <a:p>
            <a:r>
              <a:rPr lang="es-CO" dirty="0"/>
              <a:t>se pasa de un </a:t>
            </a:r>
            <a:r>
              <a:rPr lang="es-CO" dirty="0">
                <a:hlinkClick r:id="rId8" tooltip="FPU"/>
              </a:rPr>
              <a:t>coprocesador matemático</a:t>
            </a:r>
            <a:r>
              <a:rPr lang="es-CO" dirty="0"/>
              <a:t> por procesador a uno por núcleo.</a:t>
            </a:r>
          </a:p>
          <a:p>
            <a:r>
              <a:rPr lang="es-CO" dirty="0"/>
              <a:t>ocho motores de cifrado, en lugar de uno en el T1.</a:t>
            </a:r>
          </a:p>
          <a:p>
            <a:r>
              <a:rPr lang="es-CO" dirty="0"/>
              <a:t>cuatro controladores de memoria </a:t>
            </a:r>
            <a:r>
              <a:rPr lang="es-CO" dirty="0">
                <a:hlinkClick r:id="rId9" tooltip="FB-DIMM"/>
              </a:rPr>
              <a:t>FB-DIMM</a:t>
            </a:r>
            <a:r>
              <a:rPr lang="es-CO" dirty="0"/>
              <a:t> de doble canal</a:t>
            </a:r>
            <a:r>
              <a:rPr lang="es-CO" dirty="0" smtClean="0"/>
              <a:t>.</a:t>
            </a:r>
          </a:p>
          <a:p>
            <a:r>
              <a:rPr lang="es-CO" dirty="0" smtClean="0"/>
              <a:t> 8 núcleos  y  64 hilos   en el chip de redes y seguridad</a:t>
            </a:r>
          </a:p>
          <a:p>
            <a:endParaRPr lang="es-CO" dirty="0" smtClean="0"/>
          </a:p>
          <a:p>
            <a:endParaRPr lang="es-CO" dirty="0"/>
          </a:p>
          <a:p>
            <a:endParaRPr lang="es-ES" dirty="0"/>
          </a:p>
        </p:txBody>
      </p:sp>
      <p:sp>
        <p:nvSpPr>
          <p:cNvPr id="21" name="Marcador de contenido 20"/>
          <p:cNvSpPr>
            <a:spLocks noGrp="1"/>
          </p:cNvSpPr>
          <p:nvPr>
            <p:ph sz="quarter" idx="32"/>
          </p:nvPr>
        </p:nvSpPr>
        <p:spPr>
          <a:xfrm>
            <a:off x="11415066" y="15764361"/>
            <a:ext cx="10076292" cy="6738241"/>
          </a:xfrm>
        </p:spPr>
        <p:txBody>
          <a:bodyPr/>
          <a:lstStyle/>
          <a:p>
            <a:endParaRPr lang="es-CO" dirty="0"/>
          </a:p>
        </p:txBody>
      </p:sp>
      <p:sp>
        <p:nvSpPr>
          <p:cNvPr id="22" name="Marcador de contenido 21"/>
          <p:cNvSpPr>
            <a:spLocks noGrp="1"/>
          </p:cNvSpPr>
          <p:nvPr>
            <p:ph sz="quarter" idx="33"/>
          </p:nvPr>
        </p:nvSpPr>
        <p:spPr>
          <a:xfrm>
            <a:off x="22310425" y="15765308"/>
            <a:ext cx="10128440" cy="6738241"/>
          </a:xfrm>
        </p:spPr>
        <p:txBody>
          <a:bodyPr/>
          <a:lstStyle/>
          <a:p>
            <a:endParaRPr lang="es-CO" dirty="0"/>
          </a:p>
        </p:txBody>
      </p:sp>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s-ES" dirty="0"/>
              <a:t>www.preguntaslinux.org</a:t>
            </a:r>
          </a:p>
          <a:p>
            <a:r>
              <a:rPr lang="es-ES" dirty="0"/>
              <a:t>www.Wikipedia.com</a:t>
            </a:r>
          </a:p>
          <a:p>
            <a:r>
              <a:rPr lang="es-ES" dirty="0">
                <a:hlinkClick r:id="rId10"/>
              </a:rPr>
              <a:t>http://www.oracle.com/</a:t>
            </a:r>
            <a:endParaRPr lang="es-ES" dirty="0"/>
          </a:p>
          <a:p>
            <a:r>
              <a:rPr lang="es-ES" dirty="0"/>
              <a:t>http://www.oracle.com/technetwork/systems/opensparc/opensparc-overview-1562924.html</a:t>
            </a:r>
          </a:p>
          <a:p>
            <a:endParaRPr lang="es-ES" dirty="0"/>
          </a:p>
        </p:txBody>
      </p:sp>
      <p:pic>
        <p:nvPicPr>
          <p:cNvPr id="1026" name="Picture 2" descr="https://upload.wikimedia.org/wikipedia/commons/1/1c/Sun_UltraSPARCII.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85032" y="663102"/>
            <a:ext cx="3756497" cy="3756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QAvBABXRahAgkNnwyabVEu4rnSAKtqONEZU3rsIykKrSOpPuIEA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204" y="495336"/>
            <a:ext cx="3619596" cy="376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0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585</TotalTime>
  <Words>722</Words>
  <Application>Microsoft Office PowerPoint</Application>
  <PresentationFormat>Personalizado</PresentationFormat>
  <Paragraphs>53</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Póster de medicina</vt:lpstr>
      <vt:lpstr>[OPENSPARC] Una plataforma abierta para la fiabilidad del Hardware experimental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GEORGE</cp:lastModifiedBy>
  <cp:revision>44</cp:revision>
  <dcterms:created xsi:type="dcterms:W3CDTF">2013-04-05T20:27:31Z</dcterms:created>
  <dcterms:modified xsi:type="dcterms:W3CDTF">2016-05-24T01:28:06Z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