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4"/>
  </p:notesMasterIdLst>
  <p:sldIdLst>
    <p:sldId id="256" r:id="rId2"/>
    <p:sldId id="257" r:id="rId3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5"/>
      <p:bold r:id="rId6"/>
      <p:italic r:id="rId7"/>
      <p:boldItalic r:id="rId8"/>
    </p:embeddedFont>
    <p:embeddedFont>
      <p:font typeface="Nunito" panose="020B0604020202020204" charset="0"/>
      <p:regular r:id="rId9"/>
      <p:bold r:id="rId10"/>
      <p:italic r:id="rId11"/>
      <p:boldItalic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203" d="100"/>
          <a:sy n="203" d="100"/>
        </p:scale>
        <p:origin x="594" y="17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font" Target="fonts/font3.fntdata"/><Relationship Id="rId12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font" Target="fonts/font7.fntdata"/><Relationship Id="rId5" Type="http://schemas.openxmlformats.org/officeDocument/2006/relationships/font" Target="fonts/font1.fntdata"/><Relationship Id="rId15" Type="http://schemas.openxmlformats.org/officeDocument/2006/relationships/theme" Target="theme/theme1.xml"/><Relationship Id="rId10" Type="http://schemas.openxmlformats.org/officeDocument/2006/relationships/font" Target="fonts/font6.fntdata"/><Relationship Id="rId4" Type="http://schemas.openxmlformats.org/officeDocument/2006/relationships/notesMaster" Target="notesMasters/notesMaster1.xml"/><Relationship Id="rId9" Type="http://schemas.openxmlformats.org/officeDocument/2006/relationships/font" Target="fonts/font5.fntdata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b99f98c830_0_6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b99f98c830_0_6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6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" name="Google Shape;34;p2"/>
          <p:cNvSpPr txBox="1">
            <a:spLocks noGrp="1"/>
          </p:cNvSpPr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35" name="Google Shape;35;p2"/>
          <p:cNvSpPr txBox="1">
            <a:spLocks noGrp="1"/>
          </p:cNvSpPr>
          <p:nvPr>
            <p:ph type="subTitle" idx="1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2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9" name="Google Shape;119;p11"/>
          <p:cNvSpPr txBox="1">
            <a:spLocks noGrp="1"/>
          </p:cNvSpPr>
          <p:nvPr>
            <p:ph type="title" hasCustomPrompt="1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>
            <a:spLocks noGrp="1"/>
          </p:cNvSpPr>
          <p:nvPr>
            <p:ph type="body" idx="1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1" name="Google Shape;121;p11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3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" name="Google Shape;47;p3"/>
          <p:cNvSpPr txBox="1">
            <a:spLocks noGrp="1"/>
          </p:cNvSpPr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3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chemeClr val="dk2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4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54" name="Google Shape;54;p4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4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solidFill>
          <a:schemeClr val="dk2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5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1" name="Google Shape;61;p5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2" name="Google Shape;62;p5"/>
          <p:cNvSpPr txBox="1">
            <a:spLocks noGrp="1"/>
          </p:cNvSpPr>
          <p:nvPr>
            <p:ph type="body" idx="2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3" name="Google Shape;63;p5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solidFill>
          <a:schemeClr val="dk2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6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9" name="Google Shape;69;p6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accent3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7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75" name="Google Shape;75;p7"/>
          <p:cNvSpPr txBox="1">
            <a:spLocks noGrp="1"/>
          </p:cNvSpPr>
          <p:nvPr>
            <p:ph type="body" idx="1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76" name="Google Shape;76;p7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1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3" name="Google Shape;93;p8"/>
          <p:cNvSpPr txBox="1">
            <a:spLocks noGrp="1"/>
          </p:cNvSpPr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94" name="Google Shape;94;p8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dk2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9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00" name="Google Shape;100;p9"/>
          <p:cNvSpPr txBox="1">
            <a:spLocks noGrp="1"/>
          </p:cNvSpPr>
          <p:nvPr>
            <p:ph type="subTitle" idx="1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1" name="Google Shape;101;p9"/>
          <p:cNvSpPr txBox="1">
            <a:spLocks noGrp="1"/>
          </p:cNvSpPr>
          <p:nvPr>
            <p:ph type="body" idx="2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02" name="Google Shape;102;p9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solidFill>
          <a:schemeClr val="accent1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10"/>
          <p:cNvSpPr txBox="1">
            <a:spLocks noGrp="1"/>
          </p:cNvSpPr>
          <p:nvPr>
            <p:ph type="body" idx="1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8" name="Google Shape;108;p10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hift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>
            <a:spLocks noGrp="1"/>
          </p:cNvSpPr>
          <p:nvPr>
            <p:ph type="ctrTitle"/>
          </p:nvPr>
        </p:nvSpPr>
        <p:spPr>
          <a:xfrm>
            <a:off x="115050" y="771038"/>
            <a:ext cx="42555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Housing Prices in London Boroughs</a:t>
            </a:r>
            <a:endParaRPr/>
          </a:p>
        </p:txBody>
      </p:sp>
      <p:sp>
        <p:nvSpPr>
          <p:cNvPr id="129" name="Google Shape;129;p13"/>
          <p:cNvSpPr txBox="1">
            <a:spLocks noGrp="1"/>
          </p:cNvSpPr>
          <p:nvPr>
            <p:ph type="subTitle" idx="1"/>
          </p:nvPr>
        </p:nvSpPr>
        <p:spPr>
          <a:xfrm>
            <a:off x="115050" y="3443075"/>
            <a:ext cx="42555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Case Study: October 2000 to October 2020</a:t>
            </a:r>
            <a:endParaRPr/>
          </a:p>
        </p:txBody>
      </p:sp>
      <p:pic>
        <p:nvPicPr>
          <p:cNvPr id="130" name="Google Shape;13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49034" y="771050"/>
            <a:ext cx="4331016" cy="2977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4"/>
          <p:cNvSpPr txBox="1">
            <a:spLocks noGrp="1"/>
          </p:cNvSpPr>
          <p:nvPr>
            <p:ph type="title"/>
          </p:nvPr>
        </p:nvSpPr>
        <p:spPr>
          <a:xfrm>
            <a:off x="775225" y="211200"/>
            <a:ext cx="7505700" cy="59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Average House Price per Borough in London</a:t>
            </a:r>
            <a:endParaRPr/>
          </a:p>
        </p:txBody>
      </p:sp>
      <p:sp>
        <p:nvSpPr>
          <p:cNvPr id="136" name="Google Shape;136;p14"/>
          <p:cNvSpPr txBox="1">
            <a:spLocks noGrp="1"/>
          </p:cNvSpPr>
          <p:nvPr>
            <p:ph type="body" idx="2"/>
          </p:nvPr>
        </p:nvSpPr>
        <p:spPr>
          <a:xfrm>
            <a:off x="607200" y="3430625"/>
            <a:ext cx="3862800" cy="118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" sz="1025"/>
              <a:t>The five boroughs in London with the greatest TOTAL increase </a:t>
            </a:r>
            <a:endParaRPr sz="1025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5"/>
              <a:buFont typeface="Arial"/>
              <a:buNone/>
            </a:pPr>
            <a:r>
              <a:rPr lang="en" sz="1025"/>
              <a:t>in average housing price from Oct 2000 to Oct 2020 are:</a:t>
            </a:r>
            <a:endParaRPr sz="1025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endParaRPr sz="1025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" sz="1025"/>
              <a:t>1) Kensington &amp; Chelsea: $930,075</a:t>
            </a:r>
            <a:endParaRPr sz="1025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" sz="1025"/>
              <a:t>2) Westminster: $664,237</a:t>
            </a:r>
            <a:endParaRPr sz="1025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" sz="1025"/>
              <a:t>3) Camden: $607,981</a:t>
            </a:r>
            <a:endParaRPr sz="1025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" sz="1025"/>
              <a:t>4) Islington: $496,555</a:t>
            </a:r>
            <a:endParaRPr sz="1025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" sz="1025"/>
              <a:t>5) City of London: $476,428</a:t>
            </a:r>
            <a:endParaRPr sz="1025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endParaRPr sz="1025"/>
          </a:p>
        </p:txBody>
      </p:sp>
      <p:pic>
        <p:nvPicPr>
          <p:cNvPr id="137" name="Google Shape;13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33850" y="962400"/>
            <a:ext cx="4014075" cy="24108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8025" y="988150"/>
            <a:ext cx="4224450" cy="2442476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14"/>
          <p:cNvSpPr txBox="1">
            <a:spLocks noGrp="1"/>
          </p:cNvSpPr>
          <p:nvPr>
            <p:ph type="body" idx="2"/>
          </p:nvPr>
        </p:nvSpPr>
        <p:spPr>
          <a:xfrm>
            <a:off x="4809475" y="3430625"/>
            <a:ext cx="3862800" cy="118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" sz="1025"/>
              <a:t>The five boroughs in London with the greatest PERCENTAGE increase </a:t>
            </a:r>
            <a:endParaRPr sz="1025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" sz="1025"/>
              <a:t>in average housing price from Oct 2000 to Oct 2020 are:</a:t>
            </a:r>
            <a:endParaRPr sz="1025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endParaRPr sz="1025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" sz="1025"/>
              <a:t>1) Waltham Forest: 321%</a:t>
            </a:r>
            <a:endParaRPr sz="1025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" sz="1025"/>
              <a:t>2) Hackney: 304%</a:t>
            </a:r>
            <a:endParaRPr sz="1025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" sz="1025"/>
              <a:t>3) Newham: 287%</a:t>
            </a:r>
            <a:endParaRPr sz="1025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" sz="1025"/>
              <a:t>4) Lewisham: 287%</a:t>
            </a:r>
            <a:endParaRPr sz="1025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" sz="1025"/>
              <a:t>5) Haringey: 286%</a:t>
            </a:r>
            <a:endParaRPr sz="1025"/>
          </a:p>
        </p:txBody>
      </p:sp>
      <p:sp>
        <p:nvSpPr>
          <p:cNvPr id="140" name="Google Shape;140;p14"/>
          <p:cNvSpPr/>
          <p:nvPr/>
        </p:nvSpPr>
        <p:spPr>
          <a:xfrm>
            <a:off x="897925" y="1717750"/>
            <a:ext cx="48900" cy="1269900"/>
          </a:xfrm>
          <a:prstGeom prst="rect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14"/>
          <p:cNvSpPr/>
          <p:nvPr/>
        </p:nvSpPr>
        <p:spPr>
          <a:xfrm>
            <a:off x="823250" y="1214603"/>
            <a:ext cx="48900" cy="1773000"/>
          </a:xfrm>
          <a:prstGeom prst="rect">
            <a:avLst/>
          </a:prstGeom>
          <a:solidFill>
            <a:srgbClr val="5B0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14"/>
          <p:cNvSpPr/>
          <p:nvPr/>
        </p:nvSpPr>
        <p:spPr>
          <a:xfrm>
            <a:off x="972600" y="1830000"/>
            <a:ext cx="48900" cy="1157700"/>
          </a:xfrm>
          <a:prstGeom prst="rect">
            <a:avLst/>
          </a:prstGeom>
          <a:solidFill>
            <a:srgbClr val="FF99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14"/>
          <p:cNvSpPr/>
          <p:nvPr/>
        </p:nvSpPr>
        <p:spPr>
          <a:xfrm>
            <a:off x="1052150" y="2048450"/>
            <a:ext cx="48900" cy="939300"/>
          </a:xfrm>
          <a:prstGeom prst="rect">
            <a:avLst/>
          </a:prstGeom>
          <a:solidFill>
            <a:srgbClr val="FF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14"/>
          <p:cNvSpPr/>
          <p:nvPr/>
        </p:nvSpPr>
        <p:spPr>
          <a:xfrm>
            <a:off x="1131700" y="2084900"/>
            <a:ext cx="48900" cy="902700"/>
          </a:xfrm>
          <a:prstGeom prst="rect">
            <a:avLst/>
          </a:prstGeom>
          <a:solidFill>
            <a:srgbClr val="00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14"/>
          <p:cNvSpPr/>
          <p:nvPr/>
        </p:nvSpPr>
        <p:spPr>
          <a:xfrm>
            <a:off x="5093375" y="1397400"/>
            <a:ext cx="48900" cy="1563900"/>
          </a:xfrm>
          <a:prstGeom prst="rect">
            <a:avLst/>
          </a:prstGeom>
          <a:solidFill>
            <a:srgbClr val="00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14"/>
          <p:cNvSpPr/>
          <p:nvPr/>
        </p:nvSpPr>
        <p:spPr>
          <a:xfrm>
            <a:off x="5170125" y="1548900"/>
            <a:ext cx="48900" cy="1412400"/>
          </a:xfrm>
          <a:prstGeom prst="rect">
            <a:avLst/>
          </a:prstGeom>
          <a:solidFill>
            <a:srgbClr val="1155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14"/>
          <p:cNvSpPr/>
          <p:nvPr/>
        </p:nvSpPr>
        <p:spPr>
          <a:xfrm>
            <a:off x="5246875" y="1691400"/>
            <a:ext cx="48900" cy="1269900"/>
          </a:xfrm>
          <a:prstGeom prst="rect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14"/>
          <p:cNvSpPr/>
          <p:nvPr/>
        </p:nvSpPr>
        <p:spPr>
          <a:xfrm>
            <a:off x="5323625" y="1691400"/>
            <a:ext cx="48900" cy="1269900"/>
          </a:xfrm>
          <a:prstGeom prst="rect">
            <a:avLst/>
          </a:prstGeom>
          <a:solidFill>
            <a:srgbClr val="99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14"/>
          <p:cNvSpPr/>
          <p:nvPr/>
        </p:nvSpPr>
        <p:spPr>
          <a:xfrm>
            <a:off x="5400375" y="1714800"/>
            <a:ext cx="48900" cy="1246500"/>
          </a:xfrm>
          <a:prstGeom prst="rect">
            <a:avLst/>
          </a:prstGeom>
          <a:solidFill>
            <a:srgbClr val="FF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14"/>
          <p:cNvSpPr/>
          <p:nvPr/>
        </p:nvSpPr>
        <p:spPr>
          <a:xfrm>
            <a:off x="5865400" y="2043950"/>
            <a:ext cx="48900" cy="902700"/>
          </a:xfrm>
          <a:prstGeom prst="rect">
            <a:avLst/>
          </a:prstGeom>
          <a:solidFill>
            <a:srgbClr val="5B0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14"/>
          <p:cNvSpPr/>
          <p:nvPr/>
        </p:nvSpPr>
        <p:spPr>
          <a:xfrm>
            <a:off x="5942825" y="2048850"/>
            <a:ext cx="48900" cy="902700"/>
          </a:xfrm>
          <a:prstGeom prst="rect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14"/>
          <p:cNvSpPr/>
          <p:nvPr/>
        </p:nvSpPr>
        <p:spPr>
          <a:xfrm>
            <a:off x="6092795" y="2084900"/>
            <a:ext cx="48900" cy="876300"/>
          </a:xfrm>
          <a:prstGeom prst="rect">
            <a:avLst/>
          </a:prstGeom>
          <a:solidFill>
            <a:srgbClr val="FF99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14"/>
          <p:cNvSpPr/>
          <p:nvPr/>
        </p:nvSpPr>
        <p:spPr>
          <a:xfrm>
            <a:off x="5710650" y="2022000"/>
            <a:ext cx="48900" cy="939300"/>
          </a:xfrm>
          <a:prstGeom prst="rect">
            <a:avLst/>
          </a:prstGeom>
          <a:solidFill>
            <a:srgbClr val="FF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14"/>
          <p:cNvSpPr/>
          <p:nvPr/>
        </p:nvSpPr>
        <p:spPr>
          <a:xfrm>
            <a:off x="7946950" y="2562001"/>
            <a:ext cx="48900" cy="399300"/>
          </a:xfrm>
          <a:prstGeom prst="rect">
            <a:avLst/>
          </a:prstGeom>
          <a:solidFill>
            <a:srgbClr val="00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14"/>
          <p:cNvSpPr/>
          <p:nvPr/>
        </p:nvSpPr>
        <p:spPr>
          <a:xfrm>
            <a:off x="2144700" y="2322875"/>
            <a:ext cx="48900" cy="668400"/>
          </a:xfrm>
          <a:prstGeom prst="rect">
            <a:avLst/>
          </a:prstGeom>
          <a:solidFill>
            <a:srgbClr val="00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14"/>
          <p:cNvSpPr/>
          <p:nvPr/>
        </p:nvSpPr>
        <p:spPr>
          <a:xfrm>
            <a:off x="3079725" y="2459501"/>
            <a:ext cx="48900" cy="531900"/>
          </a:xfrm>
          <a:prstGeom prst="rect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14"/>
          <p:cNvSpPr/>
          <p:nvPr/>
        </p:nvSpPr>
        <p:spPr>
          <a:xfrm>
            <a:off x="2379850" y="2361900"/>
            <a:ext cx="48900" cy="629400"/>
          </a:xfrm>
          <a:prstGeom prst="rect">
            <a:avLst/>
          </a:prstGeom>
          <a:solidFill>
            <a:srgbClr val="99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14"/>
          <p:cNvSpPr/>
          <p:nvPr/>
        </p:nvSpPr>
        <p:spPr>
          <a:xfrm>
            <a:off x="1522675" y="2171826"/>
            <a:ext cx="48900" cy="819600"/>
          </a:xfrm>
          <a:prstGeom prst="rect">
            <a:avLst/>
          </a:prstGeom>
          <a:solidFill>
            <a:srgbClr val="FF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14"/>
          <p:cNvSpPr/>
          <p:nvPr/>
        </p:nvSpPr>
        <p:spPr>
          <a:xfrm>
            <a:off x="1444250" y="2171600"/>
            <a:ext cx="48900" cy="819600"/>
          </a:xfrm>
          <a:prstGeom prst="rect">
            <a:avLst/>
          </a:prstGeom>
          <a:solidFill>
            <a:srgbClr val="1155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129</Words>
  <Application>Microsoft Office PowerPoint</Application>
  <PresentationFormat>On-screen Show (16:9)</PresentationFormat>
  <Paragraphs>19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Nunito</vt:lpstr>
      <vt:lpstr>Arial</vt:lpstr>
      <vt:lpstr>Calibri</vt:lpstr>
      <vt:lpstr>Shift</vt:lpstr>
      <vt:lpstr>Housing Prices in London Boroughs</vt:lpstr>
      <vt:lpstr>Average House Price per Borough in London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Housing Prices in London Boroughs</dc:title>
  <dc:creator>George</dc:creator>
  <cp:lastModifiedBy>George Jennings</cp:lastModifiedBy>
  <cp:revision>1</cp:revision>
  <dcterms:modified xsi:type="dcterms:W3CDTF">2021-01-31T00:41:43Z</dcterms:modified>
</cp:coreProperties>
</file>