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ac059ec7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ac059ec7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a81a15aa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a81a15aa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a81a15aa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a81a15aa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a67fddc2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a67fddc2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ac059ec7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ac059ec7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ac059ec7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ac059ec7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a67fddc26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a67fddc26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a81a15aa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a81a15aa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Sindhuja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a81a15aa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a81a15aa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a81a15a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a81a15a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a81a15a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a81a15a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2" name="Google Shape;46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3" name="Google Shape;4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4"/>
          <p:cNvSpPr txBox="1"/>
          <p:nvPr>
            <p:ph type="ctrTitle"/>
          </p:nvPr>
        </p:nvSpPr>
        <p:spPr>
          <a:xfrm>
            <a:off x="2847975" y="3213100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Emergency 911 Calls </a:t>
            </a:r>
            <a:endParaRPr/>
          </a:p>
        </p:txBody>
      </p:sp>
      <p:sp>
        <p:nvSpPr>
          <p:cNvPr id="469" name="Google Shape;469;p14"/>
          <p:cNvSpPr txBox="1"/>
          <p:nvPr>
            <p:ph idx="4294967295" type="body"/>
          </p:nvPr>
        </p:nvSpPr>
        <p:spPr>
          <a:xfrm>
            <a:off x="3024675" y="4523225"/>
            <a:ext cx="54336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By: </a:t>
            </a:r>
            <a:r>
              <a:rPr lang="en" sz="1700">
                <a:solidFill>
                  <a:schemeClr val="lt1"/>
                </a:solidFill>
              </a:rPr>
              <a:t>Hirotaka Fujii, Sindhuja Satheesh Kumar, George Jiang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"/>
          <p:cNvSpPr txBox="1"/>
          <p:nvPr>
            <p:ph type="title"/>
          </p:nvPr>
        </p:nvSpPr>
        <p:spPr>
          <a:xfrm>
            <a:off x="1073700" y="4086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9" name="Google Shape;529;p23"/>
          <p:cNvSpPr txBox="1"/>
          <p:nvPr>
            <p:ph idx="1" type="body"/>
          </p:nvPr>
        </p:nvSpPr>
        <p:spPr>
          <a:xfrm>
            <a:off x="341250" y="1271725"/>
            <a:ext cx="84615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The polynomial regression model, with a 0.92 R</a:t>
            </a:r>
            <a:r>
              <a:rPr baseline="30000" lang="en" sz="1700"/>
              <a:t>2</a:t>
            </a:r>
            <a:r>
              <a:rPr lang="en" sz="1700"/>
              <a:t> score, showcases a </a:t>
            </a:r>
            <a:r>
              <a:rPr b="1" lang="en" sz="1700"/>
              <a:t>strong relationship </a:t>
            </a:r>
            <a:r>
              <a:rPr lang="en" sz="1700"/>
              <a:t>and has a great data fit where the </a:t>
            </a:r>
            <a:r>
              <a:rPr b="1" lang="en" sz="1700"/>
              <a:t>peak hour </a:t>
            </a:r>
            <a:r>
              <a:rPr lang="en" sz="1700"/>
              <a:t>of 911 calls is </a:t>
            </a:r>
            <a:r>
              <a:rPr b="1" lang="en" sz="1700"/>
              <a:t>1500 hours </a:t>
            </a:r>
            <a:r>
              <a:rPr lang="en" sz="1700"/>
              <a:t>(03:00 pm) with </a:t>
            </a:r>
            <a:r>
              <a:rPr b="1" lang="en" sz="1700"/>
              <a:t>42,263 </a:t>
            </a:r>
            <a:r>
              <a:rPr lang="en" sz="1700"/>
              <a:t>calls from 2015-2020.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The overall proportion of </a:t>
            </a:r>
            <a:r>
              <a:rPr b="1" lang="en" sz="1700"/>
              <a:t>EMS calls</a:t>
            </a:r>
            <a:r>
              <a:rPr lang="en" sz="1700"/>
              <a:t> between the two zip codes is </a:t>
            </a:r>
            <a:r>
              <a:rPr b="1" lang="en" sz="1700"/>
              <a:t>different</a:t>
            </a:r>
            <a:r>
              <a:rPr lang="en" sz="1700"/>
              <a:t>, and when compared to different times of day, they are still the </a:t>
            </a:r>
            <a:r>
              <a:rPr b="1" lang="en" sz="1700"/>
              <a:t>same</a:t>
            </a:r>
            <a:endParaRPr b="1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535" name="Google Shape;535;p2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This is actually the county that I’m from! - Hiro</a:t>
            </a:r>
            <a:endParaRPr sz="1700"/>
          </a:p>
        </p:txBody>
      </p:sp>
      <p:pic>
        <p:nvPicPr>
          <p:cNvPr id="536" name="Google Shape;5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625" y="2026475"/>
            <a:ext cx="3258424" cy="244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Backstory</a:t>
            </a:r>
            <a:endParaRPr/>
          </a:p>
        </p:txBody>
      </p:sp>
      <p:sp>
        <p:nvSpPr>
          <p:cNvPr id="475" name="Google Shape;475;p15"/>
          <p:cNvSpPr txBox="1"/>
          <p:nvPr>
            <p:ph idx="1" type="body"/>
          </p:nvPr>
        </p:nvSpPr>
        <p:spPr>
          <a:xfrm>
            <a:off x="1075850" y="1540175"/>
            <a:ext cx="6996600" cy="26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Problem Statement:</a:t>
            </a:r>
            <a:r>
              <a:rPr lang="en" sz="1700"/>
              <a:t> </a:t>
            </a:r>
            <a:r>
              <a:rPr lang="en" sz="1700"/>
              <a:t>Extract meaningful information and detect a pattern from Emergency 911 call dataset.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/>
              <a:t>Backstory:</a:t>
            </a:r>
            <a:r>
              <a:rPr lang="en" sz="1700"/>
              <a:t> Since coming to BU, we have consistently heard ambulance sirens especially at night. That inspired us to explore a 911 data set and learn as much information we could from this project.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Zip Codes</a:t>
            </a:r>
            <a:endParaRPr/>
          </a:p>
        </p:txBody>
      </p:sp>
      <p:sp>
        <p:nvSpPr>
          <p:cNvPr id="481" name="Google Shape;481;p1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ended up using Zip Codes as a point of organization for our Statistical Tests.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due to missing data, we used a KNN Algorithm to fill in the gaps, using Latitude, Longitude, and a hashed Township Name as features.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Zip Codes</a:t>
            </a:r>
            <a:endParaRPr/>
          </a:p>
        </p:txBody>
      </p:sp>
      <p:sp>
        <p:nvSpPr>
          <p:cNvPr id="487" name="Google Shape;487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Going to include graphs</a:t>
            </a:r>
            <a:endParaRPr/>
          </a:p>
        </p:txBody>
      </p:sp>
      <p:pic>
        <p:nvPicPr>
          <p:cNvPr id="488" name="Google Shape;4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00" y="1540181"/>
            <a:ext cx="3762375" cy="243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25" y="1540175"/>
            <a:ext cx="3527451" cy="2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(Statistics)</a:t>
            </a:r>
            <a:endParaRPr/>
          </a:p>
        </p:txBody>
      </p:sp>
      <p:sp>
        <p:nvSpPr>
          <p:cNvPr id="495" name="Google Shape;495;p18"/>
          <p:cNvSpPr txBox="1"/>
          <p:nvPr>
            <p:ph idx="1" type="body"/>
          </p:nvPr>
        </p:nvSpPr>
        <p:spPr>
          <a:xfrm>
            <a:off x="339425" y="1349925"/>
            <a:ext cx="80589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b="1" lang="en" sz="1700"/>
              <a:t>2 sample proportion z-test</a:t>
            </a:r>
            <a:r>
              <a:rPr lang="en" sz="1700"/>
              <a:t> &amp; </a:t>
            </a:r>
            <a:r>
              <a:rPr b="1" lang="en" sz="1700"/>
              <a:t>chi-square test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Compared proportion of EMS 911 calls from zip codes 19401 and 19403 → </a:t>
            </a:r>
            <a:r>
              <a:rPr b="1" lang="en" sz="1700"/>
              <a:t>z-test</a:t>
            </a:r>
            <a:r>
              <a:rPr lang="en" sz="1700"/>
              <a:t> showed that overall the proportion was different (</a:t>
            </a:r>
            <a:r>
              <a:rPr b="1" lang="en" sz="1700"/>
              <a:t>p-value = 0</a:t>
            </a:r>
            <a:r>
              <a:rPr lang="en" sz="1700"/>
              <a:t>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When split by </a:t>
            </a:r>
            <a:r>
              <a:rPr lang="en" sz="1700"/>
              <a:t>morning, afternoon, and evening, the proportion of EMS calls from the same zip codes were about the same (</a:t>
            </a:r>
            <a:r>
              <a:rPr b="1" lang="en" sz="1700"/>
              <a:t>p-value of 0.000019482, 0.000013801, 0.000002161, respectively</a:t>
            </a:r>
            <a:r>
              <a:rPr lang="en" sz="1700"/>
              <a:t>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Actual difference was ~3%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Checked to see if EMS calls were evenly distributed throughout the morning, afternoon, and evening through </a:t>
            </a:r>
            <a:r>
              <a:rPr b="1" lang="en" sz="1700"/>
              <a:t>chi-square test </a:t>
            </a:r>
            <a:r>
              <a:rPr lang="en" sz="1700"/>
              <a:t>→ not evenly distributed (</a:t>
            </a:r>
            <a:r>
              <a:rPr b="1" lang="en" sz="1700"/>
              <a:t>p-value = 0</a:t>
            </a:r>
            <a:r>
              <a:rPr lang="en" sz="1700"/>
              <a:t>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idx="1" type="body"/>
          </p:nvPr>
        </p:nvSpPr>
        <p:spPr>
          <a:xfrm>
            <a:off x="418925" y="1059775"/>
            <a:ext cx="8547600" cy="3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Built a </a:t>
            </a:r>
            <a:r>
              <a:rPr b="1" lang="en" sz="1600"/>
              <a:t>Regression Model</a:t>
            </a:r>
            <a:r>
              <a:rPr lang="en" sz="1600"/>
              <a:t> to find the relationship between the </a:t>
            </a:r>
            <a:r>
              <a:rPr b="1" lang="en" sz="1600"/>
              <a:t>hour of day </a:t>
            </a:r>
            <a:r>
              <a:rPr lang="en" sz="1600"/>
              <a:t>911 calls were made </a:t>
            </a:r>
            <a:r>
              <a:rPr lang="en" sz="1600"/>
              <a:t>and the </a:t>
            </a:r>
            <a:r>
              <a:rPr b="1" lang="en" sz="1600"/>
              <a:t>number of townships </a:t>
            </a:r>
            <a:r>
              <a:rPr lang="en" sz="1600"/>
              <a:t>that made the calls; also to </a:t>
            </a:r>
            <a:r>
              <a:rPr b="1" lang="en" sz="1600"/>
              <a:t>interpolate </a:t>
            </a:r>
            <a:r>
              <a:rPr lang="en" sz="1600"/>
              <a:t>call count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Evaluated the model using </a:t>
            </a:r>
            <a:r>
              <a:rPr b="1" lang="en" sz="1600"/>
              <a:t>R-Squared </a:t>
            </a:r>
            <a:r>
              <a:rPr lang="en" sz="1600"/>
              <a:t>score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Produced a </a:t>
            </a:r>
            <a:r>
              <a:rPr b="1" lang="en" sz="1600"/>
              <a:t>word cloud</a:t>
            </a:r>
            <a:r>
              <a:rPr lang="en" sz="1600"/>
              <a:t> on reasons for 911 calls for preliminary data exploration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Created </a:t>
            </a:r>
            <a:r>
              <a:rPr b="1" lang="en" sz="1600"/>
              <a:t>3 bar charts </a:t>
            </a:r>
            <a:r>
              <a:rPr lang="en" sz="1600"/>
              <a:t>to visualize the number of calls per </a:t>
            </a:r>
            <a:r>
              <a:rPr b="1" lang="en" sz="1600"/>
              <a:t>day</a:t>
            </a:r>
            <a:r>
              <a:rPr lang="en" sz="1600"/>
              <a:t>, per </a:t>
            </a:r>
            <a:r>
              <a:rPr b="1" lang="en" sz="1600"/>
              <a:t>month</a:t>
            </a:r>
            <a:r>
              <a:rPr lang="en" sz="1600"/>
              <a:t>, and per </a:t>
            </a:r>
            <a:r>
              <a:rPr b="1" lang="en" sz="1600"/>
              <a:t>year </a:t>
            </a:r>
            <a:r>
              <a:rPr lang="en" sz="1600"/>
              <a:t>over the span of 6 years (2015-2020) - meant for preliminary data exploration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Generated a </a:t>
            </a:r>
            <a:r>
              <a:rPr b="1" lang="en" sz="1600"/>
              <a:t>faceted histogram</a:t>
            </a:r>
            <a:r>
              <a:rPr lang="en" sz="1600"/>
              <a:t> using </a:t>
            </a:r>
            <a:r>
              <a:rPr b="1" lang="en" sz="1600"/>
              <a:t>Seaborn </a:t>
            </a:r>
            <a:r>
              <a:rPr lang="en" sz="1600"/>
              <a:t>to visualize the </a:t>
            </a:r>
            <a:r>
              <a:rPr b="1" lang="en" sz="1600"/>
              <a:t>count of all 911 calls </a:t>
            </a:r>
            <a:r>
              <a:rPr lang="en" sz="1600"/>
              <a:t>for </a:t>
            </a:r>
            <a:r>
              <a:rPr b="1" lang="en" sz="1600"/>
              <a:t>each township </a:t>
            </a:r>
            <a:r>
              <a:rPr lang="en" sz="1600"/>
              <a:t>based on the </a:t>
            </a:r>
            <a:r>
              <a:rPr b="1" lang="en" sz="1600"/>
              <a:t>year (rows) </a:t>
            </a:r>
            <a:r>
              <a:rPr lang="en" sz="1600"/>
              <a:t>and </a:t>
            </a:r>
            <a:r>
              <a:rPr b="1" lang="en" sz="1600"/>
              <a:t>type </a:t>
            </a:r>
            <a:r>
              <a:rPr lang="en" sz="1600"/>
              <a:t>of 911 call being either EMS, Fire, or Traffic </a:t>
            </a:r>
            <a:r>
              <a:rPr b="1" lang="en" sz="1600"/>
              <a:t>(columns)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This was meant to observe the </a:t>
            </a:r>
            <a:r>
              <a:rPr b="1" lang="en" sz="1600"/>
              <a:t>distribution </a:t>
            </a:r>
            <a:r>
              <a:rPr lang="en" sz="1600"/>
              <a:t>of calls for each township over the 6 years which would later aid in geolocation visualization </a:t>
            </a:r>
            <a:endParaRPr sz="1600"/>
          </a:p>
        </p:txBody>
      </p:sp>
      <p:sp>
        <p:nvSpPr>
          <p:cNvPr id="501" name="Google Shape;501;p19"/>
          <p:cNvSpPr txBox="1"/>
          <p:nvPr>
            <p:ph type="title"/>
          </p:nvPr>
        </p:nvSpPr>
        <p:spPr>
          <a:xfrm>
            <a:off x="1015525" y="25830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(Statistics + Visualization)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0"/>
          <p:cNvPicPr preferRelativeResize="0"/>
          <p:nvPr/>
        </p:nvPicPr>
        <p:blipFill rotWithShape="1">
          <a:blip r:embed="rId3">
            <a:alphaModFix/>
          </a:blip>
          <a:srcRect b="0" l="0" r="50094" t="0"/>
          <a:stretch/>
        </p:blipFill>
        <p:spPr>
          <a:xfrm>
            <a:off x="2523800" y="318000"/>
            <a:ext cx="3876198" cy="22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550" y="297572"/>
            <a:ext cx="3059449" cy="227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7450" y="2688801"/>
            <a:ext cx="3324155" cy="21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0"/>
          <p:cNvPicPr preferRelativeResize="0"/>
          <p:nvPr/>
        </p:nvPicPr>
        <p:blipFill rotWithShape="1">
          <a:blip r:embed="rId6">
            <a:alphaModFix/>
          </a:blip>
          <a:srcRect b="8130" l="9685" r="2262" t="5093"/>
          <a:stretch/>
        </p:blipFill>
        <p:spPr>
          <a:xfrm>
            <a:off x="2708000" y="2723050"/>
            <a:ext cx="3059451" cy="20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650" y="87625"/>
            <a:ext cx="2419150" cy="4968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516" name="Google Shape;516;p21"/>
          <p:cNvSpPr txBox="1"/>
          <p:nvPr>
            <p:ph idx="1" type="body"/>
          </p:nvPr>
        </p:nvSpPr>
        <p:spPr>
          <a:xfrm>
            <a:off x="475500" y="1518700"/>
            <a:ext cx="81930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The dataset was extremely large and processing the models took a very long time.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522" name="Google Shape;522;p22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23" name="Google Shape;5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" y="1592762"/>
            <a:ext cx="9143999" cy="19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