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4" autoAdjust="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079515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74968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36075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793238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70489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397379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613984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10486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71023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546864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85791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81063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684800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159304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260102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023920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18D2-CA0A-48BB-A7E3-7C4318F6DD5C}" type="datetimeFigureOut">
              <a:rPr lang="el-GR" smtClean="0"/>
              <a:t>21/5/2025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F86292-D64C-4C25-BFC1-4BF888AC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721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901B603-7BF3-C6A4-40A3-B2153FE7C272}"/>
              </a:ext>
            </a:extLst>
          </p:cNvPr>
          <p:cNvSpPr/>
          <p:nvPr/>
        </p:nvSpPr>
        <p:spPr>
          <a:xfrm>
            <a:off x="32107" y="0"/>
            <a:ext cx="12192000" cy="6858000"/>
          </a:xfrm>
          <a:prstGeom prst="rect">
            <a:avLst/>
          </a:prstGeom>
          <a:solidFill>
            <a:srgbClr val="0D0D0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DD9B7-C8B4-8DAD-0BFB-77E841A5F609}"/>
              </a:ext>
            </a:extLst>
          </p:cNvPr>
          <p:cNvSpPr txBox="1"/>
          <p:nvPr/>
        </p:nvSpPr>
        <p:spPr>
          <a:xfrm>
            <a:off x="102932" y="62004"/>
            <a:ext cx="5993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bg1"/>
                </a:solidFill>
              </a:rPr>
              <a:t>Τμήμα Μηχανικών Πληροφορικής, Υπολογιστών και Τηλεπικοινωνιών: Διεθνές Πανεπιστήμιο της Ελλάδος - Πανεπιστημιούπολη Σερρών</a:t>
            </a:r>
          </a:p>
          <a:p>
            <a:r>
              <a:rPr lang="el-GR" sz="1400" dirty="0">
                <a:solidFill>
                  <a:schemeClr val="bg1"/>
                </a:solidFill>
              </a:rPr>
              <a:t>ΜΑΙΟΣ 2025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17A10AF-0314-F2ED-5AA3-58190C69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404" y="0"/>
            <a:ext cx="2805596" cy="99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02BB9-FA34-91E6-42AE-1E180CBFE796}"/>
              </a:ext>
            </a:extLst>
          </p:cNvPr>
          <p:cNvSpPr txBox="1"/>
          <p:nvPr/>
        </p:nvSpPr>
        <p:spPr>
          <a:xfrm>
            <a:off x="3669891" y="5411410"/>
            <a:ext cx="485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ΕΥΑΓΓΕΛΟΠΟΥΛΟΣ ΓΕΩΡΓΙΟΣ ΑΕΜ:23079</a:t>
            </a:r>
          </a:p>
          <a:p>
            <a:pPr algn="ctr"/>
            <a:r>
              <a:rPr lang="el-GR" dirty="0">
                <a:solidFill>
                  <a:schemeClr val="bg1"/>
                </a:solidFill>
              </a:rPr>
              <a:t>ΠΑΠΑΣΤΕΡΓΙΟΥ ΙΩΑΝΝΗΣ ΑΕΜ:23136</a:t>
            </a:r>
          </a:p>
          <a:p>
            <a:pPr algn="ctr"/>
            <a:r>
              <a:rPr lang="el-GR" dirty="0">
                <a:solidFill>
                  <a:schemeClr val="bg1"/>
                </a:solidFill>
              </a:rPr>
              <a:t>ΥΠΕΥΘΥΝΟΣ ΚΑΘΗΓΗΤΗΣ: ΚΕΚΑΤΟΣ ΝΙΚΟΛΑΟΣ</a:t>
            </a:r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EEBD0291-EE61-6E0D-A2E7-CE492C66472F}"/>
              </a:ext>
            </a:extLst>
          </p:cNvPr>
          <p:cNvCxnSpPr>
            <a:cxnSpLocks/>
          </p:cNvCxnSpPr>
          <p:nvPr/>
        </p:nvCxnSpPr>
        <p:spPr>
          <a:xfrm>
            <a:off x="4769427" y="5242939"/>
            <a:ext cx="2784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C17FBE-E503-D43D-7DE0-D523512EE555}"/>
              </a:ext>
            </a:extLst>
          </p:cNvPr>
          <p:cNvSpPr txBox="1"/>
          <p:nvPr/>
        </p:nvSpPr>
        <p:spPr>
          <a:xfrm>
            <a:off x="3250648" y="2750358"/>
            <a:ext cx="5822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CoreBank</a:t>
            </a:r>
            <a:r>
              <a:rPr lang="en-US" sz="7200" dirty="0">
                <a:solidFill>
                  <a:schemeClr val="bg1"/>
                </a:solidFill>
              </a:rPr>
              <a:t> Project</a:t>
            </a:r>
            <a:endParaRPr lang="el-G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102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2B720D-BFE7-4BBF-15E6-0CBCEB00B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D48057-3EB4-8643-0CEC-7A9F3D2766A0}"/>
              </a:ext>
            </a:extLst>
          </p:cNvPr>
          <p:cNvSpPr txBox="1"/>
          <p:nvPr/>
        </p:nvSpPr>
        <p:spPr>
          <a:xfrm>
            <a:off x="1891862" y="283423"/>
            <a:ext cx="751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</a:t>
            </a:r>
            <a:r>
              <a:rPr lang="el-GR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SCREENSHOTS</a:t>
            </a:r>
            <a:endParaRPr lang="el-GR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Εικόνα 8" descr="Εικόνα που περιέχει κείμενο, στιγμιότυπο οθόνης, γραμματοσειρ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184B458E-355E-45C6-EAB4-6C2AE48E2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8" y="1534510"/>
            <a:ext cx="3645775" cy="3474026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στιγμιότυπο οθόνης, γραμματοσειρ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AD032C17-5EA7-084F-1213-32F0B6B2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90" y="3271523"/>
            <a:ext cx="3901778" cy="2834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E4824-065C-3E9E-2625-E80B96FC923B}"/>
              </a:ext>
            </a:extLst>
          </p:cNvPr>
          <p:cNvSpPr txBox="1"/>
          <p:nvPr/>
        </p:nvSpPr>
        <p:spPr>
          <a:xfrm>
            <a:off x="1649691" y="1131216"/>
            <a:ext cx="31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l-GR" sz="16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Δημιουργία λογαριασμού:</a:t>
            </a:r>
            <a:endParaRPr lang="el-GR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C0B8D-8C7D-05B7-3984-BEC5D5F3B455}"/>
              </a:ext>
            </a:extLst>
          </p:cNvPr>
          <p:cNvSpPr txBox="1"/>
          <p:nvPr/>
        </p:nvSpPr>
        <p:spPr>
          <a:xfrm>
            <a:off x="6419654" y="2649253"/>
            <a:ext cx="3901779" cy="64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l-GR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-Δημιουργία 2</a:t>
            </a:r>
            <a:r>
              <a:rPr lang="el-GR" sz="1600" kern="100" baseline="300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ου</a:t>
            </a:r>
            <a:r>
              <a:rPr lang="el-GR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λογαριασμού για να δούμε και την επιλογή 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transfer</a:t>
            </a:r>
            <a:r>
              <a:rPr lang="el-GR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525458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E4198-F1A5-DA41-14C9-C3306A8F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3B111C-17C2-A2FF-9508-80BA1CB04F86}"/>
              </a:ext>
            </a:extLst>
          </p:cNvPr>
          <p:cNvSpPr txBox="1"/>
          <p:nvPr/>
        </p:nvSpPr>
        <p:spPr>
          <a:xfrm>
            <a:off x="1891862" y="283423"/>
            <a:ext cx="751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 SCREENSHOTS</a:t>
            </a:r>
            <a:endParaRPr lang="el-GR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Εικόνα 2" descr="Εικόνα που περιέχει κείμενο, στιγμιότυπο οθόνης, γραμματοσειρά, σχεδία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0E9F2FFE-933D-0126-72B6-1E28EE86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5" y="1871217"/>
            <a:ext cx="2950624" cy="3115566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γραμματοσειρ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EB179D72-96CC-FBE5-BB34-A1772DBE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79" y="1871217"/>
            <a:ext cx="2996441" cy="3115566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γραμματοσειρ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9AFBB77-8499-27FC-2619-424C0E21D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11" y="1871217"/>
            <a:ext cx="2874534" cy="3115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F6EE5-027A-B9ED-D43D-1FC22F8804AE}"/>
              </a:ext>
            </a:extLst>
          </p:cNvPr>
          <p:cNvSpPr txBox="1"/>
          <p:nvPr/>
        </p:nvSpPr>
        <p:spPr>
          <a:xfrm>
            <a:off x="579010" y="1451728"/>
            <a:ext cx="2950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l-GR" sz="16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Προσθήκη χρημάτων:</a:t>
            </a:r>
            <a:endParaRPr lang="el-GR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C9B0D-A266-FB83-EB06-0FAA39877477}"/>
              </a:ext>
            </a:extLst>
          </p:cNvPr>
          <p:cNvSpPr txBox="1"/>
          <p:nvPr/>
        </p:nvSpPr>
        <p:spPr>
          <a:xfrm>
            <a:off x="4075521" y="1414021"/>
            <a:ext cx="2996441" cy="36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l-GR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-Ανάλυψη χρημάτων: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139E7-0996-C8FC-A4AE-E0DDE43F4606}"/>
              </a:ext>
            </a:extLst>
          </p:cNvPr>
          <p:cNvSpPr txBox="1"/>
          <p:nvPr/>
        </p:nvSpPr>
        <p:spPr>
          <a:xfrm>
            <a:off x="8225954" y="1451728"/>
            <a:ext cx="2806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-</a:t>
            </a:r>
            <a:r>
              <a:rPr lang="el-GR" sz="1600" dirty="0">
                <a:solidFill>
                  <a:schemeClr val="bg1"/>
                </a:solidFill>
              </a:rPr>
              <a:t>Μεταφορά χρημάτων:</a:t>
            </a:r>
          </a:p>
        </p:txBody>
      </p:sp>
    </p:spTree>
    <p:extLst>
      <p:ext uri="{BB962C8B-B14F-4D97-AF65-F5344CB8AC3E}">
        <p14:creationId xmlns:p14="http://schemas.microsoft.com/office/powerpoint/2010/main" val="2978388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2765E-61F7-7F12-33E5-BD03B9ED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A7D3A2-2CE8-3BDD-7B37-B4117544E137}"/>
              </a:ext>
            </a:extLst>
          </p:cNvPr>
          <p:cNvSpPr txBox="1"/>
          <p:nvPr/>
        </p:nvSpPr>
        <p:spPr>
          <a:xfrm>
            <a:off x="1863582" y="273997"/>
            <a:ext cx="751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 SCREENSHOTS</a:t>
            </a:r>
            <a:endParaRPr lang="el-GR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Εικόνα 3" descr="Εικόνα που περιέχει κείμενο, στιγμιότυπο οθόνης, γραμματοσειρ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3FB13CD2-6D4D-982C-55A2-E3FE6D3B8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2" y="2486803"/>
            <a:ext cx="3819647" cy="2927634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στιγμιότυπο οθόνης, γραμματοσειρ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79859811-B7C9-786D-A62D-DA4E1A305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80" y="1832076"/>
            <a:ext cx="4435224" cy="2118544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στιγμιότυπο οθόνης, γραμματοσειρ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D6CEF554-3E17-2F77-B5F3-0AAC341DE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80" y="4136833"/>
            <a:ext cx="4389500" cy="1988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F64A4D-7565-3901-FA20-BAB4D5BDCAE3}"/>
              </a:ext>
            </a:extLst>
          </p:cNvPr>
          <p:cNvSpPr txBox="1"/>
          <p:nvPr/>
        </p:nvSpPr>
        <p:spPr>
          <a:xfrm>
            <a:off x="207390" y="1832076"/>
            <a:ext cx="3932898" cy="57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l-GR" sz="1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-Τα στοιχεία ενος από τους 2 λογαριασμούς για να δούμε και την επιλογη 6: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04455-5C3A-E365-32BE-E022E88D6725}"/>
              </a:ext>
            </a:extLst>
          </p:cNvPr>
          <p:cNvSpPr txBox="1"/>
          <p:nvPr/>
        </p:nvSpPr>
        <p:spPr>
          <a:xfrm>
            <a:off x="5303112" y="903241"/>
            <a:ext cx="4204355" cy="82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l-GR" sz="1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-Τα .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txt </a:t>
            </a:r>
            <a:r>
              <a:rPr lang="el-GR" sz="1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αρχεία που δημιουργήθηκαν στην αρχή και οι αλλαγές που εγιναν στο εσωτερικό των  2  λογαριασμων:</a:t>
            </a:r>
          </a:p>
        </p:txBody>
      </p:sp>
    </p:spTree>
    <p:extLst>
      <p:ext uri="{BB962C8B-B14F-4D97-AF65-F5344CB8AC3E}">
        <p14:creationId xmlns:p14="http://schemas.microsoft.com/office/powerpoint/2010/main" val="32296395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BA6C22-5E09-4374-F9EF-78D7A302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A37B38-51F9-E05D-34E4-9E5BC7A2215F}"/>
              </a:ext>
            </a:extLst>
          </p:cNvPr>
          <p:cNvSpPr txBox="1"/>
          <p:nvPr/>
        </p:nvSpPr>
        <p:spPr>
          <a:xfrm>
            <a:off x="1891862" y="283423"/>
            <a:ext cx="751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</a:t>
            </a:r>
            <a:r>
              <a:rPr lang="el-GR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SCREENSHOTS</a:t>
            </a:r>
            <a:endParaRPr lang="el-GR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Εικόνα 2" descr="Εικόνα που περιέχει κείμενο, στιγμιότυπο οθόνης, γραμματοσειρά, σχεδία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FF1D9E07-9F1F-A0D8-E0D5-E046CA02F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1" y="2111999"/>
            <a:ext cx="2568163" cy="2568163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αμματοσειρά, σχεδία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4375B60C-81C6-4FB5-8CC9-993581142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27" y="2112000"/>
            <a:ext cx="2789163" cy="2568162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γραμματοσειρά, σχεδία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E215BD16-F706-5D55-511B-0A1EE8B51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65" y="2122602"/>
            <a:ext cx="2655649" cy="2568161"/>
          </a:xfrm>
          <a:prstGeom prst="rect">
            <a:avLst/>
          </a:prstGeom>
        </p:spPr>
      </p:pic>
      <p:pic>
        <p:nvPicPr>
          <p:cNvPr id="13" name="Εικόνα 12" descr="Εικόνα που περιέχει κείμενο, στιγμιότυπο οθόνης, γραμματοσειρά, σχεδία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153133D2-2313-B812-B3E1-F3EF9251B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789" y="2122602"/>
            <a:ext cx="2568162" cy="26127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A335A0-98F6-103D-0551-C4CEA3668645}"/>
              </a:ext>
            </a:extLst>
          </p:cNvPr>
          <p:cNvSpPr txBox="1"/>
          <p:nvPr/>
        </p:nvSpPr>
        <p:spPr>
          <a:xfrm>
            <a:off x="185497" y="1472820"/>
            <a:ext cx="921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-Και εδώ βλέπουμε κάποια </a:t>
            </a:r>
            <a:r>
              <a:rPr lang="en-US" sz="1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errors </a:t>
            </a:r>
            <a:r>
              <a:rPr lang="el-GR" sz="1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που εμφανίζει το προγραμμα στο χρήστη ανάλογα με τις επιλογές που έχει αποφασίσει μέσο του πληκτρολογίου</a:t>
            </a:r>
            <a:endParaRPr lang="el-G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507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960123-60CC-DA7E-C5C2-7A9F357B9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2B4EE0-DA55-8E6B-F23F-335FF0AB3CA3}"/>
              </a:ext>
            </a:extLst>
          </p:cNvPr>
          <p:cNvSpPr txBox="1"/>
          <p:nvPr/>
        </p:nvSpPr>
        <p:spPr>
          <a:xfrm>
            <a:off x="1891862" y="283423"/>
            <a:ext cx="751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</a:t>
            </a:r>
            <a:r>
              <a:rPr lang="el-GR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SCREENSHOTS</a:t>
            </a:r>
            <a:endParaRPr lang="el-GR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Εικόνα 3" descr="Εικόνα που περιέχει κείμενο, στιγμιότυπο οθόνης, γραμματοσειρά, σχεδία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3EC7FD8B-FAEB-4D63-8199-B7A4C2354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54" y="1972143"/>
            <a:ext cx="3287267" cy="2913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80784-7556-CA53-F5B5-21C73B163FF4}"/>
              </a:ext>
            </a:extLst>
          </p:cNvPr>
          <p:cNvSpPr txBox="1"/>
          <p:nvPr/>
        </p:nvSpPr>
        <p:spPr>
          <a:xfrm>
            <a:off x="3646899" y="1644233"/>
            <a:ext cx="3834022" cy="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l-GR" sz="1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-Και την διαγραφή ενος λογαριασμού:</a:t>
            </a:r>
          </a:p>
        </p:txBody>
      </p:sp>
    </p:spTree>
    <p:extLst>
      <p:ext uri="{BB962C8B-B14F-4D97-AF65-F5344CB8AC3E}">
        <p14:creationId xmlns:p14="http://schemas.microsoft.com/office/powerpoint/2010/main" val="332308892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EA09E5-B691-EBAB-8465-D9C17B03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822CC84-5DF6-96D8-80B3-2944F50186A3}"/>
              </a:ext>
            </a:extLst>
          </p:cNvPr>
          <p:cNvSpPr txBox="1"/>
          <p:nvPr/>
        </p:nvSpPr>
        <p:spPr>
          <a:xfrm>
            <a:off x="1677076" y="119160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Σύγκριση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µε AI-Generated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31F3A9-A035-A914-0D17-9A3DBA37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11050"/>
              </p:ext>
            </p:extLst>
          </p:nvPr>
        </p:nvGraphicFramePr>
        <p:xfrm>
          <a:off x="1652765" y="2067350"/>
          <a:ext cx="7625163" cy="2714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1844">
                  <a:extLst>
                    <a:ext uri="{9D8B030D-6E8A-4147-A177-3AD203B41FA5}">
                      <a16:colId xmlns:a16="http://schemas.microsoft.com/office/drawing/2014/main" val="1303874185"/>
                    </a:ext>
                  </a:extLst>
                </a:gridCol>
                <a:gridCol w="4163319">
                  <a:extLst>
                    <a:ext uri="{9D8B030D-6E8A-4147-A177-3AD203B41FA5}">
                      <a16:colId xmlns:a16="http://schemas.microsoft.com/office/drawing/2014/main" val="2429701892"/>
                    </a:ext>
                  </a:extLst>
                </a:gridCol>
              </a:tblGrid>
              <a:tr h="366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l-GR" sz="1800" kern="0" dirty="0">
                          <a:effectLst/>
                        </a:rPr>
                        <a:t>Κώδικας AI</a:t>
                      </a:r>
                      <a:endParaRPr lang="el-GR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25" marR="1119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l-GR" sz="1800" kern="0">
                          <a:effectLst/>
                        </a:rPr>
                        <a:t>CoreBank (τελικό αποτέλεσμα)</a:t>
                      </a:r>
                      <a:endParaRPr lang="el-G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25" marR="111925" marT="0" marB="0" anchor="ctr"/>
                </a:tc>
                <a:extLst>
                  <a:ext uri="{0D108BD9-81ED-4DB2-BD59-A6C34878D82A}">
                    <a16:rowId xmlns:a16="http://schemas.microsoft.com/office/drawing/2014/main" val="3175342623"/>
                  </a:ext>
                </a:extLst>
              </a:tr>
              <a:tr h="68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l-GR" sz="1800" kern="0" dirty="0">
                          <a:effectLst/>
                        </a:rPr>
                        <a:t>Σχεδόν λειτουργικός με κάποια μικρά σφάλματα, αλλά γενικός</a:t>
                      </a:r>
                      <a:endParaRPr lang="el-GR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25" marR="1119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l-GR" sz="1800" kern="0">
                          <a:effectLst/>
                        </a:rPr>
                        <a:t>Εξατομικευμένος, 100% ελεγμένος</a:t>
                      </a:r>
                      <a:endParaRPr lang="el-G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25" marR="111925" marT="0" marB="0" anchor="ctr"/>
                </a:tc>
                <a:extLst>
                  <a:ext uri="{0D108BD9-81ED-4DB2-BD59-A6C34878D82A}">
                    <a16:rowId xmlns:a16="http://schemas.microsoft.com/office/drawing/2014/main" val="840762257"/>
                  </a:ext>
                </a:extLst>
              </a:tr>
              <a:tr h="3669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l-GR" sz="1800" kern="0">
                          <a:effectLst/>
                        </a:rPr>
                        <a:t>Συνήθως χωρίς validation</a:t>
                      </a:r>
                      <a:endParaRPr lang="el-G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25" marR="1119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l-GR" sz="1800" kern="0">
                          <a:effectLst/>
                        </a:rPr>
                        <a:t>Έλεγχοι PIN, ID, σφάλματα</a:t>
                      </a:r>
                      <a:endParaRPr lang="el-G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25" marR="111925" marT="0" marB="0" anchor="ctr"/>
                </a:tc>
                <a:extLst>
                  <a:ext uri="{0D108BD9-81ED-4DB2-BD59-A6C34878D82A}">
                    <a16:rowId xmlns:a16="http://schemas.microsoft.com/office/drawing/2014/main" val="1299913280"/>
                  </a:ext>
                </a:extLst>
              </a:tr>
              <a:tr h="68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l-GR" sz="1800" kern="0">
                          <a:effectLst/>
                        </a:rPr>
                        <a:t>Δεν γράφει έγγραφα, οδηγίες</a:t>
                      </a:r>
                      <a:endParaRPr lang="el-G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25" marR="1119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l-GR" sz="1800" kern="0">
                          <a:effectLst/>
                        </a:rPr>
                        <a:t>Δημιουργήθηκαν με δική μας κατανόηση,και ιδέες </a:t>
                      </a:r>
                      <a:endParaRPr lang="el-G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25" marR="111925" marT="0" marB="0" anchor="ctr"/>
                </a:tc>
                <a:extLst>
                  <a:ext uri="{0D108BD9-81ED-4DB2-BD59-A6C34878D82A}">
                    <a16:rowId xmlns:a16="http://schemas.microsoft.com/office/drawing/2014/main" val="2846213653"/>
                  </a:ext>
                </a:extLst>
              </a:tr>
              <a:tr h="3669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l-GR" sz="1800" kern="0">
                          <a:effectLst/>
                        </a:rPr>
                        <a:t>Δεν εστιάζει σε UX</a:t>
                      </a:r>
                      <a:endParaRPr lang="el-G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25" marR="1119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l-GR" sz="1800" kern="0" dirty="0">
                          <a:effectLst/>
                        </a:rPr>
                        <a:t>Χρώματα, μηνύματα, ασφάλεια</a:t>
                      </a:r>
                      <a:endParaRPr lang="el-GR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25" marR="111925" marT="0" marB="0" anchor="ctr"/>
                </a:tc>
                <a:extLst>
                  <a:ext uri="{0D108BD9-81ED-4DB2-BD59-A6C34878D82A}">
                    <a16:rowId xmlns:a16="http://schemas.microsoft.com/office/drawing/2014/main" val="102296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836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B56FD-1F9C-A066-7DA3-6AA831D1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9C14AF-BF20-3A2F-392D-0056DEB16544}"/>
              </a:ext>
            </a:extLst>
          </p:cNvPr>
          <p:cNvSpPr txBox="1"/>
          <p:nvPr/>
        </p:nvSpPr>
        <p:spPr>
          <a:xfrm>
            <a:off x="1829516" y="501632"/>
            <a:ext cx="751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ΣΥΜΠΕΡΑΣΜΑ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9CA1F-A5BE-295C-4843-367A8838EB59}"/>
              </a:ext>
            </a:extLst>
          </p:cNvPr>
          <p:cNvSpPr txBox="1"/>
          <p:nvPr/>
        </p:nvSpPr>
        <p:spPr>
          <a:xfrm>
            <a:off x="1829516" y="2415274"/>
            <a:ext cx="7211506" cy="230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l-GR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Πώς να οργανώνουμε μεγάλα προβλήματα σε μικρές συναρτήσεις.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l-GR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Πώς να χρησιμοποιούμε τα αρχεία .txt σαν βάση δεδομένων.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l-GR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Πώς να ελέγχουμε καταστάσεις, να διαχειριζόμαστε είσοδο/έξοδο, και να προστατεύουμε δεδομένα.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Πόσο σημαντικό είναι το  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Experience</a:t>
            </a:r>
            <a:r>
              <a:rPr lang="el-GR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UX</a:t>
            </a:r>
            <a:r>
              <a:rPr lang="el-GR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, ακόμα και σε ένα απλό terminal πρόγραμμα</a:t>
            </a:r>
            <a:r>
              <a:rPr lang="en-US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l-G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6831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D10AF1-101C-D535-534F-2DC58AA9B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86E12E-497D-8896-E296-ABFA5E0F8F94}"/>
              </a:ext>
            </a:extLst>
          </p:cNvPr>
          <p:cNvSpPr txBox="1"/>
          <p:nvPr/>
        </p:nvSpPr>
        <p:spPr>
          <a:xfrm>
            <a:off x="1829516" y="501632"/>
            <a:ext cx="751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ΣΥΜΠΕΡΑΣΜΑ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BA115-8818-B754-D6E8-F61F03CE315A}"/>
              </a:ext>
            </a:extLst>
          </p:cNvPr>
          <p:cNvSpPr txBox="1"/>
          <p:nvPr/>
        </p:nvSpPr>
        <p:spPr>
          <a:xfrm>
            <a:off x="1366887" y="1830215"/>
            <a:ext cx="7890235" cy="13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15000"/>
              </a:lnSpc>
              <a:buNone/>
            </a:pPr>
            <a:r>
              <a:rPr lang="el-G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θα μπορούσε να προστεθεί στο μέλλον: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l-G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Διασύνδεση με γραφικό περιβάλλον (GUI) για πιο οπτική εμπειρία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l-G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Σύνδεση με βάση δεδομένων 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Υποστήριξη πολλών χρηστών ταυτόχρονα ή login με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EE128-CB99-73F8-80E8-8B1CD2A88F27}"/>
              </a:ext>
            </a:extLst>
          </p:cNvPr>
          <p:cNvSpPr txBox="1"/>
          <p:nvPr/>
        </p:nvSpPr>
        <p:spPr>
          <a:xfrm>
            <a:off x="1496506" y="3793115"/>
            <a:ext cx="61038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δεν αντικατέστησε την ανθρώπινη κατανόηση</a:t>
            </a:r>
            <a:r>
              <a:rPr lang="en-US" sz="16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.M</a:t>
            </a:r>
            <a:r>
              <a:rPr lang="el-GR" sz="1600" dirty="0">
                <a:solidFill>
                  <a:schemeClr val="bg1"/>
                </a:solidFill>
              </a:rPr>
              <a:t>άθαμε πώς να αξιοποιούμε έξυπνα την τεχνητή νοημοσύνη χωρίς να χάνουμε την προσωπική κατανόηση και δημιουργικότητα.</a:t>
            </a:r>
          </a:p>
        </p:txBody>
      </p:sp>
    </p:spTree>
    <p:extLst>
      <p:ext uri="{BB962C8B-B14F-4D97-AF65-F5344CB8AC3E}">
        <p14:creationId xmlns:p14="http://schemas.microsoft.com/office/powerpoint/2010/main" val="325268466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C5BDA-7FA5-0016-D2BF-1E5C5BFD3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</p:grpSp>
      <p:pic>
        <p:nvPicPr>
          <p:cNvPr id="4" name="Picture 3" descr="A green and white logo&#10;&#10;AI-generated content may be incorrect.">
            <a:extLst>
              <a:ext uri="{FF2B5EF4-FFF2-40B4-BE49-F238E27FC236}">
                <a16:creationId xmlns:a16="http://schemas.microsoft.com/office/drawing/2014/main" id="{E05C87F7-9B95-B916-2381-72FACE2DB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0"/>
            <a:ext cx="6668016" cy="66074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A121AB-990F-69C1-CD56-B9F98F90A52E}"/>
              </a:ext>
            </a:extLst>
          </p:cNvPr>
          <p:cNvSpPr txBox="1"/>
          <p:nvPr/>
        </p:nvSpPr>
        <p:spPr>
          <a:xfrm>
            <a:off x="1154435" y="988550"/>
            <a:ext cx="666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accent2"/>
                </a:solidFill>
              </a:rPr>
              <a:t>ΣΑΣ ΕΥΧΑΡΙΣΤΟΥΜΕ ΓΙΑ ΤΗΝ ΠΡΟΣΟΧΗ ΣΑΣ !!!</a:t>
            </a:r>
          </a:p>
        </p:txBody>
      </p:sp>
    </p:spTree>
    <p:extLst>
      <p:ext uri="{BB962C8B-B14F-4D97-AF65-F5344CB8AC3E}">
        <p14:creationId xmlns:p14="http://schemas.microsoft.com/office/powerpoint/2010/main" val="17574974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27B20-1E5D-7481-BF9C-C6384CF665A3}"/>
              </a:ext>
            </a:extLst>
          </p:cNvPr>
          <p:cNvSpPr txBox="1"/>
          <p:nvPr/>
        </p:nvSpPr>
        <p:spPr>
          <a:xfrm>
            <a:off x="654627" y="1340427"/>
            <a:ext cx="7595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Το </a:t>
            </a:r>
            <a:r>
              <a:rPr lang="el-GR" dirty="0" err="1">
                <a:solidFill>
                  <a:schemeClr val="bg1"/>
                </a:solidFill>
              </a:rPr>
              <a:t>project</a:t>
            </a:r>
            <a:r>
              <a:rPr lang="el-GR" dirty="0">
                <a:solidFill>
                  <a:schemeClr val="bg1"/>
                </a:solidFill>
              </a:rPr>
              <a:t> είναι ένα απλό τραπεζικό σύστημα σε C++, που δουλεύει μέσα από το τερματικό.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Μπορ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l-GR" dirty="0" err="1">
                <a:solidFill>
                  <a:schemeClr val="bg1"/>
                </a:solidFill>
              </a:rPr>
              <a:t>υμε</a:t>
            </a:r>
            <a:r>
              <a:rPr lang="el-GR" dirty="0">
                <a:solidFill>
                  <a:schemeClr val="bg1"/>
                </a:solidFill>
              </a:rPr>
              <a:t>  να δημιουργεί λογαριασμούς, να κάνει καταθέσεις, αναλήψεις και να προστατεύει την πρόσβαση με PIN.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 Λύνει το πρόβλημα για εύκολη και ασφαλής διαχείριση τραπεζικών συναλλαγών, χωρίς σύνδεση στο διαδίκτυο.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721F8-8FDD-A7E2-7C5F-A87A10E3FF9C}"/>
              </a:ext>
            </a:extLst>
          </p:cNvPr>
          <p:cNvSpPr txBox="1"/>
          <p:nvPr/>
        </p:nvSpPr>
        <p:spPr>
          <a:xfrm>
            <a:off x="4727864" y="4121359"/>
            <a:ext cx="704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Ήταν ενδιαφέρον γιατί συνδύαζε προγραμματισμό, έλεγχο δεδομένων και "ανθρώπινη" εμπειρία χρήστη.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Μας έδωσε την ευκαιρία να δούμε πώς η C++ μπορεί να φτιάξει κάτι πραγματικό και χρηστικό.</a:t>
            </a:r>
          </a:p>
        </p:txBody>
      </p:sp>
    </p:spTree>
    <p:extLst>
      <p:ext uri="{BB962C8B-B14F-4D97-AF65-F5344CB8AC3E}">
        <p14:creationId xmlns:p14="http://schemas.microsoft.com/office/powerpoint/2010/main" val="1726546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6CA1BE-C269-EDE6-11C7-A699666AE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9AA55-8732-88E7-CD7A-80B9138FD11D}"/>
              </a:ext>
            </a:extLst>
          </p:cNvPr>
          <p:cNvSpPr txBox="1"/>
          <p:nvPr/>
        </p:nvSpPr>
        <p:spPr>
          <a:xfrm>
            <a:off x="1039090" y="2244435"/>
            <a:ext cx="6515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l-GR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Να φτιάξουμε ένα πλήρως λειτουργικό σύστημα τραπεζικών συναλλαγών σε C++.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Να διαχειρίζεται ασφαλώς λογαριασμούς και να προστατεύει την πρόσβαση με PIN.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Να οργανώσουμε τον κώδικα ώστε να είναι εύκολα επεκτάσιμος και καθαρός.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3154B-9F27-5A12-0A34-6410B19F5CB4}"/>
              </a:ext>
            </a:extLst>
          </p:cNvPr>
          <p:cNvSpPr txBox="1"/>
          <p:nvPr/>
        </p:nvSpPr>
        <p:spPr>
          <a:xfrm>
            <a:off x="3578802" y="83126"/>
            <a:ext cx="3975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l-G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ΚΥΡΙΟΙ ΣΤΟΧΟΙ</a:t>
            </a:r>
          </a:p>
        </p:txBody>
      </p:sp>
    </p:spTree>
    <p:extLst>
      <p:ext uri="{BB962C8B-B14F-4D97-AF65-F5344CB8AC3E}">
        <p14:creationId xmlns:p14="http://schemas.microsoft.com/office/powerpoint/2010/main" val="24325225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9C3BA-28AC-EAA9-48B8-9F3AD6080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77F788-03F4-26AA-6ABE-31C9F6D29852}"/>
              </a:ext>
            </a:extLst>
          </p:cNvPr>
          <p:cNvSpPr txBox="1"/>
          <p:nvPr/>
        </p:nvSpPr>
        <p:spPr>
          <a:xfrm>
            <a:off x="1407819" y="252248"/>
            <a:ext cx="79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ΔΥΝΑΤΟΤΗΤΕΣ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ΛΕΙΤΟΥΤΟΥΡΓΙΕΣ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FED4FD8-1436-6FEB-B1F3-9B16DB9C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90" y="2274838"/>
            <a:ext cx="51988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Δημιουργία και διαγραφή λογαριασμών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Κατάθεση, ανάληψη και μεταφορά χρημάτων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Προστασία με 4ψήφιο PIN και έλεγχος ταυτότητας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Καταγραφή όλων των κινήσεων με ημερομηνία και ώρα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Προβολή και επεξεργασία στοιχείων λογαριασμού</a:t>
            </a:r>
          </a:p>
        </p:txBody>
      </p:sp>
      <p:pic>
        <p:nvPicPr>
          <p:cNvPr id="9" name="Εικόνα 8" descr="Εικόνα που περιέχει κείμενο, στιγμιότυπο οθόνης, γραμματοσειρ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AF887DAD-23BF-1D9B-7D25-93CA8980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76" y="1668579"/>
            <a:ext cx="3244697" cy="3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117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C8080-1300-30C4-EEBD-AE42CF3BB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6E767E-11BC-C793-1369-85236BE9853B}"/>
              </a:ext>
            </a:extLst>
          </p:cNvPr>
          <p:cNvSpPr txBox="1"/>
          <p:nvPr/>
        </p:nvSpPr>
        <p:spPr>
          <a:xfrm>
            <a:off x="1472479" y="189903"/>
            <a:ext cx="79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ΠΕΡΙΟΡΙΣΜΟΙ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BA59C9-86B1-435B-70BE-0E0E8212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607" y="2580254"/>
            <a:ext cx="56352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Το σύστημα λειτουργεί μόνο τοπικά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Δεν υποστηρίζει πολλαπλούς χρήστες ταυτόχρονα.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Η ασφάλεια του PIN βασίζεται σε απλό έλεγχο, όχι κρυπτογράφηση.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l-GR" altLang="el-GR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671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DF59E-862F-6924-C54D-84DBD4AEC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BE1DC383-8FA6-CF82-19D8-5CA7C15C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607" y="2995751"/>
            <a:ext cx="56352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l-GR" altLang="el-GR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D29BC-BA8C-6C66-F644-65DE0210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68" y="1226035"/>
            <a:ext cx="519545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Ο χρήστης ξεκινά από ένα αριθμητικό μενού στο τερματικό.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Επιλέγει ενέργεια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Εισάγει ID και PIN για ταυτοποίηση.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Η ενέργεια εκτελείται και το αποτέλεσμα αποθηκεύεται σε αρχείο </a:t>
            </a:r>
            <a:r>
              <a:rPr kumimoji="0" lang="el-GR" altLang="el-GR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r>
              <a:rPr kumimoji="0" lang="el-GR" altLang="el-GR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txt</a:t>
            </a:r>
            <a:r>
              <a:rPr kumimoji="0" lang="el-GR" altLang="el-GR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l-GR" altLang="el-GR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C2E8CAF-CAC4-3817-6924-859E26E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381" y="3497727"/>
            <a:ext cx="4727863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l-GR" altLang="el-GR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Frontend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Τερματικό ( με χρωματιστά μηνύματα για 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Όλος ο κώδικας σε C++, με </a:t>
            </a:r>
            <a:r>
              <a:rPr kumimoji="0" lang="el-GR" altLang="el-G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modular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συναρτήσεις.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Δεν χρησιμοποιήθηκε. Αντί αυτού, κάθε λογαριασμός αποθηκεύεται σε 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αρχείο 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r>
              <a:rPr kumimoji="0" lang="el-GR" altLang="el-GR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txt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με τα στοιχεία του χρήστη.</a:t>
            </a:r>
            <a:endParaRPr kumimoji="0" lang="el-GR" altLang="el-G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DD31A-38FE-C9FA-007E-57399617CF53}"/>
              </a:ext>
            </a:extLst>
          </p:cNvPr>
          <p:cNvSpPr txBox="1"/>
          <p:nvPr/>
        </p:nvSpPr>
        <p:spPr>
          <a:xfrm>
            <a:off x="529935" y="940225"/>
            <a:ext cx="36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ΠΩΣ ΛΕΙΤΟΥΡΓΕΙ ΤΟ ΣΥΣΤΗΜΑ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67CD1-D7FE-062E-009D-261B2F52B76C}"/>
              </a:ext>
            </a:extLst>
          </p:cNvPr>
          <p:cNvSpPr txBox="1"/>
          <p:nvPr/>
        </p:nvSpPr>
        <p:spPr>
          <a:xfrm flipH="1">
            <a:off x="6096000" y="3228945"/>
            <a:ext cx="303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ΚΥΡΙΑ </a:t>
            </a:r>
            <a:r>
              <a:rPr lang="en-GB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COMPONENTS</a:t>
            </a:r>
            <a:endParaRPr lang="el-G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56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E26025-355C-A703-D616-815FFEACE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E0E6A5-E0BE-95BF-0B27-298EF181DE52}"/>
              </a:ext>
            </a:extLst>
          </p:cNvPr>
          <p:cNvSpPr txBox="1"/>
          <p:nvPr/>
        </p:nvSpPr>
        <p:spPr>
          <a:xfrm>
            <a:off x="1597170" y="179512"/>
            <a:ext cx="79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ΔΙΑΓΡΑΜΜΑ ΡΟΗΣ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204F243-D644-4233-9272-7924F32F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015" y="1062564"/>
            <a:ext cx="3007735" cy="53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0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24985-47AA-F04B-A909-FEB29FD4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F26442-F346-25B2-C7CF-14879D6E1F7D}"/>
              </a:ext>
            </a:extLst>
          </p:cNvPr>
          <p:cNvSpPr txBox="1"/>
          <p:nvPr/>
        </p:nvSpPr>
        <p:spPr>
          <a:xfrm>
            <a:off x="1898506" y="283423"/>
            <a:ext cx="750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ΤΕΧΝΟΛΟΓΙΕΣ ΠΟΥ ΧΡΗΣΙΜΟΠΟΙΗΘΗΚΑΝ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93CBD9-CF58-A398-2079-367702252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09" y="2056688"/>
            <a:ext cx="53097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l-GR" altLang="el-GR" dirty="0">
                <a:solidFill>
                  <a:schemeClr val="bg1"/>
                </a:solidFill>
              </a:rPr>
              <a:t>C++: Γρήγορη, ισχυρή και κατάλληλη για διαχείριση αρχείων.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l-GR" altLang="el-GR" dirty="0" err="1">
                <a:solidFill>
                  <a:schemeClr val="bg1"/>
                </a:solidFill>
              </a:rPr>
              <a:t>fstream</a:t>
            </a:r>
            <a:r>
              <a:rPr lang="el-GR" altLang="el-GR" dirty="0">
                <a:solidFill>
                  <a:schemeClr val="bg1"/>
                </a:solidFill>
              </a:rPr>
              <a:t>, </a:t>
            </a:r>
            <a:r>
              <a:rPr lang="el-GR" altLang="el-GR" dirty="0" err="1">
                <a:solidFill>
                  <a:schemeClr val="bg1"/>
                </a:solidFill>
              </a:rPr>
              <a:t>string</a:t>
            </a:r>
            <a:r>
              <a:rPr lang="el-GR" altLang="el-GR" dirty="0">
                <a:solidFill>
                  <a:schemeClr val="bg1"/>
                </a:solidFill>
              </a:rPr>
              <a:t>, </a:t>
            </a:r>
            <a:r>
              <a:rPr lang="el-GR" altLang="el-GR" dirty="0" err="1">
                <a:solidFill>
                  <a:schemeClr val="bg1"/>
                </a:solidFill>
              </a:rPr>
              <a:t>iostream</a:t>
            </a:r>
            <a:r>
              <a:rPr lang="el-GR" altLang="el-GR" dirty="0">
                <a:solidFill>
                  <a:schemeClr val="bg1"/>
                </a:solidFill>
              </a:rPr>
              <a:t>, </a:t>
            </a:r>
            <a:r>
              <a:rPr lang="el-GR" altLang="el-GR" dirty="0" err="1">
                <a:solidFill>
                  <a:schemeClr val="bg1"/>
                </a:solidFill>
              </a:rPr>
              <a:t>ctime</a:t>
            </a:r>
            <a:r>
              <a:rPr lang="el-GR" altLang="el-GR" dirty="0">
                <a:solidFill>
                  <a:schemeClr val="bg1"/>
                </a:solidFill>
              </a:rPr>
              <a:t>, </a:t>
            </a:r>
            <a:r>
              <a:rPr lang="el-GR" altLang="el-GR" dirty="0" err="1">
                <a:solidFill>
                  <a:schemeClr val="bg1"/>
                </a:solidFill>
              </a:rPr>
              <a:t>sstream</a:t>
            </a:r>
            <a:r>
              <a:rPr lang="el-GR" altLang="el-GR" dirty="0">
                <a:solidFill>
                  <a:schemeClr val="bg1"/>
                </a:solidFill>
              </a:rPr>
              <a:t>: Για χειρισμό εισόδου/εξόδου και επεξεργασία δεδομένων.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l-GR" altLang="el-GR" dirty="0" err="1">
                <a:solidFill>
                  <a:schemeClr val="bg1"/>
                </a:solidFill>
              </a:rPr>
              <a:t>windows.h</a:t>
            </a:r>
            <a:r>
              <a:rPr lang="el-GR" altLang="el-GR" dirty="0">
                <a:solidFill>
                  <a:schemeClr val="bg1"/>
                </a:solidFill>
              </a:rPr>
              <a:t>: Για εμφάνιση χρωμάτων στο </a:t>
            </a:r>
            <a:r>
              <a:rPr lang="el-GR" altLang="el-GR" dirty="0" err="1">
                <a:solidFill>
                  <a:schemeClr val="bg1"/>
                </a:solidFill>
              </a:rPr>
              <a:t>terminal</a:t>
            </a:r>
            <a:r>
              <a:rPr lang="el-GR" altLang="el-GR" dirty="0">
                <a:solidFill>
                  <a:schemeClr val="bg1"/>
                </a:solidFill>
              </a:rPr>
              <a:t>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l-GR" altLang="el-GR" dirty="0" err="1">
                <a:solidFill>
                  <a:schemeClr val="bg1"/>
                </a:solidFill>
              </a:rPr>
              <a:t>Dev</a:t>
            </a:r>
            <a:r>
              <a:rPr lang="el-GR" altLang="el-GR" dirty="0">
                <a:solidFill>
                  <a:schemeClr val="bg1"/>
                </a:solidFill>
              </a:rPr>
              <a:t>-C++ / </a:t>
            </a:r>
            <a:r>
              <a:rPr lang="el-GR" altLang="el-GR" dirty="0" err="1">
                <a:solidFill>
                  <a:schemeClr val="bg1"/>
                </a:solidFill>
              </a:rPr>
              <a:t>Code</a:t>
            </a:r>
            <a:r>
              <a:rPr lang="el-GR" altLang="el-GR" dirty="0">
                <a:solidFill>
                  <a:schemeClr val="bg1"/>
                </a:solidFill>
              </a:rPr>
              <a:t>::</a:t>
            </a:r>
            <a:r>
              <a:rPr lang="el-GR" altLang="el-GR" dirty="0" err="1">
                <a:solidFill>
                  <a:schemeClr val="bg1"/>
                </a:solidFill>
              </a:rPr>
              <a:t>Blocks</a:t>
            </a:r>
            <a:r>
              <a:rPr lang="el-GR" altLang="el-GR" dirty="0">
                <a:solidFill>
                  <a:schemeClr val="bg1"/>
                </a:solidFill>
              </a:rPr>
              <a:t>: Περιβάλλον ανάπτυξης και δοκιμής.</a:t>
            </a:r>
          </a:p>
        </p:txBody>
      </p:sp>
    </p:spTree>
    <p:extLst>
      <p:ext uri="{BB962C8B-B14F-4D97-AF65-F5344CB8AC3E}">
        <p14:creationId xmlns:p14="http://schemas.microsoft.com/office/powerpoint/2010/main" val="41293412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A53093-E759-CAC7-39A1-4D6AAC54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0356DF-4F9C-4B84-B429-1A215A81F4A2}"/>
              </a:ext>
            </a:extLst>
          </p:cNvPr>
          <p:cNvSpPr txBox="1"/>
          <p:nvPr/>
        </p:nvSpPr>
        <p:spPr>
          <a:xfrm>
            <a:off x="1898506" y="283423"/>
            <a:ext cx="750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ΚΩΔΙΚΑΣ &amp; ΥΛΟΠΟΙΣΗ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4DB769-A31A-A31D-B118-480697F5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42" y="756774"/>
            <a:ext cx="461659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Το πρόγραμμα ξεκινά με αριθμητικό μενού (</a:t>
            </a: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main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()), που διαχειρίζεται όλες τις ενέργειες μέσω </a:t>
            </a: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switch-case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Κάθε λειτουργία υλοποιείται σε ξεχωριστή </a:t>
            </a: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modular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 συνάρτηση.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Όλα τα δεδομένα αποθηκεύονται σε .</a:t>
            </a: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txt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 αρχεία, ένα για κάθε λογαριασμό.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Κάθε αρχείο περιλαμβάνει: Όνομα, ID, PIN, Υπόλοιπο και ιστορικό κινήσεων με χρονική σήμανση.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54EFC57-1493-22E3-FF81-D143B628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372" y="3588187"/>
            <a:ext cx="53305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-1714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verifyPIN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(): Επιβεβαιώνει αν το PIN που δίνει ο χρήστης ταιριάζει με το αποθηκευμένο.</a:t>
            </a:r>
          </a:p>
          <a:p>
            <a:pPr marR="0" lvl="0" indent="-1714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fstream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: Για άνοιγμα, ανάγνωση και εγγραφή σε .</a:t>
            </a: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txt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 αρχεία.</a:t>
            </a:r>
          </a:p>
          <a:p>
            <a:pPr marR="0" lvl="0" indent="-1714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getline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() + </a:t>
            </a: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substr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(): Χρησιμοποιούνται για επεξεργασία των γραμμών των αρχείων.</a:t>
            </a:r>
          </a:p>
          <a:p>
            <a:pPr marR="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Δεν χρησιμοποιήθηκε </a:t>
            </a: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sorting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l-GR" altLang="el-GR" dirty="0" err="1">
                <a:solidFill>
                  <a:schemeClr val="bg1"/>
                </a:solidFill>
                <a:latin typeface="Arial" panose="020B0604020202020204" pitchFamily="34" charset="0"/>
              </a:rPr>
              <a:t>searching</a:t>
            </a:r>
            <a:r>
              <a:rPr lang="el-GR" altLang="el-GR" dirty="0">
                <a:solidFill>
                  <a:schemeClr val="bg1"/>
                </a:solidFill>
                <a:latin typeface="Arial" panose="020B0604020202020204" pitchFamily="34" charset="0"/>
              </a:rPr>
              <a:t> γιατί κάθε αρχείο είναι μοναδικό ανά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52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</TotalTime>
  <Words>746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Arial Unicode MS</vt:lpstr>
      <vt:lpstr>Symbol</vt:lpstr>
      <vt:lpstr>Trebuchet MS</vt:lpstr>
      <vt:lpstr>Wingdings 3</vt:lpstr>
      <vt:lpstr>Όψη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GIANNIS PAPASTERGIOY</dc:creator>
  <cp:lastModifiedBy>george</cp:lastModifiedBy>
  <cp:revision>6</cp:revision>
  <dcterms:created xsi:type="dcterms:W3CDTF">2025-05-20T10:51:30Z</dcterms:created>
  <dcterms:modified xsi:type="dcterms:W3CDTF">2025-05-21T07:24:50Z</dcterms:modified>
</cp:coreProperties>
</file>