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Γιώργος Αϊδίνης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Γιώργος Αϊδίνης</a:t>
            </a:r>
          </a:p>
        </p:txBody>
      </p:sp>
      <p:sp>
        <p:nvSpPr>
          <p:cNvPr id="152" name="Εφαρμογή DCCA στο ADN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Εφαρμογή DCCA στο ADNI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erforming DCC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Performing DCCA (1)</a:t>
            </a:r>
          </a:p>
        </p:txBody>
      </p:sp>
      <p:pic>
        <p:nvPicPr>
          <p:cNvPr id="18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7029" y="2920999"/>
            <a:ext cx="10932724" cy="8734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485" y="2920999"/>
            <a:ext cx="10820015" cy="8734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erforming DCC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Performing DCCA (2)</a:t>
            </a:r>
          </a:p>
        </p:txBody>
      </p:sp>
      <p:sp>
        <p:nvSpPr>
          <p:cNvPr id="185" name="CCA on DCCA NN input dat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CCA on DCCA NN input data:</a:t>
            </a:r>
          </a:p>
          <a:p>
            <a:pPr lvl="1"/>
            <a:r>
              <a:t>Correlation  = -1.225</a:t>
            </a:r>
          </a:p>
          <a:p>
            <a:pPr/>
            <a:r>
              <a:t>CCA on DCCA NN output data:</a:t>
            </a:r>
          </a:p>
          <a:p>
            <a:pPr lvl="1"/>
            <a:r>
              <a:t>Correlation = 0.139</a:t>
            </a:r>
          </a:p>
          <a:p>
            <a:pPr/>
            <a:r>
              <a:t>Higher is better</a:t>
            </a:r>
          </a:p>
          <a:p>
            <a:pPr/>
            <a:r>
              <a:t>1 is max (perfectly linearly correlated)</a:t>
            </a:r>
          </a:p>
          <a:p>
            <a:pPr/>
            <a:r>
              <a:t>Can be negative (arbitrarily bad)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erforming DCCA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Performing DCCA (3)</a:t>
            </a:r>
          </a:p>
        </p:txBody>
      </p:sp>
      <p:sp>
        <p:nvSpPr>
          <p:cNvPr id="188" name="The 2 Views ar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2 Views are:</a:t>
            </a:r>
          </a:p>
          <a:p>
            <a:pPr lvl="1"/>
            <a:r>
              <a:t>Genetic Data in the form of 54 SNPs</a:t>
            </a:r>
          </a:p>
          <a:p>
            <a:pPr lvl="1"/>
            <a:r>
              <a:t>Imaging Data in the form of 145 ROIs</a:t>
            </a:r>
          </a:p>
          <a:p>
            <a:pPr lvl="2"/>
            <a:r>
              <a:t>Use raw 145 ROI format</a:t>
            </a:r>
          </a:p>
          <a:p>
            <a:pPr lvl="2"/>
            <a:r>
              <a:t>Apply OPNMF and reduce to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nalysing the DCCA Results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Analysing the DCCA Results (1)</a:t>
            </a:r>
          </a:p>
        </p:txBody>
      </p:sp>
      <p:sp>
        <p:nvSpPr>
          <p:cNvPr id="191" name="145 ROI vs 30 through OPNMF based on Output Layer Siz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145 ROI vs 30 through OPNMF based on Output Layer Size</a:t>
            </a:r>
          </a:p>
        </p:txBody>
      </p:sp>
      <p:pic>
        <p:nvPicPr>
          <p:cNvPr id="19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510" y="3525655"/>
            <a:ext cx="11542967" cy="6664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66081" y="3493888"/>
            <a:ext cx="11653006" cy="6728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nalysing the DCCA Results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Analysing the DCCA Results (2)</a:t>
            </a:r>
          </a:p>
        </p:txBody>
      </p:sp>
      <p:sp>
        <p:nvSpPr>
          <p:cNvPr id="196" name="145 ROI vs 30 through OPNMF based on Hidden Layers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145 ROI vs 30 through OPNMF based on Hidden Layers</a:t>
            </a:r>
          </a:p>
        </p:txBody>
      </p:sp>
      <p:pic>
        <p:nvPicPr>
          <p:cNvPr id="197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078" y="3873037"/>
            <a:ext cx="11421009" cy="6594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7247" y="3873037"/>
            <a:ext cx="11421010" cy="6594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nalysing the DCCA Results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Analysing the DCCA Results (3)</a:t>
            </a:r>
          </a:p>
        </p:txBody>
      </p:sp>
      <p:sp>
        <p:nvSpPr>
          <p:cNvPr id="201" name="145 ROI vs 30 through OPNMF based on Batch Siz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145 ROI vs 30 through OPNMF based on Batch Size</a:t>
            </a:r>
          </a:p>
        </p:txBody>
      </p:sp>
      <p:pic>
        <p:nvPicPr>
          <p:cNvPr id="20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8733" y="4497669"/>
            <a:ext cx="12014550" cy="6936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413" y="4497669"/>
            <a:ext cx="12014552" cy="6936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nalysing the DCCA Results (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Analysing the DCCA Results (4)</a:t>
            </a:r>
          </a:p>
        </p:txBody>
      </p:sp>
      <p:sp>
        <p:nvSpPr>
          <p:cNvPr id="206" name="145 ROI vs 30 through OPNMF based on Learning Rat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145 ROI vs 30 through OPNMF based on Learning Rate</a:t>
            </a:r>
          </a:p>
        </p:txBody>
      </p:sp>
      <p:pic>
        <p:nvPicPr>
          <p:cNvPr id="207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13" y="3778250"/>
            <a:ext cx="11952768" cy="690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4213" y="3778249"/>
            <a:ext cx="11952767" cy="690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nalysing the DCCA Results (5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Analysing the DCCA Results (5)</a:t>
            </a:r>
          </a:p>
        </p:txBody>
      </p:sp>
      <p:sp>
        <p:nvSpPr>
          <p:cNvPr id="211" name="145 ROI vs 30 through OPNMF based on Batch Siz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145 ROI vs 30 through OPNMF based on Batch Size</a:t>
            </a:r>
          </a:p>
        </p:txBody>
      </p:sp>
      <p:pic>
        <p:nvPicPr>
          <p:cNvPr id="21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8916" y="3778250"/>
            <a:ext cx="12044367" cy="6954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6" y="3778249"/>
            <a:ext cx="12044367" cy="6954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CCA 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DCCA Conclusions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5116" y="3964652"/>
            <a:ext cx="14729712" cy="5963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lassification using S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SVM</a:t>
            </a:r>
          </a:p>
        </p:txBody>
      </p:sp>
      <p:sp>
        <p:nvSpPr>
          <p:cNvPr id="219" name="Play around with:…"/>
          <p:cNvSpPr txBox="1"/>
          <p:nvPr>
            <p:ph type="body" sz="half" idx="1"/>
          </p:nvPr>
        </p:nvSpPr>
        <p:spPr>
          <a:xfrm>
            <a:off x="1206499" y="4248504"/>
            <a:ext cx="10948198" cy="8256012"/>
          </a:xfrm>
          <a:prstGeom prst="rect">
            <a:avLst/>
          </a:prstGeom>
        </p:spPr>
        <p:txBody>
          <a:bodyPr/>
          <a:lstStyle/>
          <a:p>
            <a:pPr/>
            <a:r>
              <a:t>Play around with:</a:t>
            </a:r>
          </a:p>
          <a:p>
            <a:pPr lvl="1"/>
            <a:r>
              <a:t>Kernel (Linear, Poly, RBF)</a:t>
            </a:r>
          </a:p>
          <a:p>
            <a:pPr lvl="1"/>
            <a:r>
              <a:t>Iterations</a:t>
            </a:r>
          </a:p>
          <a:p>
            <a:pPr lvl="1"/>
            <a:r>
              <a:t>Coefficients and gamma params</a:t>
            </a:r>
          </a:p>
          <a:p>
            <a:pPr lvl="1"/>
            <a:r>
              <a:t>Regularisation</a:t>
            </a:r>
          </a:p>
          <a:p>
            <a:pPr/>
            <a:r>
              <a:t>Use GridSearch </a:t>
            </a:r>
          </a:p>
          <a:p>
            <a:pPr/>
            <a:r>
              <a:t>Use Cross Validation (5 Folds)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6678" y="543719"/>
            <a:ext cx="4381539" cy="4172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75277" y="4779118"/>
            <a:ext cx="8128001" cy="273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34195" y="8117299"/>
            <a:ext cx="7500278" cy="5546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Understanding the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method</a:t>
            </a:r>
          </a:p>
        </p:txBody>
      </p:sp>
      <p:sp>
        <p:nvSpPr>
          <p:cNvPr id="155" name="Study our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Study our Dataset</a:t>
            </a:r>
          </a:p>
          <a:p>
            <a:pPr/>
            <a:r>
              <a:t>Perform Linear Regression, keep residuals to remove any unwanted effect</a:t>
            </a:r>
          </a:p>
          <a:p>
            <a:pPr/>
            <a:r>
              <a:t>Train DCCA Network</a:t>
            </a:r>
          </a:p>
          <a:p>
            <a:pPr/>
            <a:r>
              <a:t>Transform features through DCCA NN</a:t>
            </a:r>
          </a:p>
          <a:p>
            <a:pPr/>
            <a:r>
              <a:t>Perform Classification using various algorithms</a:t>
            </a:r>
          </a:p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nitial DCCA, no OPNMF"/>
          <p:cNvSpPr txBox="1"/>
          <p:nvPr>
            <p:ph type="title"/>
          </p:nvPr>
        </p:nvSpPr>
        <p:spPr>
          <a:xfrm>
            <a:off x="6047912" y="6141418"/>
            <a:ext cx="12288176" cy="1433164"/>
          </a:xfrm>
          <a:prstGeom prst="rect">
            <a:avLst/>
          </a:prstGeom>
        </p:spPr>
        <p:txBody>
          <a:bodyPr/>
          <a:lstStyle/>
          <a:p>
            <a:pPr/>
            <a:r>
              <a:t>Initial DCCA, no OPNMF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lassification using initial DCC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initial DCCA (1)</a:t>
            </a:r>
          </a:p>
        </p:txBody>
      </p:sp>
      <p:sp>
        <p:nvSpPr>
          <p:cNvPr id="227" name="Accuracy: 51.34%"/>
          <p:cNvSpPr txBox="1"/>
          <p:nvPr/>
        </p:nvSpPr>
        <p:spPr>
          <a:xfrm>
            <a:off x="8311000" y="2568195"/>
            <a:ext cx="262676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Accuracy: 51.34%</a:t>
            </a:r>
          </a:p>
        </p:txBody>
      </p:sp>
      <p:pic>
        <p:nvPicPr>
          <p:cNvPr id="228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3955815"/>
            <a:ext cx="15240000" cy="884138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Line"/>
          <p:cNvSpPr/>
          <p:nvPr/>
        </p:nvSpPr>
        <p:spPr>
          <a:xfrm flipH="1">
            <a:off x="7151401" y="3094974"/>
            <a:ext cx="1762358" cy="1423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9855" y="5181600"/>
            <a:ext cx="9079284" cy="3582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lassification using initial DCC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initial DCCA (2)</a:t>
            </a:r>
          </a:p>
        </p:txBody>
      </p:sp>
      <p:sp>
        <p:nvSpPr>
          <p:cNvPr id="233" name="Text"/>
          <p:cNvSpPr txBox="1"/>
          <p:nvPr/>
        </p:nvSpPr>
        <p:spPr>
          <a:xfrm>
            <a:off x="7800502" y="8160609"/>
            <a:ext cx="1270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000000"/>
                </a:solidFill>
              </a:defRPr>
            </a:pPr>
          </a:p>
          <a:p>
            <a:pPr algn="r" defTabSz="457200">
              <a:defRPr sz="1300">
                <a:solidFill>
                  <a:srgbClr val="BF5B3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234" name="Text"/>
          <p:cNvSpPr txBox="1"/>
          <p:nvPr/>
        </p:nvSpPr>
        <p:spPr>
          <a:xfrm>
            <a:off x="7927502" y="8287609"/>
            <a:ext cx="1270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000000"/>
                </a:solidFill>
              </a:defRPr>
            </a:pPr>
          </a:p>
          <a:p>
            <a:pPr algn="r" defTabSz="457200">
              <a:defRPr sz="1300">
                <a:solidFill>
                  <a:srgbClr val="BF5B3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pic>
        <p:nvPicPr>
          <p:cNvPr id="23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4256900"/>
            <a:ext cx="15240000" cy="874722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Accuracy: 51.34%"/>
          <p:cNvSpPr txBox="1"/>
          <p:nvPr/>
        </p:nvSpPr>
        <p:spPr>
          <a:xfrm>
            <a:off x="8192516" y="2828860"/>
            <a:ext cx="262676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Accuracy: 51.34%</a:t>
            </a:r>
          </a:p>
        </p:txBody>
      </p:sp>
      <p:sp>
        <p:nvSpPr>
          <p:cNvPr id="237" name="Line"/>
          <p:cNvSpPr/>
          <p:nvPr/>
        </p:nvSpPr>
        <p:spPr>
          <a:xfrm flipH="1">
            <a:off x="7032917" y="3355639"/>
            <a:ext cx="1762358" cy="1423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92125" y="5207000"/>
            <a:ext cx="9174283" cy="3603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lassification using initial DCCA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initial DCCA (3)</a:t>
            </a:r>
          </a:p>
        </p:txBody>
      </p:sp>
      <p:sp>
        <p:nvSpPr>
          <p:cNvPr id="241" name="Text"/>
          <p:cNvSpPr txBox="1"/>
          <p:nvPr/>
        </p:nvSpPr>
        <p:spPr>
          <a:xfrm>
            <a:off x="7797800" y="7947198"/>
            <a:ext cx="127001" cy="111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000000"/>
                </a:solidFill>
              </a:defRPr>
            </a:pPr>
          </a:p>
          <a:p>
            <a:pPr algn="l" defTabSz="457200">
              <a:defRPr sz="1400">
                <a:solidFill>
                  <a:srgbClr val="000000"/>
                </a:solidFill>
              </a:defRPr>
            </a:pPr>
          </a:p>
          <a:p>
            <a:pPr algn="l" defTabSz="457200">
              <a:defRPr sz="1400">
                <a:solidFill>
                  <a:srgbClr val="000000"/>
                </a:solidFill>
              </a:defRPr>
            </a:pPr>
          </a:p>
          <a:p>
            <a:pPr algn="l" defTabSz="457200">
              <a:defRPr sz="1400">
                <a:solidFill>
                  <a:srgbClr val="000000"/>
                </a:solidFill>
              </a:defRPr>
            </a:pPr>
          </a:p>
        </p:txBody>
      </p:sp>
      <p:pic>
        <p:nvPicPr>
          <p:cNvPr id="24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4124718"/>
            <a:ext cx="15240000" cy="8757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35437" y="6008044"/>
            <a:ext cx="9168042" cy="3591748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Accuracy: 51.34%"/>
          <p:cNvSpPr txBox="1"/>
          <p:nvPr/>
        </p:nvSpPr>
        <p:spPr>
          <a:xfrm>
            <a:off x="8026638" y="2662982"/>
            <a:ext cx="262676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Accuracy: 51.34%</a:t>
            </a:r>
          </a:p>
        </p:txBody>
      </p:sp>
      <p:sp>
        <p:nvSpPr>
          <p:cNvPr id="245" name="Line"/>
          <p:cNvSpPr/>
          <p:nvPr/>
        </p:nvSpPr>
        <p:spPr>
          <a:xfrm flipH="1">
            <a:off x="6867040" y="3189761"/>
            <a:ext cx="1762357" cy="1423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lassification using initial DCCA (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initial DCCA (4)</a:t>
            </a:r>
          </a:p>
        </p:txBody>
      </p:sp>
      <p:pic>
        <p:nvPicPr>
          <p:cNvPr id="248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262" y="2330618"/>
            <a:ext cx="22739190" cy="11540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Using Sampling and Balancing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Sampling and Balancing (1)</a:t>
            </a:r>
          </a:p>
        </p:txBody>
      </p:sp>
      <p:sp>
        <p:nvSpPr>
          <p:cNvPr id="251" name="Use random UnderSampling…"/>
          <p:cNvSpPr txBox="1"/>
          <p:nvPr>
            <p:ph type="body" sz="half" idx="1"/>
          </p:nvPr>
        </p:nvSpPr>
        <p:spPr>
          <a:xfrm>
            <a:off x="1206499" y="3016271"/>
            <a:ext cx="9150851" cy="8256012"/>
          </a:xfrm>
          <a:prstGeom prst="rect">
            <a:avLst/>
          </a:prstGeom>
        </p:spPr>
        <p:txBody>
          <a:bodyPr/>
          <a:lstStyle/>
          <a:p>
            <a:pPr/>
            <a:r>
              <a:t>Use random UnderSampling</a:t>
            </a:r>
          </a:p>
          <a:p>
            <a:pPr/>
            <a:r>
              <a:t>Use Standard Scaling (not on Genetic data)</a:t>
            </a:r>
          </a:p>
        </p:txBody>
      </p:sp>
      <p:pic>
        <p:nvPicPr>
          <p:cNvPr id="252" name="unknown.png" descr="unknown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5772" y="5042399"/>
            <a:ext cx="8978864" cy="8256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3086" y="5113490"/>
            <a:ext cx="8479584" cy="8154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Using Sampling and Balancing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Sampling and Balancing (2)</a:t>
            </a:r>
          </a:p>
        </p:txBody>
      </p:sp>
      <p:sp>
        <p:nvSpPr>
          <p:cNvPr id="256" name="Model with max Accuracy:  Imaging Linear No DCCA  (Accuracy =  56.452 )…"/>
          <p:cNvSpPr txBox="1"/>
          <p:nvPr>
            <p:ph type="body" sz="half" idx="1"/>
          </p:nvPr>
        </p:nvSpPr>
        <p:spPr>
          <a:xfrm>
            <a:off x="803654" y="2968877"/>
            <a:ext cx="8340994" cy="9651161"/>
          </a:xfrm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Model with max Accuracy:  Imaging Linear No DCCA  (Accuracy =  56.452 )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Model with max F1:  Imaging Linear with DCCA               (F1 Score =  55.893)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Better results than before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Better without DCCA than with!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Imaging is better than both?</a:t>
            </a:r>
          </a:p>
        </p:txBody>
      </p:sp>
      <p:pic>
        <p:nvPicPr>
          <p:cNvPr id="257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50044" t="0" r="0" b="0"/>
          <a:stretch>
            <a:fillRect/>
          </a:stretch>
        </p:blipFill>
        <p:spPr>
          <a:xfrm>
            <a:off x="10762287" y="2501585"/>
            <a:ext cx="10951422" cy="11098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Use OPNMF"/>
          <p:cNvSpPr txBox="1"/>
          <p:nvPr>
            <p:ph type="title"/>
          </p:nvPr>
        </p:nvSpPr>
        <p:spPr>
          <a:xfrm>
            <a:off x="8724955" y="6141418"/>
            <a:ext cx="6934090" cy="1433164"/>
          </a:xfrm>
          <a:prstGeom prst="rect">
            <a:avLst/>
          </a:prstGeom>
        </p:spPr>
        <p:txBody>
          <a:bodyPr/>
          <a:lstStyle/>
          <a:p>
            <a:pPr/>
            <a:r>
              <a:t>Use OPNMF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lassification using OPNMF DCC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OPNMF DCCA (1)</a:t>
            </a:r>
          </a:p>
        </p:txBody>
      </p:sp>
      <p:pic>
        <p:nvPicPr>
          <p:cNvPr id="26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002" y="3955815"/>
            <a:ext cx="15240001" cy="8841389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Line"/>
          <p:cNvSpPr/>
          <p:nvPr/>
        </p:nvSpPr>
        <p:spPr>
          <a:xfrm flipH="1">
            <a:off x="4536238" y="3120955"/>
            <a:ext cx="4376317" cy="13155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Accuracy: 51.35%"/>
          <p:cNvSpPr txBox="1"/>
          <p:nvPr/>
        </p:nvSpPr>
        <p:spPr>
          <a:xfrm>
            <a:off x="8311000" y="2568195"/>
            <a:ext cx="262676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Accuracy: 51.35%</a:t>
            </a:r>
          </a:p>
        </p:txBody>
      </p:sp>
      <p:sp>
        <p:nvSpPr>
          <p:cNvPr id="265" name="Line"/>
          <p:cNvSpPr/>
          <p:nvPr/>
        </p:nvSpPr>
        <p:spPr>
          <a:xfrm flipH="1">
            <a:off x="7151401" y="3118673"/>
            <a:ext cx="1762358" cy="1423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66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0561" y="6161221"/>
            <a:ext cx="9028628" cy="3932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lassification using OPNMF DCC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OPNMF DCCA (2)</a:t>
            </a:r>
          </a:p>
        </p:txBody>
      </p:sp>
      <p:pic>
        <p:nvPicPr>
          <p:cNvPr id="269" name="1__#$!@%!#__unknown.png" descr="1__#$!@%!#__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002" y="4002900"/>
            <a:ext cx="15240001" cy="8747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6804" y="6172218"/>
            <a:ext cx="9311368" cy="3767856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Line"/>
          <p:cNvSpPr/>
          <p:nvPr/>
        </p:nvSpPr>
        <p:spPr>
          <a:xfrm flipH="1">
            <a:off x="4536238" y="3120955"/>
            <a:ext cx="4376317" cy="13155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" name="Accuracy: 51.35%"/>
          <p:cNvSpPr txBox="1"/>
          <p:nvPr/>
        </p:nvSpPr>
        <p:spPr>
          <a:xfrm>
            <a:off x="8311000" y="2568195"/>
            <a:ext cx="262676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Accuracy: 51.35%</a:t>
            </a:r>
          </a:p>
        </p:txBody>
      </p:sp>
      <p:sp>
        <p:nvSpPr>
          <p:cNvPr id="273" name="Line"/>
          <p:cNvSpPr/>
          <p:nvPr/>
        </p:nvSpPr>
        <p:spPr>
          <a:xfrm flipH="1">
            <a:off x="7151401" y="3118673"/>
            <a:ext cx="1762358" cy="1423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e ADNI Dataset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ADNI Dataset (1)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132" y="3746500"/>
            <a:ext cx="8298093" cy="797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0890" y="3609332"/>
            <a:ext cx="11056038" cy="8247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lassification using OPNMF DCCA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OPNMF DCCA (3)</a:t>
            </a:r>
          </a:p>
        </p:txBody>
      </p:sp>
      <p:pic>
        <p:nvPicPr>
          <p:cNvPr id="276" name="2__#$!@%!#__unknown.png" descr="2__#$!@%!#__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3997717"/>
            <a:ext cx="15240000" cy="875758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Line"/>
          <p:cNvSpPr/>
          <p:nvPr/>
        </p:nvSpPr>
        <p:spPr>
          <a:xfrm flipH="1">
            <a:off x="4536238" y="3120955"/>
            <a:ext cx="4376317" cy="13155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Accuracy: 51.35%"/>
          <p:cNvSpPr txBox="1"/>
          <p:nvPr/>
        </p:nvSpPr>
        <p:spPr>
          <a:xfrm>
            <a:off x="8311000" y="2568195"/>
            <a:ext cx="262676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Accuracy: 51.35%</a:t>
            </a:r>
          </a:p>
        </p:txBody>
      </p:sp>
      <p:sp>
        <p:nvSpPr>
          <p:cNvPr id="279" name="Line"/>
          <p:cNvSpPr/>
          <p:nvPr/>
        </p:nvSpPr>
        <p:spPr>
          <a:xfrm flipH="1">
            <a:off x="7151401" y="3118673"/>
            <a:ext cx="1762358" cy="1423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52785" y="6122032"/>
            <a:ext cx="9174373" cy="3630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lassification using OPNMF DCCA (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using OPNMF DCCA (4)</a:t>
            </a:r>
          </a:p>
        </p:txBody>
      </p:sp>
      <p:pic>
        <p:nvPicPr>
          <p:cNvPr id="28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684" y="2615422"/>
            <a:ext cx="21606632" cy="10965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Using Sampling and Balancing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Sampling and Balancing (1)</a:t>
            </a:r>
          </a:p>
        </p:txBody>
      </p:sp>
      <p:sp>
        <p:nvSpPr>
          <p:cNvPr id="286" name="Use random UnderSampling…"/>
          <p:cNvSpPr txBox="1"/>
          <p:nvPr>
            <p:ph type="body" sz="half" idx="1"/>
          </p:nvPr>
        </p:nvSpPr>
        <p:spPr>
          <a:xfrm>
            <a:off x="1206500" y="4248504"/>
            <a:ext cx="9150850" cy="8256012"/>
          </a:xfrm>
          <a:prstGeom prst="rect">
            <a:avLst/>
          </a:prstGeom>
        </p:spPr>
        <p:txBody>
          <a:bodyPr/>
          <a:lstStyle/>
          <a:p>
            <a:pPr/>
            <a:r>
              <a:t>Use random UnderSampling</a:t>
            </a:r>
          </a:p>
          <a:p>
            <a:pPr/>
            <a:r>
              <a:t>Use Standard Scaling (not on Genetic data)</a:t>
            </a:r>
          </a:p>
        </p:txBody>
      </p:sp>
      <p:pic>
        <p:nvPicPr>
          <p:cNvPr id="287" name="unknown.png" descr="unknown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6915" y="6250936"/>
            <a:ext cx="7620001" cy="732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4229" y="6250936"/>
            <a:ext cx="7620001" cy="732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Using Sampling and Balancing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Sampling and Balancing (2)</a:t>
            </a:r>
          </a:p>
        </p:txBody>
      </p:sp>
      <p:sp>
        <p:nvSpPr>
          <p:cNvPr id="291" name="Model with max Accuracy:  Both Linear with DCCA  (Accuracy =  55.862 )…"/>
          <p:cNvSpPr txBox="1"/>
          <p:nvPr>
            <p:ph type="body" sz="half" idx="1"/>
          </p:nvPr>
        </p:nvSpPr>
        <p:spPr>
          <a:xfrm>
            <a:off x="803654" y="2968877"/>
            <a:ext cx="8340994" cy="9651161"/>
          </a:xfrm>
          <a:prstGeom prst="rect">
            <a:avLst/>
          </a:prstGeom>
        </p:spPr>
        <p:txBody>
          <a:bodyPr/>
          <a:lstStyle/>
          <a:p>
            <a:pPr/>
            <a:r>
              <a:t>Model with max Accuracy:  Both Linear with DCCA  (Accuracy =  55.862 )</a:t>
            </a:r>
          </a:p>
          <a:p>
            <a:pPr/>
            <a:r>
              <a:t>Model with max F1:  Both Linear with DCCA            (F1 Score =  54.196)</a:t>
            </a:r>
          </a:p>
          <a:p>
            <a:pPr/>
          </a:p>
          <a:p>
            <a:pPr/>
            <a:r>
              <a:t>Better results than before</a:t>
            </a:r>
          </a:p>
          <a:p>
            <a:pPr/>
            <a:r>
              <a:t>Better with DCCA than without!</a:t>
            </a:r>
          </a:p>
        </p:txBody>
      </p:sp>
      <p:pic>
        <p:nvPicPr>
          <p:cNvPr id="29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50044" t="0" r="0" b="0"/>
          <a:stretch>
            <a:fillRect/>
          </a:stretch>
        </p:blipFill>
        <p:spPr>
          <a:xfrm>
            <a:off x="10762287" y="2501585"/>
            <a:ext cx="10951422" cy="11098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95" name="DCCA has more robust results (better F1 Scor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DCCA has more robust results (better F1 Score)</a:t>
            </a:r>
          </a:p>
          <a:p>
            <a:pPr/>
            <a:r>
              <a:t>DCCA has worse accuracy than no-DCCA</a:t>
            </a:r>
          </a:p>
          <a:p>
            <a:pPr/>
            <a:r>
              <a:t>Imaging with Linear SVM, no DCCA, no OPNMF is best</a:t>
            </a:r>
          </a:p>
          <a:p>
            <a:pPr/>
            <a:r>
              <a:t>2nd best is Both, Linear SVM, DCCA, OPNMF</a:t>
            </a:r>
          </a:p>
          <a:p>
            <a:pPr/>
            <a:r>
              <a:t>Scaling is needed for 145 ROIs, not for OPNMF reduced</a:t>
            </a:r>
          </a:p>
          <a:p>
            <a:pPr/>
            <a:r>
              <a:t>Undersampling helps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e ADNI Dataset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ADNI Dataset (2)</a:t>
            </a:r>
          </a:p>
        </p:txBody>
      </p:sp>
      <p:pic>
        <p:nvPicPr>
          <p:cNvPr id="16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7937" y="3312219"/>
            <a:ext cx="15948126" cy="9747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he ADNI Dataset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ADNI Dataset (3)</a:t>
            </a:r>
          </a:p>
        </p:txBody>
      </p:sp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1562" y="3510344"/>
            <a:ext cx="10121626" cy="9732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erforming Linear Regression to remove Age, Sex, Brain Size eff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84920">
              <a:defRPr spc="-110" sz="5524"/>
            </a:lvl1pPr>
          </a:lstStyle>
          <a:p>
            <a:pPr/>
            <a:r>
              <a:t>Performing Linear Regression to remove Age, Sex, Brain Size effect</a:t>
            </a:r>
          </a:p>
        </p:txBody>
      </p:sp>
      <p:sp>
        <p:nvSpPr>
          <p:cNvPr id="168" name="Age group chosen: 65-8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 group chosen: 65-85</a:t>
            </a:r>
          </a:p>
          <a:p>
            <a:pPr/>
            <a:r>
              <a:t>Fit to Cognitive Normals</a:t>
            </a:r>
          </a:p>
          <a:p>
            <a:pPr/>
            <a:r>
              <a:t>Transform everyone in age group (CN, MCI, Dementia)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near Regression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Regression (1)</a:t>
            </a:r>
          </a:p>
        </p:txBody>
      </p:sp>
      <p:pic>
        <p:nvPicPr>
          <p:cNvPr id="17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7814" y="2456061"/>
            <a:ext cx="14888372" cy="10889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ar Regression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Regression (2)</a:t>
            </a:r>
          </a:p>
        </p:txBody>
      </p:sp>
      <p:pic>
        <p:nvPicPr>
          <p:cNvPr id="174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436" y="3340100"/>
            <a:ext cx="23691128" cy="10072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Using DC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DCCA</a:t>
            </a:r>
          </a:p>
        </p:txBody>
      </p:sp>
      <p:sp>
        <p:nvSpPr>
          <p:cNvPr id="177" name="2 Views:…"/>
          <p:cNvSpPr txBox="1"/>
          <p:nvPr>
            <p:ph type="body" sz="half" idx="1"/>
          </p:nvPr>
        </p:nvSpPr>
        <p:spPr>
          <a:xfrm>
            <a:off x="11353448" y="4248504"/>
            <a:ext cx="11824052" cy="8256012"/>
          </a:xfrm>
          <a:prstGeom prst="rect">
            <a:avLst/>
          </a:prstGeom>
        </p:spPr>
        <p:txBody>
          <a:bodyPr/>
          <a:lstStyle/>
          <a:p>
            <a:pPr marL="0" indent="0" defTabSz="1658070">
              <a:spcBef>
                <a:spcPts val="3000"/>
              </a:spcBef>
              <a:buSzTx/>
              <a:buNone/>
              <a:defRPr sz="3264"/>
            </a:pPr>
            <a:r>
              <a:t>2 Views: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Imaging Data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Genetic Data</a:t>
            </a:r>
          </a:p>
          <a:p>
            <a:pPr marL="0" indent="0" defTabSz="1658070">
              <a:spcBef>
                <a:spcPts val="3000"/>
              </a:spcBef>
              <a:buSzTx/>
              <a:buNone/>
              <a:defRPr sz="3264"/>
            </a:pPr>
            <a:r>
              <a:t>Play with parameters: (Use GridSearchCV)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Output layer dimensions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Number of Hidden Layers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Hidden Layer Size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Regularization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Learning Rate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Batching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446" y="3959752"/>
            <a:ext cx="9440251" cy="7665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