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Franklin Gothic Heavy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Franklin Gothic Medium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B702-B9B0-441D-9D4A-01361F3FCA6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5828-F98A-4EBF-9D1F-9D5BC26D2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B702-B9B0-441D-9D4A-01361F3FCA6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5828-F98A-4EBF-9D1F-9D5BC26D2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B702-B9B0-441D-9D4A-01361F3FCA6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5828-F98A-4EBF-9D1F-9D5BC26D2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B702-B9B0-441D-9D4A-01361F3FCA6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5828-F98A-4EBF-9D1F-9D5BC26D2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B702-B9B0-441D-9D4A-01361F3FCA6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5828-F98A-4EBF-9D1F-9D5BC26D2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B702-B9B0-441D-9D4A-01361F3FCA6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5828-F98A-4EBF-9D1F-9D5BC26D2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B702-B9B0-441D-9D4A-01361F3FCA6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5828-F98A-4EBF-9D1F-9D5BC26D2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B702-B9B0-441D-9D4A-01361F3FCA6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5828-F98A-4EBF-9D1F-9D5BC26D2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B702-B9B0-441D-9D4A-01361F3FCA6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5828-F98A-4EBF-9D1F-9D5BC26D2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B702-B9B0-441D-9D4A-01361F3FCA6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5828-F98A-4EBF-9D1F-9D5BC26D2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B702-B9B0-441D-9D4A-01361F3FCA6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5828-F98A-4EBF-9D1F-9D5BC26D2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s://upload.wikimedia.org/wikipedia/commons/thumb/c/cb/Swiss_army_knife_open_20050612_%28cropped%29.jpg/1024px-Swiss_army_knife_open_20050612_%28cropped%29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143000"/>
            <a:ext cx="8915400" cy="4971381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40000"/>
              <a:lumOff val="60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B702-B9B0-441D-9D4A-01361F3FCA6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5828-F98A-4EBF-9D1F-9D5BC26D2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Franklin Gothic Heavy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>
              <a:lumMod val="50000"/>
            </a:schemeClr>
          </a:solidFill>
          <a:latin typeface="Franklin Gothic Medium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2">
              <a:lumMod val="50000"/>
            </a:schemeClr>
          </a:solidFill>
          <a:latin typeface="Franklin Gothic Medium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Franklin Gothic Medium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50000"/>
            </a:schemeClr>
          </a:solidFill>
          <a:latin typeface="Franklin Gothic Medium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>
              <a:lumMod val="50000"/>
            </a:schemeClr>
          </a:solidFill>
          <a:latin typeface="Franklin Gothic Medium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cmu.edu/~fienberg/Statistics36-756/jackknife.pdf" TargetMode="External"/><Relationship Id="rId2" Type="http://schemas.openxmlformats.org/officeDocument/2006/relationships/hyperlink" Target="https://ryouready.wordpress.com/2008/12/19/r-jackknife-the-coefficients-of-a-linear-regression-mode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urses.washington.edu/b515/l7.pdf" TargetMode="External"/><Relationship Id="rId4" Type="http://schemas.openxmlformats.org/officeDocument/2006/relationships/hyperlink" Target="http://support.sas.com/kb/24/98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Jackknife </a:t>
            </a:r>
            <a:r>
              <a:rPr lang="en-US" dirty="0" err="1" smtClean="0"/>
              <a:t>Resampling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 630 Advanced Biostatistics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Paul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Egeler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24 February 2016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1"/>
            <a:ext cx="8229600" cy="16764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Calculating a statistic multiple times by systematically omitting one or more observations</a:t>
            </a: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9530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t>Modern practice is to leave one observation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t> out and recalculate </a:t>
            </a: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t>n</a:t>
            </a:r>
            <a:r>
              <a:rPr kumimoji="0" lang="en-US" sz="3200" b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t> times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Franklin Gothic Medium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Bias and variance estimation of estimators</a:t>
            </a:r>
          </a:p>
          <a:p>
            <a:pPr lvl="1"/>
            <a:r>
              <a:rPr lang="en-US" dirty="0" err="1" smtClean="0"/>
              <a:t>Bivariate</a:t>
            </a:r>
            <a:r>
              <a:rPr lang="en-US" dirty="0" smtClean="0"/>
              <a:t>/multivariate outlier analysis</a:t>
            </a:r>
          </a:p>
          <a:p>
            <a:r>
              <a:rPr lang="en-US" dirty="0" smtClean="0"/>
              <a:t>Compare to “</a:t>
            </a:r>
            <a:r>
              <a:rPr lang="en-US" dirty="0" smtClean="0"/>
              <a:t>b</a:t>
            </a:r>
            <a:r>
              <a:rPr lang="en-US" dirty="0" smtClean="0"/>
              <a:t>ootstrap</a:t>
            </a:r>
            <a:r>
              <a:rPr lang="en-US" dirty="0" smtClean="0"/>
              <a:t>”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Special case of bootstrapping</a:t>
            </a:r>
          </a:p>
          <a:p>
            <a:pPr lvl="1"/>
            <a:r>
              <a:rPr lang="en-US" dirty="0" smtClean="0"/>
              <a:t>Predecessor to more general “bootstrapping”</a:t>
            </a:r>
            <a:endParaRPr lang="en-US" dirty="0" smtClean="0"/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Maurice </a:t>
            </a:r>
            <a:r>
              <a:rPr lang="en-US" dirty="0" err="1" smtClean="0"/>
              <a:t>Quenouille</a:t>
            </a:r>
            <a:r>
              <a:rPr lang="en-US" dirty="0" smtClean="0"/>
              <a:t> (1949, 1956)</a:t>
            </a:r>
          </a:p>
          <a:p>
            <a:pPr lvl="1"/>
            <a:r>
              <a:rPr lang="en-US" dirty="0" smtClean="0"/>
              <a:t>John </a:t>
            </a:r>
            <a:r>
              <a:rPr lang="en-US" dirty="0" err="1" smtClean="0"/>
              <a:t>Tukey</a:t>
            </a:r>
            <a:r>
              <a:rPr lang="en-US" dirty="0" smtClean="0"/>
              <a:t> (1958)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Jackknifing the Mean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28600" y="1524000"/>
            <a:ext cx="8610600" cy="5105400"/>
          </a:xfrm>
          <a:prstGeom prst="roundRect">
            <a:avLst/>
          </a:prstGeom>
          <a:solidFill>
            <a:schemeClr val="bg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2286000"/>
            <a:ext cx="1952625" cy="952500"/>
          </a:xfrm>
          <a:prstGeom prst="rect">
            <a:avLst/>
          </a:prstGeom>
          <a:noFill/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3886200"/>
            <a:ext cx="2343150" cy="914400"/>
          </a:xfrm>
          <a:prstGeom prst="rect">
            <a:avLst/>
          </a:prstGeom>
          <a:noFill/>
        </p:spPr>
      </p:pic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514600" y="1828800"/>
            <a:ext cx="3873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Determining a jackknife value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1828800" y="3505200"/>
            <a:ext cx="54601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Getting the jackknife estimate of the mean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381000" y="5029200"/>
            <a:ext cx="83920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Estimating bias by comparing original statistic to jackknife statistic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0" y="2733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47" name="Picture 1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6019800"/>
            <a:ext cx="3581400" cy="390525"/>
          </a:xfrm>
          <a:prstGeom prst="rect">
            <a:avLst/>
          </a:prstGeom>
          <a:noFill/>
        </p:spPr>
      </p:pic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5562600"/>
            <a:ext cx="3657600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Residuals</a:t>
            </a:r>
          </a:p>
          <a:p>
            <a:pPr lvl="1"/>
            <a:r>
              <a:rPr lang="en-US" dirty="0" smtClean="0">
                <a:latin typeface="OCR A Extended" pitchFamily="50" charset="0"/>
              </a:rPr>
              <a:t>MASS::</a:t>
            </a:r>
            <a:r>
              <a:rPr lang="en-US" dirty="0" err="1" smtClean="0">
                <a:latin typeface="OCR A Extended" pitchFamily="50" charset="0"/>
              </a:rPr>
              <a:t>studres</a:t>
            </a:r>
            <a:r>
              <a:rPr lang="en-US" dirty="0" smtClean="0">
                <a:latin typeface="OCR A Extended" pitchFamily="50" charset="0"/>
              </a:rPr>
              <a:t>() </a:t>
            </a:r>
            <a:r>
              <a:rPr lang="en-US" dirty="0" smtClean="0"/>
              <a:t>in R</a:t>
            </a:r>
          </a:p>
          <a:p>
            <a:pPr lvl="1"/>
            <a:r>
              <a:rPr lang="en-US" dirty="0" smtClean="0">
                <a:latin typeface="OCR A Extended" pitchFamily="50" charset="0"/>
              </a:rPr>
              <a:t>OUTPUT RSTUDENT= </a:t>
            </a:r>
            <a:r>
              <a:rPr lang="en-US" dirty="0" smtClean="0"/>
              <a:t>in SAS</a:t>
            </a:r>
          </a:p>
          <a:p>
            <a:r>
              <a:rPr lang="en-US" dirty="0" smtClean="0"/>
              <a:t>Coefficient of determination</a:t>
            </a:r>
          </a:p>
          <a:p>
            <a:r>
              <a:rPr lang="en-US" dirty="0" smtClean="0"/>
              <a:t>Regression coefficients</a:t>
            </a:r>
          </a:p>
          <a:p>
            <a:r>
              <a:rPr lang="en-US" dirty="0" err="1" smtClean="0"/>
              <a:t>Mahalanobis</a:t>
            </a:r>
            <a:r>
              <a:rPr lang="en-US" dirty="0" smtClean="0"/>
              <a:t> distances</a:t>
            </a:r>
          </a:p>
          <a:p>
            <a:pPr lvl="1"/>
            <a:r>
              <a:rPr lang="en-US" dirty="0" smtClean="0"/>
              <a:t>Multivariate platform in JMP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 &amp; </a:t>
            </a:r>
            <a:br>
              <a:rPr lang="en-US" dirty="0" smtClean="0"/>
            </a:br>
            <a:r>
              <a:rPr lang="en-US" dirty="0" smtClean="0"/>
              <a:t>Suggested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Crawley, Michael J. </a:t>
            </a:r>
            <a:r>
              <a:rPr lang="en-US" i="1" dirty="0" smtClean="0"/>
              <a:t>The R Book</a:t>
            </a:r>
            <a:r>
              <a:rPr lang="en-US" dirty="0" smtClean="0"/>
              <a:t>. </a:t>
            </a:r>
            <a:r>
              <a:rPr lang="en-US" dirty="0" err="1" smtClean="0"/>
              <a:t>Chichester</a:t>
            </a:r>
            <a:r>
              <a:rPr lang="en-US" dirty="0" smtClean="0"/>
              <a:t>, England: Wiley, 2007. Print.</a:t>
            </a:r>
          </a:p>
          <a:p>
            <a:pPr>
              <a:buNone/>
            </a:pPr>
            <a:r>
              <a:rPr lang="en-US" dirty="0" smtClean="0"/>
              <a:t>“R” you ready?. “R: jackknife the coefficients of a linear regression model”. Blog (2008). Retrieved 12 Feb 2016. </a:t>
            </a:r>
            <a:r>
              <a:rPr lang="en-US" dirty="0" smtClean="0">
                <a:hlinkClick r:id="rId2"/>
              </a:rPr>
              <a:t>https://ryouready.wordpress.com/2008/12/19/r-jackknife-the-coefficients-of-a-linear-regression-model/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Miller, R. “The Jackknife—A Review”. </a:t>
            </a:r>
            <a:r>
              <a:rPr lang="en-US" i="1" dirty="0" err="1" smtClean="0"/>
              <a:t>Biometrika</a:t>
            </a:r>
            <a:r>
              <a:rPr lang="en-US" i="1" dirty="0" smtClean="0"/>
              <a:t> </a:t>
            </a:r>
            <a:r>
              <a:rPr lang="en-US" dirty="0" smtClean="0"/>
              <a:t>61.1 (1974) 1-15. Retrieved 13 Feb 2016. </a:t>
            </a:r>
            <a:r>
              <a:rPr lang="en-US" dirty="0" smtClean="0">
                <a:hlinkClick r:id="rId3"/>
              </a:rPr>
              <a:t>http://www.stat.cmu.edu/~fienberg/Statistics36-756/jackknife.pdf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SAS. “Sample 24982: Jackknife and Bootstrap Analyses”. Retrieved 11 Feb 2016. </a:t>
            </a:r>
            <a:r>
              <a:rPr lang="en-US" dirty="0" smtClean="0">
                <a:hlinkClick r:id="rId4"/>
              </a:rPr>
              <a:t>http://support.sas.com/kb/24/982.html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University of Washington. “Lecture 7: Linear Regression Diagnostics”. Lecture notes (2004). Retrieved 12 Feb 2016. </a:t>
            </a:r>
            <a:r>
              <a:rPr lang="en-US" dirty="0" smtClean="0">
                <a:hlinkClick r:id="rId5"/>
              </a:rPr>
              <a:t>http://courses.washington.edu/b515/l7.pdf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Wikipedia.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</TotalTime>
  <Words>166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Jackknife Resampling</vt:lpstr>
      <vt:lpstr>What is it?</vt:lpstr>
      <vt:lpstr>Overview</vt:lpstr>
      <vt:lpstr>Example: Jackknifing the Mean</vt:lpstr>
      <vt:lpstr>Regression</vt:lpstr>
      <vt:lpstr>References &amp;  Suggested Reading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Jackknife Resampling</dc:title>
  <dc:creator>Pablo Del Palo</dc:creator>
  <cp:lastModifiedBy>Pablo Del Palo</cp:lastModifiedBy>
  <cp:revision>5</cp:revision>
  <dcterms:created xsi:type="dcterms:W3CDTF">2016-02-10T21:12:32Z</dcterms:created>
  <dcterms:modified xsi:type="dcterms:W3CDTF">2016-02-18T03:55:29Z</dcterms:modified>
</cp:coreProperties>
</file>