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b085b5c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b085b5c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d484ef7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d484ef7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d484ef7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d484ef7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d484ef7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d484ef7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8fc1455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8fc1455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8fc145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8fc145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8fc1455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8fc1455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b085b5c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b085b5c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d481356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d481356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b085b5c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b085b5c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085b5c1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b085b5c1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d48135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d48135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8fc1455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8fc1455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d484ef78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d484ef7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d484ef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d484ef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d484ef7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d484ef7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d484ef78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d484ef78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085b5c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085b5c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b085b5c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b085b5c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484ef7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484ef7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d484ef78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d484ef78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d484ef7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d484ef7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inyurl.com/938x9ac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nyurl.com/y8d3kdw4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602.07360" TargetMode="External"/><Relationship Id="rId4" Type="http://schemas.openxmlformats.org/officeDocument/2006/relationships/hyperlink" Target="https://tinyurl.com/346nfrc5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MATLAB’s</a:t>
            </a:r>
            <a:r>
              <a:rPr lang="en"/>
              <a:t> Deep Learning Toolbox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: George and Tanner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8" y="1291079"/>
            <a:ext cx="9003926" cy="28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estimate how badly a model is performing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when image is classified correctly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when image is classified incorrectly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" y="456625"/>
            <a:ext cx="8839200" cy="40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4"/>
          <p:cNvSpPr txBox="1"/>
          <p:nvPr/>
        </p:nvSpPr>
        <p:spPr>
          <a:xfrm>
            <a:off x="233475" y="4662400"/>
            <a:ext cx="29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Image from 3Blue1Brown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4"/>
          <p:cNvSpPr txBox="1"/>
          <p:nvPr>
            <p:ph type="title"/>
          </p:nvPr>
        </p:nvSpPr>
        <p:spPr>
          <a:xfrm>
            <a:off x="1133550" y="-99050"/>
            <a:ext cx="68769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Classification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00" y="470775"/>
            <a:ext cx="8839198" cy="389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/>
        </p:nvSpPr>
        <p:spPr>
          <a:xfrm>
            <a:off x="233475" y="4662400"/>
            <a:ext cx="29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Image from 3Blue1Brown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1133550" y="-99050"/>
            <a:ext cx="68769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</a:t>
            </a:r>
            <a:r>
              <a:rPr lang="en"/>
              <a:t>Classification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1247200" y="1431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an optimization algorithm that is used to train a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∇</a:t>
            </a:r>
            <a:r>
              <a:rPr lang="en"/>
              <a:t>Gradient - the direction of steepest increase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Think of x and y as inputs and z as the output of the cost function. Z = C(x,y)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assign</a:t>
            </a:r>
            <a:r>
              <a:rPr lang="en"/>
              <a:t> x and y random values then let gradient descent walk us down in the steepest direction to the red arrow at the bottom (minimum of the cost function)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big the steps gradient descent takes is based on the learning rate</a:t>
            </a:r>
            <a:endParaRPr/>
          </a:p>
        </p:txBody>
      </p:sp>
      <p:pic>
        <p:nvPicPr>
          <p:cNvPr id="365" name="Google Shape;3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100" y="3033900"/>
            <a:ext cx="2491675" cy="18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- most important hyperparameter, controls how fast the network “learns”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865" y="2032075"/>
            <a:ext cx="6552962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Parameters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3462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validation frequency - the rate at which the validation set is tested against the model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number of epochs - the number of times the dataset  is seen by the network during </a:t>
            </a:r>
            <a:r>
              <a:rPr lang="en" sz="1310"/>
              <a:t>training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batch size - </a:t>
            </a:r>
            <a:r>
              <a:rPr lang="en" sz="1310"/>
              <a:t>number of training examples used in one iteration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highlight>
                  <a:srgbClr val="FFFF00"/>
                </a:highlight>
              </a:rPr>
              <a:t>Iterations per epoch = sample size / batch size</a:t>
            </a:r>
            <a:endParaRPr sz="131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highlight>
                  <a:srgbClr val="FFFF00"/>
                </a:highlight>
              </a:rPr>
              <a:t>Max iterations  = iterations per epoch * number of epochs</a:t>
            </a:r>
            <a:endParaRPr sz="131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deepNetworkDesigner App</a:t>
            </a:r>
            <a:endParaRPr/>
          </a:p>
        </p:txBody>
      </p:sp>
      <p:sp>
        <p:nvSpPr>
          <p:cNvPr id="384" name="Google Shape;384;p29"/>
          <p:cNvSpPr txBox="1"/>
          <p:nvPr>
            <p:ph idx="1" type="body"/>
          </p:nvPr>
        </p:nvSpPr>
        <p:spPr>
          <a:xfrm>
            <a:off x="11906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Import and edit trained networks.</a:t>
            </a:r>
            <a:endParaRPr sz="1800"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Build new networks from scratch.</a:t>
            </a:r>
            <a:endParaRPr sz="1800"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Add training and validation data</a:t>
            </a:r>
            <a:endParaRPr sz="1800"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Adjust hyper parameters</a:t>
            </a:r>
            <a:endParaRPr sz="1800">
              <a:solidFill>
                <a:srgbClr val="1A1A1A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Char char="○"/>
            </a:pPr>
            <a:r>
              <a:rPr lang="en" sz="1800">
                <a:solidFill>
                  <a:srgbClr val="1A1A1A"/>
                </a:solidFill>
              </a:rPr>
              <a:t>Train the network</a:t>
            </a:r>
            <a:endParaRPr sz="1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deepNetworkDesigner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 and display training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 trained network and test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Calculate</a:t>
            </a:r>
            <a:r>
              <a:rPr lang="en"/>
              <a:t> and display the accuracy of the trained network on the test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Have user input test images to classify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problem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script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Script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learn more?</a:t>
            </a:r>
            <a:endParaRPr/>
          </a:p>
        </p:txBody>
      </p:sp>
      <p:sp>
        <p:nvSpPr>
          <p:cNvPr id="406" name="Google Shape;406;p33"/>
          <p:cNvSpPr txBox="1"/>
          <p:nvPr>
            <p:ph idx="1" type="body"/>
          </p:nvPr>
        </p:nvSpPr>
        <p:spPr>
          <a:xfrm>
            <a:off x="13533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Playlist on Neural Networks by 3Blue1Brown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https://tinyurl.com/938x9ac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yourself!</a:t>
            </a:r>
            <a:endParaRPr/>
          </a:p>
        </p:txBody>
      </p:sp>
      <p:sp>
        <p:nvSpPr>
          <p:cNvPr id="412" name="Google Shape;412;p3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MNIST Handwritten Images Dataset: https://www.kaggle.com/scolianni/mnistasjpg</a:t>
            </a:r>
            <a:endParaRPr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238" y="1919250"/>
            <a:ext cx="2969525" cy="29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9" name="Google Shape;419;p3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Arasanipalai, A., 2021. A Practical Guide To Hyperparameter Optimization. [online] AI &amp; Machine Learning Blog. Available at: &lt;https://nanonets.com/blog/hyperparameter-optimization/&gt; [Accessed 1 September 2021].</a:t>
            </a:r>
            <a:endParaRPr sz="10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Brownlee, J., 2021. How to Configure the Learning Rate When Training Deep Learning Neural Networks. [online] Machine Learning Mastery. Available at: &lt;https://machinelearningmastery.com/learning-rate-for-deep-learning-neural-networks/&gt; [Accessed 1 September 2021].</a:t>
            </a:r>
            <a:endParaRPr sz="10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Donges, N., 2021. Gradient Descent: An Introduction to 1 of Machine Learning’s Most Popular Algorithms. [online] Built In. Available at: &lt;https://builtin.com/data-science/gradient-descent&gt; [Accessed 1 September 2021].</a:t>
            </a:r>
            <a:endParaRPr sz="10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Sanderson, G., 2017. Gradient descent, how neural networks learn. [online] 3blue1brown.com. Available at: &lt;https://www.3blue1brown.com/topics/neural-networks&gt; [Accessed 1 September 2021].</a:t>
            </a:r>
            <a:endParaRPr sz="1000"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Yiu, T., 2019. Understanding Neural Networks. [online] towardsdatascience. Available at: &lt;https://towardsdatascience.com/understanding-neural-networks-19020b758230&gt; [Accessed 1 September 2021].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a neural network to </a:t>
            </a:r>
            <a:r>
              <a:rPr lang="en"/>
              <a:t>identify if an facial image is wearing a mask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755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networks are inspired by the brain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neural network has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Hidden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layer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850" y="2456375"/>
            <a:ext cx="3545300" cy="23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 dataset that contains facial images with/without facemasks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the ML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</a:t>
            </a:r>
            <a:r>
              <a:rPr lang="en"/>
              <a:t> how to train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MATLAB’s deepNetworkDesigner app to apply transfer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MATLAB script to test the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 can be found on websites like Kaggle and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Kaggle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dataset has almost 12K images and is balanced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3 Folders: Train, Validate, and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to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https://tinyurl.com/y8d3kdw4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3038088"/>
            <a:ext cx="42862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5675" y="3483325"/>
            <a:ext cx="1138375" cy="11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598" y="3483336"/>
            <a:ext cx="1138375" cy="11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8650" y="3483325"/>
            <a:ext cx="1138375" cy="11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0275" y="3483325"/>
            <a:ext cx="1138375" cy="11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321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Classification Model - Model predicts a binary outcome (mask / no mask)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Transfer Learning - using the knowledge gained from a pre-trained network to apply it to a similar problem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pre-trained network we will use is SqueezeNet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queezeNet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26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convolutional 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for computer vision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size, can be compressed to &lt; 5 MB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by DeepScale, UC Berkeley, and Stanford University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Incentive: it comes downloaded with MATLAB’S Deep Learning Toolbox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 Paper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https://arxiv.org/abs/1602.07360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Article on SqueezeNet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https://tinyurl.com/346nfrc5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2500" y="2872425"/>
            <a:ext cx="3130925" cy="1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